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2" r:id="rId3"/>
    <p:sldId id="284" r:id="rId4"/>
    <p:sldId id="283" r:id="rId5"/>
    <p:sldId id="273" r:id="rId6"/>
    <p:sldId id="274" r:id="rId7"/>
    <p:sldId id="281" r:id="rId8"/>
    <p:sldId id="257" r:id="rId9"/>
    <p:sldId id="285" r:id="rId10"/>
    <p:sldId id="258" r:id="rId11"/>
    <p:sldId id="286" r:id="rId12"/>
    <p:sldId id="259" r:id="rId13"/>
    <p:sldId id="260" r:id="rId14"/>
    <p:sldId id="287" r:id="rId15"/>
    <p:sldId id="261" r:id="rId16"/>
    <p:sldId id="262" r:id="rId17"/>
    <p:sldId id="263" r:id="rId18"/>
    <p:sldId id="289" r:id="rId19"/>
    <p:sldId id="264" r:id="rId20"/>
    <p:sldId id="265" r:id="rId21"/>
    <p:sldId id="290" r:id="rId22"/>
    <p:sldId id="277" r:id="rId23"/>
    <p:sldId id="291" r:id="rId24"/>
    <p:sldId id="266" r:id="rId25"/>
    <p:sldId id="267" r:id="rId26"/>
    <p:sldId id="268" r:id="rId27"/>
    <p:sldId id="269" r:id="rId28"/>
    <p:sldId id="270" r:id="rId29"/>
    <p:sldId id="278" r:id="rId30"/>
    <p:sldId id="272"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41" autoAdjust="0"/>
  </p:normalViewPr>
  <p:slideViewPr>
    <p:cSldViewPr snapToGrid="0">
      <p:cViewPr varScale="1">
        <p:scale>
          <a:sx n="81" d="100"/>
          <a:sy n="81" d="100"/>
        </p:scale>
        <p:origin x="15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15/11/2019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27</a:t>
            </a:fld>
            <a:endParaRPr lang="en-GB"/>
          </a:p>
        </p:txBody>
      </p:sp>
    </p:spTree>
    <p:extLst>
      <p:ext uri="{BB962C8B-B14F-4D97-AF65-F5344CB8AC3E}">
        <p14:creationId xmlns:p14="http://schemas.microsoft.com/office/powerpoint/2010/main" val="210976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Εικόνα 5">
            <a:extLst>
              <a:ext uri="{FF2B5EF4-FFF2-40B4-BE49-F238E27FC236}">
                <a16:creationId xmlns:a16="http://schemas.microsoft.com/office/drawing/2014/main" id="{C7B0BE1B-8C6F-490E-B01E-A32E4CE31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77960"/>
            <a:ext cx="9144000" cy="772682"/>
          </a:xfrm>
          <a:prstGeom prst="rect">
            <a:avLst/>
          </a:prstGeom>
        </p:spPr>
      </p:pic>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
        <p:nvSpPr>
          <p:cNvPr id="4" name="Ορθογώνιο 3">
            <a:extLst>
              <a:ext uri="{FF2B5EF4-FFF2-40B4-BE49-F238E27FC236}">
                <a16:creationId xmlns:a16="http://schemas.microsoft.com/office/drawing/2014/main" id="{21FD1730-74EC-4C24-B74B-DCC16249FBAB}"/>
              </a:ext>
            </a:extLst>
          </p:cNvPr>
          <p:cNvSpPr/>
          <p:nvPr userDrawn="1"/>
        </p:nvSpPr>
        <p:spPr>
          <a:xfrm>
            <a:off x="8150469" y="6077960"/>
            <a:ext cx="237393" cy="3651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washingtonpost.com/news/the-intersect/wp/2016/06/16/six-in-10-of-you-will-share-this-link-without-reading-it-according-to-a-new-and-depressing-study/?utm_term=.e7366da2256d"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heg.stanford.edu/upload/V3LessonPlans/Executive%20Summary%2011.21.16.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llinikahoaxes.g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733426"/>
            <a:ext cx="4297680" cy="2009774"/>
          </a:xfrm>
        </p:spPr>
        <p:txBody>
          <a:bodyPr>
            <a:normAutofit/>
          </a:bodyPr>
          <a:lstStyle/>
          <a:p>
            <a:r>
              <a:rPr lang="el-GR" b="1" dirty="0">
                <a:effectLst>
                  <a:outerShdw blurRad="38100" dist="38100" dir="2700000" algn="tl">
                    <a:srgbClr val="000000">
                      <a:alpha val="43137"/>
                    </a:srgbClr>
                  </a:outerShdw>
                </a:effectLst>
              </a:rPr>
              <a:t>ΨΕΥΔΕΙΣ ΕΙΔΗΣΕΙΣ</a:t>
            </a:r>
            <a:endParaRPr lang="en-GB"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78" y="0"/>
            <a:ext cx="4444444" cy="298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686" y="1249680"/>
            <a:ext cx="7301587" cy="5077396"/>
          </a:xfrm>
          <a:prstGeom prst="rect">
            <a:avLst/>
          </a:prstGeom>
        </p:spPr>
      </p:pic>
    </p:spTree>
    <p:extLst>
      <p:ext uri="{BB962C8B-B14F-4D97-AF65-F5344CB8AC3E}">
        <p14:creationId xmlns:p14="http://schemas.microsoft.com/office/powerpoint/2010/main" val="593771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ΑΝΥΠΟΓΡΑΦΟ ΔΗΜΟΣΙΕΥΜΑ: </a:t>
            </a:r>
          </a:p>
          <a:p>
            <a:pPr marL="0" indent="0">
              <a:buNone/>
            </a:pPr>
            <a:r>
              <a:rPr lang="el-GR" dirty="0"/>
              <a:t>Αν το δημοσίευμα που διαβάζετε περιέχει σοβαρούς ισχυρισμούς αλλά δε φέρει την υπογραφή του συντάκτη</a:t>
            </a:r>
            <a:r>
              <a:rPr lang="en-US" dirty="0"/>
              <a:t> </a:t>
            </a:r>
            <a:r>
              <a:rPr lang="el-GR" dirty="0"/>
              <a:t>τότε είναι πολύ πιθανό να είναι αναληθές.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410" y="4056061"/>
            <a:ext cx="2628900" cy="1743075"/>
          </a:xfrm>
          <a:prstGeom prst="rect">
            <a:avLst/>
          </a:prstGeom>
        </p:spPr>
      </p:pic>
    </p:spTree>
    <p:extLst>
      <p:ext uri="{BB962C8B-B14F-4D97-AF65-F5344CB8AC3E}">
        <p14:creationId xmlns:p14="http://schemas.microsoft.com/office/powerpoint/2010/main" val="1521999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46" y="581025"/>
            <a:ext cx="7869307" cy="4090035"/>
          </a:xfrm>
        </p:spPr>
      </p:pic>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6" name="TextBox 5"/>
          <p:cNvSpPr txBox="1"/>
          <p:nvPr/>
        </p:nvSpPr>
        <p:spPr>
          <a:xfrm>
            <a:off x="975360" y="5448300"/>
            <a:ext cx="7858674" cy="646331"/>
          </a:xfrm>
          <a:prstGeom prst="rect">
            <a:avLst/>
          </a:prstGeom>
          <a:noFill/>
        </p:spPr>
        <p:txBody>
          <a:bodyPr wrap="square" rtlCol="0">
            <a:spAutoFit/>
          </a:bodyPr>
          <a:lstStyle/>
          <a:p>
            <a:r>
              <a:rPr lang="el-GR" dirty="0"/>
              <a:t>Το συγκεκριμένο δημοσίευμα δεν αναφέρει όχι μόνο τον συντάκτη αλλά ούτε καν την πηγή από την οποία προήλθε.</a:t>
            </a:r>
            <a:endParaRPr lang="en-US" dirty="0"/>
          </a:p>
        </p:txBody>
      </p:sp>
      <p:sp>
        <p:nvSpPr>
          <p:cNvPr id="7" name="Right Arrow 6"/>
          <p:cNvSpPr/>
          <p:nvPr/>
        </p:nvSpPr>
        <p:spPr>
          <a:xfrm>
            <a:off x="255722" y="5587139"/>
            <a:ext cx="573437"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78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1920874"/>
            <a:ext cx="6343650" cy="4270375"/>
          </a:xfrm>
        </p:spPr>
        <p:txBody>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ΟΡΘΟΓΡΑΦΙΚΑ – ΣΥΝΤΑΚΤΙΚΑ ΛΑΘΗ:</a:t>
            </a:r>
          </a:p>
          <a:p>
            <a:pPr marL="0" indent="0">
              <a:buNone/>
            </a:pPr>
            <a:r>
              <a:rPr lang="el-GR" dirty="0"/>
              <a:t>Αν στο κείμενο υπάρχουν πολλά ορθογραφικά λάθη ή αν το κείμενο είναι </a:t>
            </a:r>
            <a:r>
              <a:rPr lang="el-GR" b="1" dirty="0">
                <a:solidFill>
                  <a:srgbClr val="92D050"/>
                </a:solidFill>
                <a:effectLst>
                  <a:outerShdw blurRad="38100" dist="38100" dir="2700000" algn="tl">
                    <a:srgbClr val="000000">
                      <a:alpha val="43137"/>
                    </a:srgbClr>
                  </a:outerShdw>
                </a:effectLst>
              </a:rPr>
              <a:t>προϊόν αυτόματης μετάφρασης.</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0945"/>
            <a:ext cx="2333625" cy="1962150"/>
          </a:xfrm>
          <a:prstGeom prst="rect">
            <a:avLst/>
          </a:prstGeom>
        </p:spPr>
      </p:pic>
    </p:spTree>
    <p:extLst>
      <p:ext uri="{BB962C8B-B14F-4D97-AF65-F5344CB8AC3E}">
        <p14:creationId xmlns:p14="http://schemas.microsoft.com/office/powerpoint/2010/main" val="2785136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ΑΠΟΥΣΙΑ ΗΜΕΡΟΜΗΝΙΑΣ:</a:t>
            </a:r>
          </a:p>
          <a:p>
            <a:pPr marL="0" indent="0">
              <a:buNone/>
            </a:pPr>
            <a:r>
              <a:rPr lang="el-GR" dirty="0"/>
              <a:t>Αν αντί για συγκεκριμένες ημερομηνίες ο συντάκτης του άρθρου δε χρησιμοποιεί καθόλου χρονικούς προσδιορισμούς ή αναφέρει λέξεις αόριστες όπως π.χ.  χθες</a:t>
            </a:r>
            <a:r>
              <a:rPr lang="en-US" dirty="0"/>
              <a:t>,</a:t>
            </a:r>
            <a:r>
              <a:rPr lang="el-GR" dirty="0"/>
              <a:t> προχθές</a:t>
            </a:r>
            <a:r>
              <a:rPr lang="en-US" dirty="0"/>
              <a:t>.</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88080"/>
            <a:ext cx="4232910" cy="24110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939"/>
            <a:ext cx="891540" cy="672941"/>
          </a:xfrm>
          <a:prstGeom prst="rect">
            <a:avLst/>
          </a:prstGeom>
        </p:spPr>
      </p:pic>
    </p:spTree>
    <p:extLst>
      <p:ext uri="{BB962C8B-B14F-4D97-AF65-F5344CB8AC3E}">
        <p14:creationId xmlns:p14="http://schemas.microsoft.com/office/powerpoint/2010/main" val="1292107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47701"/>
            <a:ext cx="5951220" cy="4678679"/>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05840" y="5389612"/>
            <a:ext cx="6911340" cy="646331"/>
          </a:xfrm>
          <a:prstGeom prst="rect">
            <a:avLst/>
          </a:prstGeom>
          <a:noFill/>
        </p:spPr>
        <p:txBody>
          <a:bodyPr wrap="square" rtlCol="0">
            <a:spAutoFit/>
          </a:bodyPr>
          <a:lstStyle/>
          <a:p>
            <a:r>
              <a:rPr lang="el-GR" dirty="0"/>
              <a:t>Στο παραπάνω δημοσίευμα δεν αναφέρεται πουθενά η ημερομηνία που έγινε το συμβάν.</a:t>
            </a:r>
            <a:endParaRPr lang="en-US" dirty="0"/>
          </a:p>
        </p:txBody>
      </p:sp>
      <p:sp>
        <p:nvSpPr>
          <p:cNvPr id="7" name="Right Arrow 6"/>
          <p:cNvSpPr/>
          <p:nvPr/>
        </p:nvSpPr>
        <p:spPr>
          <a:xfrm>
            <a:off x="243840" y="5608320"/>
            <a:ext cx="6096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871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sz="2600" b="1" dirty="0">
                <a:effectLst>
                  <a:outerShdw blurRad="38100" dist="38100" dir="2700000" algn="tl">
                    <a:srgbClr val="000000">
                      <a:alpha val="43137"/>
                    </a:srgbClr>
                  </a:outerShdw>
                </a:effectLst>
              </a:rPr>
              <a:t>ΑΠΙΣΤΕΥΤΟΙ ΙΣΧΥΡΙΣΜΟΙ ΠΕΡΙΕΧΟΜΕΝΟΥ:</a:t>
            </a:r>
          </a:p>
          <a:p>
            <a:pPr>
              <a:buClr>
                <a:srgbClr val="92D050"/>
              </a:buClr>
              <a:buFont typeface="Wingdings" panose="05000000000000000000" pitchFamily="2" charset="2"/>
              <a:buChar char="§"/>
            </a:pPr>
            <a:r>
              <a:rPr lang="el-GR" dirty="0"/>
              <a:t>Ιστορία χωρίς να δίνει περαιτέρω στοιχεία</a:t>
            </a:r>
          </a:p>
          <a:p>
            <a:pPr>
              <a:buClr>
                <a:srgbClr val="92D050"/>
              </a:buClr>
              <a:buFont typeface="Wingdings" panose="05000000000000000000" pitchFamily="2" charset="2"/>
              <a:buChar char="§"/>
            </a:pPr>
            <a:r>
              <a:rPr lang="el-GR" dirty="0"/>
              <a:t>Περιγραφή υπερβολικών/πικάντικων  καταστάσεων χωρίς αποδείξεις </a:t>
            </a:r>
          </a:p>
          <a:p>
            <a:pPr>
              <a:buClr>
                <a:srgbClr val="92D050"/>
              </a:buClr>
              <a:buFont typeface="Wingdings" panose="05000000000000000000" pitchFamily="2" charset="2"/>
              <a:buChar char="§"/>
            </a:pPr>
            <a:r>
              <a:rPr lang="el-GR" dirty="0"/>
              <a:t>Συνωμοσιολογίες με αόριστες πηγές/αποδείξεις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64" y="4213758"/>
            <a:ext cx="302895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24" y="3710955"/>
            <a:ext cx="3256351" cy="2327583"/>
          </a:xfrm>
          <a:prstGeom prst="rect">
            <a:avLst/>
          </a:prstGeom>
        </p:spPr>
      </p:pic>
    </p:spTree>
    <p:extLst>
      <p:ext uri="{BB962C8B-B14F-4D97-AF65-F5344CB8AC3E}">
        <p14:creationId xmlns:p14="http://schemas.microsoft.com/office/powerpoint/2010/main" val="434464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81025"/>
            <a:ext cx="908304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630046"/>
          </a:xfrm>
        </p:spPr>
        <p:txBody>
          <a:bodyPr/>
          <a:lstStyle/>
          <a:p>
            <a:r>
              <a:rPr lang="el-GR" b="1" dirty="0">
                <a:effectLst>
                  <a:outerShdw blurRad="38100" dist="38100" dir="2700000" algn="tl">
                    <a:srgbClr val="000000">
                      <a:alpha val="43137"/>
                    </a:srgbClr>
                  </a:outerShdw>
                </a:effectLst>
              </a:rPr>
              <a:t>ΣΗΜΑΝΤΙΚΑ ΑΔΙΚΑΙΟΛΟΓΗΤΑ ΛΑΘΗ</a:t>
            </a:r>
          </a:p>
          <a:p>
            <a:pPr>
              <a:buClr>
                <a:srgbClr val="92D050"/>
              </a:buClr>
              <a:buFont typeface="Wingdings" panose="05000000000000000000" pitchFamily="2" charset="2"/>
              <a:buChar char="§"/>
            </a:pPr>
            <a:r>
              <a:rPr lang="el-GR" dirty="0"/>
              <a:t>Π.χ. αν αναφέρει λάθος την πρωτεύουσα μιας χώρας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3550921"/>
            <a:ext cx="3252787" cy="2164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4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4290060"/>
            <a:ext cx="8305800" cy="13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886700" cy="3733165"/>
          </a:xfrm>
        </p:spPr>
        <p:txBody>
          <a:bodyPr/>
          <a:lstStyle/>
          <a:p>
            <a:r>
              <a:rPr lang="el-GR" sz="2600" b="1" dirty="0">
                <a:effectLst>
                  <a:outerShdw blurRad="38100" dist="38100" dir="2700000" algn="tl">
                    <a:srgbClr val="000000">
                      <a:alpha val="43137"/>
                    </a:srgbClr>
                  </a:outerShdw>
                </a:effectLst>
              </a:rPr>
              <a:t>ΠΡΟΣΟΧΗ ΣΤΙΣ ΦΩΤΟΓΡΑΦΙΕΣ:</a:t>
            </a:r>
          </a:p>
          <a:p>
            <a:pPr>
              <a:buClr>
                <a:srgbClr val="92D050"/>
              </a:buClr>
              <a:buFont typeface="Wingdings" panose="05000000000000000000" pitchFamily="2" charset="2"/>
              <a:buChar char="§"/>
            </a:pPr>
            <a:r>
              <a:rPr lang="el-GR" dirty="0"/>
              <a:t>Αν είναι άσχετες με το δημοσίευμα</a:t>
            </a:r>
          </a:p>
          <a:p>
            <a:pPr>
              <a:buClr>
                <a:srgbClr val="92D050"/>
              </a:buClr>
              <a:buFont typeface="Wingdings" panose="05000000000000000000" pitchFamily="2" charset="2"/>
              <a:buChar char="§"/>
            </a:pPr>
            <a:r>
              <a:rPr lang="el-GR" dirty="0"/>
              <a:t>Αν είναι εμφανώς επεξεργασμένες </a:t>
            </a:r>
          </a:p>
          <a:p>
            <a:pPr>
              <a:buClr>
                <a:srgbClr val="92D050"/>
              </a:buClr>
              <a:buFont typeface="Wingdings" panose="05000000000000000000" pitchFamily="2" charset="2"/>
              <a:buChar char="§"/>
            </a:pPr>
            <a:r>
              <a:rPr lang="el-GR" dirty="0"/>
              <a:t>Αν η ανάλυσή τους είναι πολύ χαμηλή</a:t>
            </a:r>
          </a:p>
          <a:p>
            <a:pPr marL="0" indent="0">
              <a:buNone/>
            </a:pPr>
            <a:endParaRPr lang="el-GR" dirty="0"/>
          </a:p>
          <a:p>
            <a:pPr marL="0" indent="0">
              <a:buNone/>
            </a:pPr>
            <a:r>
              <a:rPr lang="el-GR" dirty="0"/>
              <a:t> </a:t>
            </a:r>
            <a:r>
              <a:rPr lang="el-GR" b="1" dirty="0">
                <a:solidFill>
                  <a:schemeClr val="bg1"/>
                </a:solidFill>
                <a:effectLst>
                  <a:outerShdw blurRad="38100" dist="38100" dir="2700000" algn="tl">
                    <a:srgbClr val="000000">
                      <a:alpha val="43137"/>
                    </a:srgbClr>
                  </a:outerShdw>
                </a:effectLst>
              </a:rPr>
              <a:t>Μπορείτε να αναζητήσετε τη φωτογραφία στο </a:t>
            </a:r>
            <a:r>
              <a:rPr lang="el-GR" b="1" dirty="0" err="1">
                <a:solidFill>
                  <a:schemeClr val="bg1"/>
                </a:solidFill>
                <a:effectLst>
                  <a:outerShdw blurRad="38100" dist="38100" dir="2700000" algn="tl">
                    <a:srgbClr val="000000">
                      <a:alpha val="43137"/>
                    </a:srgbClr>
                  </a:outerShdw>
                </a:effectLst>
              </a:rPr>
              <a:t>Google</a:t>
            </a:r>
            <a:r>
              <a:rPr lang="el-GR" b="1" dirty="0">
                <a:solidFill>
                  <a:schemeClr val="bg1"/>
                </a:solidFill>
                <a:effectLst>
                  <a:outerShdw blurRad="38100" dist="38100" dir="2700000" algn="tl">
                    <a:srgbClr val="000000">
                      <a:alpha val="43137"/>
                    </a:srgbClr>
                  </a:outerShdw>
                </a:effectLst>
              </a:rPr>
              <a:t> για να εξακριβώσετε από πού προήλθε.</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5" y="731520"/>
            <a:ext cx="789958" cy="7864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675" y="5102861"/>
            <a:ext cx="1746325" cy="927735"/>
          </a:xfrm>
          <a:prstGeom prst="rect">
            <a:avLst/>
          </a:prstGeom>
        </p:spPr>
      </p:pic>
    </p:spTree>
    <p:extLst>
      <p:ext uri="{BB962C8B-B14F-4D97-AF65-F5344CB8AC3E}">
        <p14:creationId xmlns:p14="http://schemas.microsoft.com/office/powerpoint/2010/main" val="25634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320" y="617221"/>
            <a:ext cx="4221480" cy="4191000"/>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892056" y="5019513"/>
            <a:ext cx="8027218" cy="646331"/>
          </a:xfrm>
          <a:prstGeom prst="rect">
            <a:avLst/>
          </a:prstGeom>
          <a:noFill/>
        </p:spPr>
        <p:txBody>
          <a:bodyPr wrap="square" rtlCol="0">
            <a:spAutoFit/>
          </a:bodyPr>
          <a:lstStyle/>
          <a:p>
            <a:r>
              <a:rPr lang="el-GR" dirty="0"/>
              <a:t>Εύκολα καταλαβαίνει κανείς ότι η συγκεκριμένη φωτογραφία δεν είναι αληθινή. Αλλά ακόμα και αν δεν είμαστε σίγουροι μπορούμε να ψάξουμε στη </a:t>
            </a:r>
            <a:r>
              <a:rPr lang="en-US" dirty="0"/>
              <a:t>google.</a:t>
            </a:r>
          </a:p>
        </p:txBody>
      </p:sp>
      <p:sp>
        <p:nvSpPr>
          <p:cNvPr id="7" name="Right Arrow 6"/>
          <p:cNvSpPr/>
          <p:nvPr/>
        </p:nvSpPr>
        <p:spPr>
          <a:xfrm>
            <a:off x="240223" y="5187695"/>
            <a:ext cx="526943"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038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31849"/>
          <a:stretch/>
        </p:blipFill>
        <p:spPr>
          <a:xfrm flipH="1">
            <a:off x="7388228" y="4437748"/>
            <a:ext cx="1649420" cy="1661427"/>
          </a:xfrm>
          <a:prstGeom prst="rect">
            <a:avLst/>
          </a:prstGeom>
        </p:spPr>
      </p:pic>
      <p:sp>
        <p:nvSpPr>
          <p:cNvPr id="3" name="Content Placeholder 2"/>
          <p:cNvSpPr>
            <a:spLocks noGrp="1"/>
          </p:cNvSpPr>
          <p:nvPr>
            <p:ph idx="1"/>
          </p:nvPr>
        </p:nvSpPr>
        <p:spPr>
          <a:xfrm>
            <a:off x="628650" y="1837944"/>
            <a:ext cx="7886700" cy="3730752"/>
          </a:xfrm>
        </p:spPr>
        <p:txBody>
          <a:bodyPr/>
          <a:lstStyle/>
          <a:p>
            <a:r>
              <a:rPr lang="el-GR" sz="2600" b="1" dirty="0">
                <a:effectLst>
                  <a:outerShdw blurRad="38100" dist="38100" dir="2700000" algn="tl">
                    <a:srgbClr val="000000">
                      <a:alpha val="43137"/>
                    </a:srgbClr>
                  </a:outerShdw>
                </a:effectLst>
              </a:rPr>
              <a:t>ΠΑΡΑΠΟΜΠΗ ΣΕ ΜΗ ΕΝΕΡΓΑ </a:t>
            </a:r>
            <a:r>
              <a:rPr lang="en-US" sz="2600" b="1" dirty="0">
                <a:effectLst>
                  <a:outerShdw blurRad="38100" dist="38100" dir="2700000" algn="tl">
                    <a:srgbClr val="000000">
                      <a:alpha val="43137"/>
                    </a:srgbClr>
                  </a:outerShdw>
                </a:effectLst>
              </a:rPr>
              <a:t>LINK</a:t>
            </a:r>
            <a:r>
              <a:rPr lang="el-GR" sz="2600" b="1" dirty="0">
                <a:effectLst>
                  <a:outerShdw blurRad="38100" dist="38100" dir="2700000" algn="tl">
                    <a:srgbClr val="000000">
                      <a:alpha val="43137"/>
                    </a:srgbClr>
                  </a:outerShdw>
                </a:effectLst>
              </a:rPr>
              <a:t>:</a:t>
            </a:r>
          </a:p>
          <a:p>
            <a:pPr>
              <a:buClr>
                <a:srgbClr val="92D050"/>
              </a:buClr>
              <a:buFont typeface="Wingdings" panose="05000000000000000000" pitchFamily="2" charset="2"/>
              <a:buChar char="§"/>
            </a:pPr>
            <a:r>
              <a:rPr lang="el-GR" dirty="0"/>
              <a:t>Είναι μια ένδειξη που θα πρέπει να σας </a:t>
            </a:r>
            <a:r>
              <a:rPr lang="el-GR" dirty="0" err="1"/>
              <a:t>υποψιάσει</a:t>
            </a:r>
            <a:r>
              <a:rPr lang="el-GR" dirty="0"/>
              <a:t> ειδικά στην περίπτωση που υπάρχουν περισσότερες από μια </a:t>
            </a:r>
            <a:r>
              <a:rPr lang="el-GR" b="1" dirty="0">
                <a:solidFill>
                  <a:srgbClr val="92D050"/>
                </a:solidFill>
                <a:effectLst>
                  <a:outerShdw blurRad="38100" dist="38100" dir="2700000" algn="tl">
                    <a:srgbClr val="000000">
                      <a:alpha val="43137"/>
                    </a:srgbClr>
                  </a:outerShdw>
                </a:effectLst>
              </a:rPr>
              <a:t>«τυφλές» </a:t>
            </a:r>
            <a:r>
              <a:rPr lang="el-GR" dirty="0"/>
              <a:t>παραπομπές. </a:t>
            </a:r>
          </a:p>
          <a:p>
            <a:pPr>
              <a:buClr>
                <a:srgbClr val="92D050"/>
              </a:buClr>
              <a:buFont typeface="Wingdings" panose="05000000000000000000" pitchFamily="2" charset="2"/>
              <a:buChar char="§"/>
            </a:pPr>
            <a:r>
              <a:rPr lang="el-GR" dirty="0"/>
              <a:t>Η ένδειξη γίνεται ακόμα πιο ισχυρή αν η παραπομπή γίνεται ως απόδειξη ενός ισχυρισμού που περιέχει το δημοσίευμα. π.χ. τα αναλυτικά στοιχεία μιας έρευνας.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Tree>
    <p:extLst>
      <p:ext uri="{BB962C8B-B14F-4D97-AF65-F5344CB8AC3E}">
        <p14:creationId xmlns:p14="http://schemas.microsoft.com/office/powerpoint/2010/main" val="2114097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29751"/>
            <a:ext cx="8479510" cy="1756708"/>
          </a:xfrm>
        </p:spPr>
        <p:txBody>
          <a:bodyPr>
            <a:normAutofit/>
          </a:bodyPr>
          <a:lstStyle/>
          <a:p>
            <a:pPr marL="0" indent="0">
              <a:buNone/>
            </a:pPr>
            <a:r>
              <a:rPr lang="el-GR" dirty="0"/>
              <a:t> Το </a:t>
            </a:r>
            <a:r>
              <a:rPr lang="el-GR" b="1" dirty="0">
                <a:solidFill>
                  <a:srgbClr val="92D050"/>
                </a:solidFill>
                <a:effectLst>
                  <a:outerShdw blurRad="38100" dist="38100" dir="2700000" algn="tl">
                    <a:srgbClr val="000000">
                      <a:alpha val="43137"/>
                    </a:srgbClr>
                  </a:outerShdw>
                </a:effectLst>
              </a:rPr>
              <a:t>διαδίκτυο</a:t>
            </a:r>
            <a:r>
              <a:rPr lang="el-GR" dirty="0"/>
              <a:t> είναι μια αστείρευτη πηγή πληροφοριών που επιτρέπει στον καθένα να  μπορεί να δημιουργεί και να μοιράζεται περιεχόμενο ακόμα και </a:t>
            </a:r>
            <a:r>
              <a:rPr lang="el-GR" b="1" dirty="0">
                <a:solidFill>
                  <a:srgbClr val="92D050"/>
                </a:solidFill>
                <a:effectLst>
                  <a:outerShdw blurRad="38100" dist="38100" dir="2700000" algn="tl">
                    <a:srgbClr val="000000">
                      <a:alpha val="43137"/>
                    </a:srgbClr>
                  </a:outerShdw>
                </a:effectLst>
              </a:rPr>
              <a:t>αν δεν έχει γνώση </a:t>
            </a:r>
            <a:r>
              <a:rPr lang="el-GR" dirty="0"/>
              <a:t>του αντικειμένου στο οποίο αναφέρεται.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sp>
        <p:nvSpPr>
          <p:cNvPr id="5" name="TextBox 4"/>
          <p:cNvSpPr txBox="1"/>
          <p:nvPr/>
        </p:nvSpPr>
        <p:spPr>
          <a:xfrm>
            <a:off x="630050" y="4674219"/>
            <a:ext cx="8362410" cy="1384995"/>
          </a:xfrm>
          <a:prstGeom prst="rect">
            <a:avLst/>
          </a:prstGeom>
          <a:noFill/>
        </p:spPr>
        <p:txBody>
          <a:bodyPr wrap="square" rtlCol="0">
            <a:spAutoFit/>
          </a:bodyPr>
          <a:lstStyle/>
          <a:p>
            <a:r>
              <a:rPr lang="el-GR" sz="2800" dirty="0"/>
              <a:t>Σύμφωνα με </a:t>
            </a:r>
            <a:r>
              <a:rPr lang="el-GR" sz="2800" dirty="0">
                <a:hlinkClick r:id="rId2"/>
              </a:rPr>
              <a:t>έρευνα</a:t>
            </a:r>
            <a:r>
              <a:rPr lang="el-GR" sz="2800" dirty="0"/>
              <a:t> </a:t>
            </a:r>
            <a:r>
              <a:rPr lang="el-GR" sz="2800" b="1" dirty="0">
                <a:solidFill>
                  <a:srgbClr val="92D050"/>
                </a:solidFill>
                <a:effectLst>
                  <a:outerShdw blurRad="38100" dist="38100" dir="2700000" algn="tl">
                    <a:srgbClr val="000000">
                      <a:alpha val="43137"/>
                    </a:srgbClr>
                  </a:outerShdw>
                </a:effectLst>
              </a:rPr>
              <a:t>6 στους 10 χρήστες </a:t>
            </a:r>
            <a:r>
              <a:rPr lang="el-GR" sz="2800" dirty="0"/>
              <a:t>του Ίντερνετ αναδημοσιεύουν μια είδηση διαβάζοντας μόνο τον τίτλο και όχι το περιεχόμενο.</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0917">
            <a:off x="1920240" y="2486459"/>
            <a:ext cx="5166360" cy="19833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27" y="729751"/>
            <a:ext cx="556223" cy="559721"/>
          </a:xfrm>
          <a:prstGeom prst="rect">
            <a:avLst/>
          </a:prstGeom>
        </p:spPr>
      </p:pic>
      <p:pic>
        <p:nvPicPr>
          <p:cNvPr id="13" name="Picture 12"/>
          <p:cNvPicPr>
            <a:picLocks noChangeAspect="1"/>
          </p:cNvPicPr>
          <p:nvPr/>
        </p:nvPicPr>
        <p:blipFill>
          <a:blip r:embed="rId5"/>
          <a:stretch>
            <a:fillRect/>
          </a:stretch>
        </p:blipFill>
        <p:spPr>
          <a:xfrm>
            <a:off x="75266" y="4752933"/>
            <a:ext cx="554784" cy="560881"/>
          </a:xfrm>
          <a:prstGeom prst="rect">
            <a:avLst/>
          </a:prstGeom>
        </p:spPr>
      </p:pic>
    </p:spTree>
    <p:extLst>
      <p:ext uri="{BB962C8B-B14F-4D97-AF65-F5344CB8AC3E}">
        <p14:creationId xmlns:p14="http://schemas.microsoft.com/office/powerpoint/2010/main" val="1399523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a:effectLst>
                  <a:outerShdw blurRad="38100" dist="38100" dir="2700000" algn="tl">
                    <a:srgbClr val="000000">
                      <a:alpha val="43137"/>
                    </a:srgbClr>
                  </a:outerShdw>
                </a:effectLst>
              </a:rPr>
              <a:t>ΠΡΟΤΡΟΠΗ ΓΙΑ ΑΝΑΠΑΡΑΓΩΓΗ:</a:t>
            </a:r>
          </a:p>
          <a:p>
            <a:pPr>
              <a:buClr>
                <a:srgbClr val="92D050"/>
              </a:buClr>
              <a:buFont typeface="Wingdings" panose="05000000000000000000" pitchFamily="2" charset="2"/>
              <a:buChar char="§"/>
            </a:pPr>
            <a:r>
              <a:rPr lang="el-GR" dirty="0"/>
              <a:t>Θα πρέπει να σας </a:t>
            </a:r>
            <a:r>
              <a:rPr lang="el-GR" dirty="0" err="1"/>
              <a:t>υποψιάσει</a:t>
            </a:r>
            <a:r>
              <a:rPr lang="el-GR" dirty="0"/>
              <a:t> αν ο συντάκτης του άρθρου σας προτρέπει ξεκάθαρα να το αναπαραγάγετε</a:t>
            </a:r>
            <a:r>
              <a:rPr lang="en-US" dirty="0"/>
              <a:t>.</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78" y="3424877"/>
            <a:ext cx="4599091" cy="2586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1322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355" y="581025"/>
            <a:ext cx="7665289"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sp>
        <p:nvSpPr>
          <p:cNvPr id="6" name="TextBox 5"/>
          <p:cNvSpPr txBox="1"/>
          <p:nvPr/>
        </p:nvSpPr>
        <p:spPr>
          <a:xfrm>
            <a:off x="944880" y="5082540"/>
            <a:ext cx="6689843" cy="923330"/>
          </a:xfrm>
          <a:prstGeom prst="rect">
            <a:avLst/>
          </a:prstGeom>
          <a:noFill/>
        </p:spPr>
        <p:txBody>
          <a:bodyPr wrap="square" rtlCol="0">
            <a:spAutoFit/>
          </a:bodyPr>
          <a:lstStyle/>
          <a:p>
            <a:r>
              <a:rPr lang="el-GR" dirty="0"/>
              <a:t>Ξεκάθαρα ο συντάκτης προτρέπει τον αναγνώστη να  κοινοποιήσει το δημοσίευμα με απώτερο σκοπό να αυξήσει την </a:t>
            </a:r>
            <a:r>
              <a:rPr lang="el-GR" dirty="0" err="1"/>
              <a:t>επισκεψιμότητα</a:t>
            </a:r>
            <a:r>
              <a:rPr lang="el-GR" dirty="0"/>
              <a:t> της ιστοσελίδας του.</a:t>
            </a:r>
            <a:endParaRPr lang="en-US" dirty="0"/>
          </a:p>
        </p:txBody>
      </p:sp>
      <p:sp>
        <p:nvSpPr>
          <p:cNvPr id="7" name="Right Arrow 6"/>
          <p:cNvSpPr/>
          <p:nvPr/>
        </p:nvSpPr>
        <p:spPr>
          <a:xfrm>
            <a:off x="266700" y="5384185"/>
            <a:ext cx="5410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069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2980" y="1920874"/>
            <a:ext cx="7532369" cy="2026285"/>
          </a:xfrm>
        </p:spPr>
        <p:txBody>
          <a:bodyPr/>
          <a:lstStyle/>
          <a:p>
            <a:pPr marL="0" indent="0">
              <a:buNone/>
            </a:pPr>
            <a:r>
              <a:rPr lang="el-GR" dirty="0"/>
              <a:t>Αναπτύξτε </a:t>
            </a:r>
            <a:r>
              <a:rPr lang="el-GR" b="1" dirty="0">
                <a:solidFill>
                  <a:srgbClr val="92D050"/>
                </a:solidFill>
                <a:effectLst>
                  <a:outerShdw blurRad="38100" dist="38100" dir="2700000" algn="tl">
                    <a:srgbClr val="000000">
                      <a:alpha val="43137"/>
                    </a:srgbClr>
                  </a:outerShdw>
                </a:effectLst>
              </a:rPr>
              <a:t>κριτική σκέψη </a:t>
            </a:r>
            <a:r>
              <a:rPr lang="el-GR" dirty="0"/>
              <a:t>και εμπιστευθείτε το </a:t>
            </a:r>
            <a:r>
              <a:rPr lang="el-GR" b="1" dirty="0">
                <a:solidFill>
                  <a:srgbClr val="92D050"/>
                </a:solidFill>
                <a:effectLst>
                  <a:outerShdw blurRad="38100" dist="38100" dir="2700000" algn="tl">
                    <a:srgbClr val="000000">
                      <a:alpha val="43137"/>
                    </a:srgbClr>
                  </a:outerShdw>
                </a:effectLst>
              </a:rPr>
              <a:t>ένστικτο</a:t>
            </a:r>
            <a:r>
              <a:rPr lang="el-GR" dirty="0"/>
              <a:t> και τη </a:t>
            </a:r>
            <a:r>
              <a:rPr lang="el-GR" b="1" dirty="0">
                <a:solidFill>
                  <a:srgbClr val="92D050"/>
                </a:solidFill>
                <a:effectLst>
                  <a:outerShdw blurRad="38100" dist="38100" dir="2700000" algn="tl">
                    <a:srgbClr val="000000">
                      <a:alpha val="43137"/>
                    </a:srgbClr>
                  </a:outerShdw>
                </a:effectLst>
              </a:rPr>
              <a:t>λογική</a:t>
            </a:r>
            <a:r>
              <a:rPr lang="el-GR" dirty="0"/>
              <a:t> σας. Αν κάτι σας φαίνεται απίστευτο, τότε είναι πολύ πιθανό να είναι ψέμα ή να περιέχει μεγάλες ανακρίβειες.</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64024">
            <a:off x="4814889" y="3776183"/>
            <a:ext cx="3902393" cy="2165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3309">
            <a:off x="19777" y="1589284"/>
            <a:ext cx="1354298" cy="1358858"/>
          </a:xfrm>
          <a:prstGeom prst="rect">
            <a:avLst/>
          </a:prstGeom>
        </p:spPr>
      </p:pic>
    </p:spTree>
    <p:extLst>
      <p:ext uri="{BB962C8B-B14F-4D97-AF65-F5344CB8AC3E}">
        <p14:creationId xmlns:p14="http://schemas.microsoft.com/office/powerpoint/2010/main" val="2613122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Παράδειγμα Αξιόπιστου Δημοσιεύματος</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73" y="1526870"/>
            <a:ext cx="4588095" cy="4662173"/>
          </a:xfrm>
        </p:spPr>
      </p:pic>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
        <p:nvSpPr>
          <p:cNvPr id="6" name="TextBox 5"/>
          <p:cNvSpPr txBox="1"/>
          <p:nvPr/>
        </p:nvSpPr>
        <p:spPr>
          <a:xfrm>
            <a:off x="5164326" y="1734297"/>
            <a:ext cx="3440624" cy="4247317"/>
          </a:xfrm>
          <a:prstGeom prst="rect">
            <a:avLst/>
          </a:prstGeom>
          <a:noFill/>
        </p:spPr>
        <p:txBody>
          <a:bodyPr wrap="square" rtlCol="0">
            <a:spAutoFit/>
          </a:bodyPr>
          <a:lstStyle/>
          <a:p>
            <a:r>
              <a:rPr lang="el-GR" dirty="0"/>
              <a:t>Βλέπουμε στο άρθρο ότι υπάρχει η </a:t>
            </a:r>
            <a:r>
              <a:rPr lang="el-GR" b="1" dirty="0">
                <a:solidFill>
                  <a:srgbClr val="92D050"/>
                </a:solidFill>
                <a:effectLst>
                  <a:outerShdw blurRad="38100" dist="38100" dir="2700000" algn="tl">
                    <a:srgbClr val="000000">
                      <a:alpha val="43137"/>
                    </a:srgbClr>
                  </a:outerShdw>
                </a:effectLst>
              </a:rPr>
              <a:t>υπογραφή του συντάκτη</a:t>
            </a:r>
            <a:r>
              <a:rPr lang="el-GR" dirty="0"/>
              <a:t>, η </a:t>
            </a:r>
            <a:r>
              <a:rPr lang="el-GR" b="1" dirty="0">
                <a:solidFill>
                  <a:srgbClr val="92D050"/>
                </a:solidFill>
                <a:effectLst>
                  <a:outerShdw blurRad="38100" dist="38100" dir="2700000" algn="tl">
                    <a:srgbClr val="000000">
                      <a:alpha val="43137"/>
                    </a:srgbClr>
                  </a:outerShdw>
                </a:effectLst>
              </a:rPr>
              <a:t>ημερομηνία δημοσίευσης</a:t>
            </a:r>
            <a:r>
              <a:rPr lang="el-GR" dirty="0"/>
              <a:t> και</a:t>
            </a:r>
          </a:p>
          <a:p>
            <a:r>
              <a:rPr lang="el-GR" b="1" dirty="0">
                <a:solidFill>
                  <a:srgbClr val="92D050"/>
                </a:solidFill>
                <a:effectLst>
                  <a:outerShdw blurRad="38100" dist="38100" dir="2700000" algn="tl">
                    <a:srgbClr val="000000">
                      <a:alpha val="43137"/>
                    </a:srgbClr>
                  </a:outerShdw>
                </a:effectLst>
              </a:rPr>
              <a:t>συγκεκριμένες ημερομηνίες </a:t>
            </a:r>
            <a:r>
              <a:rPr lang="el-GR" dirty="0"/>
              <a:t>όπου έλαβε χώρα το περιστατικό που περιγράφει.</a:t>
            </a:r>
          </a:p>
          <a:p>
            <a:r>
              <a:rPr lang="el-GR" dirty="0"/>
              <a:t>Επίσης ο συντάκτης αναφέρει </a:t>
            </a:r>
            <a:r>
              <a:rPr lang="el-GR" b="1" dirty="0">
                <a:solidFill>
                  <a:srgbClr val="92D050"/>
                </a:solidFill>
                <a:effectLst>
                  <a:outerShdw blurRad="38100" dist="38100" dir="2700000" algn="tl">
                    <a:srgbClr val="000000">
                      <a:alpha val="43137"/>
                    </a:srgbClr>
                  </a:outerShdw>
                </a:effectLst>
              </a:rPr>
              <a:t>ιστορικά στοιχεία </a:t>
            </a:r>
            <a:r>
              <a:rPr lang="el-GR" dirty="0"/>
              <a:t>που με μια απλή αναζήτηση στο διαδίκτυο μπορούμε να διαπιστώσουμε ότι όντως είναι αληθινά ενώ φιλοξενεί δήλωση ενός πολύ συγκεκριμένου προσώπου του οποίου  αναφέρει τα στοιχεία. </a:t>
            </a:r>
          </a:p>
          <a:p>
            <a:endParaRPr lang="en-US" dirty="0"/>
          </a:p>
        </p:txBody>
      </p:sp>
      <p:sp>
        <p:nvSpPr>
          <p:cNvPr id="7" name="Right Arrow 6"/>
          <p:cNvSpPr/>
          <p:nvPr/>
        </p:nvSpPr>
        <p:spPr>
          <a:xfrm>
            <a:off x="4905214" y="1833564"/>
            <a:ext cx="348711" cy="25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5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380" y="5036820"/>
            <a:ext cx="8488680" cy="106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l-GR" b="1" dirty="0">
                <a:effectLst>
                  <a:outerShdw blurRad="38100" dist="38100" dir="2700000" algn="tl">
                    <a:srgbClr val="000000">
                      <a:alpha val="43137"/>
                    </a:srgbClr>
                  </a:outerShdw>
                </a:effectLst>
              </a:rPr>
              <a:t>ΕΛΕΓΞΤΕ ΤΟ </a:t>
            </a:r>
            <a:r>
              <a:rPr lang="en-US" b="1" dirty="0">
                <a:effectLst>
                  <a:outerShdw blurRad="38100" dist="38100" dir="2700000" algn="tl">
                    <a:srgbClr val="000000">
                      <a:alpha val="43137"/>
                    </a:srgbClr>
                  </a:outerShdw>
                </a:effectLst>
              </a:rPr>
              <a:t>URL</a:t>
            </a:r>
            <a:endParaRPr lang="el-GR" b="1" dirty="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l-GR" dirty="0"/>
              <a:t>ασυνήθιστες περιοχές </a:t>
            </a:r>
            <a:r>
              <a:rPr lang="el-GR" dirty="0" err="1"/>
              <a:t>site</a:t>
            </a:r>
            <a:r>
              <a:rPr lang="el-GR" dirty="0"/>
              <a:t> θα πρέπει να σας κάνουν επιφυλακτικούς</a:t>
            </a:r>
          </a:p>
          <a:p>
            <a:pPr marL="0" indent="0">
              <a:buNone/>
            </a:pPr>
            <a:r>
              <a:rPr lang="el-GR" b="1" dirty="0">
                <a:effectLst>
                  <a:outerShdw blurRad="38100" dist="38100" dir="2700000" algn="tl">
                    <a:srgbClr val="000000">
                      <a:alpha val="43137"/>
                    </a:srgbClr>
                  </a:outerShdw>
                </a:effectLst>
              </a:rPr>
              <a:t>Αναζητήστε αξιόπιστα </a:t>
            </a:r>
            <a:r>
              <a:rPr lang="en-US" b="1" dirty="0" err="1">
                <a:effectLst>
                  <a:outerShdw blurRad="38100" dist="38100" dir="2700000" algn="tl">
                    <a:srgbClr val="000000">
                      <a:alpha val="43137"/>
                    </a:srgbClr>
                  </a:outerShdw>
                </a:effectLst>
              </a:rPr>
              <a:t>url</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όπως:</a:t>
            </a:r>
          </a:p>
          <a:p>
            <a:pPr>
              <a:buClr>
                <a:srgbClr val="92D050"/>
              </a:buClr>
              <a:buFont typeface="Wingdings" panose="05000000000000000000" pitchFamily="2" charset="2"/>
              <a:buChar char="§"/>
            </a:pPr>
            <a:r>
              <a:rPr lang="en-US" dirty="0"/>
              <a:t>.</a:t>
            </a:r>
            <a:r>
              <a:rPr lang="en-US" dirty="0" err="1"/>
              <a:t>gov</a:t>
            </a:r>
            <a:r>
              <a:rPr lang="en-US" dirty="0"/>
              <a:t> = government agency (</a:t>
            </a:r>
            <a:r>
              <a:rPr lang="el-GR" dirty="0"/>
              <a:t>κυβερνητική υπηρεσία)</a:t>
            </a:r>
          </a:p>
          <a:p>
            <a:pPr>
              <a:buClr>
                <a:srgbClr val="92D050"/>
              </a:buClr>
              <a:buFont typeface="Wingdings" panose="05000000000000000000" pitchFamily="2" charset="2"/>
              <a:buChar char="§"/>
            </a:pPr>
            <a:r>
              <a:rPr lang="el-GR" dirty="0"/>
              <a:t>.</a:t>
            </a:r>
            <a:r>
              <a:rPr lang="en-US" dirty="0" err="1"/>
              <a:t>edu</a:t>
            </a:r>
            <a:r>
              <a:rPr lang="en-US" dirty="0"/>
              <a:t> = educational institution (</a:t>
            </a:r>
            <a:r>
              <a:rPr lang="el-GR" dirty="0"/>
              <a:t>εκπαιδευτικό ίδρυμα)</a:t>
            </a:r>
          </a:p>
          <a:p>
            <a:pPr>
              <a:buClr>
                <a:srgbClr val="92D050"/>
              </a:buClr>
              <a:buFont typeface="Wingdings" panose="05000000000000000000" pitchFamily="2" charset="2"/>
              <a:buChar char="§"/>
            </a:pPr>
            <a:r>
              <a:rPr lang="el-GR" dirty="0"/>
              <a:t>.</a:t>
            </a:r>
            <a:r>
              <a:rPr lang="en-US" dirty="0"/>
              <a:t>org = non-profit organizations (</a:t>
            </a:r>
            <a:r>
              <a:rPr lang="el-GR" dirty="0"/>
              <a:t>μη κερδοσκοπικοί οργανισμοί)</a:t>
            </a:r>
          </a:p>
          <a:p>
            <a:pPr>
              <a:buClr>
                <a:srgbClr val="92D050"/>
              </a:buClr>
              <a:buFont typeface="Wingdings" panose="05000000000000000000" pitchFamily="2" charset="2"/>
              <a:buChar char="§"/>
            </a:pPr>
            <a:r>
              <a:rPr lang="el-GR" dirty="0"/>
              <a:t>.</a:t>
            </a:r>
            <a:r>
              <a:rPr lang="en-US" dirty="0"/>
              <a:t>com = commercial or business group (</a:t>
            </a:r>
            <a:r>
              <a:rPr lang="el-GR" dirty="0"/>
              <a:t>εμπορικός ή επιχειρηματικός όμιλος)</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Μπορείτε να ελέγξετε την ιστοσελίδα αν όντως  είναι επίσημη ιστοσελίδα ειδήσεων από τον εντοπισμό της διεύθυνσης URL του </a:t>
            </a:r>
            <a:r>
              <a:rPr lang="el-GR" b="1" dirty="0" err="1">
                <a:solidFill>
                  <a:schemeClr val="bg1"/>
                </a:solidFill>
                <a:effectLst>
                  <a:outerShdw blurRad="38100" dist="38100" dir="2700000" algn="tl">
                    <a:srgbClr val="000000">
                      <a:alpha val="43137"/>
                    </a:srgbClr>
                  </a:outerShdw>
                </a:effectLst>
              </a:rPr>
              <a:t>ιστοτόπου</a:t>
            </a:r>
            <a:r>
              <a:rPr lang="el-GR" b="1" dirty="0">
                <a:solidFill>
                  <a:schemeClr val="bg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0" y="4763768"/>
            <a:ext cx="688600" cy="688600"/>
          </a:xfrm>
          <a:prstGeom prst="rect">
            <a:avLst/>
          </a:prstGeom>
        </p:spPr>
      </p:pic>
    </p:spTree>
    <p:extLst>
      <p:ext uri="{BB962C8B-B14F-4D97-AF65-F5344CB8AC3E}">
        <p14:creationId xmlns:p14="http://schemas.microsoft.com/office/powerpoint/2010/main" val="875742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 y="3924300"/>
            <a:ext cx="8473440" cy="137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88326"/>
            <a:ext cx="7886700" cy="1252539"/>
          </a:xfrm>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222626"/>
          </a:xfrm>
        </p:spPr>
        <p:txBody>
          <a:bodyPr>
            <a:normAutofit lnSpcReduction="10000"/>
          </a:bodyPr>
          <a:lstStyle/>
          <a:p>
            <a:pPr marL="0" indent="0">
              <a:buNone/>
            </a:pPr>
            <a:r>
              <a:rPr lang="el-GR" b="1" dirty="0">
                <a:effectLst>
                  <a:outerShdw blurRad="38100" dist="38100" dir="2700000" algn="tl">
                    <a:srgbClr val="000000">
                      <a:alpha val="43137"/>
                    </a:srgbClr>
                  </a:outerShdw>
                </a:effectLst>
              </a:rPr>
              <a:t>ΑΝΑΡΩΤΗΘΕΙΤΕ ΓΙΑ ΤΟ ΣΚΟΠΟ ΥΠΑΡΞΗΣ ΤΟΥ ΙΣΤΟΤΟΠΟΥ:</a:t>
            </a:r>
          </a:p>
          <a:p>
            <a:pPr marL="0" indent="0">
              <a:buNone/>
            </a:pPr>
            <a:r>
              <a:rPr lang="el-GR" dirty="0"/>
              <a:t> Έχει σκοπό να ενημερώσει, να πουλήσει ένα προϊόν ή να σας πείσει για μια ιδέα;</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Σε περίπτωση αμφιβολίας, ελέγξτε για μια ενότητα </a:t>
            </a:r>
            <a:r>
              <a:rPr lang="el-GR" b="1" dirty="0">
                <a:solidFill>
                  <a:srgbClr val="92D050"/>
                </a:solidFill>
                <a:effectLst>
                  <a:outerShdw blurRad="38100" dist="38100" dir="2700000" algn="tl">
                    <a:srgbClr val="000000">
                      <a:alpha val="43137"/>
                    </a:srgbClr>
                  </a:outerShdw>
                </a:effectLst>
              </a:rPr>
              <a:t>Σχετικά με εμάς </a:t>
            </a:r>
            <a:r>
              <a:rPr lang="el-GR" b="1" dirty="0">
                <a:solidFill>
                  <a:schemeClr val="bg1"/>
                </a:solidFill>
                <a:effectLst>
                  <a:outerShdw blurRad="38100" dist="38100" dir="2700000" algn="tl">
                    <a:srgbClr val="000000">
                      <a:alpha val="43137"/>
                    </a:srgbClr>
                  </a:outerShdw>
                </a:effectLst>
              </a:rPr>
              <a:t>που συνήθως βρίσκεται στο κάτω μέρος της αρχικής σελίδας.</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79424">
            <a:off x="7213570" y="4878281"/>
            <a:ext cx="1621155" cy="10812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9832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 y="1920874"/>
            <a:ext cx="8763000" cy="4270375"/>
          </a:xfrm>
        </p:spPr>
        <p:txBody>
          <a:bodyPr>
            <a:normAutofit fontScale="92500" lnSpcReduction="10000"/>
          </a:bodyPr>
          <a:lstStyle/>
          <a:p>
            <a:r>
              <a:rPr lang="el-GR" b="1" dirty="0">
                <a:effectLst>
                  <a:outerShdw blurRad="38100" dist="38100" dir="2700000" algn="tl">
                    <a:srgbClr val="000000">
                      <a:alpha val="43137"/>
                    </a:srgbClr>
                  </a:outerShdw>
                </a:effectLst>
              </a:rPr>
              <a:t>ΕΛΕΓΞΤΕ ΤΗ ΜΟΡΦΗ ΚΑΙ ΤΙΣ ΠΛΗΡΟΦΟΡΙΕΣ ΠΟΥ ΠΑΡΕΧΕΙ:</a:t>
            </a:r>
          </a:p>
          <a:p>
            <a:pPr>
              <a:buClr>
                <a:srgbClr val="92D050"/>
              </a:buClr>
              <a:buFont typeface="Wingdings" panose="05000000000000000000" pitchFamily="2" charset="2"/>
              <a:buChar char="§"/>
            </a:pPr>
            <a:r>
              <a:rPr lang="el-GR" dirty="0"/>
              <a:t>Μοιάζει να είναι ένας επαγγελματικός ή προσωπικός </a:t>
            </a:r>
            <a:r>
              <a:rPr lang="el-GR" dirty="0" err="1"/>
              <a:t>ιστότοπος</a:t>
            </a:r>
            <a:r>
              <a:rPr lang="el-GR" dirty="0"/>
              <a:t>;</a:t>
            </a:r>
          </a:p>
          <a:p>
            <a:pPr>
              <a:buClr>
                <a:srgbClr val="92D050"/>
              </a:buClr>
              <a:buFont typeface="Wingdings" panose="05000000000000000000" pitchFamily="2" charset="2"/>
              <a:buChar char="§"/>
            </a:pPr>
            <a:r>
              <a:rPr lang="el-GR" dirty="0"/>
              <a:t>Πώς τον βρήκατε; Τον επιλέξατε τυχαία από μια αναζήτηση </a:t>
            </a:r>
            <a:r>
              <a:rPr lang="el-GR" dirty="0" err="1"/>
              <a:t>Google</a:t>
            </a:r>
            <a:r>
              <a:rPr lang="el-GR" dirty="0"/>
              <a:t> ή ήταν συνδεδεμένος με κάποια άλλη αξιόπιστη πηγή;</a:t>
            </a:r>
          </a:p>
          <a:p>
            <a:pPr>
              <a:buClr>
                <a:srgbClr val="92D050"/>
              </a:buClr>
              <a:buFont typeface="Wingdings" panose="05000000000000000000" pitchFamily="2" charset="2"/>
              <a:buChar char="§"/>
            </a:pPr>
            <a:r>
              <a:rPr lang="el-GR" dirty="0"/>
              <a:t>Τα δημοσιεύματα που φιλοξενεί είναι παρωχημένα; Πότε ενημερώθηκε για τελευταία φορά;</a:t>
            </a:r>
          </a:p>
          <a:p>
            <a:pPr>
              <a:buClr>
                <a:srgbClr val="92D050"/>
              </a:buClr>
              <a:buFont typeface="Wingdings" panose="05000000000000000000" pitchFamily="2" charset="2"/>
              <a:buChar char="§"/>
            </a:pPr>
            <a:r>
              <a:rPr lang="el-GR" dirty="0"/>
              <a:t>Υπάρχουν αναδημοσιεύσεις κειμένων του σε άλλα γνωστά </a:t>
            </a:r>
            <a:r>
              <a:rPr lang="en-US" dirty="0"/>
              <a:t>site</a:t>
            </a:r>
            <a:r>
              <a:rPr lang="el-GR" dirty="0"/>
              <a:t>/αξιόπιστες πηγές;</a:t>
            </a:r>
          </a:p>
          <a:p>
            <a:pPr>
              <a:buClr>
                <a:srgbClr val="92D050"/>
              </a:buClr>
              <a:buFont typeface="Wingdings" panose="05000000000000000000" pitchFamily="2" charset="2"/>
              <a:buChar char="§"/>
            </a:pPr>
            <a:r>
              <a:rPr lang="el-GR" dirty="0"/>
              <a:t>Περιέχει διαφημίσεις από γνωστές εταιρείες;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630"/>
            <a:ext cx="1940281" cy="1302760"/>
          </a:xfrm>
          <a:prstGeom prst="rect">
            <a:avLst/>
          </a:prstGeom>
        </p:spPr>
      </p:pic>
    </p:spTree>
    <p:extLst>
      <p:ext uri="{BB962C8B-B14F-4D97-AF65-F5344CB8AC3E}">
        <p14:creationId xmlns:p14="http://schemas.microsoft.com/office/powerpoint/2010/main" val="167408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105096" y="3147060"/>
            <a:ext cx="3696004" cy="2658086"/>
          </a:xfrm>
          <a:prstGeom prst="rect">
            <a:avLst/>
          </a:prstGeom>
        </p:spPr>
      </p:pic>
      <p:sp>
        <p:nvSpPr>
          <p:cNvPr id="12" name="Rectangle 11"/>
          <p:cNvSpPr/>
          <p:nvPr/>
        </p:nvSpPr>
        <p:spPr>
          <a:xfrm>
            <a:off x="274320" y="3147060"/>
            <a:ext cx="3489960" cy="264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 y="581025"/>
            <a:ext cx="8991600" cy="1252539"/>
          </a:xfrm>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220" y="2499360"/>
            <a:ext cx="3710940" cy="3291840"/>
          </a:xfrm>
        </p:spPr>
        <p:txBody>
          <a:bodyPr>
            <a:normAutofit/>
          </a:bodyPr>
          <a:lstStyle/>
          <a:p>
            <a:endParaRPr lang="el-GR" dirty="0"/>
          </a:p>
          <a:p>
            <a:endParaRPr lang="el-GR" dirty="0"/>
          </a:p>
          <a:p>
            <a:endParaRPr lang="en-US" dirty="0"/>
          </a:p>
          <a:p>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TextBox 4"/>
          <p:cNvSpPr txBox="1"/>
          <p:nvPr/>
        </p:nvSpPr>
        <p:spPr>
          <a:xfrm>
            <a:off x="264694" y="2845474"/>
            <a:ext cx="3388039"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Η πιο δημοφιλής μηχανή αναζήτησης στο διαδίκτυο</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Οικεία και εύκολη στη χρήση</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Εύκολη προσαρμογή των όρων αναζήτησης και λήψη σχετικών πληροφοριών</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Ένας καλός τρόπος να βρείτε </a:t>
            </a:r>
            <a:r>
              <a:rPr lang="el-GR" sz="1900" b="1" dirty="0" err="1">
                <a:solidFill>
                  <a:schemeClr val="bg1"/>
                </a:solidFill>
                <a:effectLst>
                  <a:outerShdw blurRad="38100" dist="38100" dir="2700000" algn="tl">
                    <a:srgbClr val="000000">
                      <a:alpha val="43137"/>
                    </a:srgbClr>
                  </a:outerShdw>
                </a:effectLst>
              </a:rPr>
              <a:t>ιστοτόπους</a:t>
            </a:r>
            <a:r>
              <a:rPr lang="el-GR" sz="1900" b="1" dirty="0">
                <a:solidFill>
                  <a:schemeClr val="bg1"/>
                </a:solidFill>
                <a:effectLst>
                  <a:outerShdw blurRad="38100" dist="38100" dir="2700000" algn="tl">
                    <a:srgbClr val="000000">
                      <a:alpha val="43137"/>
                    </a:srgbClr>
                  </a:outerShdw>
                </a:effectLst>
              </a:rPr>
              <a:t> και </a:t>
            </a:r>
            <a:r>
              <a:rPr lang="el-GR" sz="1900" b="1" dirty="0" err="1">
                <a:solidFill>
                  <a:schemeClr val="bg1"/>
                </a:solidFill>
                <a:effectLst>
                  <a:outerShdw blurRad="38100" dist="38100" dir="2700000" algn="tl">
                    <a:srgbClr val="000000">
                      <a:alpha val="43137"/>
                    </a:srgbClr>
                  </a:outerShdw>
                </a:effectLst>
              </a:rPr>
              <a:t>ιστολόγια</a:t>
            </a:r>
            <a:endParaRPr lang="el-GR" sz="19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055718" y="2843307"/>
            <a:ext cx="3794760"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Τα αποτελέσματα εμφανίζονται με σειρά </a:t>
            </a:r>
            <a:r>
              <a:rPr lang="el-GR" sz="1900" dirty="0" err="1">
                <a:solidFill>
                  <a:srgbClr val="92D050"/>
                </a:solidFill>
              </a:rPr>
              <a:t>PageRank</a:t>
            </a:r>
            <a:r>
              <a:rPr lang="el-GR" sz="1900" dirty="0">
                <a:solidFill>
                  <a:srgbClr val="92D050"/>
                </a:solidFill>
              </a:rPr>
              <a:t> </a:t>
            </a:r>
            <a:r>
              <a:rPr lang="el-GR" sz="1900" b="1" dirty="0">
                <a:solidFill>
                  <a:schemeClr val="bg1"/>
                </a:solidFill>
                <a:effectLst>
                  <a:outerShdw blurRad="38100" dist="38100" dir="2700000" algn="tl">
                    <a:srgbClr val="000000">
                      <a:alpha val="43137"/>
                    </a:srgbClr>
                  </a:outerShdw>
                </a:effectLst>
              </a:rPr>
              <a:t>άρα τα αποτελέσματα περιλαμβάνουν διαφημίσεις και ιστοσελίδες που μπορεί να είναι μεροληπτικές ή άσχετες με αυτό που ψάχνετε</a:t>
            </a: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Δεν υπάρχει συντακτική παρακολούθηση ή αξιολόγηση.</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40" y="1284139"/>
            <a:ext cx="3476619" cy="176464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682" y="3834736"/>
            <a:ext cx="2062321" cy="2062321"/>
          </a:xfrm>
          <a:prstGeom prst="rect">
            <a:avLst/>
          </a:prstGeom>
        </p:spPr>
      </p:pic>
    </p:spTree>
    <p:extLst>
      <p:ext uri="{BB962C8B-B14F-4D97-AF65-F5344CB8AC3E}">
        <p14:creationId xmlns:p14="http://schemas.microsoft.com/office/powerpoint/2010/main" val="1591928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834006"/>
          </a:xfrm>
        </p:spPr>
        <p:txBody>
          <a:bodyPr/>
          <a:lstStyle/>
          <a:p>
            <a:r>
              <a:rPr lang="el-GR" dirty="0"/>
              <a:t>Το </a:t>
            </a:r>
            <a:r>
              <a:rPr lang="el-GR" b="1" dirty="0" err="1">
                <a:solidFill>
                  <a:srgbClr val="92D050"/>
                </a:solidFill>
                <a:effectLst>
                  <a:outerShdw blurRad="38100" dist="38100" dir="2700000" algn="tl">
                    <a:srgbClr val="000000">
                      <a:alpha val="43137"/>
                    </a:srgbClr>
                  </a:outerShdw>
                </a:effectLst>
              </a:rPr>
              <a:t>PageRank</a:t>
            </a:r>
            <a:r>
              <a:rPr lang="el-GR" dirty="0"/>
              <a:t> είναι το όνομα του αλγορίθμου της </a:t>
            </a:r>
            <a:r>
              <a:rPr lang="el-GR" b="1" dirty="0" err="1">
                <a:solidFill>
                  <a:srgbClr val="92D050"/>
                </a:solidFill>
                <a:effectLst>
                  <a:outerShdw blurRad="38100" dist="38100" dir="2700000" algn="tl">
                    <a:srgbClr val="000000">
                      <a:alpha val="43137"/>
                    </a:srgbClr>
                  </a:outerShdw>
                </a:effectLst>
              </a:rPr>
              <a:t>Google</a:t>
            </a:r>
            <a:r>
              <a:rPr lang="el-GR" dirty="0"/>
              <a:t>, το οποίο τοποθετεί ιστοσελίδες που είναι πιο δημοφιλείς στην κορυφή των αποτελεσμάτων αναζήτησης. Υπάρχει μεγάλη πιθανότητα να εμφανίσει  ιστοσελίδες που δεν έχουν αξιολογηθεί ως προς την αξιοπιστία των πληροφοριών που παρέχουν</a:t>
            </a:r>
            <a:r>
              <a:rPr lang="en-US" dirty="0"/>
              <a:t>.</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840" y="4417972"/>
            <a:ext cx="4130040" cy="176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25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53286" y="3363300"/>
            <a:ext cx="3340898" cy="2310584"/>
          </a:xfrm>
          <a:prstGeom prst="rect">
            <a:avLst/>
          </a:prstGeom>
        </p:spPr>
      </p:pic>
      <p:sp>
        <p:nvSpPr>
          <p:cNvPr id="7" name="Rectangle 6"/>
          <p:cNvSpPr/>
          <p:nvPr/>
        </p:nvSpPr>
        <p:spPr>
          <a:xfrm>
            <a:off x="727710" y="3372644"/>
            <a:ext cx="3326130" cy="230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9515" y="3488136"/>
            <a:ext cx="3284729" cy="1711622"/>
          </a:xfrm>
        </p:spPr>
        <p:txBody>
          <a:bodyPr>
            <a:noAutofit/>
          </a:bodyPr>
          <a:lstStyle/>
          <a:p>
            <a:pPr>
              <a:buFont typeface="Wingdings" panose="05000000000000000000" pitchFamily="2" charset="2"/>
              <a:buChar char="ü"/>
            </a:pPr>
            <a:r>
              <a:rPr lang="el-GR" sz="1900" b="1" dirty="0">
                <a:solidFill>
                  <a:schemeClr val="bg1"/>
                </a:solidFill>
              </a:rPr>
              <a:t>Η παρουσίαση της έρευνας δεν είναι πρωτότυπη και συχνά δεν γίνεται αναφορά</a:t>
            </a:r>
          </a:p>
          <a:p>
            <a:pPr>
              <a:buFont typeface="Wingdings" panose="05000000000000000000" pitchFamily="2" charset="2"/>
              <a:buChar char="ü"/>
            </a:pPr>
            <a:r>
              <a:rPr lang="el-GR" sz="1900" b="1" dirty="0">
                <a:solidFill>
                  <a:schemeClr val="bg1"/>
                </a:solidFill>
              </a:rPr>
              <a:t>Το περιεχόμενο δεν εξετάζεται για την αξιοπιστία ή την παραβίαση πνευματικών δικαιωμάτων</a:t>
            </a:r>
          </a:p>
          <a:p>
            <a:endParaRPr lang="en-US" sz="19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29</a:t>
            </a:fld>
            <a:endParaRPr lang="en-GB" dirty="0"/>
          </a:p>
        </p:txBody>
      </p:sp>
      <p:sp>
        <p:nvSpPr>
          <p:cNvPr id="6" name="TextBox 5"/>
          <p:cNvSpPr txBox="1"/>
          <p:nvPr/>
        </p:nvSpPr>
        <p:spPr>
          <a:xfrm>
            <a:off x="628650" y="3560693"/>
            <a:ext cx="3237672" cy="1923604"/>
          </a:xfrm>
          <a:prstGeom prst="rect">
            <a:avLst/>
          </a:prstGeom>
          <a:noFill/>
        </p:spPr>
        <p:txBody>
          <a:bodyPr wrap="square" rtlCol="0">
            <a:spAutoFit/>
          </a:bodyPr>
          <a:lstStyle/>
          <a:p>
            <a:pPr marL="285750" indent="-285750">
              <a:buFont typeface="Wingdings" panose="05000000000000000000" pitchFamily="2" charset="2"/>
              <a:buChar char="ü"/>
            </a:pPr>
            <a:r>
              <a:rPr lang="el-GR" sz="1900" b="1" dirty="0">
                <a:solidFill>
                  <a:schemeClr val="bg1"/>
                </a:solidFill>
              </a:rPr>
              <a:t>Η μορφοποίηση παρέχει καλή εισαγωγή σε ένα θέμα</a:t>
            </a:r>
          </a:p>
          <a:p>
            <a:pPr marL="285750" indent="-285750">
              <a:buFont typeface="Wingdings" panose="05000000000000000000" pitchFamily="2" charset="2"/>
              <a:buChar char="ü"/>
            </a:pPr>
            <a:endParaRPr lang="el-GR" sz="500" b="1" dirty="0">
              <a:solidFill>
                <a:schemeClr val="bg1"/>
              </a:solidFill>
            </a:endParaRPr>
          </a:p>
          <a:p>
            <a:pPr marL="285750" indent="-285750">
              <a:buFont typeface="Wingdings" panose="05000000000000000000" pitchFamily="2" charset="2"/>
              <a:buChar char="ü"/>
            </a:pPr>
            <a:r>
              <a:rPr lang="el-GR" sz="1900" b="1" dirty="0">
                <a:solidFill>
                  <a:schemeClr val="bg1"/>
                </a:solidFill>
              </a:rPr>
              <a:t>Παρέχει σύντομο ιστορικό, σχετικές λέξεις-κλειδιά και όρους</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1452933"/>
            <a:ext cx="2810346" cy="21077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514" y="3515711"/>
            <a:ext cx="1886993" cy="1886993"/>
          </a:xfrm>
          <a:prstGeom prst="rect">
            <a:avLst/>
          </a:prstGeom>
        </p:spPr>
      </p:pic>
    </p:spTree>
    <p:extLst>
      <p:ext uri="{BB962C8B-B14F-4D97-AF65-F5344CB8AC3E}">
        <p14:creationId xmlns:p14="http://schemas.microsoft.com/office/powerpoint/2010/main" val="2624631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1005840"/>
            <a:ext cx="7174230" cy="3749041"/>
          </a:xfrm>
        </p:spPr>
        <p:txBody>
          <a:bodyPr>
            <a:normAutofit fontScale="92500"/>
          </a:bodyPr>
          <a:lstStyle/>
          <a:p>
            <a:pPr marL="0" indent="0">
              <a:buNone/>
            </a:pPr>
            <a:r>
              <a:rPr lang="el-GR" dirty="0"/>
              <a:t>Είναι εντυπωσιακό το γεγονός ότι το 80% των μαθητών και φοιτητών που συμμετείχαν σε </a:t>
            </a:r>
            <a:r>
              <a:rPr lang="el-GR" dirty="0">
                <a:hlinkClick r:id="rId2"/>
              </a:rPr>
              <a:t>έρευνα </a:t>
            </a:r>
            <a:r>
              <a:rPr lang="el-GR" dirty="0"/>
              <a:t>του πανεπιστημίου </a:t>
            </a:r>
            <a:r>
              <a:rPr lang="el-GR" dirty="0" err="1"/>
              <a:t>Stanford</a:t>
            </a:r>
            <a:r>
              <a:rPr lang="el-GR" dirty="0"/>
              <a:t> σχετικά με την </a:t>
            </a:r>
            <a:r>
              <a:rPr lang="el-GR" sz="3000" b="1" dirty="0">
                <a:solidFill>
                  <a:srgbClr val="92D050"/>
                </a:solidFill>
                <a:effectLst>
                  <a:outerShdw blurRad="38100" dist="38100" dir="2700000" algn="tl">
                    <a:srgbClr val="000000">
                      <a:alpha val="43137"/>
                    </a:srgbClr>
                  </a:outerShdw>
                </a:effectLst>
              </a:rPr>
              <a:t>αξιολόγηση της πληροφορίας </a:t>
            </a:r>
            <a:r>
              <a:rPr lang="el-GR" dirty="0"/>
              <a:t>δεν κατάφεραν να ξεχωρίσουν ένα πραγματικό άρθρο από ένα ψεύτικο, ούτε ένα δημοσιογραφικό άρθρο από ένα διαφημιστικό. Επίσης, ενδιαφέρον έχει το γεγονός ότι κριτήριο εγκυρότητας για τους νέους αποτελεί το μέγεθος της φωτογραφίας σε ένα άρθρο και όχι... η αναφορά της πηγής του.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68" y="891540"/>
            <a:ext cx="961691" cy="967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313" y="4632960"/>
            <a:ext cx="5195887" cy="1466216"/>
          </a:xfrm>
          <a:prstGeom prst="rect">
            <a:avLst/>
          </a:prstGeom>
        </p:spPr>
      </p:pic>
    </p:spTree>
    <p:extLst>
      <p:ext uri="{BB962C8B-B14F-4D97-AF65-F5344CB8AC3E}">
        <p14:creationId xmlns:p14="http://schemas.microsoft.com/office/powerpoint/2010/main" val="2407664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Αξιοποιήστε </a:t>
            </a:r>
            <a:r>
              <a:rPr lang="el-GR" b="1" dirty="0" err="1">
                <a:effectLst>
                  <a:outerShdw blurRad="38100" dist="38100" dir="2700000" algn="tl">
                    <a:srgbClr val="000000">
                      <a:alpha val="43137"/>
                    </a:srgbClr>
                  </a:outerShdw>
                </a:effectLst>
              </a:rPr>
              <a:t>Online</a:t>
            </a:r>
            <a:r>
              <a:rPr lang="el-GR" b="1" dirty="0">
                <a:effectLst>
                  <a:outerShdw blurRad="38100" dist="38100" dir="2700000" algn="tl">
                    <a:srgbClr val="000000">
                      <a:alpha val="43137"/>
                    </a:srgbClr>
                  </a:outerShdw>
                </a:effectLst>
              </a:rPr>
              <a:t> Υπηρεσίες Ελέγχου Εγκυρότητας Των Ειδήσεων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017770" cy="4270375"/>
          </a:xfrm>
        </p:spPr>
        <p:txBody>
          <a:bodyPr>
            <a:normAutofit fontScale="85000" lnSpcReduction="20000"/>
          </a:bodyPr>
          <a:lstStyle/>
          <a:p>
            <a:pPr marL="0" indent="0">
              <a:buClr>
                <a:srgbClr val="92D050"/>
              </a:buClr>
              <a:buNone/>
            </a:pPr>
            <a:r>
              <a:rPr lang="el-GR" b="1" dirty="0">
                <a:effectLst>
                  <a:outerShdw blurRad="38100" dist="38100" dir="2700000" algn="tl">
                    <a:srgbClr val="000000">
                      <a:alpha val="43137"/>
                    </a:srgbClr>
                  </a:outerShdw>
                </a:effectLst>
              </a:rPr>
              <a:t>Ακολουθήστε για παράδειγμα:</a:t>
            </a:r>
          </a:p>
          <a:p>
            <a:pPr>
              <a:buClr>
                <a:srgbClr val="92D050"/>
              </a:buClr>
              <a:buFont typeface="Wingdings" panose="05000000000000000000" pitchFamily="2" charset="2"/>
              <a:buChar char="§"/>
            </a:pPr>
            <a:r>
              <a:rPr lang="el-GR" dirty="0"/>
              <a:t>@</a:t>
            </a:r>
            <a:r>
              <a:rPr lang="el-GR" dirty="0" err="1"/>
              <a:t>EUvsDisinfo</a:t>
            </a:r>
            <a:r>
              <a:rPr lang="el-GR" dirty="0"/>
              <a:t> </a:t>
            </a:r>
          </a:p>
          <a:p>
            <a:pPr>
              <a:buClr>
                <a:srgbClr val="92D050"/>
              </a:buClr>
              <a:buFont typeface="Wingdings" panose="05000000000000000000" pitchFamily="2" charset="2"/>
              <a:buChar char="§"/>
            </a:pPr>
            <a:r>
              <a:rPr lang="el-GR" dirty="0"/>
              <a:t>@</a:t>
            </a:r>
            <a:r>
              <a:rPr lang="el-GR" dirty="0" err="1"/>
              <a:t>StopFakingNews</a:t>
            </a:r>
            <a:endParaRPr lang="el-GR" dirty="0"/>
          </a:p>
          <a:p>
            <a:pPr>
              <a:buClr>
                <a:srgbClr val="92D050"/>
              </a:buClr>
              <a:buFont typeface="Wingdings" panose="05000000000000000000" pitchFamily="2" charset="2"/>
              <a:buChar char="§"/>
            </a:pPr>
            <a:r>
              <a:rPr lang="el-GR" dirty="0"/>
              <a:t>@</a:t>
            </a:r>
            <a:r>
              <a:rPr lang="el-GR" dirty="0" err="1"/>
              <a:t>DFRLab</a:t>
            </a:r>
            <a:r>
              <a:rPr lang="el-GR" dirty="0"/>
              <a:t> στο </a:t>
            </a:r>
            <a:r>
              <a:rPr lang="el-GR" dirty="0" err="1"/>
              <a:t>twitter</a:t>
            </a:r>
            <a:r>
              <a:rPr lang="el-GR" dirty="0"/>
              <a:t> </a:t>
            </a:r>
          </a:p>
          <a:p>
            <a:pPr>
              <a:buClr>
                <a:srgbClr val="92D050"/>
              </a:buClr>
              <a:buFont typeface="Wingdings" panose="05000000000000000000" pitchFamily="2" charset="2"/>
              <a:buChar char="§"/>
            </a:pPr>
            <a:r>
              <a:rPr lang="el-GR" dirty="0"/>
              <a:t>ή το ελληνικό </a:t>
            </a:r>
            <a:r>
              <a:rPr lang="el-GR" dirty="0">
                <a:solidFill>
                  <a:srgbClr val="92D050"/>
                </a:solidFill>
                <a:hlinkClick r:id="rId2"/>
              </a:rPr>
              <a:t>http://ellinikahoaxes.gr/</a:t>
            </a:r>
            <a:endParaRPr lang="el-GR" dirty="0">
              <a:solidFill>
                <a:srgbClr val="92D050"/>
              </a:solidFill>
            </a:endParaRPr>
          </a:p>
          <a:p>
            <a:pPr marL="0" indent="0">
              <a:buNone/>
            </a:pPr>
            <a:r>
              <a:rPr lang="el-GR" b="1" dirty="0">
                <a:effectLst>
                  <a:outerShdw blurRad="38100" dist="38100" dir="2700000" algn="tl">
                    <a:srgbClr val="000000">
                      <a:alpha val="43137"/>
                    </a:srgbClr>
                  </a:outerShdw>
                </a:effectLst>
              </a:rPr>
              <a:t>Άλλες πηγές του εξωτερικού :</a:t>
            </a:r>
          </a:p>
          <a:p>
            <a:pPr>
              <a:buClr>
                <a:srgbClr val="92D050"/>
              </a:buClr>
              <a:buFont typeface="Wingdings" panose="05000000000000000000" pitchFamily="2" charset="2"/>
              <a:buChar char="§"/>
            </a:pPr>
            <a:r>
              <a:rPr lang="en-US" dirty="0"/>
              <a:t>hoax-slayer</a:t>
            </a:r>
          </a:p>
          <a:p>
            <a:pPr>
              <a:buClr>
                <a:srgbClr val="92D050"/>
              </a:buClr>
              <a:buFont typeface="Wingdings" panose="05000000000000000000" pitchFamily="2" charset="2"/>
              <a:buChar char="§"/>
            </a:pPr>
            <a:r>
              <a:rPr lang="en-US" dirty="0" err="1"/>
              <a:t>snopes</a:t>
            </a:r>
            <a:endParaRPr lang="en-US" dirty="0"/>
          </a:p>
          <a:p>
            <a:pPr>
              <a:buClr>
                <a:srgbClr val="92D050"/>
              </a:buClr>
              <a:buFont typeface="Wingdings" panose="05000000000000000000" pitchFamily="2" charset="2"/>
              <a:buChar char="§"/>
            </a:pPr>
            <a:r>
              <a:rPr lang="en-US" dirty="0"/>
              <a:t>The Hoax Museum</a:t>
            </a:r>
          </a:p>
          <a:p>
            <a:pPr>
              <a:buClr>
                <a:srgbClr val="92D050"/>
              </a:buClr>
              <a:buFont typeface="Wingdings" panose="05000000000000000000" pitchFamily="2" charset="2"/>
              <a:buChar char="§"/>
            </a:pPr>
            <a:r>
              <a:rPr lang="en-US" dirty="0" err="1"/>
              <a:t>Wafflesatnoon</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30</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838" y="2433036"/>
            <a:ext cx="3809524" cy="3066667"/>
          </a:xfrm>
          <a:prstGeom prst="rect">
            <a:avLst/>
          </a:prstGeom>
        </p:spPr>
      </p:pic>
    </p:spTree>
    <p:extLst>
      <p:ext uri="{BB962C8B-B14F-4D97-AF65-F5344CB8AC3E}">
        <p14:creationId xmlns:p14="http://schemas.microsoft.com/office/powerpoint/2010/main" val="2573875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4230382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 y="3802380"/>
            <a:ext cx="87401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1036320"/>
            <a:ext cx="7536180" cy="2735694"/>
          </a:xfrm>
        </p:spPr>
        <p:txBody>
          <a:bodyPr>
            <a:normAutofit/>
          </a:bodyPr>
          <a:lstStyle/>
          <a:p>
            <a:pPr marL="0" indent="0" algn="ctr">
              <a:buNone/>
            </a:pPr>
            <a:r>
              <a:rPr lang="el-GR" dirty="0"/>
              <a:t>Τα </a:t>
            </a:r>
            <a:r>
              <a:rPr lang="el-GR" b="1" dirty="0">
                <a:solidFill>
                  <a:srgbClr val="92D050"/>
                </a:solidFill>
                <a:effectLst>
                  <a:outerShdw blurRad="38100" dist="38100" dir="2700000" algn="tl">
                    <a:srgbClr val="000000">
                      <a:alpha val="43137"/>
                    </a:srgbClr>
                  </a:outerShdw>
                </a:effectLst>
              </a:rPr>
              <a:t>μέσα κοινωνικής δικτύωσης </a:t>
            </a:r>
            <a:r>
              <a:rPr lang="el-GR" dirty="0"/>
              <a:t>διαδραματίζουν ολοένα και αυξανόμενο παρεμβατικό ρόλο στην καθημερινότητά μας</a:t>
            </a:r>
            <a:r>
              <a:rPr lang="en-US" dirty="0"/>
              <a:t> </a:t>
            </a:r>
            <a:r>
              <a:rPr lang="el-GR" dirty="0"/>
              <a:t>κατά συνέπεια η αξιολόγηση των ειδήσεων που προβάλλουν αποκτά όλο και μεγαλύτερη σημασία.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2020"/>
            <a:ext cx="757238" cy="762000"/>
          </a:xfrm>
          <a:prstGeom prst="rect">
            <a:avLst/>
          </a:prstGeom>
        </p:spPr>
      </p:pic>
      <p:sp>
        <p:nvSpPr>
          <p:cNvPr id="6" name="TextBox 5"/>
          <p:cNvSpPr txBox="1"/>
          <p:nvPr/>
        </p:nvSpPr>
        <p:spPr>
          <a:xfrm>
            <a:off x="0" y="3942051"/>
            <a:ext cx="9075419" cy="1292662"/>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rPr>
              <a:t>Η ΚΑΛΛΙΕΡΓΕΙΑ ΚΡΙΤΙΚΗΣ ΣΚΕΨΗΣ ΕΙΝΑΙ Η ΑΠΑΝΤΗΣΗ ΣΤΗΝ ΑΝΤΙΜΕΤΩΠΙΣΗ ΤΟΥ ΦΑΙΝΟΜΕΝΟΥ ΤΗΣ ΔΙΑΣΠΟΡΑΣ ΨΕΥΔΩΝ ΕΙΔΗΣΕΩΝ </a:t>
            </a:r>
            <a:endParaRPr lang="en-US" sz="2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7827"/>
            <a:ext cx="1209563" cy="12041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60" y="4507865"/>
            <a:ext cx="2007811" cy="2007811"/>
          </a:xfrm>
          <a:prstGeom prst="rect">
            <a:avLst/>
          </a:prstGeom>
        </p:spPr>
      </p:pic>
    </p:spTree>
    <p:extLst>
      <p:ext uri="{BB962C8B-B14F-4D97-AF65-F5344CB8AC3E}">
        <p14:creationId xmlns:p14="http://schemas.microsoft.com/office/powerpoint/2010/main" val="4146406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8515350" cy="1252539"/>
          </a:xfrm>
        </p:spPr>
        <p:txBody>
          <a:bodyPr/>
          <a:lstStyle/>
          <a:p>
            <a:r>
              <a:rPr lang="el-GR" b="1" dirty="0">
                <a:effectLst>
                  <a:outerShdw blurRad="38100" dist="38100" dir="2700000" algn="tl">
                    <a:srgbClr val="000000">
                      <a:alpha val="43137"/>
                    </a:srgbClr>
                  </a:outerShdw>
                </a:effectLst>
              </a:rPr>
              <a:t>Τι ονομάζουμε ψευδείς ειδήσεις;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
            </a:pPr>
            <a:r>
              <a:rPr lang="el-GR" dirty="0"/>
              <a:t>Οι ψευδείς ειδήσεις (</a:t>
            </a:r>
            <a:r>
              <a:rPr lang="el-GR" dirty="0" err="1"/>
              <a:t>fake</a:t>
            </a:r>
            <a:r>
              <a:rPr lang="el-GR" dirty="0"/>
              <a:t> </a:t>
            </a:r>
            <a:r>
              <a:rPr lang="el-GR" dirty="0" err="1"/>
              <a:t>news</a:t>
            </a:r>
            <a:r>
              <a:rPr lang="el-GR" dirty="0"/>
              <a:t>) είναι ιστορίες οι οποίες παρουσιάζονται κυρίως  ως δημοσιογραφικές, είναι όμως κατασκευασμένες εσκεμμένα για να εξυπηρετήσουν κάποιο σκοπό.</a:t>
            </a:r>
          </a:p>
          <a:p>
            <a:pPr>
              <a:buClr>
                <a:srgbClr val="92D050"/>
              </a:buClr>
              <a:buFont typeface="Wingdings" panose="05000000000000000000" pitchFamily="2" charset="2"/>
              <a:buChar char="§"/>
            </a:pPr>
            <a:r>
              <a:rPr lang="el-GR" dirty="0"/>
              <a:t>Οι ψευδείς ειδήσεις μπορούν να περιέχονται σε ψηφιακό ή έντυπο περιεχόμενο. </a:t>
            </a:r>
          </a:p>
          <a:p>
            <a:pPr>
              <a:buClr>
                <a:srgbClr val="92D050"/>
              </a:buClr>
              <a:buFont typeface="Wingdings" panose="05000000000000000000" pitchFamily="2" charset="2"/>
              <a:buChar char="§"/>
            </a:pPr>
            <a:r>
              <a:rPr lang="el-GR" dirty="0"/>
              <a:t>Επίσης, μπορεί να λάβουν  τη μορφή ολόκληρων ιστοσελίδων που έχουν σχεδιαστεί με τέτοιο τρόπο ώστε  να μοιάζουν με αξιόπιστα ειδησεογραφικά </a:t>
            </a:r>
            <a:r>
              <a:rPr lang="en-US" dirty="0"/>
              <a:t>sites</a:t>
            </a:r>
            <a:r>
              <a:rPr lang="el-GR" dirty="0"/>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62929"/>
            <a:ext cx="2466622" cy="1390451"/>
          </a:xfrm>
          <a:prstGeom prst="rect">
            <a:avLst/>
          </a:prstGeom>
        </p:spPr>
      </p:pic>
    </p:spTree>
    <p:extLst>
      <p:ext uri="{BB962C8B-B14F-4D97-AF65-F5344CB8AC3E}">
        <p14:creationId xmlns:p14="http://schemas.microsoft.com/office/powerpoint/2010/main" val="3254892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737"/>
            <a:ext cx="9144000" cy="1252539"/>
          </a:xfrm>
        </p:spPr>
        <p:txBody>
          <a:bodyPr/>
          <a:lstStyle/>
          <a:p>
            <a:pPr algn="ctr"/>
            <a:r>
              <a:rPr lang="el-GR" b="1" dirty="0">
                <a:effectLst>
                  <a:outerShdw blurRad="38100" dist="38100" dir="2700000" algn="tl">
                    <a:srgbClr val="000000">
                      <a:alpha val="43137"/>
                    </a:srgbClr>
                  </a:outerShdw>
                </a:effectLst>
              </a:rPr>
              <a:t>Ποιος Ο Λόγος  Ύπαρξης Ψευδών Ειδήσεων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Ο σκοπός των «ψευδών ειδήσεων» είναι:</a:t>
            </a:r>
          </a:p>
          <a:p>
            <a:r>
              <a:rPr lang="el-GR" b="1" dirty="0">
                <a:solidFill>
                  <a:srgbClr val="92D050"/>
                </a:solidFill>
                <a:effectLst>
                  <a:outerShdw blurRad="38100" dist="38100" dir="2700000" algn="tl">
                    <a:srgbClr val="000000">
                      <a:alpha val="43137"/>
                    </a:srgbClr>
                  </a:outerShdw>
                </a:effectLst>
              </a:rPr>
              <a:t> εμπορικός</a:t>
            </a:r>
            <a:r>
              <a:rPr lang="el-GR" dirty="0"/>
              <a:t> όπως η προώθηση ενός προϊόντος ή η δημιουργία κίνησης (</a:t>
            </a:r>
            <a:r>
              <a:rPr lang="el-GR" dirty="0" err="1"/>
              <a:t>traffic</a:t>
            </a:r>
            <a:r>
              <a:rPr lang="el-GR" dirty="0"/>
              <a:t>) προς μία ιστοσελίδα (</a:t>
            </a:r>
            <a:r>
              <a:rPr lang="el-GR" dirty="0" err="1"/>
              <a:t>clickbait</a:t>
            </a:r>
            <a:r>
              <a:rPr lang="el-GR" dirty="0"/>
              <a:t>)</a:t>
            </a:r>
          </a:p>
          <a:p>
            <a:r>
              <a:rPr lang="el-GR" b="1" dirty="0">
                <a:solidFill>
                  <a:srgbClr val="92D050"/>
                </a:solidFill>
                <a:effectLst>
                  <a:outerShdw blurRad="38100" dist="38100" dir="2700000" algn="tl">
                    <a:srgbClr val="000000">
                      <a:alpha val="43137"/>
                    </a:srgbClr>
                  </a:outerShdw>
                </a:effectLst>
              </a:rPr>
              <a:t>πολιτικός </a:t>
            </a:r>
            <a:r>
              <a:rPr lang="el-GR" dirty="0"/>
              <a:t>(παραπληροφόρηση-διαμόρφωση κοινής γνώμης)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167828"/>
            <a:ext cx="253365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0211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5 Ερωτήσεις – Κλειδιά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b="1" dirty="0">
                <a:solidFill>
                  <a:srgbClr val="92D050"/>
                </a:solidFill>
                <a:effectLst>
                  <a:outerShdw blurRad="38100" dist="38100" dir="2700000" algn="tl">
                    <a:srgbClr val="000000">
                      <a:alpha val="43137"/>
                    </a:srgbClr>
                  </a:outerShdw>
                </a:effectLst>
              </a:rPr>
              <a:t>ΠΟΙΟΣ; </a:t>
            </a:r>
            <a:r>
              <a:rPr lang="el-GR" dirty="0"/>
              <a:t>Ποιος το δημοσίευσε; Είναι ειδικός στο συγκεκριμένο θέμα;</a:t>
            </a:r>
          </a:p>
          <a:p>
            <a:r>
              <a:rPr lang="el-GR" b="1" dirty="0">
                <a:solidFill>
                  <a:srgbClr val="92D050"/>
                </a:solidFill>
                <a:effectLst>
                  <a:outerShdw blurRad="38100" dist="38100" dir="2700000" algn="tl">
                    <a:srgbClr val="000000">
                      <a:alpha val="43137"/>
                    </a:srgbClr>
                  </a:outerShdw>
                </a:effectLst>
              </a:rPr>
              <a:t>ΠΟΥ; </a:t>
            </a:r>
            <a:r>
              <a:rPr lang="el-GR" dirty="0"/>
              <a:t>Που δημοσιεύτηκε; Είναι η πηγή αξιόπιστη;</a:t>
            </a:r>
          </a:p>
          <a:p>
            <a:r>
              <a:rPr lang="el-GR" b="1" dirty="0">
                <a:solidFill>
                  <a:srgbClr val="92D050"/>
                </a:solidFill>
                <a:effectLst>
                  <a:outerShdw blurRad="38100" dist="38100" dir="2700000" algn="tl">
                    <a:srgbClr val="000000">
                      <a:alpha val="43137"/>
                    </a:srgbClr>
                  </a:outerShdw>
                </a:effectLst>
              </a:rPr>
              <a:t>ΠΟΤΕ; </a:t>
            </a:r>
            <a:r>
              <a:rPr lang="el-GR" dirty="0"/>
              <a:t>Πότε δημοσιεύτηκε ή ενημερώθηκε τελευταία φορά;</a:t>
            </a:r>
          </a:p>
          <a:p>
            <a:r>
              <a:rPr lang="el-GR" b="1" dirty="0">
                <a:solidFill>
                  <a:srgbClr val="92D050"/>
                </a:solidFill>
                <a:effectLst>
                  <a:outerShdw blurRad="38100" dist="38100" dir="2700000" algn="tl">
                    <a:srgbClr val="000000">
                      <a:alpha val="43137"/>
                    </a:srgbClr>
                  </a:outerShdw>
                </a:effectLst>
              </a:rPr>
              <a:t>ΓΙΑΤΙ; </a:t>
            </a:r>
            <a:r>
              <a:rPr lang="el-GR" dirty="0"/>
              <a:t>Για ποιο λόγο δημοσιεύτηκε; Για να μας ενημερώσει , να μας πείσει για μια γνώμη ή για προωθήσει ένα προϊόν;</a:t>
            </a:r>
          </a:p>
          <a:p>
            <a:r>
              <a:rPr lang="el-GR" b="1" dirty="0">
                <a:solidFill>
                  <a:srgbClr val="92D050"/>
                </a:solidFill>
                <a:effectLst>
                  <a:outerShdw blurRad="38100" dist="38100" dir="2700000" algn="tl">
                    <a:srgbClr val="000000">
                      <a:alpha val="43137"/>
                    </a:srgbClr>
                  </a:outerShdw>
                </a:effectLst>
              </a:rPr>
              <a:t>ΠΩΣ; </a:t>
            </a:r>
            <a:r>
              <a:rPr lang="el-GR" dirty="0"/>
              <a:t>Πώς αναπαράχθηκε; Από αξιόπιστα </a:t>
            </a:r>
            <a:r>
              <a:rPr lang="en-US" dirty="0"/>
              <a:t>site </a:t>
            </a:r>
            <a:r>
              <a:rPr lang="el-GR" dirty="0"/>
              <a:t>ή κυρίως μέσω των κοινωνικών δικτύων;</a:t>
            </a: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val="3165353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581025"/>
            <a:ext cx="758952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7820" y="1920875"/>
            <a:ext cx="6907530" cy="3420746"/>
          </a:xfrm>
        </p:spPr>
        <p:txBody>
          <a:bodyPr>
            <a:normAutofit fontScale="92500" lnSpcReduction="10000"/>
          </a:bodyPr>
          <a:lstStyle/>
          <a:p>
            <a:pPr>
              <a:buClr>
                <a:srgbClr val="92D050"/>
              </a:buClr>
              <a:buFont typeface="Wingdings" panose="05000000000000000000" pitchFamily="2" charset="2"/>
              <a:buChar char="§"/>
            </a:pPr>
            <a:r>
              <a:rPr lang="el-GR" b="1" dirty="0">
                <a:effectLst>
                  <a:outerShdw blurRad="38100" dist="38100" dir="2700000" algn="tl">
                    <a:srgbClr val="000000">
                      <a:alpha val="43137"/>
                    </a:srgbClr>
                  </a:outerShdw>
                </a:effectLst>
              </a:rPr>
              <a:t>ΥΠΕΡΒΟΛΙΚΟΙ ΤΙΤΛΟΙ ή  ΤΙΤΛΟΙ ΠΟΥ ΔΕΝ ΕΧΟΥΝ ΣΧΕΣΗ ΜΕ ΤΟ ΚΕΙΜΕΝΟ ΤΗΣ ΑΝΑΡΤΗΣΗΣ</a:t>
            </a:r>
            <a:r>
              <a:rPr lang="el-GR" dirty="0"/>
              <a:t>:</a:t>
            </a:r>
          </a:p>
          <a:p>
            <a:pPr marL="0" indent="0">
              <a:buNone/>
            </a:pPr>
            <a:r>
              <a:rPr lang="el-GR" dirty="0"/>
              <a:t>«Βαρύγδουποι» τίτλοι που πολλές φορές περιέχουν λέξεις όπως </a:t>
            </a:r>
            <a:r>
              <a:rPr lang="el-GR" b="1" dirty="0">
                <a:solidFill>
                  <a:srgbClr val="92D050"/>
                </a:solidFill>
                <a:effectLst>
                  <a:outerShdw blurRad="38100" dist="38100" dir="2700000" algn="tl">
                    <a:srgbClr val="000000">
                      <a:alpha val="43137"/>
                    </a:srgbClr>
                  </a:outerShdw>
                </a:effectLst>
              </a:rPr>
              <a:t>σοκ, τρομερό, φοβερό, απίστευτο </a:t>
            </a:r>
            <a:r>
              <a:rPr lang="el-GR" dirty="0"/>
              <a:t>κ.α. ή τίτλοι που περιέχουν </a:t>
            </a:r>
            <a:r>
              <a:rPr lang="el-GR" b="1" dirty="0">
                <a:solidFill>
                  <a:srgbClr val="92D050"/>
                </a:solidFill>
                <a:effectLst>
                  <a:outerShdw blurRad="38100" dist="38100" dir="2700000" algn="tl">
                    <a:srgbClr val="000000">
                      <a:alpha val="43137"/>
                    </a:srgbClr>
                  </a:outerShdw>
                </a:effectLst>
              </a:rPr>
              <a:t>πολλά θαυμαστικά </a:t>
            </a:r>
            <a:r>
              <a:rPr lang="el-GR" dirty="0"/>
              <a:t>θα πρέπει να σας </a:t>
            </a:r>
            <a:r>
              <a:rPr lang="el-GR" dirty="0" err="1"/>
              <a:t>υποψιάσουν</a:t>
            </a:r>
            <a:r>
              <a:rPr lang="el-GR" dirty="0"/>
              <a:t> ότι στόχο έχουν να κεντρίσουν την περιέργειά σας και να αυξήσουν την </a:t>
            </a:r>
            <a:r>
              <a:rPr lang="el-GR" dirty="0" err="1"/>
              <a:t>επισκεψιμότητα</a:t>
            </a:r>
            <a:r>
              <a:rPr lang="el-GR" dirty="0"/>
              <a:t> του </a:t>
            </a:r>
            <a:r>
              <a:rPr lang="en-US" dirty="0"/>
              <a:t>site </a:t>
            </a:r>
            <a:r>
              <a:rPr lang="el-GR" dirty="0"/>
              <a:t>που φιλοξενεί το άρθρο. </a:t>
            </a:r>
          </a:p>
          <a:p>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0" y="876299"/>
            <a:ext cx="1468410" cy="854075"/>
          </a:xfrm>
          <a:prstGeom prst="rect">
            <a:avLst/>
          </a:prstGeom>
        </p:spPr>
      </p:pic>
    </p:spTree>
    <p:extLst>
      <p:ext uri="{BB962C8B-B14F-4D97-AF65-F5344CB8AC3E}">
        <p14:creationId xmlns:p14="http://schemas.microsoft.com/office/powerpoint/2010/main" val="2040092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3145" y="581025"/>
            <a:ext cx="4524375" cy="4821555"/>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
        <p:nvSpPr>
          <p:cNvPr id="6" name="TextBox 5"/>
          <p:cNvSpPr txBox="1"/>
          <p:nvPr/>
        </p:nvSpPr>
        <p:spPr>
          <a:xfrm>
            <a:off x="628650" y="5486400"/>
            <a:ext cx="8149590" cy="523220"/>
          </a:xfrm>
          <a:prstGeom prst="rect">
            <a:avLst/>
          </a:prstGeom>
          <a:noFill/>
        </p:spPr>
        <p:txBody>
          <a:bodyPr wrap="square" rtlCol="0">
            <a:spAutoFit/>
          </a:bodyPr>
          <a:lstStyle/>
          <a:p>
            <a:r>
              <a:rPr lang="el-GR" sz="1400" dirty="0"/>
              <a:t>Στο παραπάνω δημοσίευμα ο συντάκτης χρησιμοποιεί στον τίτλο τη λέξη «θαύμα» προκειμένου να εντυπωσιάσει τους αναγνώστες και να κεντρίσει την περιέργεια τους. </a:t>
            </a:r>
            <a:endParaRPr lang="en-US" sz="1400" dirty="0"/>
          </a:p>
        </p:txBody>
      </p:sp>
      <p:sp>
        <p:nvSpPr>
          <p:cNvPr id="7" name="Right Arrow 6"/>
          <p:cNvSpPr/>
          <p:nvPr/>
        </p:nvSpPr>
        <p:spPr>
          <a:xfrm>
            <a:off x="80010" y="5580370"/>
            <a:ext cx="5486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143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1311</Words>
  <Application>Microsoft Office PowerPoint</Application>
  <PresentationFormat>Προβολή στην οθόνη (4:3)</PresentationFormat>
  <Paragraphs>148</Paragraphs>
  <Slides>31</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31</vt:i4>
      </vt:variant>
    </vt:vector>
  </HeadingPairs>
  <TitlesOfParts>
    <vt:vector size="37" baseType="lpstr">
      <vt:lpstr>Arial</vt:lpstr>
      <vt:lpstr>Calibri</vt:lpstr>
      <vt:lpstr>Calibri Light</vt:lpstr>
      <vt:lpstr>Open Sans</vt:lpstr>
      <vt:lpstr>Wingdings</vt:lpstr>
      <vt:lpstr>Office Theme</vt:lpstr>
      <vt:lpstr>ΨΕΥΔΕΙΣ ΕΙΔΗΣΕΙΣ</vt:lpstr>
      <vt:lpstr>Παρουσίαση του PowerPoint</vt:lpstr>
      <vt:lpstr>Παρουσίαση του PowerPoint</vt:lpstr>
      <vt:lpstr>Παρουσίαση του PowerPoint</vt:lpstr>
      <vt:lpstr>Τι ονομάζουμε ψευδείς ειδήσεις;</vt:lpstr>
      <vt:lpstr>Ποιος Ο Λόγος  Ύπαρξης Ψευδών Ειδήσεων </vt:lpstr>
      <vt:lpstr>5 Ερωτήσεις – Κλειδιά </vt:lpstr>
      <vt:lpstr>Ενδείξεις Μη Αξιόπιστου Δημοσιεύματος</vt:lpstr>
      <vt:lpstr>Παρουσίαση του PowerPoint</vt:lpstr>
      <vt:lpstr>Ενδείξεις Μη Αξιόπιστου Δημοσιεύματος</vt:lpstr>
      <vt:lpstr>Παρουσίαση του PowerPoint</vt:lpstr>
      <vt:lpstr>Ενδείξεις Μη Αξιόπιστου Δημοσιεύματος</vt:lpstr>
      <vt:lpstr>Ενδείξεις Μη Αξιόπιστου Δημοσιεύματος</vt:lpstr>
      <vt:lpstr>Παρουσίαση του PowerPoint</vt:lpstr>
      <vt:lpstr>Ενδείξεις Μη Αξιόπιστου Δημοσιεύματος</vt:lpstr>
      <vt:lpstr>Ενδείξεις Μη Αξιόπιστου Δημοσιεύματος</vt:lpstr>
      <vt:lpstr>Ενδείξεις Μη Αξιόπιστου Δημοσιεύματος</vt:lpstr>
      <vt:lpstr>Παρουσίαση του PowerPoint</vt:lpstr>
      <vt:lpstr>Ενδείξεις Μη Αξιόπιστου Δημοσιεύματος</vt:lpstr>
      <vt:lpstr>Ενδείξεις Μη Αξιόπιστου Δημοσιεύματος</vt:lpstr>
      <vt:lpstr>Παρουσίαση του PowerPoint</vt:lpstr>
      <vt:lpstr>Ενδείξεις Μη Αξιόπιστου Δημοσιεύματος</vt:lpstr>
      <vt:lpstr>Παράδειγμα Αξιόπιστου Δημοσιεύματος</vt:lpstr>
      <vt:lpstr>Ενδείξεις Μη Αξιόπιστης Ιστοσελίδας</vt:lpstr>
      <vt:lpstr>Ενδείξεις Μη Αξιόπιστης Ιστοσελίδας</vt:lpstr>
      <vt:lpstr>Ενδείξεις Μη Αξιόπιστης Ιστοσελίδας</vt:lpstr>
      <vt:lpstr>Πλεονεκτήματα Και Μειονεκτήματα Μηχανών Αναζήτησης</vt:lpstr>
      <vt:lpstr>Πλεονεκτήματα Και Μειονεκτήματα Μηχανών Αναζήτησης</vt:lpstr>
      <vt:lpstr>Πλεονεκτήματα Και Μειονεκτήματα Μηχανών Αναζήτησης</vt:lpstr>
      <vt:lpstr>Αξιοποιήστε Online Υπηρεσίες Ελέγχου Εγκυρότητας Των Ειδήσεων</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Marieva Karkanaki</cp:lastModifiedBy>
  <cp:revision>66</cp:revision>
  <dcterms:created xsi:type="dcterms:W3CDTF">2017-02-20T07:48:45Z</dcterms:created>
  <dcterms:modified xsi:type="dcterms:W3CDTF">2019-11-15T09:38:19Z</dcterms:modified>
</cp:coreProperties>
</file>