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wav" ContentType="audio/wav"/>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9"/>
  </p:notesMasterIdLst>
  <p:handoutMasterIdLst>
    <p:handoutMasterId r:id="rId30"/>
  </p:handoutMasterIdLst>
  <p:sldIdLst>
    <p:sldId id="257" r:id="rId2"/>
    <p:sldId id="259" r:id="rId3"/>
    <p:sldId id="260" r:id="rId4"/>
    <p:sldId id="291" r:id="rId5"/>
    <p:sldId id="292" r:id="rId6"/>
    <p:sldId id="293" r:id="rId7"/>
    <p:sldId id="305" r:id="rId8"/>
    <p:sldId id="306" r:id="rId9"/>
    <p:sldId id="312" r:id="rId10"/>
    <p:sldId id="313" r:id="rId11"/>
    <p:sldId id="314" r:id="rId12"/>
    <p:sldId id="296" r:id="rId13"/>
    <p:sldId id="307" r:id="rId14"/>
    <p:sldId id="308" r:id="rId15"/>
    <p:sldId id="299" r:id="rId16"/>
    <p:sldId id="300" r:id="rId17"/>
    <p:sldId id="310" r:id="rId18"/>
    <p:sldId id="302" r:id="rId19"/>
    <p:sldId id="303" r:id="rId20"/>
    <p:sldId id="304" r:id="rId21"/>
    <p:sldId id="285" r:id="rId22"/>
    <p:sldId id="286" r:id="rId23"/>
    <p:sldId id="287" r:id="rId24"/>
    <p:sldId id="315" r:id="rId25"/>
    <p:sldId id="316" r:id="rId26"/>
    <p:sldId id="317" r:id="rId27"/>
    <p:sldId id="319" r:id="rId28"/>
  </p:sldIdLst>
  <p:sldSz cx="9144000" cy="6858000" type="screen4x3"/>
  <p:notesSz cx="9874250" cy="6797675"/>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8" autoAdjust="0"/>
  </p:normalViewPr>
  <p:slideViewPr>
    <p:cSldViewPr>
      <p:cViewPr>
        <p:scale>
          <a:sx n="60" d="100"/>
          <a:sy n="60" d="100"/>
        </p:scale>
        <p:origin x="-1350" y="-93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278842" cy="339884"/>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sz="quarter" idx="1"/>
          </p:nvPr>
        </p:nvSpPr>
        <p:spPr>
          <a:xfrm>
            <a:off x="5593123" y="1"/>
            <a:ext cx="4278842" cy="339884"/>
          </a:xfrm>
          <a:prstGeom prst="rect">
            <a:avLst/>
          </a:prstGeom>
        </p:spPr>
        <p:txBody>
          <a:bodyPr vert="horz" lIns="91440" tIns="45720" rIns="91440" bIns="45720" rtlCol="0"/>
          <a:lstStyle>
            <a:lvl1pPr algn="r">
              <a:defRPr sz="1200"/>
            </a:lvl1pPr>
          </a:lstStyle>
          <a:p>
            <a:fld id="{15A69258-8234-44CD-B67D-267831B61D94}" type="datetimeFigureOut">
              <a:rPr lang="el-GR" smtClean="0"/>
              <a:t>6/8/2014</a:t>
            </a:fld>
            <a:endParaRPr lang="el-GR"/>
          </a:p>
        </p:txBody>
      </p:sp>
      <p:sp>
        <p:nvSpPr>
          <p:cNvPr id="4" name="Footer Placeholder 3"/>
          <p:cNvSpPr>
            <a:spLocks noGrp="1"/>
          </p:cNvSpPr>
          <p:nvPr>
            <p:ph type="ftr" sz="quarter" idx="2"/>
          </p:nvPr>
        </p:nvSpPr>
        <p:spPr>
          <a:xfrm>
            <a:off x="0" y="6456612"/>
            <a:ext cx="4278842" cy="339884"/>
          </a:xfrm>
          <a:prstGeom prst="rect">
            <a:avLst/>
          </a:prstGeom>
        </p:spPr>
        <p:txBody>
          <a:bodyPr vert="horz" lIns="91440" tIns="45720" rIns="91440" bIns="45720" rtlCol="0" anchor="b"/>
          <a:lstStyle>
            <a:lvl1pPr algn="l">
              <a:defRPr sz="1200"/>
            </a:lvl1pPr>
          </a:lstStyle>
          <a:p>
            <a:endParaRPr lang="el-GR"/>
          </a:p>
        </p:txBody>
      </p:sp>
      <p:sp>
        <p:nvSpPr>
          <p:cNvPr id="5" name="Slide Number Placeholder 4"/>
          <p:cNvSpPr>
            <a:spLocks noGrp="1"/>
          </p:cNvSpPr>
          <p:nvPr>
            <p:ph type="sldNum" sz="quarter" idx="3"/>
          </p:nvPr>
        </p:nvSpPr>
        <p:spPr>
          <a:xfrm>
            <a:off x="5593123" y="6456612"/>
            <a:ext cx="4278842" cy="339884"/>
          </a:xfrm>
          <a:prstGeom prst="rect">
            <a:avLst/>
          </a:prstGeom>
        </p:spPr>
        <p:txBody>
          <a:bodyPr vert="horz" lIns="91440" tIns="45720" rIns="91440" bIns="45720" rtlCol="0" anchor="b"/>
          <a:lstStyle>
            <a:lvl1pPr algn="r">
              <a:defRPr sz="1200"/>
            </a:lvl1pPr>
          </a:lstStyle>
          <a:p>
            <a:fld id="{324A1C1D-CE3C-40D9-87BD-D84ED99B1924}" type="slidenum">
              <a:rPr lang="el-GR" smtClean="0"/>
              <a:t>‹#›</a:t>
            </a:fld>
            <a:endParaRPr lang="el-GR"/>
          </a:p>
        </p:txBody>
      </p:sp>
    </p:spTree>
    <p:extLst>
      <p:ext uri="{BB962C8B-B14F-4D97-AF65-F5344CB8AC3E}">
        <p14:creationId xmlns:p14="http://schemas.microsoft.com/office/powerpoint/2010/main" val="30903440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278842" cy="339884"/>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5593123" y="1"/>
            <a:ext cx="4278842" cy="339884"/>
          </a:xfrm>
          <a:prstGeom prst="rect">
            <a:avLst/>
          </a:prstGeom>
        </p:spPr>
        <p:txBody>
          <a:bodyPr vert="horz" lIns="91440" tIns="45720" rIns="91440" bIns="45720" rtlCol="0"/>
          <a:lstStyle>
            <a:lvl1pPr algn="r">
              <a:defRPr sz="1200"/>
            </a:lvl1pPr>
          </a:lstStyle>
          <a:p>
            <a:fld id="{A9D5DAE1-E0E0-4492-AF03-72D457D0409B}" type="datetimeFigureOut">
              <a:rPr lang="el-GR" smtClean="0"/>
              <a:pPr/>
              <a:t>6/8/2014</a:t>
            </a:fld>
            <a:endParaRPr lang="el-GR"/>
          </a:p>
        </p:txBody>
      </p:sp>
      <p:sp>
        <p:nvSpPr>
          <p:cNvPr id="4" name="Slide Image Placeholder 3"/>
          <p:cNvSpPr>
            <a:spLocks noGrp="1" noRot="1" noChangeAspect="1"/>
          </p:cNvSpPr>
          <p:nvPr>
            <p:ph type="sldImg" idx="2"/>
          </p:nvPr>
        </p:nvSpPr>
        <p:spPr>
          <a:xfrm>
            <a:off x="3238500" y="509588"/>
            <a:ext cx="3397250" cy="2549525"/>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987425" y="3228896"/>
            <a:ext cx="7899400" cy="305895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6" name="Footer Placeholder 5"/>
          <p:cNvSpPr>
            <a:spLocks noGrp="1"/>
          </p:cNvSpPr>
          <p:nvPr>
            <p:ph type="ftr" sz="quarter" idx="4"/>
          </p:nvPr>
        </p:nvSpPr>
        <p:spPr>
          <a:xfrm>
            <a:off x="0" y="6456612"/>
            <a:ext cx="4278842" cy="339884"/>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5593123" y="6456612"/>
            <a:ext cx="4278842" cy="339884"/>
          </a:xfrm>
          <a:prstGeom prst="rect">
            <a:avLst/>
          </a:prstGeom>
        </p:spPr>
        <p:txBody>
          <a:bodyPr vert="horz" lIns="91440" tIns="45720" rIns="91440" bIns="45720" rtlCol="0" anchor="b"/>
          <a:lstStyle>
            <a:lvl1pPr algn="r">
              <a:defRPr sz="1200"/>
            </a:lvl1pPr>
          </a:lstStyle>
          <a:p>
            <a:fld id="{B15E5FC0-06D1-4EAD-BDF9-FC50D42234BB}" type="slidenum">
              <a:rPr lang="el-GR" smtClean="0"/>
              <a:pPr/>
              <a:t>‹#›</a:t>
            </a:fld>
            <a:endParaRPr lang="el-GR"/>
          </a:p>
        </p:txBody>
      </p:sp>
    </p:spTree>
    <p:extLst>
      <p:ext uri="{BB962C8B-B14F-4D97-AF65-F5344CB8AC3E}">
        <p14:creationId xmlns:p14="http://schemas.microsoft.com/office/powerpoint/2010/main" val="26437772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dirty="0"/>
          </a:p>
        </p:txBody>
      </p:sp>
      <p:sp>
        <p:nvSpPr>
          <p:cNvPr id="4" name="Slide Number Placeholder 3"/>
          <p:cNvSpPr>
            <a:spLocks noGrp="1"/>
          </p:cNvSpPr>
          <p:nvPr>
            <p:ph type="sldNum" sz="quarter" idx="10"/>
          </p:nvPr>
        </p:nvSpPr>
        <p:spPr/>
        <p:txBody>
          <a:bodyPr/>
          <a:lstStyle/>
          <a:p>
            <a:fld id="{B15E5FC0-06D1-4EAD-BDF9-FC50D42234BB}" type="slidenum">
              <a:rPr lang="el-GR" smtClean="0"/>
              <a:pPr/>
              <a:t>16</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dirty="0" smtClean="0"/>
              <a:t>Click to edit Master title style</a:t>
            </a:r>
            <a:endParaRPr kumimoji="0" lang="en-US" dirty="0"/>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Calibri" panose="020F0502020204030204" pitchFamily="34" charset="0"/>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dirty="0" smtClean="0"/>
              <a:t>Click to edit Master subtitle style</a:t>
            </a:r>
            <a:endParaRPr kumimoji="0" lang="en-US" dirty="0"/>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2F91271D-316E-49AE-A65B-CAF4C7E808F3}" type="datetimeFigureOut">
              <a:rPr lang="el-GR" smtClean="0"/>
              <a:pPr/>
              <a:t>6/8/2014</a:t>
            </a:fld>
            <a:endParaRPr lang="el-GR"/>
          </a:p>
        </p:txBody>
      </p:sp>
      <p:sp>
        <p:nvSpPr>
          <p:cNvPr id="17" name="Footer Placeholder 16"/>
          <p:cNvSpPr>
            <a:spLocks noGrp="1"/>
          </p:cNvSpPr>
          <p:nvPr>
            <p:ph type="ftr" sz="quarter" idx="11"/>
          </p:nvPr>
        </p:nvSpPr>
        <p:spPr>
          <a:xfrm>
            <a:off x="2898648" y="6355080"/>
            <a:ext cx="3474720" cy="365760"/>
          </a:xfrm>
        </p:spPr>
        <p:txBody>
          <a:bodyPr/>
          <a:lstStyle/>
          <a:p>
            <a:endParaRPr lang="el-GR"/>
          </a:p>
        </p:txBody>
      </p:sp>
      <p:sp>
        <p:nvSpPr>
          <p:cNvPr id="29" name="Slide Number Placeholder 28"/>
          <p:cNvSpPr>
            <a:spLocks noGrp="1"/>
          </p:cNvSpPr>
          <p:nvPr>
            <p:ph type="sldNum" sz="quarter" idx="12"/>
          </p:nvPr>
        </p:nvSpPr>
        <p:spPr>
          <a:xfrm>
            <a:off x="1216152" y="6355080"/>
            <a:ext cx="1219200" cy="365760"/>
          </a:xfrm>
        </p:spPr>
        <p:txBody>
          <a:bodyPr/>
          <a:lstStyle/>
          <a:p>
            <a:fld id="{CBD601EC-8A4F-4A48-8254-5B610E34871D}" type="slidenum">
              <a:rPr lang="el-GR" smtClean="0"/>
              <a:pPr/>
              <a:t>‹#›</a:t>
            </a:fld>
            <a:endParaRPr lang="el-GR"/>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F91271D-316E-49AE-A65B-CAF4C7E808F3}" type="datetimeFigureOut">
              <a:rPr lang="el-GR" smtClean="0"/>
              <a:pPr/>
              <a:t>6/8/2014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BD601EC-8A4F-4A48-8254-5B610E3487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F91271D-316E-49AE-A65B-CAF4C7E808F3}" type="datetimeFigureOut">
              <a:rPr lang="el-GR" smtClean="0"/>
              <a:pPr/>
              <a:t>6/8/2014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BD601EC-8A4F-4A48-8254-5B610E34871D}" type="slidenum">
              <a:rPr lang="el-GR" smtClean="0"/>
              <a:pPr/>
              <a:t>‹#›</a:t>
            </a:fld>
            <a:endParaRPr lang="el-GR"/>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anose="020F0502020204030204" pitchFamily="34" charset="0"/>
              </a:defRPr>
            </a:lvl1pPr>
          </a:lstStyle>
          <a:p>
            <a:r>
              <a:rPr kumimoji="0" lang="en-US" dirty="0" smtClean="0"/>
              <a:t>Click to edit Master title style</a:t>
            </a:r>
            <a:endParaRPr kumimoji="0" lang="en-US" dirty="0"/>
          </a:p>
        </p:txBody>
      </p:sp>
      <p:sp>
        <p:nvSpPr>
          <p:cNvPr id="4" name="Date Placeholder 3"/>
          <p:cNvSpPr>
            <a:spLocks noGrp="1"/>
          </p:cNvSpPr>
          <p:nvPr>
            <p:ph type="dt" sz="half" idx="10"/>
          </p:nvPr>
        </p:nvSpPr>
        <p:spPr/>
        <p:txBody>
          <a:bodyPr/>
          <a:lstStyle/>
          <a:p>
            <a:fld id="{2F91271D-316E-49AE-A65B-CAF4C7E808F3}" type="datetimeFigureOut">
              <a:rPr lang="el-GR" smtClean="0"/>
              <a:pPr/>
              <a:t>6/8/2014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BD601EC-8A4F-4A48-8254-5B610E34871D}" type="slidenum">
              <a:rPr lang="el-GR" smtClean="0"/>
              <a:pPr/>
              <a:t>‹#›</a:t>
            </a:fld>
            <a:endParaRPr lang="el-GR"/>
          </a:p>
        </p:txBody>
      </p:sp>
      <p:sp>
        <p:nvSpPr>
          <p:cNvPr id="8" name="Content Placeholder 7"/>
          <p:cNvSpPr>
            <a:spLocks noGrp="1"/>
          </p:cNvSpPr>
          <p:nvPr>
            <p:ph sz="quarter" idx="1"/>
          </p:nvPr>
        </p:nvSpPr>
        <p:spPr>
          <a:xfrm>
            <a:off x="457200" y="1219200"/>
            <a:ext cx="8229600" cy="4937760"/>
          </a:xfrm>
        </p:spPr>
        <p:txBody>
          <a:bodyPr/>
          <a:lstStyle>
            <a:lvl1pPr>
              <a:defRPr>
                <a:latin typeface="Calibri" panose="020F0502020204030204" pitchFamily="34" charset="0"/>
              </a:defRPr>
            </a:lvl1pPr>
            <a:lvl2pPr>
              <a:defRPr>
                <a:latin typeface="Calibri" panose="020F0502020204030204" pitchFamily="34" charset="0"/>
              </a:defRPr>
            </a:lvl2pPr>
            <a:lvl3pPr>
              <a:defRPr>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atin typeface="Calibri" panose="020F0502020204030204" pitchFamily="34" charset="0"/>
              </a:defRPr>
            </a:lvl1pPr>
          </a:lstStyle>
          <a:p>
            <a:r>
              <a:rPr kumimoji="0" lang="en-US" dirty="0" smtClean="0"/>
              <a:t>Click to edit Master title style</a:t>
            </a:r>
            <a:endParaRPr kumimoji="0" lang="en-US" dirty="0"/>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latin typeface="Calibri" panose="020F0502020204030204" pitchFamily="34" charset="0"/>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dirty="0"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2F91271D-316E-49AE-A65B-CAF4C7E808F3}" type="datetimeFigureOut">
              <a:rPr lang="el-GR" smtClean="0"/>
              <a:pPr/>
              <a:t>6/8/2014</a:t>
            </a:fld>
            <a:endParaRPr lang="el-GR"/>
          </a:p>
        </p:txBody>
      </p:sp>
      <p:sp>
        <p:nvSpPr>
          <p:cNvPr id="5" name="Footer Placeholder 4"/>
          <p:cNvSpPr>
            <a:spLocks noGrp="1"/>
          </p:cNvSpPr>
          <p:nvPr>
            <p:ph type="ftr" sz="quarter" idx="11"/>
          </p:nvPr>
        </p:nvSpPr>
        <p:spPr>
          <a:xfrm>
            <a:off x="2898648" y="6355080"/>
            <a:ext cx="3474720" cy="365760"/>
          </a:xfrm>
        </p:spPr>
        <p:txBody>
          <a:bodyPr/>
          <a:lstStyle/>
          <a:p>
            <a:endParaRPr lang="el-GR"/>
          </a:p>
        </p:txBody>
      </p:sp>
      <p:sp>
        <p:nvSpPr>
          <p:cNvPr id="6" name="Slide Number Placeholder 5"/>
          <p:cNvSpPr>
            <a:spLocks noGrp="1"/>
          </p:cNvSpPr>
          <p:nvPr>
            <p:ph type="sldNum" sz="quarter" idx="12"/>
          </p:nvPr>
        </p:nvSpPr>
        <p:spPr>
          <a:xfrm>
            <a:off x="1069848" y="6355080"/>
            <a:ext cx="1520952" cy="365760"/>
          </a:xfrm>
        </p:spPr>
        <p:txBody>
          <a:bodyPr/>
          <a:lstStyle/>
          <a:p>
            <a:fld id="{CBD601EC-8A4F-4A48-8254-5B610E34871D}" type="slidenum">
              <a:rPr lang="el-GR" smtClean="0"/>
              <a:pPr/>
              <a:t>‹#›</a:t>
            </a:fld>
            <a:endParaRPr lang="el-GR"/>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lvl1pPr>
              <a:defRPr>
                <a:latin typeface="Calibri" panose="020F0502020204030204" pitchFamily="34" charset="0"/>
              </a:defRPr>
            </a:lvl1pPr>
          </a:lstStyle>
          <a:p>
            <a:r>
              <a:rPr kumimoji="0" lang="en-US" dirty="0" smtClean="0"/>
              <a:t>Click to edit Master title style</a:t>
            </a:r>
            <a:endParaRPr kumimoji="0" lang="en-US" dirty="0"/>
          </a:p>
        </p:txBody>
      </p:sp>
      <p:sp>
        <p:nvSpPr>
          <p:cNvPr id="5" name="Date Placeholder 4"/>
          <p:cNvSpPr>
            <a:spLocks noGrp="1"/>
          </p:cNvSpPr>
          <p:nvPr>
            <p:ph type="dt" sz="half" idx="10"/>
          </p:nvPr>
        </p:nvSpPr>
        <p:spPr/>
        <p:txBody>
          <a:bodyPr/>
          <a:lstStyle/>
          <a:p>
            <a:fld id="{2F91271D-316E-49AE-A65B-CAF4C7E808F3}" type="datetimeFigureOut">
              <a:rPr lang="el-GR" smtClean="0"/>
              <a:pPr/>
              <a:t>6/8/2014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CBD601EC-8A4F-4A48-8254-5B610E34871D}" type="slidenum">
              <a:rPr lang="el-GR" smtClean="0"/>
              <a:pPr/>
              <a:t>‹#›</a:t>
            </a:fld>
            <a:endParaRPr lang="el-GR"/>
          </a:p>
        </p:txBody>
      </p:sp>
      <p:sp>
        <p:nvSpPr>
          <p:cNvPr id="9" name="Content Placeholder 8"/>
          <p:cNvSpPr>
            <a:spLocks noGrp="1"/>
          </p:cNvSpPr>
          <p:nvPr>
            <p:ph sz="quarter" idx="1"/>
          </p:nvPr>
        </p:nvSpPr>
        <p:spPr>
          <a:xfrm>
            <a:off x="457200" y="1219200"/>
            <a:ext cx="4041648" cy="4937760"/>
          </a:xfrm>
        </p:spPr>
        <p:txBody>
          <a:bodyPr/>
          <a:lstStyle>
            <a:lvl1pPr>
              <a:defRPr>
                <a:latin typeface="Calibri" panose="020F0502020204030204" pitchFamily="34" charset="0"/>
              </a:defRPr>
            </a:lvl1pPr>
            <a:lvl2pPr>
              <a:defRPr>
                <a:latin typeface="Calibri" panose="020F0502020204030204" pitchFamily="34" charset="0"/>
              </a:defRPr>
            </a:lvl2pPr>
            <a:lvl3pPr>
              <a:defRPr>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11" name="Content Placeholder 10"/>
          <p:cNvSpPr>
            <a:spLocks noGrp="1"/>
          </p:cNvSpPr>
          <p:nvPr>
            <p:ph sz="quarter" idx="2"/>
          </p:nvPr>
        </p:nvSpPr>
        <p:spPr>
          <a:xfrm>
            <a:off x="4632198" y="1216152"/>
            <a:ext cx="4041648" cy="4937760"/>
          </a:xfrm>
        </p:spPr>
        <p:txBody>
          <a:bodyPr/>
          <a:lstStyle>
            <a:lvl1pPr>
              <a:defRPr>
                <a:latin typeface="Calibri" panose="020F0502020204030204" pitchFamily="34" charset="0"/>
              </a:defRPr>
            </a:lvl1pPr>
            <a:lvl2pPr>
              <a:defRPr>
                <a:latin typeface="Calibri" panose="020F0502020204030204" pitchFamily="34" charset="0"/>
              </a:defRPr>
            </a:lvl2pPr>
            <a:lvl3pPr>
              <a:defRPr>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2F91271D-316E-49AE-A65B-CAF4C7E808F3}" type="datetimeFigureOut">
              <a:rPr lang="el-GR" smtClean="0"/>
              <a:pPr/>
              <a:t>6/8/2014</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CBD601EC-8A4F-4A48-8254-5B610E34871D}" type="slidenum">
              <a:rPr lang="el-GR" smtClean="0"/>
              <a:pPr/>
              <a:t>‹#›</a:t>
            </a:fld>
            <a:endParaRPr lang="el-GR"/>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lvl1pPr>
              <a:defRPr>
                <a:latin typeface="Calibri" panose="020F0502020204030204" pitchFamily="34" charset="0"/>
              </a:defRPr>
            </a:lvl1pPr>
          </a:lstStyle>
          <a:p>
            <a:r>
              <a:rPr kumimoji="0" lang="en-US" dirty="0" smtClean="0"/>
              <a:t>Click to edit Master title style</a:t>
            </a:r>
            <a:endParaRPr kumimoji="0" lang="en-US" dirty="0"/>
          </a:p>
        </p:txBody>
      </p:sp>
      <p:sp>
        <p:nvSpPr>
          <p:cNvPr id="3" name="Date Placeholder 2"/>
          <p:cNvSpPr>
            <a:spLocks noGrp="1"/>
          </p:cNvSpPr>
          <p:nvPr>
            <p:ph type="dt" sz="half" idx="10"/>
          </p:nvPr>
        </p:nvSpPr>
        <p:spPr/>
        <p:txBody>
          <a:bodyPr/>
          <a:lstStyle/>
          <a:p>
            <a:fld id="{2F91271D-316E-49AE-A65B-CAF4C7E808F3}" type="datetimeFigureOut">
              <a:rPr lang="el-GR" smtClean="0"/>
              <a:pPr/>
              <a:t>6/8/2014</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CBD601EC-8A4F-4A48-8254-5B610E34871D}" type="slidenum">
              <a:rPr lang="el-GR" smtClean="0"/>
              <a:pPr/>
              <a:t>‹#›</a:t>
            </a:fld>
            <a:endParaRPr lang="el-GR"/>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91271D-316E-49AE-A65B-CAF4C7E808F3}" type="datetimeFigureOut">
              <a:rPr lang="el-GR" smtClean="0"/>
              <a:pPr/>
              <a:t>6/8/2014</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CBD601EC-8A4F-4A48-8254-5B610E34871D}" type="slidenum">
              <a:rPr lang="el-GR" smtClean="0"/>
              <a:pPr/>
              <a:t>‹#›</a:t>
            </a:fld>
            <a:endParaRPr lang="el-GR"/>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F91271D-316E-49AE-A65B-CAF4C7E808F3}" type="datetimeFigureOut">
              <a:rPr lang="el-GR" smtClean="0"/>
              <a:pPr/>
              <a:t>6/8/2014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CBD601EC-8A4F-4A48-8254-5B610E34871D}" type="slidenum">
              <a:rPr lang="el-GR" smtClean="0"/>
              <a:pPr/>
              <a:t>‹#›</a:t>
            </a:fld>
            <a:endParaRPr lang="el-GR"/>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F91271D-316E-49AE-A65B-CAF4C7E808F3}" type="datetimeFigureOut">
              <a:rPr lang="el-GR" smtClean="0"/>
              <a:pPr/>
              <a:t>6/8/2014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CBD601EC-8A4F-4A48-8254-5B610E34871D}" type="slidenum">
              <a:rPr lang="el-GR" smtClean="0"/>
              <a:pPr/>
              <a:t>‹#›</a:t>
            </a:fld>
            <a:endParaRPr lang="el-GR"/>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2F91271D-316E-49AE-A65B-CAF4C7E808F3}" type="datetimeFigureOut">
              <a:rPr lang="el-GR" smtClean="0"/>
              <a:pPr/>
              <a:t>6/8/2014</a:t>
            </a:fld>
            <a:endParaRPr lang="el-GR"/>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l-GR"/>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CBD601EC-8A4F-4A48-8254-5B610E34871D}" type="slidenum">
              <a:rPr lang="el-GR" smtClean="0"/>
              <a:pPr/>
              <a:t>‹#›</a:t>
            </a:fld>
            <a:endParaRPr lang="el-GR"/>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slideLayout" Target="../slideLayouts/slideLayout2.xml"/><Relationship Id="rId1" Type="http://schemas.openxmlformats.org/officeDocument/2006/relationships/audio" Target="../media/audio1.wav"/><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slideLayout" Target="../slideLayouts/slideLayout2.xml"/><Relationship Id="rId1" Type="http://schemas.openxmlformats.org/officeDocument/2006/relationships/audio" Target="../media/audio2.wav"/><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slide" Target="slide13.xml"/><Relationship Id="rId1" Type="http://schemas.openxmlformats.org/officeDocument/2006/relationships/slideLayout" Target="../slideLayouts/slideLayout2.xml"/><Relationship Id="rId5" Type="http://schemas.openxmlformats.org/officeDocument/2006/relationships/image" Target="../media/image12.gif"/><Relationship Id="rId4" Type="http://schemas.openxmlformats.org/officeDocument/2006/relationships/image" Target="../media/image4.gif"/></Relationships>
</file>

<file path=ppt/slides/_rels/slide13.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slideLayout" Target="../slideLayouts/slideLayout2.xml"/><Relationship Id="rId1" Type="http://schemas.openxmlformats.org/officeDocument/2006/relationships/audio" Target="../media/audio1.wav"/><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Layout" Target="../slideLayouts/slideLayout2.xml"/><Relationship Id="rId1" Type="http://schemas.openxmlformats.org/officeDocument/2006/relationships/audio" Target="../media/audio2.wav"/><Relationship Id="rId4" Type="http://schemas.openxmlformats.org/officeDocument/2006/relationships/image" Target="../media/image8.wmf"/></Relationships>
</file>

<file path=ppt/slides/_rels/slide15.xml.rels><?xml version="1.0" encoding="UTF-8" standalone="yes"?>
<Relationships xmlns="http://schemas.openxmlformats.org/package/2006/relationships"><Relationship Id="rId3" Type="http://schemas.openxmlformats.org/officeDocument/2006/relationships/slide" Target="slide17.xml"/><Relationship Id="rId2" Type="http://schemas.openxmlformats.org/officeDocument/2006/relationships/slide" Target="slide16.xml"/><Relationship Id="rId1" Type="http://schemas.openxmlformats.org/officeDocument/2006/relationships/slideLayout" Target="../slideLayouts/slideLayout2.xml"/><Relationship Id="rId4" Type="http://schemas.openxmlformats.org/officeDocument/2006/relationships/image" Target="../media/image4.gif"/></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audio" Target="../media/audio1.wav"/><Relationship Id="rId5" Type="http://schemas.openxmlformats.org/officeDocument/2006/relationships/image" Target="../media/image13.gif"/><Relationship Id="rId4" Type="http://schemas.openxmlformats.org/officeDocument/2006/relationships/image" Target="../media/image6.png"/></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Layout" Target="../slideLayouts/slideLayout2.xml"/><Relationship Id="rId1" Type="http://schemas.openxmlformats.org/officeDocument/2006/relationships/audio" Target="../media/audio2.wav"/><Relationship Id="rId4" Type="http://schemas.openxmlformats.org/officeDocument/2006/relationships/image" Target="../media/image8.wmf"/></Relationships>
</file>

<file path=ppt/slides/_rels/slide18.xml.rels><?xml version="1.0" encoding="UTF-8" standalone="yes"?>
<Relationships xmlns="http://schemas.openxmlformats.org/package/2006/relationships"><Relationship Id="rId3" Type="http://schemas.openxmlformats.org/officeDocument/2006/relationships/slide" Target="slide19.xml"/><Relationship Id="rId2" Type="http://schemas.openxmlformats.org/officeDocument/2006/relationships/slide" Target="slide20.xml"/><Relationship Id="rId1" Type="http://schemas.openxmlformats.org/officeDocument/2006/relationships/slideLayout" Target="../slideLayouts/slideLayout2.xml"/><Relationship Id="rId4" Type="http://schemas.openxmlformats.org/officeDocument/2006/relationships/image" Target="../media/image4.gif"/></Relationships>
</file>

<file path=ppt/slides/_rels/slide19.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slideLayout" Target="../slideLayouts/slideLayout2.xml"/><Relationship Id="rId1" Type="http://schemas.openxmlformats.org/officeDocument/2006/relationships/audio" Target="../media/audio1.wav"/><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Layout" Target="../slideLayouts/slideLayout2.xml"/><Relationship Id="rId1" Type="http://schemas.openxmlformats.org/officeDocument/2006/relationships/audio" Target="../media/audio2.wav"/><Relationship Id="rId4" Type="http://schemas.openxmlformats.org/officeDocument/2006/relationships/image" Target="../media/image8.wmf"/></Relationships>
</file>

<file path=ppt/slides/_rels/slide21.xml.rels><?xml version="1.0" encoding="UTF-8" standalone="yes"?>
<Relationships xmlns="http://schemas.openxmlformats.org/package/2006/relationships"><Relationship Id="rId3" Type="http://schemas.openxmlformats.org/officeDocument/2006/relationships/slide" Target="slide22.xml"/><Relationship Id="rId2" Type="http://schemas.openxmlformats.org/officeDocument/2006/relationships/slide" Target="slide23.xml"/><Relationship Id="rId1" Type="http://schemas.openxmlformats.org/officeDocument/2006/relationships/slideLayout" Target="../slideLayouts/slideLayout2.xml"/><Relationship Id="rId5" Type="http://schemas.openxmlformats.org/officeDocument/2006/relationships/image" Target="../media/image14.wmf"/><Relationship Id="rId4" Type="http://schemas.openxmlformats.org/officeDocument/2006/relationships/image" Target="../media/image4.gif"/></Relationships>
</file>

<file path=ppt/slides/_rels/slide22.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slideLayout" Target="../slideLayouts/slideLayout2.xml"/><Relationship Id="rId1" Type="http://schemas.openxmlformats.org/officeDocument/2006/relationships/audio" Target="../media/audio1.wav"/><Relationship Id="rId4" Type="http://schemas.openxmlformats.org/officeDocument/2006/relationships/image" Target="../media/image6.png"/></Relationships>
</file>

<file path=ppt/slides/_rels/slide23.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slideLayout" Target="../slideLayouts/slideLayout2.xml"/><Relationship Id="rId1" Type="http://schemas.openxmlformats.org/officeDocument/2006/relationships/audio" Target="../media/audio2.wav"/><Relationship Id="rId4" Type="http://schemas.openxmlformats.org/officeDocument/2006/relationships/image" Target="../media/image7.png"/></Relationships>
</file>

<file path=ppt/slides/_rels/slide24.xml.rels><?xml version="1.0" encoding="UTF-8" standalone="yes"?>
<Relationships xmlns="http://schemas.openxmlformats.org/package/2006/relationships"><Relationship Id="rId3" Type="http://schemas.openxmlformats.org/officeDocument/2006/relationships/slide" Target="slide26.xml"/><Relationship Id="rId2" Type="http://schemas.openxmlformats.org/officeDocument/2006/relationships/slide" Target="slide25.xml"/><Relationship Id="rId1" Type="http://schemas.openxmlformats.org/officeDocument/2006/relationships/slideLayout" Target="../slideLayouts/slideLayout2.xml"/><Relationship Id="rId4" Type="http://schemas.openxmlformats.org/officeDocument/2006/relationships/image" Target="../media/image4.gif"/></Relationships>
</file>

<file path=ppt/slides/_rels/slide2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2.xml"/><Relationship Id="rId1" Type="http://schemas.openxmlformats.org/officeDocument/2006/relationships/audio" Target="../media/audio1.wav"/><Relationship Id="rId4" Type="http://schemas.openxmlformats.org/officeDocument/2006/relationships/image" Target="../media/image15.gif"/></Relationships>
</file>

<file path=ppt/slides/_rels/slide26.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slideLayout" Target="../slideLayouts/slideLayout2.xml"/><Relationship Id="rId1" Type="http://schemas.openxmlformats.org/officeDocument/2006/relationships/audio" Target="../media/audio2.wav"/><Relationship Id="rId4" Type="http://schemas.openxmlformats.org/officeDocument/2006/relationships/image" Target="../media/image7.png"/></Relationships>
</file>

<file path=ppt/slides/_rels/slide27.x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slide" Target="slide4.xml"/><Relationship Id="rId1" Type="http://schemas.openxmlformats.org/officeDocument/2006/relationships/slideLayout" Target="../slideLayouts/slideLayout2.xml"/><Relationship Id="rId4" Type="http://schemas.openxmlformats.org/officeDocument/2006/relationships/image" Target="../media/image4.gif"/></Relationships>
</file>

<file path=ppt/slides/_rels/slide4.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slideLayout" Target="../slideLayouts/slideLayout2.xml"/><Relationship Id="rId1" Type="http://schemas.openxmlformats.org/officeDocument/2006/relationships/audio" Target="../media/audio1.wav"/><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Layout" Target="../slideLayouts/slideLayout2.xml"/><Relationship Id="rId1" Type="http://schemas.openxmlformats.org/officeDocument/2006/relationships/audio" Target="../media/audio2.wav"/><Relationship Id="rId4" Type="http://schemas.openxmlformats.org/officeDocument/2006/relationships/image" Target="../media/image8.wmf"/></Relationships>
</file>

<file path=ppt/slides/_rels/slide6.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slide" Target="slide7.xml"/><Relationship Id="rId1" Type="http://schemas.openxmlformats.org/officeDocument/2006/relationships/slideLayout" Target="../slideLayouts/slideLayout2.xml"/><Relationship Id="rId4" Type="http://schemas.openxmlformats.org/officeDocument/2006/relationships/image" Target="../media/image4.gif"/></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2.xml"/><Relationship Id="rId1" Type="http://schemas.openxmlformats.org/officeDocument/2006/relationships/audio" Target="../media/audio1.wav"/><Relationship Id="rId4" Type="http://schemas.openxmlformats.org/officeDocument/2006/relationships/image" Target="../media/image9.wmf"/></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Layout" Target="../slideLayouts/slideLayout2.xml"/><Relationship Id="rId1" Type="http://schemas.openxmlformats.org/officeDocument/2006/relationships/audio" Target="../media/audio2.wav"/><Relationship Id="rId4" Type="http://schemas.openxmlformats.org/officeDocument/2006/relationships/image" Target="../media/image10.wmf"/></Relationships>
</file>

<file path=ppt/slides/_rels/slide9.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slide" Target="slide11.xml"/><Relationship Id="rId1" Type="http://schemas.openxmlformats.org/officeDocument/2006/relationships/slideLayout" Target="../slideLayouts/slideLayout2.xml"/><Relationship Id="rId5" Type="http://schemas.openxmlformats.org/officeDocument/2006/relationships/image" Target="../media/image11.gif"/><Relationship Id="rId4" Type="http://schemas.openxmlformats.org/officeDocument/2006/relationships/image" Target="../media/image4.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l-GR" sz="6600" b="1" smtClean="0">
                <a:solidFill>
                  <a:schemeClr val="accent2">
                    <a:lumMod val="75000"/>
                  </a:schemeClr>
                </a:solidFill>
                <a:effectLst>
                  <a:outerShdw blurRad="38100" dist="38100" dir="2700000" algn="tl">
                    <a:srgbClr val="000000">
                      <a:alpha val="43137"/>
                    </a:srgbClr>
                  </a:outerShdw>
                </a:effectLst>
              </a:rPr>
              <a:t>Κουίζ</a:t>
            </a:r>
            <a:r>
              <a:rPr lang="en-US" sz="6600" b="1" smtClean="0">
                <a:solidFill>
                  <a:schemeClr val="accent2">
                    <a:lumMod val="75000"/>
                  </a:schemeClr>
                </a:solidFill>
                <a:effectLst>
                  <a:outerShdw blurRad="38100" dist="38100" dir="2700000" algn="tl">
                    <a:srgbClr val="000000">
                      <a:alpha val="43137"/>
                    </a:srgbClr>
                  </a:outerShdw>
                </a:effectLst>
              </a:rPr>
              <a:t>!</a:t>
            </a:r>
            <a:endParaRPr lang="el-GR" sz="6600" b="1" dirty="0">
              <a:solidFill>
                <a:schemeClr val="accent2">
                  <a:lumMod val="75000"/>
                </a:schemeClr>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p:txBody>
          <a:bodyPr>
            <a:normAutofit/>
          </a:bodyPr>
          <a:lstStyle/>
          <a:p>
            <a:r>
              <a:rPr lang="el-GR" sz="2400" b="1" dirty="0" smtClean="0">
                <a:solidFill>
                  <a:schemeClr val="accent2">
                    <a:lumMod val="50000"/>
                  </a:schemeClr>
                </a:solidFill>
                <a:latin typeface="+mn-lt"/>
              </a:rPr>
              <a:t>ΠΝΕΥΜΑΤΙΚΗ ΙΔΙΟΚΤΗΣΙΑ</a:t>
            </a:r>
            <a:endParaRPr lang="el-GR" sz="2400" b="1" dirty="0">
              <a:solidFill>
                <a:schemeClr val="accent2">
                  <a:lumMod val="50000"/>
                </a:schemeClr>
              </a:solidFill>
              <a:latin typeface="+mn-lt"/>
            </a:endParaRPr>
          </a:p>
        </p:txBody>
      </p:sp>
      <p:pic>
        <p:nvPicPr>
          <p:cNvPr id="9218" name="Picture 2" descr="C:\Documents and Settings\Maria Constantinou\Local Settings\Temporary Internet Files\Content.IE5\YXEZZSOE\MM900178308[1].gif"/>
          <p:cNvPicPr>
            <a:picLocks noChangeAspect="1" noChangeArrowheads="1" noCrop="1"/>
          </p:cNvPicPr>
          <p:nvPr/>
        </p:nvPicPr>
        <p:blipFill>
          <a:blip r:embed="rId2" cstate="print"/>
          <a:srcRect/>
          <a:stretch>
            <a:fillRect/>
          </a:stretch>
        </p:blipFill>
        <p:spPr bwMode="auto">
          <a:xfrm>
            <a:off x="4355976" y="3645024"/>
            <a:ext cx="1269479" cy="1269479"/>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4000" b="1" dirty="0" smtClean="0">
                <a:solidFill>
                  <a:srgbClr val="FF0000"/>
                </a:solidFill>
              </a:rPr>
              <a:t>ΟΧΙ</a:t>
            </a:r>
            <a:endParaRPr lang="el-GR" b="1" dirty="0">
              <a:solidFill>
                <a:srgbClr val="FF0000"/>
              </a:solidFill>
            </a:endParaRPr>
          </a:p>
        </p:txBody>
      </p:sp>
      <p:sp>
        <p:nvSpPr>
          <p:cNvPr id="3" name="Content Placeholder 2"/>
          <p:cNvSpPr>
            <a:spLocks noGrp="1"/>
          </p:cNvSpPr>
          <p:nvPr>
            <p:ph sz="quarter" idx="1"/>
          </p:nvPr>
        </p:nvSpPr>
        <p:spPr/>
        <p:txBody>
          <a:bodyPr/>
          <a:lstStyle/>
          <a:p>
            <a:pPr algn="just"/>
            <a:r>
              <a:rPr lang="el-GR" dirty="0" smtClean="0"/>
              <a:t>Σε γενικές γραμμές, η προστασία δικαιωμάτων πνευματικής ιδιοκτησίας ισχύει ανεξάρτητα από το αν κερδίζετε χρήματα ή όχι. </a:t>
            </a:r>
          </a:p>
          <a:p>
            <a:pPr marL="0" indent="0" algn="just">
              <a:buNone/>
            </a:pPr>
            <a:r>
              <a:rPr lang="el-GR" dirty="0" smtClean="0"/>
              <a:t/>
            </a:r>
            <a:br>
              <a:rPr lang="el-GR" dirty="0" smtClean="0"/>
            </a:br>
            <a:r>
              <a:rPr lang="el-GR" dirty="0" smtClean="0"/>
              <a:t/>
            </a:r>
            <a:br>
              <a:rPr lang="el-GR" dirty="0" smtClean="0"/>
            </a:br>
            <a:endParaRPr lang="el-GR" dirty="0"/>
          </a:p>
        </p:txBody>
      </p:sp>
      <p:pic>
        <p:nvPicPr>
          <p:cNvPr id="8" name="Picture 4" descr="C:\Documents and Settings\Maria Constantinou\Local Settings\Temporary Internet Files\Content.IE5\YXEZZSOE\MC900434605[1].wmf"/>
          <p:cNvPicPr>
            <a:picLocks noChangeAspect="1" noChangeArrowheads="1"/>
          </p:cNvPicPr>
          <p:nvPr/>
        </p:nvPicPr>
        <p:blipFill>
          <a:blip r:embed="rId3" cstate="print"/>
          <a:srcRect/>
          <a:stretch>
            <a:fillRect/>
          </a:stretch>
        </p:blipFill>
        <p:spPr bwMode="auto">
          <a:xfrm>
            <a:off x="7236296" y="4325599"/>
            <a:ext cx="1590923" cy="2532401"/>
          </a:xfrm>
          <a:prstGeom prst="rect">
            <a:avLst/>
          </a:prstGeom>
          <a:noFill/>
        </p:spPr>
      </p:pic>
      <p:pic>
        <p:nvPicPr>
          <p:cNvPr id="9" name="MS900388512[1].wav">
            <a:hlinkClick r:id="" action="ppaction://media"/>
          </p:cNvPr>
          <p:cNvPicPr>
            <a:picLocks noRot="1" noChangeAspect="1"/>
          </p:cNvPicPr>
          <p:nvPr>
            <a:wavAudioFile r:embed="rId1" name="MS900388512[1].wav"/>
          </p:nvPr>
        </p:nvPicPr>
        <p:blipFill>
          <a:blip r:embed="rId4" cstate="print"/>
          <a:stretch>
            <a:fillRect/>
          </a:stretch>
        </p:blipFill>
        <p:spPr>
          <a:xfrm>
            <a:off x="5436096" y="6093296"/>
            <a:ext cx="576064" cy="576064"/>
          </a:xfrm>
          <a:prstGeom prst="rect">
            <a:avLst/>
          </a:prstGeom>
        </p:spPr>
      </p:pic>
      <p:sp>
        <p:nvSpPr>
          <p:cNvPr id="6" name="Action Button: Custom 5">
            <a:hlinkClick r:id="" action="ppaction://hlinkshowjump?jump=lastslideviewed" highlightClick="1"/>
          </p:cNvPr>
          <p:cNvSpPr/>
          <p:nvPr/>
        </p:nvSpPr>
        <p:spPr>
          <a:xfrm>
            <a:off x="5364088" y="6093296"/>
            <a:ext cx="1728192" cy="576064"/>
          </a:xfrm>
          <a:prstGeom prst="actionButtonBlank">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el-GR"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Δοκίμασε ξανά</a:t>
            </a:r>
            <a:endParaRPr lang="el-GR"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2169" fill="hold"/>
                                        <p:tgtEl>
                                          <p:spTgt spid="9"/>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9"/>
                </p:tgtEl>
              </p:cMediaNode>
            </p:audio>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4000" b="1" dirty="0" smtClean="0">
                <a:solidFill>
                  <a:srgbClr val="00B050"/>
                </a:solidFill>
              </a:rPr>
              <a:t>Μπράβο!</a:t>
            </a:r>
            <a:endParaRPr lang="el-GR" b="1" dirty="0">
              <a:solidFill>
                <a:srgbClr val="00B050"/>
              </a:solidFill>
            </a:endParaRPr>
          </a:p>
        </p:txBody>
      </p:sp>
      <p:sp>
        <p:nvSpPr>
          <p:cNvPr id="3" name="Content Placeholder 2"/>
          <p:cNvSpPr>
            <a:spLocks noGrp="1"/>
          </p:cNvSpPr>
          <p:nvPr>
            <p:ph sz="quarter" idx="1"/>
          </p:nvPr>
        </p:nvSpPr>
        <p:spPr/>
        <p:txBody>
          <a:bodyPr/>
          <a:lstStyle/>
          <a:p>
            <a:pPr algn="just"/>
            <a:r>
              <a:rPr lang="el-GR" dirty="0" smtClean="0"/>
              <a:t>Η επαναχρησιμοποίηση χωρίς την άδεια του κατόχου των πνευματικών δικαιωμάτων για μη κερδοσκοπικούς σκοπούς, αποτελεί παραβίαση του δικαιώματος του δημιουργού.</a:t>
            </a:r>
            <a:endParaRPr lang="el-GR" dirty="0"/>
          </a:p>
        </p:txBody>
      </p:sp>
      <p:pic>
        <p:nvPicPr>
          <p:cNvPr id="2050" name="Picture 2" descr="C:\Documents and Settings\Maria Constantinou\Local Settings\Temporary Internet Files\Content.IE5\QTRDST0Q\MC900441906[1].wmf"/>
          <p:cNvPicPr>
            <a:picLocks noChangeAspect="1" noChangeArrowheads="1"/>
          </p:cNvPicPr>
          <p:nvPr/>
        </p:nvPicPr>
        <p:blipFill>
          <a:blip r:embed="rId3" cstate="print"/>
          <a:srcRect/>
          <a:stretch>
            <a:fillRect/>
          </a:stretch>
        </p:blipFill>
        <p:spPr bwMode="auto">
          <a:xfrm>
            <a:off x="6804248" y="4581128"/>
            <a:ext cx="1781175" cy="1571625"/>
          </a:xfrm>
          <a:prstGeom prst="rect">
            <a:avLst/>
          </a:prstGeom>
          <a:noFill/>
        </p:spPr>
      </p:pic>
      <p:pic>
        <p:nvPicPr>
          <p:cNvPr id="8" name="j0214098.wav">
            <a:hlinkClick r:id="" action="ppaction://media"/>
          </p:cNvPr>
          <p:cNvPicPr>
            <a:picLocks noRot="1" noChangeAspect="1"/>
          </p:cNvPicPr>
          <p:nvPr>
            <a:wavAudioFile r:embed="rId1" name="j0214098.wav"/>
          </p:nvPr>
        </p:nvPicPr>
        <p:blipFill>
          <a:blip r:embed="rId4" cstate="print"/>
          <a:stretch>
            <a:fillRect/>
          </a:stretch>
        </p:blipFill>
        <p:spPr>
          <a:xfrm>
            <a:off x="827584" y="5661248"/>
            <a:ext cx="304800" cy="304800"/>
          </a:xfrm>
          <a:prstGeom prst="rect">
            <a:avLst/>
          </a:prstGeom>
        </p:spPr>
      </p:pic>
      <p:sp>
        <p:nvSpPr>
          <p:cNvPr id="6" name="Action Button: Forward or Next 5">
            <a:hlinkClick r:id="" action="ppaction://hlinkshowjump?jump=nextslide" highlightClick="1"/>
          </p:cNvPr>
          <p:cNvSpPr/>
          <p:nvPr/>
        </p:nvSpPr>
        <p:spPr>
          <a:xfrm>
            <a:off x="8460432" y="6165304"/>
            <a:ext cx="504056" cy="504056"/>
          </a:xfrm>
          <a:prstGeom prst="actionButtonForwardNext">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l-GR"/>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4745" fill="hold"/>
                                        <p:tgtEl>
                                          <p:spTgt spid="8"/>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showWhenStopped="0">
                <p:cTn id="7" fill="hold" display="0">
                  <p:stCondLst>
                    <p:cond delay="indefinite"/>
                  </p:stCondLst>
                  <p:endCondLst>
                    <p:cond evt="onNext" delay="0">
                      <p:tgtEl>
                        <p:sldTgt/>
                      </p:tgtEl>
                    </p:cond>
                    <p:cond evt="onPrev" delay="0">
                      <p:tgtEl>
                        <p:sldTgt/>
                      </p:tgtEl>
                    </p:cond>
                    <p:cond evt="onStopAudio" delay="0">
                      <p:tgtEl>
                        <p:sldTgt/>
                      </p:tgtEl>
                    </p:cond>
                  </p:endCondLst>
                </p:cTn>
                <p:tgtEl>
                  <p:spTgt spid="8"/>
                </p:tgtEl>
              </p:cMediaNode>
            </p:audio>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83740"/>
            <a:ext cx="8229600" cy="1793132"/>
          </a:xfrm>
        </p:spPr>
        <p:txBody>
          <a:bodyPr>
            <a:normAutofit/>
          </a:bodyPr>
          <a:lstStyle/>
          <a:p>
            <a:r>
              <a:rPr lang="el-GR" b="1" dirty="0" smtClean="0"/>
              <a:t>Αν βρω μια ταινία στο διαδίκτυο, δικαιούμαι να την κατεβάσω. </a:t>
            </a:r>
            <a:br>
              <a:rPr lang="el-GR" b="1" dirty="0" smtClean="0"/>
            </a:br>
            <a:endParaRPr lang="el-GR" b="1" dirty="0"/>
          </a:p>
        </p:txBody>
      </p:sp>
      <p:sp>
        <p:nvSpPr>
          <p:cNvPr id="3" name="Content Placeholder 2"/>
          <p:cNvSpPr>
            <a:spLocks noGrp="1"/>
          </p:cNvSpPr>
          <p:nvPr>
            <p:ph sz="quarter" idx="1"/>
          </p:nvPr>
        </p:nvSpPr>
        <p:spPr>
          <a:xfrm>
            <a:off x="457200" y="2924944"/>
            <a:ext cx="3394720" cy="3201219"/>
          </a:xfrm>
        </p:spPr>
        <p:txBody>
          <a:bodyPr/>
          <a:lstStyle/>
          <a:p>
            <a:r>
              <a:rPr lang="el-GR" dirty="0" smtClean="0">
                <a:hlinkClick r:id="rId2" action="ppaction://hlinksldjump"/>
              </a:rPr>
              <a:t>Ορθό </a:t>
            </a:r>
            <a:endParaRPr lang="el-GR" dirty="0" smtClean="0"/>
          </a:p>
          <a:p>
            <a:r>
              <a:rPr lang="el-GR" dirty="0" smtClean="0">
                <a:hlinkClick r:id="rId3" action="ppaction://hlinksldjump"/>
              </a:rPr>
              <a:t>Λάθος </a:t>
            </a:r>
            <a:endParaRPr lang="el-GR" dirty="0"/>
          </a:p>
        </p:txBody>
      </p:sp>
      <p:pic>
        <p:nvPicPr>
          <p:cNvPr id="4" name="Picture 5" descr="C:\Documents and Settings\Maria Constantinou\Local Settings\Temporary Internet Files\Content.IE5\RHRHHABN\MM900395769[1].gif"/>
          <p:cNvPicPr>
            <a:picLocks noChangeAspect="1" noChangeArrowheads="1" noCrop="1"/>
          </p:cNvPicPr>
          <p:nvPr/>
        </p:nvPicPr>
        <p:blipFill>
          <a:blip r:embed="rId4" cstate="print"/>
          <a:srcRect/>
          <a:stretch>
            <a:fillRect/>
          </a:stretch>
        </p:blipFill>
        <p:spPr bwMode="auto">
          <a:xfrm>
            <a:off x="7524328" y="4581128"/>
            <a:ext cx="828092" cy="1656184"/>
          </a:xfrm>
          <a:prstGeom prst="rect">
            <a:avLst/>
          </a:prstGeom>
          <a:noFill/>
        </p:spPr>
      </p:pic>
      <p:pic>
        <p:nvPicPr>
          <p:cNvPr id="2062" name="Picture 14" descr="C:\Documents and Settings\Maria Constantinou\Local Settings\Temporary Internet Files\Content.IE5\QLI2X5YS\MM900283471[1].gif"/>
          <p:cNvPicPr>
            <a:picLocks noChangeAspect="1" noChangeArrowheads="1" noCrop="1"/>
          </p:cNvPicPr>
          <p:nvPr/>
        </p:nvPicPr>
        <p:blipFill>
          <a:blip r:embed="rId5" cstate="print"/>
          <a:srcRect/>
          <a:stretch>
            <a:fillRect/>
          </a:stretch>
        </p:blipFill>
        <p:spPr bwMode="auto">
          <a:xfrm>
            <a:off x="7616115" y="1369715"/>
            <a:ext cx="895350" cy="619125"/>
          </a:xfrm>
          <a:prstGeom prst="rect">
            <a:avLst/>
          </a:prstGeom>
          <a:noFill/>
        </p:spPr>
      </p:pic>
    </p:spTree>
  </p:cSld>
  <p:clrMapOvr>
    <a:masterClrMapping/>
  </p:clrMapOvr>
  <p:transition advClick="0"/>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412776"/>
            <a:ext cx="4665712" cy="1944216"/>
          </a:xfrm>
        </p:spPr>
        <p:txBody>
          <a:bodyPr>
            <a:normAutofit/>
          </a:bodyPr>
          <a:lstStyle/>
          <a:p>
            <a:r>
              <a:rPr lang="el-GR" sz="5400" b="1" dirty="0" smtClean="0">
                <a:solidFill>
                  <a:srgbClr val="FF0000"/>
                </a:solidFill>
              </a:rPr>
              <a:t>ΟΧΙ</a:t>
            </a:r>
            <a:endParaRPr lang="el-GR" sz="4400" b="1" dirty="0">
              <a:solidFill>
                <a:srgbClr val="FF0000"/>
              </a:solidFill>
            </a:endParaRPr>
          </a:p>
        </p:txBody>
      </p:sp>
      <p:pic>
        <p:nvPicPr>
          <p:cNvPr id="8" name="Picture 4" descr="C:\Documents and Settings\Maria Constantinou\Local Settings\Temporary Internet Files\Content.IE5\YXEZZSOE\MC900434605[1].wmf"/>
          <p:cNvPicPr>
            <a:picLocks noChangeAspect="1" noChangeArrowheads="1"/>
          </p:cNvPicPr>
          <p:nvPr/>
        </p:nvPicPr>
        <p:blipFill>
          <a:blip r:embed="rId3" cstate="print"/>
          <a:srcRect/>
          <a:stretch>
            <a:fillRect/>
          </a:stretch>
        </p:blipFill>
        <p:spPr bwMode="auto">
          <a:xfrm>
            <a:off x="7236296" y="4325599"/>
            <a:ext cx="1590923" cy="2532401"/>
          </a:xfrm>
          <a:prstGeom prst="rect">
            <a:avLst/>
          </a:prstGeom>
          <a:noFill/>
        </p:spPr>
      </p:pic>
      <p:pic>
        <p:nvPicPr>
          <p:cNvPr id="9" name="MS900388512[1].wav">
            <a:hlinkClick r:id="" action="ppaction://media"/>
          </p:cNvPr>
          <p:cNvPicPr>
            <a:picLocks noRot="1" noChangeAspect="1"/>
          </p:cNvPicPr>
          <p:nvPr>
            <a:wavAudioFile r:embed="rId1" name="MS900388512[1].wav"/>
          </p:nvPr>
        </p:nvPicPr>
        <p:blipFill>
          <a:blip r:embed="rId4" cstate="print"/>
          <a:stretch>
            <a:fillRect/>
          </a:stretch>
        </p:blipFill>
        <p:spPr>
          <a:xfrm>
            <a:off x="5364088" y="6129420"/>
            <a:ext cx="576064" cy="576064"/>
          </a:xfrm>
          <a:prstGeom prst="rect">
            <a:avLst/>
          </a:prstGeom>
        </p:spPr>
      </p:pic>
      <p:sp>
        <p:nvSpPr>
          <p:cNvPr id="11" name="Action Button: Custom 10">
            <a:hlinkClick r:id="" action="ppaction://hlinkshowjump?jump=lastslideviewed" highlightClick="1"/>
          </p:cNvPr>
          <p:cNvSpPr/>
          <p:nvPr/>
        </p:nvSpPr>
        <p:spPr>
          <a:xfrm>
            <a:off x="5351721" y="6074275"/>
            <a:ext cx="1728192" cy="576064"/>
          </a:xfrm>
          <a:prstGeom prst="actionButtonBlank">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el-GR"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Δοκίμασε ξανά</a:t>
            </a:r>
            <a:endParaRPr lang="el-GR"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2169" fill="hold"/>
                                        <p:tgtEl>
                                          <p:spTgt spid="9"/>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9"/>
                </p:tgtEl>
              </p:cMediaNode>
            </p:audio>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4000" b="1" dirty="0" smtClean="0">
                <a:solidFill>
                  <a:srgbClr val="00B050"/>
                </a:solidFill>
              </a:rPr>
              <a:t>Μπράβο!</a:t>
            </a:r>
            <a:endParaRPr lang="el-GR" b="1" dirty="0">
              <a:solidFill>
                <a:srgbClr val="00B050"/>
              </a:solidFill>
            </a:endParaRPr>
          </a:p>
        </p:txBody>
      </p:sp>
      <p:sp>
        <p:nvSpPr>
          <p:cNvPr id="3" name="Content Placeholder 2"/>
          <p:cNvSpPr>
            <a:spLocks noGrp="1"/>
          </p:cNvSpPr>
          <p:nvPr>
            <p:ph sz="quarter" idx="1"/>
          </p:nvPr>
        </p:nvSpPr>
        <p:spPr/>
        <p:txBody>
          <a:bodyPr/>
          <a:lstStyle/>
          <a:p>
            <a:pPr algn="just"/>
            <a:r>
              <a:rPr lang="el-GR" dirty="0" smtClean="0"/>
              <a:t>Δεν σημαίνει ότι εκείνος που ανέβασε την ταινία στο διαδίκτυο έχει τα πνευματικά δικαιώματα για την ταινία. Καλά κάνω να το ελέγξω, γιατί μπορεί να παραβιάζω τον νόμο. </a:t>
            </a:r>
          </a:p>
          <a:p>
            <a:pPr algn="just"/>
            <a:r>
              <a:rPr lang="el-GR" dirty="0" smtClean="0"/>
              <a:t>Υπάρχουν ταινίες και σειρές που μπορώ να δω στο διαδίκτυο νόμιμα, επειδή είναι πιο παλιές και </a:t>
            </a:r>
            <a:r>
              <a:rPr lang="el-GR" dirty="0"/>
              <a:t>τα πνευματικά τους δικαιώματα έληξαν ή </a:t>
            </a:r>
            <a:r>
              <a:rPr lang="el-GR" dirty="0" smtClean="0"/>
              <a:t>οι δημιουργοί τους αποφάσισαν να τις διαθέτουν ελεύθερα. Καλά κάνω, όμως, να ελέγξω ότι δεν παραβιάζω κάποιον νόμο.  </a:t>
            </a:r>
            <a:endParaRPr lang="el-GR" dirty="0"/>
          </a:p>
        </p:txBody>
      </p:sp>
      <p:pic>
        <p:nvPicPr>
          <p:cNvPr id="8" name="j0214098.wav">
            <a:hlinkClick r:id="" action="ppaction://media"/>
          </p:cNvPr>
          <p:cNvPicPr>
            <a:picLocks noRot="1" noChangeAspect="1"/>
          </p:cNvPicPr>
          <p:nvPr>
            <a:wavAudioFile r:embed="rId1" name="j0214098.wav"/>
          </p:nvPr>
        </p:nvPicPr>
        <p:blipFill>
          <a:blip r:embed="rId3" cstate="print"/>
          <a:stretch>
            <a:fillRect/>
          </a:stretch>
        </p:blipFill>
        <p:spPr>
          <a:xfrm>
            <a:off x="7421054" y="5517232"/>
            <a:ext cx="304800" cy="304800"/>
          </a:xfrm>
          <a:prstGeom prst="rect">
            <a:avLst/>
          </a:prstGeom>
        </p:spPr>
      </p:pic>
      <p:sp>
        <p:nvSpPr>
          <p:cNvPr id="13" name="Action Button: Forward or Next 12">
            <a:hlinkClick r:id="" action="ppaction://hlinkshowjump?jump=nextslide" highlightClick="1"/>
          </p:cNvPr>
          <p:cNvSpPr/>
          <p:nvPr/>
        </p:nvSpPr>
        <p:spPr>
          <a:xfrm>
            <a:off x="8460432" y="6165304"/>
            <a:ext cx="504056" cy="504056"/>
          </a:xfrm>
          <a:prstGeom prst="actionButtonForwardNext">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l-GR"/>
          </a:p>
        </p:txBody>
      </p:sp>
      <p:pic>
        <p:nvPicPr>
          <p:cNvPr id="2050" name="Picture 2" descr="C:\Documents and Settings\Maria Constantinou\Local Settings\Temporary Internet Files\Content.IE5\QTRDST0Q\MC900441906[1].wmf"/>
          <p:cNvPicPr>
            <a:picLocks noChangeAspect="1" noChangeArrowheads="1"/>
          </p:cNvPicPr>
          <p:nvPr/>
        </p:nvPicPr>
        <p:blipFill>
          <a:blip r:embed="rId4" cstate="print"/>
          <a:srcRect/>
          <a:stretch>
            <a:fillRect/>
          </a:stretch>
        </p:blipFill>
        <p:spPr bwMode="auto">
          <a:xfrm>
            <a:off x="6827706" y="5173960"/>
            <a:ext cx="1781175" cy="1571625"/>
          </a:xfrm>
          <a:prstGeom prst="rect">
            <a:avLst/>
          </a:prstGeom>
          <a:noFill/>
        </p:spPr>
      </p:pic>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4745" fill="hold"/>
                                        <p:tgtEl>
                                          <p:spTgt spid="8"/>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8"/>
                </p:tgtEl>
              </p:cMediaNode>
            </p:audio>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339724"/>
            <a:ext cx="8229600" cy="1793132"/>
          </a:xfrm>
        </p:spPr>
        <p:txBody>
          <a:bodyPr>
            <a:normAutofit fontScale="90000"/>
          </a:bodyPr>
          <a:lstStyle/>
          <a:p>
            <a:pPr algn="just"/>
            <a:r>
              <a:rPr lang="el-GR" b="1" dirty="0" smtClean="0">
                <a:solidFill>
                  <a:schemeClr val="tx1"/>
                </a:solidFill>
              </a:rPr>
              <a:t>Ανέβασα μια φωτογραφία στο διαδίκτυο. Αν δεν βάλω στη φωτογραφία το σύμβολο ©, τότε οποιοσδήποτε μπορεί να τη χρησιμοποιήσει όπως θέλει. </a:t>
            </a:r>
            <a:endParaRPr lang="el-GR" b="1" dirty="0">
              <a:solidFill>
                <a:schemeClr val="tx1"/>
              </a:solidFill>
            </a:endParaRPr>
          </a:p>
        </p:txBody>
      </p:sp>
      <p:sp>
        <p:nvSpPr>
          <p:cNvPr id="3" name="Content Placeholder 2"/>
          <p:cNvSpPr>
            <a:spLocks noGrp="1"/>
          </p:cNvSpPr>
          <p:nvPr>
            <p:ph sz="quarter" idx="1"/>
          </p:nvPr>
        </p:nvSpPr>
        <p:spPr>
          <a:xfrm>
            <a:off x="457200" y="2420888"/>
            <a:ext cx="5915000" cy="3705275"/>
          </a:xfrm>
        </p:spPr>
        <p:txBody>
          <a:bodyPr/>
          <a:lstStyle/>
          <a:p>
            <a:r>
              <a:rPr lang="el-GR" dirty="0" smtClean="0">
                <a:hlinkClick r:id="rId2" action="ppaction://hlinksldjump"/>
              </a:rPr>
              <a:t>Ορθό</a:t>
            </a:r>
            <a:endParaRPr lang="el-GR" dirty="0" smtClean="0"/>
          </a:p>
          <a:p>
            <a:r>
              <a:rPr lang="el-GR" dirty="0" smtClean="0">
                <a:hlinkClick r:id="rId3" action="ppaction://hlinksldjump"/>
              </a:rPr>
              <a:t>Λάθος</a:t>
            </a:r>
            <a:endParaRPr lang="el-GR" dirty="0" smtClean="0"/>
          </a:p>
        </p:txBody>
      </p:sp>
      <p:pic>
        <p:nvPicPr>
          <p:cNvPr id="4" name="Picture 5" descr="C:\Documents and Settings\Maria Constantinou\Local Settings\Temporary Internet Files\Content.IE5\RHRHHABN\MM900395769[1].gif"/>
          <p:cNvPicPr>
            <a:picLocks noChangeAspect="1" noChangeArrowheads="1" noCrop="1"/>
          </p:cNvPicPr>
          <p:nvPr/>
        </p:nvPicPr>
        <p:blipFill>
          <a:blip r:embed="rId4" cstate="print"/>
          <a:srcRect/>
          <a:stretch>
            <a:fillRect/>
          </a:stretch>
        </p:blipFill>
        <p:spPr bwMode="auto">
          <a:xfrm>
            <a:off x="7524328" y="4581128"/>
            <a:ext cx="828092" cy="1656184"/>
          </a:xfrm>
          <a:prstGeom prst="rect">
            <a:avLst/>
          </a:prstGeom>
          <a:noFill/>
        </p:spPr>
      </p:pic>
    </p:spTree>
  </p:cSld>
  <p:clrMapOvr>
    <a:masterClrMapping/>
  </p:clrMapOvr>
  <p:transition advClick="0"/>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916832"/>
            <a:ext cx="8229600" cy="990600"/>
          </a:xfrm>
        </p:spPr>
        <p:txBody>
          <a:bodyPr>
            <a:normAutofit/>
          </a:bodyPr>
          <a:lstStyle/>
          <a:p>
            <a:r>
              <a:rPr lang="el-GR" sz="4800" b="1" dirty="0" smtClean="0">
                <a:solidFill>
                  <a:srgbClr val="FF0000"/>
                </a:solidFill>
              </a:rPr>
              <a:t>Λάθος</a:t>
            </a:r>
            <a:endParaRPr lang="el-GR" sz="4000" b="1" dirty="0">
              <a:solidFill>
                <a:srgbClr val="FF0000"/>
              </a:solidFill>
            </a:endParaRPr>
          </a:p>
        </p:txBody>
      </p:sp>
      <p:sp>
        <p:nvSpPr>
          <p:cNvPr id="3" name="Content Placeholder 2"/>
          <p:cNvSpPr>
            <a:spLocks noGrp="1"/>
          </p:cNvSpPr>
          <p:nvPr>
            <p:ph sz="quarter" idx="1"/>
          </p:nvPr>
        </p:nvSpPr>
        <p:spPr/>
        <p:txBody>
          <a:bodyPr/>
          <a:lstStyle/>
          <a:p>
            <a:r>
              <a:rPr lang="el-GR" dirty="0" smtClean="0"/>
              <a:t/>
            </a:r>
            <a:br>
              <a:rPr lang="el-GR" dirty="0" smtClean="0"/>
            </a:br>
            <a:endParaRPr lang="el-GR" dirty="0"/>
          </a:p>
        </p:txBody>
      </p:sp>
      <p:pic>
        <p:nvPicPr>
          <p:cNvPr id="9" name="MS900388512[1].wav">
            <a:hlinkClick r:id="" action="ppaction://media"/>
          </p:cNvPr>
          <p:cNvPicPr>
            <a:picLocks noRot="1" noChangeAspect="1"/>
          </p:cNvPicPr>
          <p:nvPr>
            <a:wavAudioFile r:embed="rId1" name="MS900388512[1].wav"/>
          </p:nvPr>
        </p:nvPicPr>
        <p:blipFill>
          <a:blip r:embed="rId4" cstate="print"/>
          <a:stretch>
            <a:fillRect/>
          </a:stretch>
        </p:blipFill>
        <p:spPr>
          <a:xfrm>
            <a:off x="5364088" y="6129420"/>
            <a:ext cx="576064" cy="576064"/>
          </a:xfrm>
          <a:prstGeom prst="rect">
            <a:avLst/>
          </a:prstGeom>
        </p:spPr>
      </p:pic>
      <p:sp>
        <p:nvSpPr>
          <p:cNvPr id="11" name="Action Button: Custom 10">
            <a:hlinkClick r:id="" action="ppaction://hlinkshowjump?jump=lastslideviewed" highlightClick="1"/>
          </p:cNvPr>
          <p:cNvSpPr/>
          <p:nvPr/>
        </p:nvSpPr>
        <p:spPr>
          <a:xfrm>
            <a:off x="5351721" y="6074275"/>
            <a:ext cx="1728192" cy="576064"/>
          </a:xfrm>
          <a:prstGeom prst="actionButtonBlank">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el-GR"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Δοκίμασε ξανά</a:t>
            </a:r>
            <a:endParaRPr lang="el-GR"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7" name="Picture 5" descr="C:\Documents and Settings\Maria Constantinou\Local Settings\Temporary Internet Files\Content.IE5\QTRDST0Q\MM900043730[1].gif"/>
          <p:cNvPicPr>
            <a:picLocks noChangeAspect="1" noChangeArrowheads="1" noCrop="1"/>
          </p:cNvPicPr>
          <p:nvPr/>
        </p:nvPicPr>
        <p:blipFill>
          <a:blip r:embed="rId5" cstate="print"/>
          <a:srcRect/>
          <a:stretch>
            <a:fillRect/>
          </a:stretch>
        </p:blipFill>
        <p:spPr bwMode="auto">
          <a:xfrm>
            <a:off x="7380312" y="4509120"/>
            <a:ext cx="1224136" cy="1965356"/>
          </a:xfrm>
          <a:prstGeom prst="rect">
            <a:avLst/>
          </a:prstGeom>
          <a:noFill/>
        </p:spPr>
      </p:pic>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2169" fill="hold"/>
                                        <p:tgtEl>
                                          <p:spTgt spid="9"/>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9"/>
                </p:tgtEl>
              </p:cMediaNode>
            </p:audio>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4000" b="1" dirty="0" smtClean="0">
                <a:solidFill>
                  <a:srgbClr val="00B050"/>
                </a:solidFill>
              </a:rPr>
              <a:t>Μπράβο!</a:t>
            </a:r>
            <a:endParaRPr lang="el-GR" b="1" dirty="0">
              <a:solidFill>
                <a:srgbClr val="00B050"/>
              </a:solidFill>
            </a:endParaRPr>
          </a:p>
        </p:txBody>
      </p:sp>
      <p:sp>
        <p:nvSpPr>
          <p:cNvPr id="3" name="Content Placeholder 2"/>
          <p:cNvSpPr>
            <a:spLocks noGrp="1"/>
          </p:cNvSpPr>
          <p:nvPr>
            <p:ph sz="quarter" idx="1"/>
          </p:nvPr>
        </p:nvSpPr>
        <p:spPr/>
        <p:txBody>
          <a:bodyPr/>
          <a:lstStyle/>
          <a:p>
            <a:pPr algn="just"/>
            <a:r>
              <a:rPr lang="el-GR" dirty="0" smtClean="0"/>
              <a:t>Δεν χρειάζεται να υπάρχει το σήμα ©, για να προστατεύεται μια εικόνα, ένα κείμενο ή οποιαδήποτε εργασία με πνευματικά δικαιώματα. Πρέπει να υποθέτουμε ότι, εκτός αν το δηλώνει διαφορετικά, η εικόνα είναι προστατευμένη με πνευματικά δικαιώματα. </a:t>
            </a:r>
            <a:endParaRPr lang="el-GR" dirty="0"/>
          </a:p>
        </p:txBody>
      </p:sp>
      <p:pic>
        <p:nvPicPr>
          <p:cNvPr id="8" name="j0214098.wav">
            <a:hlinkClick r:id="" action="ppaction://media"/>
          </p:cNvPr>
          <p:cNvPicPr>
            <a:picLocks noRot="1" noChangeAspect="1"/>
          </p:cNvPicPr>
          <p:nvPr>
            <a:wavAudioFile r:embed="rId1" name="j0214098.wav"/>
          </p:nvPr>
        </p:nvPicPr>
        <p:blipFill>
          <a:blip r:embed="rId3" cstate="print"/>
          <a:stretch>
            <a:fillRect/>
          </a:stretch>
        </p:blipFill>
        <p:spPr>
          <a:xfrm>
            <a:off x="7372492" y="4869160"/>
            <a:ext cx="304800" cy="304800"/>
          </a:xfrm>
          <a:prstGeom prst="rect">
            <a:avLst/>
          </a:prstGeom>
        </p:spPr>
      </p:pic>
      <p:sp>
        <p:nvSpPr>
          <p:cNvPr id="13" name="Action Button: Forward or Next 12">
            <a:hlinkClick r:id="" action="ppaction://hlinkshowjump?jump=nextslide" highlightClick="1"/>
          </p:cNvPr>
          <p:cNvSpPr/>
          <p:nvPr/>
        </p:nvSpPr>
        <p:spPr>
          <a:xfrm>
            <a:off x="8460432" y="6165304"/>
            <a:ext cx="504056" cy="504056"/>
          </a:xfrm>
          <a:prstGeom prst="actionButtonForwardNext">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l-GR"/>
          </a:p>
        </p:txBody>
      </p:sp>
      <p:pic>
        <p:nvPicPr>
          <p:cNvPr id="2050" name="Picture 2" descr="C:\Documents and Settings\Maria Constantinou\Local Settings\Temporary Internet Files\Content.IE5\QTRDST0Q\MC900441906[1].wmf"/>
          <p:cNvPicPr>
            <a:picLocks noChangeAspect="1" noChangeArrowheads="1"/>
          </p:cNvPicPr>
          <p:nvPr/>
        </p:nvPicPr>
        <p:blipFill>
          <a:blip r:embed="rId4" cstate="print"/>
          <a:srcRect/>
          <a:stretch>
            <a:fillRect/>
          </a:stretch>
        </p:blipFill>
        <p:spPr bwMode="auto">
          <a:xfrm>
            <a:off x="6804248" y="4581128"/>
            <a:ext cx="1781175" cy="1571625"/>
          </a:xfrm>
          <a:prstGeom prst="rect">
            <a:avLst/>
          </a:prstGeom>
          <a:noFill/>
        </p:spPr>
      </p:pic>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4745" fill="hold"/>
                                        <p:tgtEl>
                                          <p:spTgt spid="8"/>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8"/>
                </p:tgtEl>
              </p:cMediaNode>
            </p:audio>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339724"/>
            <a:ext cx="8229600" cy="1793132"/>
          </a:xfrm>
        </p:spPr>
        <p:txBody>
          <a:bodyPr>
            <a:normAutofit/>
          </a:bodyPr>
          <a:lstStyle/>
          <a:p>
            <a:r>
              <a:rPr lang="el-GR" b="1" dirty="0" smtClean="0"/>
              <a:t/>
            </a:r>
            <a:br>
              <a:rPr lang="el-GR" b="1" dirty="0" smtClean="0"/>
            </a:br>
            <a:endParaRPr lang="el-GR" b="1" dirty="0"/>
          </a:p>
        </p:txBody>
      </p:sp>
      <p:sp>
        <p:nvSpPr>
          <p:cNvPr id="3" name="Content Placeholder 2"/>
          <p:cNvSpPr>
            <a:spLocks noGrp="1"/>
          </p:cNvSpPr>
          <p:nvPr>
            <p:ph sz="quarter" idx="1"/>
          </p:nvPr>
        </p:nvSpPr>
        <p:spPr>
          <a:xfrm>
            <a:off x="457200" y="2924944"/>
            <a:ext cx="3394720" cy="3201219"/>
          </a:xfrm>
        </p:spPr>
        <p:txBody>
          <a:bodyPr/>
          <a:lstStyle/>
          <a:p>
            <a:r>
              <a:rPr lang="el-GR" dirty="0" smtClean="0">
                <a:hlinkClick r:id="rId2" action="ppaction://hlinksldjump"/>
              </a:rPr>
              <a:t>Ορθό </a:t>
            </a:r>
            <a:endParaRPr lang="el-GR" dirty="0" smtClean="0"/>
          </a:p>
          <a:p>
            <a:r>
              <a:rPr lang="el-GR" dirty="0" smtClean="0">
                <a:hlinkClick r:id="rId3" action="ppaction://hlinksldjump"/>
              </a:rPr>
              <a:t>Λάθος </a:t>
            </a:r>
            <a:endParaRPr lang="el-GR" dirty="0"/>
          </a:p>
        </p:txBody>
      </p:sp>
      <p:pic>
        <p:nvPicPr>
          <p:cNvPr id="4" name="Picture 5" descr="C:\Documents and Settings\Maria Constantinou\Local Settings\Temporary Internet Files\Content.IE5\RHRHHABN\MM900395769[1].gif"/>
          <p:cNvPicPr>
            <a:picLocks noChangeAspect="1" noChangeArrowheads="1" noCrop="1"/>
          </p:cNvPicPr>
          <p:nvPr/>
        </p:nvPicPr>
        <p:blipFill>
          <a:blip r:embed="rId4" cstate="print"/>
          <a:srcRect/>
          <a:stretch>
            <a:fillRect/>
          </a:stretch>
        </p:blipFill>
        <p:spPr bwMode="auto">
          <a:xfrm>
            <a:off x="7524328" y="4581128"/>
            <a:ext cx="828092" cy="1656184"/>
          </a:xfrm>
          <a:prstGeom prst="rect">
            <a:avLst/>
          </a:prstGeom>
          <a:noFill/>
        </p:spPr>
      </p:pic>
      <p:sp>
        <p:nvSpPr>
          <p:cNvPr id="6" name="Title 1"/>
          <p:cNvSpPr txBox="1">
            <a:spLocks/>
          </p:cNvSpPr>
          <p:nvPr/>
        </p:nvSpPr>
        <p:spPr>
          <a:xfrm>
            <a:off x="547936" y="339724"/>
            <a:ext cx="8229600" cy="1793132"/>
          </a:xfrm>
          <a:prstGeom prst="rect">
            <a:avLst/>
          </a:prstGeom>
        </p:spPr>
        <p:txBody>
          <a:bodyPr vert="horz" anchor="b" anchorCtr="0">
            <a:noAutofit/>
          </a:bodyPr>
          <a:lstStyle/>
          <a:p>
            <a:pPr marL="0" marR="0" lvl="0" indent="0" algn="just" defTabSz="914400" rtl="0" eaLnBrk="1" fontAlgn="auto" latinLnBrk="0" hangingPunct="1">
              <a:lnSpc>
                <a:spcPct val="100000"/>
              </a:lnSpc>
              <a:spcBef>
                <a:spcPct val="0"/>
              </a:spcBef>
              <a:spcAft>
                <a:spcPts val="0"/>
              </a:spcAft>
              <a:buClrTx/>
              <a:buSzTx/>
              <a:buFontTx/>
              <a:buNone/>
              <a:tabLst/>
              <a:defRPr/>
            </a:pPr>
            <a:r>
              <a:rPr kumimoji="0" lang="el-GR" sz="2800" b="1" i="0" u="none" strike="noStrike" kern="1200" cap="none" spc="0" normalizeH="0" baseline="0" noProof="0" dirty="0" smtClean="0">
                <a:ln>
                  <a:noFill/>
                </a:ln>
                <a:effectLst/>
                <a:uLnTx/>
                <a:uFillTx/>
                <a:ea typeface="+mj-ea"/>
                <a:cs typeface="+mj-cs"/>
              </a:rPr>
              <a:t>Αν χρησιμοποιήσω μια εικόνα</a:t>
            </a:r>
            <a:r>
              <a:rPr kumimoji="0" lang="el-GR" sz="2800" b="1" i="0" u="none" strike="noStrike" kern="1200" cap="none" spc="0" normalizeH="0" noProof="0" dirty="0" smtClean="0">
                <a:ln>
                  <a:noFill/>
                </a:ln>
                <a:effectLst/>
                <a:uLnTx/>
                <a:uFillTx/>
                <a:ea typeface="+mj-ea"/>
                <a:cs typeface="+mj-cs"/>
              </a:rPr>
              <a:t> που βρήκα στο διαδίκτυο, σε μια εργασία μου για το σχολείο, και σημειώσω την πηγή μου, τότε δεν παραβιάζω τα πνευματικά δικαιώματα κάποιου. </a:t>
            </a:r>
            <a:endParaRPr kumimoji="0" lang="el-GR" sz="2800" b="1" i="0" u="none" strike="noStrike" kern="1200" cap="none" spc="0" normalizeH="0" baseline="0" noProof="0" dirty="0">
              <a:ln>
                <a:noFill/>
              </a:ln>
              <a:effectLst/>
              <a:uLnTx/>
              <a:uFillTx/>
              <a:ea typeface="+mj-ea"/>
              <a:cs typeface="+mj-cs"/>
            </a:endParaRPr>
          </a:p>
        </p:txBody>
      </p:sp>
    </p:spTree>
  </p:cSld>
  <p:clrMapOvr>
    <a:masterClrMapping/>
  </p:clrMapOvr>
  <p:transition advClick="0"/>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836712"/>
            <a:ext cx="8229600" cy="990600"/>
          </a:xfrm>
        </p:spPr>
        <p:txBody>
          <a:bodyPr/>
          <a:lstStyle/>
          <a:p>
            <a:r>
              <a:rPr lang="el-GR" sz="4000" b="1" dirty="0" smtClean="0">
                <a:solidFill>
                  <a:srgbClr val="FF0000"/>
                </a:solidFill>
              </a:rPr>
              <a:t>ΟΧΙ</a:t>
            </a:r>
            <a:endParaRPr lang="el-GR" b="1" dirty="0">
              <a:solidFill>
                <a:srgbClr val="FF0000"/>
              </a:solidFill>
            </a:endParaRPr>
          </a:p>
        </p:txBody>
      </p:sp>
      <p:pic>
        <p:nvPicPr>
          <p:cNvPr id="8" name="Picture 4" descr="C:\Documents and Settings\Maria Constantinou\Local Settings\Temporary Internet Files\Content.IE5\YXEZZSOE\MC900434605[1].wmf"/>
          <p:cNvPicPr>
            <a:picLocks noChangeAspect="1" noChangeArrowheads="1"/>
          </p:cNvPicPr>
          <p:nvPr/>
        </p:nvPicPr>
        <p:blipFill>
          <a:blip r:embed="rId3" cstate="print"/>
          <a:srcRect/>
          <a:stretch>
            <a:fillRect/>
          </a:stretch>
        </p:blipFill>
        <p:spPr bwMode="auto">
          <a:xfrm>
            <a:off x="7236296" y="4325599"/>
            <a:ext cx="1590923" cy="2532401"/>
          </a:xfrm>
          <a:prstGeom prst="rect">
            <a:avLst/>
          </a:prstGeom>
          <a:noFill/>
        </p:spPr>
      </p:pic>
      <p:pic>
        <p:nvPicPr>
          <p:cNvPr id="9" name="MS900388512[1].wav">
            <a:hlinkClick r:id="" action="ppaction://media"/>
          </p:cNvPr>
          <p:cNvPicPr>
            <a:picLocks noRot="1" noChangeAspect="1"/>
          </p:cNvPicPr>
          <p:nvPr>
            <a:wavAudioFile r:embed="rId1" name="MS900388512[1].wav"/>
          </p:nvPr>
        </p:nvPicPr>
        <p:blipFill>
          <a:blip r:embed="rId4" cstate="print"/>
          <a:stretch>
            <a:fillRect/>
          </a:stretch>
        </p:blipFill>
        <p:spPr>
          <a:xfrm>
            <a:off x="5364088" y="6129420"/>
            <a:ext cx="576064" cy="576064"/>
          </a:xfrm>
          <a:prstGeom prst="rect">
            <a:avLst/>
          </a:prstGeom>
        </p:spPr>
      </p:pic>
      <p:sp>
        <p:nvSpPr>
          <p:cNvPr id="11" name="Action Button: Custom 10">
            <a:hlinkClick r:id="" action="ppaction://hlinkshowjump?jump=lastslideviewed" highlightClick="1"/>
          </p:cNvPr>
          <p:cNvSpPr/>
          <p:nvPr/>
        </p:nvSpPr>
        <p:spPr>
          <a:xfrm>
            <a:off x="5351721" y="6074275"/>
            <a:ext cx="1728192" cy="576064"/>
          </a:xfrm>
          <a:prstGeom prst="actionButtonBlank">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el-GR"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Δοκίμασε ξανά</a:t>
            </a:r>
            <a:endParaRPr lang="el-GR"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7" name="MS900388512[1].wav">
            <a:hlinkClick r:id="" action="ppaction://media"/>
          </p:cNvPr>
          <p:cNvPicPr>
            <a:picLocks noRot="1" noChangeAspect="1"/>
          </p:cNvPicPr>
          <p:nvPr>
            <a:wavAudioFile r:embed="rId1" name="MS900388512[1].wav"/>
          </p:nvPr>
        </p:nvPicPr>
        <p:blipFill>
          <a:blip r:embed="rId4" cstate="print"/>
          <a:stretch>
            <a:fillRect/>
          </a:stretch>
        </p:blipFill>
        <p:spPr>
          <a:xfrm>
            <a:off x="899592" y="5733256"/>
            <a:ext cx="288032" cy="288032"/>
          </a:xfrm>
          <a:prstGeom prst="rect">
            <a:avLst/>
          </a:prstGeom>
        </p:spPr>
      </p:pic>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2169" fill="hold"/>
                                        <p:tgtEl>
                                          <p:spTgt spid="9"/>
                                        </p:tgtEl>
                                      </p:cBhvr>
                                    </p:cmd>
                                  </p:childTnLst>
                                </p:cTn>
                              </p:par>
                            </p:childTnLst>
                          </p:cTn>
                        </p:par>
                        <p:par>
                          <p:cTn id="7" fill="hold">
                            <p:stCondLst>
                              <p:cond delay="2176"/>
                            </p:stCondLst>
                            <p:childTnLst>
                              <p:par>
                                <p:cTn id="8" presetID="1" presetClass="mediacall" presetSubtype="0" fill="hold" nodeType="afterEffect">
                                  <p:stCondLst>
                                    <p:cond delay="0"/>
                                  </p:stCondLst>
                                  <p:childTnLst>
                                    <p:cmd type="call" cmd="playFrom(0.0)">
                                      <p:cBhvr>
                                        <p:cTn id="9" dur="2169"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10" fill="hold" display="0">
                  <p:stCondLst>
                    <p:cond delay="indefinite"/>
                  </p:stCondLst>
                  <p:endCondLst>
                    <p:cond evt="onNext" delay="0">
                      <p:tgtEl>
                        <p:sldTgt/>
                      </p:tgtEl>
                    </p:cond>
                    <p:cond evt="onPrev" delay="0">
                      <p:tgtEl>
                        <p:sldTgt/>
                      </p:tgtEl>
                    </p:cond>
                    <p:cond evt="onStopAudio" delay="0">
                      <p:tgtEl>
                        <p:sldTgt/>
                      </p:tgtEl>
                    </p:cond>
                  </p:endCondLst>
                </p:cTn>
                <p:tgtEl>
                  <p:spTgt spid="9"/>
                </p:tgtEl>
              </p:cMediaNode>
            </p:audio>
            <p:audio>
              <p:cMediaNode showWhenStopped="0">
                <p:cTn id="11" fill="hold" display="0">
                  <p:stCondLst>
                    <p:cond delay="indefinite"/>
                  </p:stCondLst>
                  <p:endCondLst>
                    <p:cond evt="onNext" delay="0">
                      <p:tgtEl>
                        <p:sldTgt/>
                      </p:tgtEl>
                    </p:cond>
                    <p:cond evt="onPrev" delay="0">
                      <p:tgtEl>
                        <p:sldTgt/>
                      </p:tgtEl>
                    </p:cond>
                    <p:cond evt="onStopAudio" delay="0">
                      <p:tgtEl>
                        <p:sldTgt/>
                      </p:tgtEl>
                    </p:cond>
                  </p:endCondLst>
                </p:cTn>
                <p:tgtEl>
                  <p:spTgt spid="7"/>
                </p:tgtEl>
              </p:cMediaNode>
            </p:audi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95536" y="1268760"/>
            <a:ext cx="8229600" cy="4937760"/>
          </a:xfrm>
        </p:spPr>
        <p:txBody>
          <a:bodyPr/>
          <a:lstStyle/>
          <a:p>
            <a:r>
              <a:rPr lang="el-GR" dirty="0" smtClean="0"/>
              <a:t>Δες τις δηλώσεις που ακολουθούν.</a:t>
            </a:r>
          </a:p>
          <a:p>
            <a:r>
              <a:rPr lang="el-GR" dirty="0" smtClean="0"/>
              <a:t>Αποφάσισε ποιες, κατά τη γνώμη σου, είναι </a:t>
            </a:r>
            <a:r>
              <a:rPr lang="el-GR" u="sng" dirty="0" smtClean="0"/>
              <a:t>ορθές</a:t>
            </a:r>
            <a:r>
              <a:rPr lang="el-GR" dirty="0"/>
              <a:t> </a:t>
            </a:r>
            <a:r>
              <a:rPr lang="el-GR" dirty="0" smtClean="0"/>
              <a:t>και ποιες </a:t>
            </a:r>
            <a:r>
              <a:rPr lang="el-GR" u="sng" dirty="0" smtClean="0"/>
              <a:t>λανθασμένες</a:t>
            </a:r>
            <a:r>
              <a:rPr lang="el-GR" dirty="0" smtClean="0"/>
              <a:t>. </a:t>
            </a:r>
          </a:p>
          <a:p>
            <a:r>
              <a:rPr lang="el-GR" dirty="0" smtClean="0"/>
              <a:t>Πάτα </a:t>
            </a:r>
            <a:r>
              <a:rPr lang="en-US" dirty="0" smtClean="0"/>
              <a:t>F5 </a:t>
            </a:r>
            <a:r>
              <a:rPr lang="el-GR" dirty="0" smtClean="0"/>
              <a:t>και χρησιμοποίησε </a:t>
            </a:r>
            <a:r>
              <a:rPr lang="el-GR" u="sng" dirty="0" smtClean="0"/>
              <a:t>μόνο</a:t>
            </a:r>
            <a:r>
              <a:rPr lang="el-GR" dirty="0" smtClean="0"/>
              <a:t> το ποντίκι. </a:t>
            </a:r>
          </a:p>
          <a:p>
            <a:endParaRPr lang="el-GR" dirty="0"/>
          </a:p>
        </p:txBody>
      </p:sp>
      <p:pic>
        <p:nvPicPr>
          <p:cNvPr id="4098" name="Picture 2" descr="C:\Documents and Settings\Maria Constantinou\Local Settings\Temporary Internet Files\Content.IE5\0K7LC6T5\MP900403159[1].jpg"/>
          <p:cNvPicPr>
            <a:picLocks noChangeAspect="1" noChangeArrowheads="1"/>
          </p:cNvPicPr>
          <p:nvPr/>
        </p:nvPicPr>
        <p:blipFill>
          <a:blip r:embed="rId2" cstate="print"/>
          <a:srcRect/>
          <a:stretch>
            <a:fillRect/>
          </a:stretch>
        </p:blipFill>
        <p:spPr bwMode="auto">
          <a:xfrm>
            <a:off x="4644008" y="3573016"/>
            <a:ext cx="3712405" cy="2483768"/>
          </a:xfrm>
          <a:prstGeom prst="rect">
            <a:avLst/>
          </a:prstGeom>
          <a:noFill/>
        </p:spPr>
      </p:pic>
    </p:spTree>
    <p:extLst>
      <p:ext uri="{BB962C8B-B14F-4D97-AF65-F5344CB8AC3E}">
        <p14:creationId xmlns:p14="http://schemas.microsoft.com/office/powerpoint/2010/main" val="298842164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4000" b="1" dirty="0" smtClean="0">
                <a:solidFill>
                  <a:srgbClr val="00B050"/>
                </a:solidFill>
              </a:rPr>
              <a:t>Μπράβο!</a:t>
            </a:r>
            <a:endParaRPr lang="el-GR" b="1" dirty="0">
              <a:solidFill>
                <a:srgbClr val="00B050"/>
              </a:solidFill>
            </a:endParaRPr>
          </a:p>
        </p:txBody>
      </p:sp>
      <p:sp>
        <p:nvSpPr>
          <p:cNvPr id="3" name="Content Placeholder 2"/>
          <p:cNvSpPr>
            <a:spLocks noGrp="1"/>
          </p:cNvSpPr>
          <p:nvPr>
            <p:ph sz="quarter" idx="1"/>
          </p:nvPr>
        </p:nvSpPr>
        <p:spPr/>
        <p:txBody>
          <a:bodyPr/>
          <a:lstStyle/>
          <a:p>
            <a:pPr algn="just"/>
            <a:r>
              <a:rPr lang="el-GR" dirty="0" smtClean="0"/>
              <a:t>Εφόσον είναι για σχολική εργασία και έγραψες την πηγή, είσαι καλυμμένος νομικά. Πρέπει, όμως, να προσέξεις λίγο περισσότερο την πολιτική χρήσης της εικόνας, αν θες να ανεβάσεις την εργασία σου στο διαδίκτυο. Θα σου φανεί χρήσιμο να ψάξεις να βρεις ιστοσελίδες με εικόνες που ανήκουν στον δημόσιο τομέα και επιτρέπουν την αναδημοσίευση της εικόνας. </a:t>
            </a:r>
            <a:endParaRPr lang="el-GR" dirty="0"/>
          </a:p>
        </p:txBody>
      </p:sp>
      <p:pic>
        <p:nvPicPr>
          <p:cNvPr id="8" name="j0214098.wav">
            <a:hlinkClick r:id="" action="ppaction://media"/>
          </p:cNvPr>
          <p:cNvPicPr>
            <a:picLocks noRot="1" noChangeAspect="1"/>
          </p:cNvPicPr>
          <p:nvPr>
            <a:wavAudioFile r:embed="rId1" name="j0214098.wav"/>
          </p:nvPr>
        </p:nvPicPr>
        <p:blipFill>
          <a:blip r:embed="rId3" cstate="print"/>
          <a:stretch>
            <a:fillRect/>
          </a:stretch>
        </p:blipFill>
        <p:spPr>
          <a:xfrm>
            <a:off x="7372492" y="4869160"/>
            <a:ext cx="304800" cy="304800"/>
          </a:xfrm>
          <a:prstGeom prst="rect">
            <a:avLst/>
          </a:prstGeom>
        </p:spPr>
      </p:pic>
      <p:sp>
        <p:nvSpPr>
          <p:cNvPr id="13" name="Action Button: Forward or Next 12">
            <a:hlinkClick r:id="" action="ppaction://hlinkshowjump?jump=nextslide" highlightClick="1"/>
          </p:cNvPr>
          <p:cNvSpPr/>
          <p:nvPr/>
        </p:nvSpPr>
        <p:spPr>
          <a:xfrm>
            <a:off x="8460432" y="6165304"/>
            <a:ext cx="504056" cy="504056"/>
          </a:xfrm>
          <a:prstGeom prst="actionButtonForwardNext">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l-GR"/>
          </a:p>
        </p:txBody>
      </p:sp>
      <p:pic>
        <p:nvPicPr>
          <p:cNvPr id="2050" name="Picture 2" descr="C:\Documents and Settings\Maria Constantinou\Local Settings\Temporary Internet Files\Content.IE5\QTRDST0Q\MC900441906[1].wmf"/>
          <p:cNvPicPr>
            <a:picLocks noChangeAspect="1" noChangeArrowheads="1"/>
          </p:cNvPicPr>
          <p:nvPr/>
        </p:nvPicPr>
        <p:blipFill>
          <a:blip r:embed="rId4" cstate="print"/>
          <a:srcRect/>
          <a:stretch>
            <a:fillRect/>
          </a:stretch>
        </p:blipFill>
        <p:spPr bwMode="auto">
          <a:xfrm>
            <a:off x="6804248" y="4581128"/>
            <a:ext cx="1781175" cy="1571625"/>
          </a:xfrm>
          <a:prstGeom prst="rect">
            <a:avLst/>
          </a:prstGeom>
          <a:noFill/>
        </p:spPr>
      </p:pic>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4745" fill="hold"/>
                                        <p:tgtEl>
                                          <p:spTgt spid="8"/>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8"/>
                </p:tgtEl>
              </p:cMediaNode>
            </p:audio>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22"/>
            <a:ext cx="8229600" cy="2146250"/>
          </a:xfrm>
        </p:spPr>
        <p:txBody>
          <a:bodyPr>
            <a:normAutofit/>
          </a:bodyPr>
          <a:lstStyle/>
          <a:p>
            <a:pPr algn="just"/>
            <a:r>
              <a:rPr lang="el-GR" b="1" dirty="0" smtClean="0"/>
              <a:t>Μπορείτε να πουλήσετε ένα βιβλίο που προστατεύεται από πνευματικά δικαιώματα, το οποίο έχετε στην κατοχή σας.</a:t>
            </a:r>
            <a:endParaRPr lang="el-GR" b="1" dirty="0"/>
          </a:p>
        </p:txBody>
      </p:sp>
      <p:sp>
        <p:nvSpPr>
          <p:cNvPr id="3" name="Content Placeholder 2"/>
          <p:cNvSpPr>
            <a:spLocks noGrp="1"/>
          </p:cNvSpPr>
          <p:nvPr>
            <p:ph sz="quarter" idx="1"/>
          </p:nvPr>
        </p:nvSpPr>
        <p:spPr>
          <a:xfrm>
            <a:off x="457200" y="2924944"/>
            <a:ext cx="8229600" cy="3201219"/>
          </a:xfrm>
        </p:spPr>
        <p:txBody>
          <a:bodyPr/>
          <a:lstStyle/>
          <a:p>
            <a:r>
              <a:rPr lang="el-GR" dirty="0" smtClean="0">
                <a:hlinkClick r:id="rId2" action="ppaction://hlinksldjump"/>
              </a:rPr>
              <a:t>Ορθό </a:t>
            </a:r>
            <a:endParaRPr lang="el-GR" dirty="0" smtClean="0"/>
          </a:p>
          <a:p>
            <a:r>
              <a:rPr lang="el-GR" dirty="0" smtClean="0">
                <a:hlinkClick r:id="rId3" action="ppaction://hlinksldjump"/>
              </a:rPr>
              <a:t>Λάθος </a:t>
            </a:r>
            <a:endParaRPr lang="el-GR" dirty="0"/>
          </a:p>
        </p:txBody>
      </p:sp>
      <p:pic>
        <p:nvPicPr>
          <p:cNvPr id="4" name="Picture 5" descr="C:\Documents and Settings\Maria Constantinou\Local Settings\Temporary Internet Files\Content.IE5\RHRHHABN\MM900395769[1].gif"/>
          <p:cNvPicPr>
            <a:picLocks noChangeAspect="1" noChangeArrowheads="1" noCrop="1"/>
          </p:cNvPicPr>
          <p:nvPr/>
        </p:nvPicPr>
        <p:blipFill>
          <a:blip r:embed="rId4" cstate="print"/>
          <a:srcRect/>
          <a:stretch>
            <a:fillRect/>
          </a:stretch>
        </p:blipFill>
        <p:spPr bwMode="auto">
          <a:xfrm>
            <a:off x="7524328" y="4581128"/>
            <a:ext cx="828092" cy="1656184"/>
          </a:xfrm>
          <a:prstGeom prst="rect">
            <a:avLst/>
          </a:prstGeom>
          <a:noFill/>
        </p:spPr>
      </p:pic>
      <p:pic>
        <p:nvPicPr>
          <p:cNvPr id="1026" name="Picture 2" descr="C:\Documents and Settings\Maria Constantinou\Local Settings\Temporary Internet Files\Content.IE5\T6ZX6XSO\MC900437990[1].wmf"/>
          <p:cNvPicPr>
            <a:picLocks noChangeAspect="1" noChangeArrowheads="1"/>
          </p:cNvPicPr>
          <p:nvPr/>
        </p:nvPicPr>
        <p:blipFill>
          <a:blip r:embed="rId5" cstate="print"/>
          <a:srcRect/>
          <a:stretch>
            <a:fillRect/>
          </a:stretch>
        </p:blipFill>
        <p:spPr bwMode="auto">
          <a:xfrm>
            <a:off x="3923928" y="4365104"/>
            <a:ext cx="1816100" cy="1730375"/>
          </a:xfrm>
          <a:prstGeom prst="rect">
            <a:avLst/>
          </a:prstGeom>
          <a:noFill/>
        </p:spPr>
      </p:pic>
    </p:spTree>
  </p:cSld>
  <p:clrMapOvr>
    <a:masterClrMapping/>
  </p:clrMapOvr>
  <p:transition advClick="0"/>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4000" b="1" dirty="0" smtClean="0">
                <a:solidFill>
                  <a:srgbClr val="FF0000"/>
                </a:solidFill>
              </a:rPr>
              <a:t>ΟΧΙ</a:t>
            </a:r>
            <a:endParaRPr lang="el-GR" b="1" dirty="0">
              <a:solidFill>
                <a:srgbClr val="FF0000"/>
              </a:solidFill>
            </a:endParaRPr>
          </a:p>
        </p:txBody>
      </p:sp>
      <p:sp>
        <p:nvSpPr>
          <p:cNvPr id="3" name="Content Placeholder 2"/>
          <p:cNvSpPr>
            <a:spLocks noGrp="1"/>
          </p:cNvSpPr>
          <p:nvPr>
            <p:ph sz="quarter" idx="1"/>
          </p:nvPr>
        </p:nvSpPr>
        <p:spPr/>
        <p:txBody>
          <a:bodyPr/>
          <a:lstStyle/>
          <a:p>
            <a:pPr algn="just"/>
            <a:r>
              <a:rPr lang="el-GR" dirty="0" smtClean="0"/>
              <a:t>Τα πνευματικά δικαιώματα δεν έχουν σκοπό να περιορίσουν την ελεύθερη κυκλοφορία των εμπορευμάτων, έτσι επιτρέπεται στους ιδιοκτήτες των βιβλίων να μεταπωλούν ή να δωρίζουν ένα βιβλίο. Αν το βιβλίο είναι ψηφιακό, τότε τα πράγματα αλλάζουν.</a:t>
            </a:r>
            <a:br>
              <a:rPr lang="el-GR" dirty="0" smtClean="0"/>
            </a:br>
            <a:endParaRPr lang="el-GR" dirty="0"/>
          </a:p>
        </p:txBody>
      </p:sp>
      <p:pic>
        <p:nvPicPr>
          <p:cNvPr id="8" name="Picture 4" descr="C:\Documents and Settings\Maria Constantinou\Local Settings\Temporary Internet Files\Content.IE5\YXEZZSOE\MC900434605[1].wmf"/>
          <p:cNvPicPr>
            <a:picLocks noChangeAspect="1" noChangeArrowheads="1"/>
          </p:cNvPicPr>
          <p:nvPr/>
        </p:nvPicPr>
        <p:blipFill>
          <a:blip r:embed="rId3" cstate="print"/>
          <a:srcRect/>
          <a:stretch>
            <a:fillRect/>
          </a:stretch>
        </p:blipFill>
        <p:spPr bwMode="auto">
          <a:xfrm>
            <a:off x="7236296" y="4325599"/>
            <a:ext cx="1590923" cy="2532401"/>
          </a:xfrm>
          <a:prstGeom prst="rect">
            <a:avLst/>
          </a:prstGeom>
          <a:noFill/>
        </p:spPr>
      </p:pic>
      <p:pic>
        <p:nvPicPr>
          <p:cNvPr id="9" name="MS900388512[1].wav">
            <a:hlinkClick r:id="" action="ppaction://media"/>
          </p:cNvPr>
          <p:cNvPicPr>
            <a:picLocks noRot="1" noChangeAspect="1"/>
          </p:cNvPicPr>
          <p:nvPr>
            <a:wavAudioFile r:embed="rId1" name="MS900388512[1].wav"/>
          </p:nvPr>
        </p:nvPicPr>
        <p:blipFill>
          <a:blip r:embed="rId4" cstate="print"/>
          <a:stretch>
            <a:fillRect/>
          </a:stretch>
        </p:blipFill>
        <p:spPr>
          <a:xfrm>
            <a:off x="899592" y="5733256"/>
            <a:ext cx="288032" cy="288032"/>
          </a:xfrm>
          <a:prstGeom prst="rect">
            <a:avLst/>
          </a:prstGeom>
        </p:spPr>
      </p:pic>
      <p:sp>
        <p:nvSpPr>
          <p:cNvPr id="6" name="Action Button: Custom 5">
            <a:hlinkClick r:id="" action="ppaction://hlinkshowjump?jump=lastslideviewed" highlightClick="1"/>
          </p:cNvPr>
          <p:cNvSpPr/>
          <p:nvPr/>
        </p:nvSpPr>
        <p:spPr>
          <a:xfrm>
            <a:off x="5364088" y="6093296"/>
            <a:ext cx="1728192" cy="576064"/>
          </a:xfrm>
          <a:prstGeom prst="actionButtonBlank">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el-GR"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Δοκίμασε ξανά</a:t>
            </a:r>
            <a:endParaRPr lang="el-GR"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2169" fill="hold"/>
                                        <p:tgtEl>
                                          <p:spTgt spid="9"/>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showWhenStopped="0">
                <p:cTn id="7" fill="hold" display="0">
                  <p:stCondLst>
                    <p:cond delay="indefinite"/>
                  </p:stCondLst>
                  <p:endCondLst>
                    <p:cond evt="onNext" delay="0">
                      <p:tgtEl>
                        <p:sldTgt/>
                      </p:tgtEl>
                    </p:cond>
                    <p:cond evt="onPrev" delay="0">
                      <p:tgtEl>
                        <p:sldTgt/>
                      </p:tgtEl>
                    </p:cond>
                    <p:cond evt="onStopAudio" delay="0">
                      <p:tgtEl>
                        <p:sldTgt/>
                      </p:tgtEl>
                    </p:cond>
                  </p:endCondLst>
                </p:cTn>
                <p:tgtEl>
                  <p:spTgt spid="9"/>
                </p:tgtEl>
              </p:cMediaNode>
            </p:audio>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4000" b="1" dirty="0" smtClean="0">
                <a:solidFill>
                  <a:srgbClr val="00B050"/>
                </a:solidFill>
              </a:rPr>
              <a:t>Μπράβο!</a:t>
            </a:r>
            <a:endParaRPr lang="el-GR" b="1" dirty="0">
              <a:solidFill>
                <a:srgbClr val="00B050"/>
              </a:solidFill>
            </a:endParaRPr>
          </a:p>
        </p:txBody>
      </p:sp>
      <p:sp>
        <p:nvSpPr>
          <p:cNvPr id="3" name="Content Placeholder 2"/>
          <p:cNvSpPr>
            <a:spLocks noGrp="1"/>
          </p:cNvSpPr>
          <p:nvPr>
            <p:ph sz="quarter" idx="1"/>
          </p:nvPr>
        </p:nvSpPr>
        <p:spPr/>
        <p:txBody>
          <a:bodyPr/>
          <a:lstStyle/>
          <a:p>
            <a:pPr algn="just"/>
            <a:r>
              <a:rPr lang="el-GR" dirty="0" smtClean="0"/>
              <a:t>Τα πνευματικά δικαιώματα δεν περιορίζουν τα δικαιώματα ιδιοκτησίας του νόμιμου ιδιοκτήτη να πωλήσει ή να δωρίσει μεταχειρισμένα βιβλία. Όπως ο σχεδιασμός του αυτοκινήτου δεν ανήκει στον ιδιοκτήτη, αλλά αυτό δεν τον περιορίζει να το πωλεί. </a:t>
            </a:r>
          </a:p>
          <a:p>
            <a:pPr algn="just"/>
            <a:r>
              <a:rPr lang="el-GR" dirty="0" smtClean="0"/>
              <a:t>Αν όμως το βιβλίο είναι ψηφιακό (</a:t>
            </a:r>
            <a:r>
              <a:rPr lang="en-US" dirty="0" smtClean="0"/>
              <a:t>e-book</a:t>
            </a:r>
            <a:r>
              <a:rPr lang="el-GR" dirty="0" smtClean="0"/>
              <a:t>),</a:t>
            </a:r>
            <a:r>
              <a:rPr lang="en-US" dirty="0" smtClean="0"/>
              <a:t> </a:t>
            </a:r>
            <a:r>
              <a:rPr lang="el-GR" dirty="0" smtClean="0"/>
              <a:t>τότε δεν δικαιούμαι να το στείλω σε φίλους μου ή να το ανεβάσω αλλού στο διαδίκτυο.</a:t>
            </a:r>
          </a:p>
          <a:p>
            <a:pPr marL="0" indent="0" algn="just">
              <a:buNone/>
            </a:pPr>
            <a:r>
              <a:rPr lang="el-GR" dirty="0" smtClean="0"/>
              <a:t> </a:t>
            </a:r>
            <a:br>
              <a:rPr lang="el-GR" dirty="0" smtClean="0"/>
            </a:br>
            <a:endParaRPr lang="el-GR" dirty="0"/>
          </a:p>
        </p:txBody>
      </p:sp>
      <p:pic>
        <p:nvPicPr>
          <p:cNvPr id="2050" name="Picture 2" descr="C:\Documents and Settings\Maria Constantinou\Local Settings\Temporary Internet Files\Content.IE5\QTRDST0Q\MC900441906[1].wmf"/>
          <p:cNvPicPr>
            <a:picLocks noChangeAspect="1" noChangeArrowheads="1"/>
          </p:cNvPicPr>
          <p:nvPr/>
        </p:nvPicPr>
        <p:blipFill>
          <a:blip r:embed="rId3" cstate="print"/>
          <a:srcRect/>
          <a:stretch>
            <a:fillRect/>
          </a:stretch>
        </p:blipFill>
        <p:spPr bwMode="auto">
          <a:xfrm>
            <a:off x="6804248" y="4581128"/>
            <a:ext cx="1781175" cy="1571625"/>
          </a:xfrm>
          <a:prstGeom prst="rect">
            <a:avLst/>
          </a:prstGeom>
          <a:noFill/>
        </p:spPr>
      </p:pic>
      <p:pic>
        <p:nvPicPr>
          <p:cNvPr id="8" name="j0214098.wav">
            <a:hlinkClick r:id="" action="ppaction://media"/>
          </p:cNvPr>
          <p:cNvPicPr>
            <a:picLocks noRot="1" noChangeAspect="1"/>
          </p:cNvPicPr>
          <p:nvPr>
            <a:wavAudioFile r:embed="rId1" name="j0214098.wav"/>
          </p:nvPr>
        </p:nvPicPr>
        <p:blipFill>
          <a:blip r:embed="rId4" cstate="print"/>
          <a:stretch>
            <a:fillRect/>
          </a:stretch>
        </p:blipFill>
        <p:spPr>
          <a:xfrm>
            <a:off x="827584" y="5661248"/>
            <a:ext cx="304800" cy="304800"/>
          </a:xfrm>
          <a:prstGeom prst="rect">
            <a:avLst/>
          </a:prstGeom>
        </p:spPr>
      </p:pic>
      <p:sp>
        <p:nvSpPr>
          <p:cNvPr id="6" name="Action Button: Forward or Next 5">
            <a:hlinkClick r:id="" action="ppaction://hlinkshowjump?jump=nextslide" highlightClick="1"/>
          </p:cNvPr>
          <p:cNvSpPr/>
          <p:nvPr/>
        </p:nvSpPr>
        <p:spPr>
          <a:xfrm>
            <a:off x="8460432" y="6165304"/>
            <a:ext cx="504056" cy="504056"/>
          </a:xfrm>
          <a:prstGeom prst="actionButtonForwardNext">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l-GR"/>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4745" fill="hold"/>
                                        <p:tgtEl>
                                          <p:spTgt spid="8"/>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showWhenStopped="0">
                <p:cTn id="7" fill="hold" display="0">
                  <p:stCondLst>
                    <p:cond delay="indefinite"/>
                  </p:stCondLst>
                  <p:endCondLst>
                    <p:cond evt="onNext" delay="0">
                      <p:tgtEl>
                        <p:sldTgt/>
                      </p:tgtEl>
                    </p:cond>
                    <p:cond evt="onPrev" delay="0">
                      <p:tgtEl>
                        <p:sldTgt/>
                      </p:tgtEl>
                    </p:cond>
                    <p:cond evt="onStopAudio" delay="0">
                      <p:tgtEl>
                        <p:sldTgt/>
                      </p:tgtEl>
                    </p:cond>
                  </p:endCondLst>
                </p:cTn>
                <p:tgtEl>
                  <p:spTgt spid="8"/>
                </p:tgtEl>
              </p:cMediaNode>
            </p:audio>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2146250"/>
          </a:xfrm>
        </p:spPr>
        <p:txBody>
          <a:bodyPr>
            <a:normAutofit/>
          </a:bodyPr>
          <a:lstStyle/>
          <a:p>
            <a:pPr algn="just"/>
            <a:r>
              <a:rPr lang="el-GR" b="1" dirty="0" smtClean="0"/>
              <a:t>Αγοράσατε ένα ακριβό λογισμικό για επεξεργασία φωτογραφιών. Μπορείτε να το δώσετε και στους φίλους σας, για να το εγκαταστήσουν στους υπολογιστές τους. </a:t>
            </a:r>
            <a:endParaRPr lang="el-GR" b="1" dirty="0"/>
          </a:p>
        </p:txBody>
      </p:sp>
      <p:sp>
        <p:nvSpPr>
          <p:cNvPr id="3" name="Content Placeholder 2"/>
          <p:cNvSpPr>
            <a:spLocks noGrp="1"/>
          </p:cNvSpPr>
          <p:nvPr>
            <p:ph sz="quarter" idx="1"/>
          </p:nvPr>
        </p:nvSpPr>
        <p:spPr>
          <a:xfrm>
            <a:off x="457200" y="2924944"/>
            <a:ext cx="8229600" cy="3201219"/>
          </a:xfrm>
        </p:spPr>
        <p:txBody>
          <a:bodyPr/>
          <a:lstStyle/>
          <a:p>
            <a:r>
              <a:rPr lang="el-GR" dirty="0" smtClean="0">
                <a:hlinkClick r:id="rId2" action="ppaction://hlinksldjump"/>
              </a:rPr>
              <a:t>Ορθό </a:t>
            </a:r>
            <a:endParaRPr lang="el-GR" dirty="0" smtClean="0"/>
          </a:p>
          <a:p>
            <a:r>
              <a:rPr lang="el-GR" dirty="0" smtClean="0">
                <a:hlinkClick r:id="rId3" action="ppaction://hlinksldjump"/>
              </a:rPr>
              <a:t>Λάθος </a:t>
            </a:r>
            <a:endParaRPr lang="el-GR" dirty="0"/>
          </a:p>
        </p:txBody>
      </p:sp>
      <p:pic>
        <p:nvPicPr>
          <p:cNvPr id="4" name="Picture 5" descr="C:\Documents and Settings\Maria Constantinou\Local Settings\Temporary Internet Files\Content.IE5\RHRHHABN\MM900395769[1].gif"/>
          <p:cNvPicPr>
            <a:picLocks noChangeAspect="1" noChangeArrowheads="1" noCrop="1"/>
          </p:cNvPicPr>
          <p:nvPr/>
        </p:nvPicPr>
        <p:blipFill>
          <a:blip r:embed="rId4" cstate="print"/>
          <a:srcRect/>
          <a:stretch>
            <a:fillRect/>
          </a:stretch>
        </p:blipFill>
        <p:spPr bwMode="auto">
          <a:xfrm>
            <a:off x="7524328" y="4581128"/>
            <a:ext cx="828092" cy="1656184"/>
          </a:xfrm>
          <a:prstGeom prst="rect">
            <a:avLst/>
          </a:prstGeom>
          <a:noFill/>
        </p:spPr>
      </p:pic>
    </p:spTree>
  </p:cSld>
  <p:clrMapOvr>
    <a:masterClrMapping/>
  </p:clrMapOvr>
  <p:transition advClick="0"/>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4888" y="782216"/>
            <a:ext cx="1676872" cy="990600"/>
          </a:xfrm>
        </p:spPr>
        <p:txBody>
          <a:bodyPr/>
          <a:lstStyle/>
          <a:p>
            <a:r>
              <a:rPr lang="el-GR" sz="4000" b="1" dirty="0" smtClean="0">
                <a:solidFill>
                  <a:srgbClr val="FF0000"/>
                </a:solidFill>
              </a:rPr>
              <a:t>ΟΧΙ</a:t>
            </a:r>
            <a:endParaRPr lang="el-GR" b="1" dirty="0">
              <a:solidFill>
                <a:srgbClr val="FF0000"/>
              </a:solidFill>
            </a:endParaRPr>
          </a:p>
        </p:txBody>
      </p:sp>
      <p:pic>
        <p:nvPicPr>
          <p:cNvPr id="9" name="MS900388512[1].wav">
            <a:hlinkClick r:id="" action="ppaction://media"/>
          </p:cNvPr>
          <p:cNvPicPr>
            <a:picLocks noRot="1" noChangeAspect="1"/>
          </p:cNvPicPr>
          <p:nvPr>
            <a:wavAudioFile r:embed="rId1" name="MS900388512[1].wav"/>
          </p:nvPr>
        </p:nvPicPr>
        <p:blipFill>
          <a:blip r:embed="rId3" cstate="print"/>
          <a:stretch>
            <a:fillRect/>
          </a:stretch>
        </p:blipFill>
        <p:spPr>
          <a:xfrm>
            <a:off x="899592" y="5949280"/>
            <a:ext cx="360040" cy="360040"/>
          </a:xfrm>
          <a:prstGeom prst="rect">
            <a:avLst/>
          </a:prstGeom>
        </p:spPr>
      </p:pic>
      <p:sp>
        <p:nvSpPr>
          <p:cNvPr id="6" name="Action Button: Custom 5">
            <a:hlinkClick r:id="" action="ppaction://hlinkshowjump?jump=lastslideviewed" highlightClick="1"/>
          </p:cNvPr>
          <p:cNvSpPr/>
          <p:nvPr/>
        </p:nvSpPr>
        <p:spPr>
          <a:xfrm>
            <a:off x="5364088" y="6093296"/>
            <a:ext cx="1728192" cy="576064"/>
          </a:xfrm>
          <a:prstGeom prst="actionButtonBlank">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el-GR"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Δοκίμασε ξανά</a:t>
            </a:r>
            <a:endParaRPr lang="el-GR"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7" name="Picture 2" descr="C:\Documents and Settings\Maria Constantinou\Local Settings\Temporary Internet Files\Content.IE5\QTRDST0Q\MM900284094[1].gif"/>
          <p:cNvPicPr>
            <a:picLocks noChangeAspect="1" noChangeArrowheads="1" noCrop="1"/>
          </p:cNvPicPr>
          <p:nvPr/>
        </p:nvPicPr>
        <p:blipFill>
          <a:blip r:embed="rId4" cstate="print"/>
          <a:srcRect/>
          <a:stretch>
            <a:fillRect/>
          </a:stretch>
        </p:blipFill>
        <p:spPr bwMode="auto">
          <a:xfrm>
            <a:off x="7236296" y="4365104"/>
            <a:ext cx="1584176" cy="1634467"/>
          </a:xfrm>
          <a:prstGeom prst="rect">
            <a:avLst/>
          </a:prstGeom>
          <a:noFill/>
        </p:spPr>
      </p:pic>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2169" fill="hold"/>
                                        <p:tgtEl>
                                          <p:spTgt spid="9"/>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showWhenStopped="0">
                <p:cTn id="7" fill="hold" display="0">
                  <p:stCondLst>
                    <p:cond delay="indefinite"/>
                  </p:stCondLst>
                  <p:endCondLst>
                    <p:cond evt="onNext" delay="0">
                      <p:tgtEl>
                        <p:sldTgt/>
                      </p:tgtEl>
                    </p:cond>
                    <p:cond evt="onPrev" delay="0">
                      <p:tgtEl>
                        <p:sldTgt/>
                      </p:tgtEl>
                    </p:cond>
                    <p:cond evt="onStopAudio" delay="0">
                      <p:tgtEl>
                        <p:sldTgt/>
                      </p:tgtEl>
                    </p:cond>
                  </p:endCondLst>
                </p:cTn>
                <p:tgtEl>
                  <p:spTgt spid="9"/>
                </p:tgtEl>
              </p:cMediaNode>
            </p:audio>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4000" b="1" dirty="0" smtClean="0">
                <a:solidFill>
                  <a:srgbClr val="00B050"/>
                </a:solidFill>
              </a:rPr>
              <a:t>Μπράβο!</a:t>
            </a:r>
            <a:endParaRPr lang="el-GR" b="1" dirty="0">
              <a:solidFill>
                <a:srgbClr val="00B050"/>
              </a:solidFill>
            </a:endParaRPr>
          </a:p>
        </p:txBody>
      </p:sp>
      <p:sp>
        <p:nvSpPr>
          <p:cNvPr id="3" name="Content Placeholder 2"/>
          <p:cNvSpPr>
            <a:spLocks noGrp="1"/>
          </p:cNvSpPr>
          <p:nvPr>
            <p:ph sz="quarter" idx="1"/>
          </p:nvPr>
        </p:nvSpPr>
        <p:spPr/>
        <p:txBody>
          <a:bodyPr/>
          <a:lstStyle/>
          <a:p>
            <a:pPr algn="just"/>
            <a:r>
              <a:rPr lang="el-GR" dirty="0" smtClean="0"/>
              <a:t>Δεν επιτρέπεται από τον νόμο να διαμοιράζουμε λογισμικό, ακόμα και αν το αγοράσαμε. Κάθε λογισμικό που αγοράζουμε, συνοδεύεται από κάποιες άδειες χρήσης που μας λένε σε πόσους υπολογιστές μπορούμε να το εγκαταστήσουμε. </a:t>
            </a:r>
          </a:p>
          <a:p>
            <a:pPr algn="just"/>
            <a:r>
              <a:rPr lang="el-GR" dirty="0" smtClean="0"/>
              <a:t>Μια καλή λύση, αν χρειαζόμαστε κάποιο λογισμικό, αλλά δεν θέλουμε να πληρώσουμε, είναι να βρούμε κάποιο παρόμοιο λογισμικό ανοικτού κώδικα (</a:t>
            </a:r>
            <a:r>
              <a:rPr lang="en-US" dirty="0" smtClean="0"/>
              <a:t>Open-source</a:t>
            </a:r>
            <a:r>
              <a:rPr lang="el-GR" dirty="0" smtClean="0"/>
              <a:t>), το οποίο να διατίθεται δωρεάν.</a:t>
            </a:r>
            <a:endParaRPr lang="en-GB" dirty="0" smtClean="0"/>
          </a:p>
          <a:p>
            <a:pPr marL="0" indent="0" algn="just">
              <a:buNone/>
            </a:pPr>
            <a:r>
              <a:rPr lang="el-GR" dirty="0" smtClean="0"/>
              <a:t/>
            </a:r>
            <a:br>
              <a:rPr lang="el-GR" dirty="0" smtClean="0"/>
            </a:br>
            <a:endParaRPr lang="el-GR" dirty="0"/>
          </a:p>
        </p:txBody>
      </p:sp>
      <p:pic>
        <p:nvPicPr>
          <p:cNvPr id="2050" name="Picture 2" descr="C:\Documents and Settings\Maria Constantinou\Local Settings\Temporary Internet Files\Content.IE5\QTRDST0Q\MC900441906[1].wmf"/>
          <p:cNvPicPr>
            <a:picLocks noChangeAspect="1" noChangeArrowheads="1"/>
          </p:cNvPicPr>
          <p:nvPr/>
        </p:nvPicPr>
        <p:blipFill>
          <a:blip r:embed="rId3" cstate="print"/>
          <a:srcRect/>
          <a:stretch>
            <a:fillRect/>
          </a:stretch>
        </p:blipFill>
        <p:spPr bwMode="auto">
          <a:xfrm>
            <a:off x="6804248" y="4581128"/>
            <a:ext cx="1781175" cy="1571625"/>
          </a:xfrm>
          <a:prstGeom prst="rect">
            <a:avLst/>
          </a:prstGeom>
          <a:noFill/>
        </p:spPr>
      </p:pic>
      <p:pic>
        <p:nvPicPr>
          <p:cNvPr id="8" name="j0214098.wav">
            <a:hlinkClick r:id="" action="ppaction://media"/>
          </p:cNvPr>
          <p:cNvPicPr>
            <a:picLocks noRot="1" noChangeAspect="1"/>
          </p:cNvPicPr>
          <p:nvPr>
            <a:wavAudioFile r:embed="rId1" name="j0214098.wav"/>
          </p:nvPr>
        </p:nvPicPr>
        <p:blipFill>
          <a:blip r:embed="rId4" cstate="print"/>
          <a:stretch>
            <a:fillRect/>
          </a:stretch>
        </p:blipFill>
        <p:spPr>
          <a:xfrm>
            <a:off x="827584" y="5661248"/>
            <a:ext cx="304800" cy="304800"/>
          </a:xfrm>
          <a:prstGeom prst="rect">
            <a:avLst/>
          </a:prstGeom>
        </p:spPr>
      </p:pic>
      <p:sp>
        <p:nvSpPr>
          <p:cNvPr id="6" name="Action Button: Forward or Next 5">
            <a:hlinkClick r:id="" action="ppaction://hlinkshowjump?jump=nextslide" highlightClick="1"/>
          </p:cNvPr>
          <p:cNvSpPr/>
          <p:nvPr/>
        </p:nvSpPr>
        <p:spPr>
          <a:xfrm>
            <a:off x="8460432" y="6165304"/>
            <a:ext cx="504056" cy="504056"/>
          </a:xfrm>
          <a:prstGeom prst="actionButtonForwardNext">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l-GR"/>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4745" fill="hold"/>
                                        <p:tgtEl>
                                          <p:spTgt spid="8"/>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showWhenStopped="0">
                <p:cTn id="7" fill="hold" display="0">
                  <p:stCondLst>
                    <p:cond delay="indefinite"/>
                  </p:stCondLst>
                  <p:endCondLst>
                    <p:cond evt="onNext" delay="0">
                      <p:tgtEl>
                        <p:sldTgt/>
                      </p:tgtEl>
                    </p:cond>
                    <p:cond evt="onPrev" delay="0">
                      <p:tgtEl>
                        <p:sldTgt/>
                      </p:tgtEl>
                    </p:cond>
                    <p:cond evt="onStopAudio" delay="0">
                      <p:tgtEl>
                        <p:sldTgt/>
                      </p:tgtEl>
                    </p:cond>
                  </p:endCondLst>
                </p:cTn>
                <p:tgtEl>
                  <p:spTgt spid="8"/>
                </p:tgtEl>
              </p:cMediaNode>
            </p:audio>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3078" name="Picture 6" descr="C:\Documents and Settings\Maria Constantinou\Local Settings\Temporary Internet Files\Content.IE5\QLI2X5YS\MC900156953[1].wmf"/>
          <p:cNvPicPr>
            <a:picLocks noChangeAspect="1" noChangeArrowheads="1"/>
          </p:cNvPicPr>
          <p:nvPr/>
        </p:nvPicPr>
        <p:blipFill>
          <a:blip r:embed="rId2" cstate="print"/>
          <a:srcRect/>
          <a:stretch>
            <a:fillRect/>
          </a:stretch>
        </p:blipFill>
        <p:spPr bwMode="auto">
          <a:xfrm>
            <a:off x="0" y="404664"/>
            <a:ext cx="9186105" cy="6093296"/>
          </a:xfrm>
          <a:prstGeom prst="rect">
            <a:avLst/>
          </a:prstGeom>
          <a:noFill/>
        </p:spPr>
      </p:pic>
      <p:sp>
        <p:nvSpPr>
          <p:cNvPr id="7" name="TextBox 6"/>
          <p:cNvSpPr txBox="1"/>
          <p:nvPr/>
        </p:nvSpPr>
        <p:spPr>
          <a:xfrm>
            <a:off x="1835696" y="2420888"/>
            <a:ext cx="5760640" cy="1862048"/>
          </a:xfrm>
          <a:prstGeom prst="rect">
            <a:avLst/>
          </a:prstGeom>
          <a:solidFill>
            <a:schemeClr val="tx1"/>
          </a:solidFill>
        </p:spPr>
        <p:txBody>
          <a:bodyPr wrap="square" rtlCol="0">
            <a:spAutoFit/>
          </a:bodyPr>
          <a:lstStyle/>
          <a:p>
            <a:pPr algn="ctr"/>
            <a:r>
              <a:rPr lang="el-GR" sz="11500" i="1" dirty="0" smtClean="0">
                <a:solidFill>
                  <a:srgbClr val="FFFF00"/>
                </a:solidFill>
                <a:latin typeface="Myriad Pro Light" pitchFamily="34" charset="0"/>
              </a:rPr>
              <a:t>Τέλος </a:t>
            </a:r>
            <a:endParaRPr lang="el-GR" sz="11500" i="1" dirty="0">
              <a:solidFill>
                <a:srgbClr val="FFFF00"/>
              </a:solidFill>
              <a:latin typeface="Myriad Pro Light"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83740"/>
            <a:ext cx="8229600" cy="1793132"/>
          </a:xfrm>
        </p:spPr>
        <p:txBody>
          <a:bodyPr>
            <a:normAutofit/>
          </a:bodyPr>
          <a:lstStyle/>
          <a:p>
            <a:r>
              <a:rPr lang="en-GB" b="1" dirty="0"/>
              <a:t>C</a:t>
            </a:r>
            <a:r>
              <a:rPr lang="en-US" b="1" dirty="0" err="1" smtClean="0"/>
              <a:t>opyright</a:t>
            </a:r>
            <a:r>
              <a:rPr lang="en-US" b="1" dirty="0" smtClean="0"/>
              <a:t> </a:t>
            </a:r>
            <a:r>
              <a:rPr lang="el-GR" b="1" dirty="0" smtClean="0"/>
              <a:t>(πνευματικά δικαιώματα) σημαίνει το δικαίωμά μου να αντιγράφω (</a:t>
            </a:r>
            <a:r>
              <a:rPr lang="en-US" b="1" dirty="0" smtClean="0"/>
              <a:t>right to copy</a:t>
            </a:r>
            <a:r>
              <a:rPr lang="el-GR" b="1" dirty="0" smtClean="0"/>
              <a:t>)</a:t>
            </a:r>
            <a:r>
              <a:rPr lang="en-GB" b="1" dirty="0" smtClean="0"/>
              <a:t>.</a:t>
            </a:r>
            <a:r>
              <a:rPr lang="el-GR" b="1" dirty="0" smtClean="0"/>
              <a:t/>
            </a:r>
            <a:br>
              <a:rPr lang="el-GR" b="1" dirty="0" smtClean="0"/>
            </a:br>
            <a:endParaRPr lang="el-GR" b="1" dirty="0"/>
          </a:p>
        </p:txBody>
      </p:sp>
      <p:sp>
        <p:nvSpPr>
          <p:cNvPr id="3" name="Content Placeholder 2"/>
          <p:cNvSpPr>
            <a:spLocks noGrp="1"/>
          </p:cNvSpPr>
          <p:nvPr>
            <p:ph sz="quarter" idx="1"/>
          </p:nvPr>
        </p:nvSpPr>
        <p:spPr>
          <a:xfrm>
            <a:off x="457200" y="2924944"/>
            <a:ext cx="3394720" cy="3201219"/>
          </a:xfrm>
        </p:spPr>
        <p:txBody>
          <a:bodyPr/>
          <a:lstStyle/>
          <a:p>
            <a:r>
              <a:rPr lang="el-GR" dirty="0" smtClean="0">
                <a:hlinkClick r:id="rId2" action="ppaction://hlinksldjump"/>
              </a:rPr>
              <a:t>Ορθό </a:t>
            </a:r>
            <a:endParaRPr lang="el-GR" dirty="0" smtClean="0"/>
          </a:p>
          <a:p>
            <a:r>
              <a:rPr lang="el-GR" dirty="0" smtClean="0">
                <a:hlinkClick r:id="rId3" action="ppaction://hlinksldjump"/>
              </a:rPr>
              <a:t>Λάθος </a:t>
            </a:r>
            <a:endParaRPr lang="el-GR" dirty="0"/>
          </a:p>
        </p:txBody>
      </p:sp>
      <p:pic>
        <p:nvPicPr>
          <p:cNvPr id="4" name="Picture 5" descr="C:\Documents and Settings\Maria Constantinou\Local Settings\Temporary Internet Files\Content.IE5\RHRHHABN\MM900395769[1].gif"/>
          <p:cNvPicPr>
            <a:picLocks noChangeAspect="1" noChangeArrowheads="1" noCrop="1"/>
          </p:cNvPicPr>
          <p:nvPr/>
        </p:nvPicPr>
        <p:blipFill>
          <a:blip r:embed="rId4" cstate="print"/>
          <a:srcRect/>
          <a:stretch>
            <a:fillRect/>
          </a:stretch>
        </p:blipFill>
        <p:spPr bwMode="auto">
          <a:xfrm>
            <a:off x="7524328" y="4581128"/>
            <a:ext cx="828092" cy="1656184"/>
          </a:xfrm>
          <a:prstGeom prst="rect">
            <a:avLst/>
          </a:prstGeom>
          <a:noFill/>
        </p:spPr>
      </p:pic>
    </p:spTree>
  </p:cSld>
  <p:clrMapOvr>
    <a:masterClrMapping/>
  </p:clrMapOvr>
  <p:transition advClick="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4000" b="1" dirty="0" smtClean="0">
                <a:solidFill>
                  <a:srgbClr val="FF0000"/>
                </a:solidFill>
              </a:rPr>
              <a:t>ΟΧΙ</a:t>
            </a:r>
            <a:endParaRPr lang="el-GR" b="1" dirty="0">
              <a:solidFill>
                <a:srgbClr val="FF0000"/>
              </a:solidFill>
            </a:endParaRPr>
          </a:p>
        </p:txBody>
      </p:sp>
      <p:sp>
        <p:nvSpPr>
          <p:cNvPr id="3" name="Content Placeholder 2"/>
          <p:cNvSpPr>
            <a:spLocks noGrp="1"/>
          </p:cNvSpPr>
          <p:nvPr>
            <p:ph sz="quarter" idx="1"/>
          </p:nvPr>
        </p:nvSpPr>
        <p:spPr/>
        <p:txBody>
          <a:bodyPr/>
          <a:lstStyle/>
          <a:p>
            <a:pPr algn="just"/>
            <a:r>
              <a:rPr lang="el-GR" dirty="0" smtClean="0"/>
              <a:t>Αν και το </a:t>
            </a:r>
            <a:r>
              <a:rPr lang="en-US" dirty="0" smtClean="0"/>
              <a:t>Copyright </a:t>
            </a:r>
            <a:r>
              <a:rPr lang="el-GR" dirty="0" smtClean="0"/>
              <a:t>ξεκίνησε ως «πράξη ενθάρρυνσης της μάθησης» και έδινε το δικαίωμα αντιγραφής, σήμερα τα πνευματικά </a:t>
            </a:r>
            <a:r>
              <a:rPr lang="el-GR" dirty="0"/>
              <a:t>δ</a:t>
            </a:r>
            <a:r>
              <a:rPr lang="el-GR" dirty="0" smtClean="0"/>
              <a:t>ικαιώματα προστατεύουν τα δικαιώματα του δημιουργού. Παραχωρούνται από τον νόμο, για ορισμένο χρόνο, για να απαγορεύσουν σε άλλους, τη χρήση των έργων χωρίς την άδεια του δημιουργού.  </a:t>
            </a:r>
            <a:br>
              <a:rPr lang="el-GR" dirty="0" smtClean="0"/>
            </a:br>
            <a:endParaRPr lang="el-GR" dirty="0"/>
          </a:p>
        </p:txBody>
      </p:sp>
      <p:pic>
        <p:nvPicPr>
          <p:cNvPr id="8" name="Picture 4" descr="C:\Documents and Settings\Maria Constantinou\Local Settings\Temporary Internet Files\Content.IE5\YXEZZSOE\MC900434605[1].wmf"/>
          <p:cNvPicPr>
            <a:picLocks noChangeAspect="1" noChangeArrowheads="1"/>
          </p:cNvPicPr>
          <p:nvPr/>
        </p:nvPicPr>
        <p:blipFill>
          <a:blip r:embed="rId3" cstate="print"/>
          <a:srcRect/>
          <a:stretch>
            <a:fillRect/>
          </a:stretch>
        </p:blipFill>
        <p:spPr bwMode="auto">
          <a:xfrm>
            <a:off x="7236296" y="4325599"/>
            <a:ext cx="1590923" cy="2532401"/>
          </a:xfrm>
          <a:prstGeom prst="rect">
            <a:avLst/>
          </a:prstGeom>
          <a:noFill/>
        </p:spPr>
      </p:pic>
      <p:pic>
        <p:nvPicPr>
          <p:cNvPr id="9" name="MS900388512[1].wav">
            <a:hlinkClick r:id="" action="ppaction://media"/>
          </p:cNvPr>
          <p:cNvPicPr>
            <a:picLocks noRot="1" noChangeAspect="1"/>
          </p:cNvPicPr>
          <p:nvPr>
            <a:wavAudioFile r:embed="rId1" name="MS900388512[1].wav"/>
          </p:nvPr>
        </p:nvPicPr>
        <p:blipFill>
          <a:blip r:embed="rId4" cstate="print"/>
          <a:stretch>
            <a:fillRect/>
          </a:stretch>
        </p:blipFill>
        <p:spPr>
          <a:xfrm>
            <a:off x="5364088" y="6129420"/>
            <a:ext cx="576064" cy="576064"/>
          </a:xfrm>
          <a:prstGeom prst="rect">
            <a:avLst/>
          </a:prstGeom>
        </p:spPr>
      </p:pic>
      <p:sp>
        <p:nvSpPr>
          <p:cNvPr id="11" name="Action Button: Custom 10">
            <a:hlinkClick r:id="" action="ppaction://hlinkshowjump?jump=lastslideviewed" highlightClick="1"/>
          </p:cNvPr>
          <p:cNvSpPr/>
          <p:nvPr/>
        </p:nvSpPr>
        <p:spPr>
          <a:xfrm>
            <a:off x="5351721" y="6074275"/>
            <a:ext cx="1728192" cy="576064"/>
          </a:xfrm>
          <a:prstGeom prst="actionButtonBlank">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el-GR"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Δοκίμασε ξανά</a:t>
            </a:r>
            <a:endParaRPr lang="el-GR"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2169" fill="hold"/>
                                        <p:tgtEl>
                                          <p:spTgt spid="9"/>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9"/>
                </p:tgtEl>
              </p:cMediaNode>
            </p:audio>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4000" b="1" dirty="0" smtClean="0">
                <a:solidFill>
                  <a:srgbClr val="00B050"/>
                </a:solidFill>
              </a:rPr>
              <a:t>Μπράβο!</a:t>
            </a:r>
            <a:endParaRPr lang="el-GR" b="1" dirty="0">
              <a:solidFill>
                <a:srgbClr val="00B050"/>
              </a:solidFill>
            </a:endParaRPr>
          </a:p>
        </p:txBody>
      </p:sp>
      <p:sp>
        <p:nvSpPr>
          <p:cNvPr id="3" name="Content Placeholder 2"/>
          <p:cNvSpPr>
            <a:spLocks noGrp="1"/>
          </p:cNvSpPr>
          <p:nvPr>
            <p:ph sz="quarter" idx="1"/>
          </p:nvPr>
        </p:nvSpPr>
        <p:spPr/>
        <p:txBody>
          <a:bodyPr/>
          <a:lstStyle/>
          <a:p>
            <a:pPr algn="just"/>
            <a:r>
              <a:rPr lang="el-GR" dirty="0" smtClean="0"/>
              <a:t>Τα </a:t>
            </a:r>
            <a:r>
              <a:rPr lang="el-GR" dirty="0"/>
              <a:t>π</a:t>
            </a:r>
            <a:r>
              <a:rPr lang="el-GR" dirty="0" smtClean="0"/>
              <a:t>νευματικά δικαιώματα </a:t>
            </a:r>
            <a:r>
              <a:rPr lang="el-GR" u="sng" dirty="0" smtClean="0"/>
              <a:t>απαγορεύουν</a:t>
            </a:r>
            <a:r>
              <a:rPr lang="el-GR" dirty="0" smtClean="0"/>
              <a:t> να χρησιμοποιήσουμε κάποιο έργο, χωρίς την άδεια του δημιουργού. </a:t>
            </a:r>
          </a:p>
          <a:p>
            <a:pPr algn="just"/>
            <a:r>
              <a:rPr lang="el-GR" dirty="0" smtClean="0"/>
              <a:t>Ήξερες, όμως, ότι το </a:t>
            </a:r>
            <a:r>
              <a:rPr lang="en-GB" dirty="0"/>
              <a:t>c</a:t>
            </a:r>
            <a:r>
              <a:rPr lang="en-US" dirty="0" err="1" smtClean="0"/>
              <a:t>opyright</a:t>
            </a:r>
            <a:r>
              <a:rPr lang="en-US" dirty="0" smtClean="0"/>
              <a:t> </a:t>
            </a:r>
            <a:r>
              <a:rPr lang="el-GR" dirty="0" smtClean="0"/>
              <a:t>ξεκίνησε ως «πράξη ενθάρρυνσης της μάθησης» και έδινε το δικαίωμα αντιγραφής;  </a:t>
            </a:r>
            <a:endParaRPr lang="el-GR" dirty="0"/>
          </a:p>
        </p:txBody>
      </p:sp>
      <p:pic>
        <p:nvPicPr>
          <p:cNvPr id="8" name="j0214098.wav">
            <a:hlinkClick r:id="" action="ppaction://media"/>
          </p:cNvPr>
          <p:cNvPicPr>
            <a:picLocks noRot="1" noChangeAspect="1"/>
          </p:cNvPicPr>
          <p:nvPr>
            <a:wavAudioFile r:embed="rId1" name="j0214098.wav"/>
          </p:nvPr>
        </p:nvPicPr>
        <p:blipFill>
          <a:blip r:embed="rId3" cstate="print"/>
          <a:stretch>
            <a:fillRect/>
          </a:stretch>
        </p:blipFill>
        <p:spPr>
          <a:xfrm>
            <a:off x="7372492" y="4869160"/>
            <a:ext cx="304800" cy="304800"/>
          </a:xfrm>
          <a:prstGeom prst="rect">
            <a:avLst/>
          </a:prstGeom>
        </p:spPr>
      </p:pic>
      <p:sp>
        <p:nvSpPr>
          <p:cNvPr id="13" name="Action Button: Forward or Next 12">
            <a:hlinkClick r:id="" action="ppaction://hlinkshowjump?jump=nextslide" highlightClick="1"/>
          </p:cNvPr>
          <p:cNvSpPr/>
          <p:nvPr/>
        </p:nvSpPr>
        <p:spPr>
          <a:xfrm>
            <a:off x="8460432" y="6165304"/>
            <a:ext cx="504056" cy="504056"/>
          </a:xfrm>
          <a:prstGeom prst="actionButtonForwardNext">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l-GR"/>
          </a:p>
        </p:txBody>
      </p:sp>
      <p:pic>
        <p:nvPicPr>
          <p:cNvPr id="2050" name="Picture 2" descr="C:\Documents and Settings\Maria Constantinou\Local Settings\Temporary Internet Files\Content.IE5\QTRDST0Q\MC900441906[1].wmf"/>
          <p:cNvPicPr>
            <a:picLocks noChangeAspect="1" noChangeArrowheads="1"/>
          </p:cNvPicPr>
          <p:nvPr/>
        </p:nvPicPr>
        <p:blipFill>
          <a:blip r:embed="rId4" cstate="print"/>
          <a:srcRect/>
          <a:stretch>
            <a:fillRect/>
          </a:stretch>
        </p:blipFill>
        <p:spPr bwMode="auto">
          <a:xfrm>
            <a:off x="6804248" y="4581128"/>
            <a:ext cx="1781175" cy="1571625"/>
          </a:xfrm>
          <a:prstGeom prst="rect">
            <a:avLst/>
          </a:prstGeom>
          <a:noFill/>
        </p:spPr>
      </p:pic>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4745" fill="hold"/>
                                        <p:tgtEl>
                                          <p:spTgt spid="8"/>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8"/>
                </p:tgtEl>
              </p:cMediaNode>
            </p:audio>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836712"/>
            <a:ext cx="8229600" cy="1793132"/>
          </a:xfrm>
        </p:spPr>
        <p:txBody>
          <a:bodyPr>
            <a:normAutofit fontScale="90000"/>
          </a:bodyPr>
          <a:lstStyle/>
          <a:p>
            <a:pPr algn="just"/>
            <a:r>
              <a:rPr lang="el-GR" b="1" dirty="0" smtClean="0"/>
              <a:t>Πνευματικά δικαιώματα έχουν τα βιβλία, τα άρθρα, τα θεατρικά έργα. Κείμενα και φωτογραφίες που βρίσκω από το διαδίκτυο δεν έχουν πνευματικά δικαιώματα και μπορώ να τα χρησιμοποιήσω όπως θέλω. </a:t>
            </a:r>
            <a:endParaRPr lang="el-GR" b="1" dirty="0"/>
          </a:p>
        </p:txBody>
      </p:sp>
      <p:sp>
        <p:nvSpPr>
          <p:cNvPr id="3" name="Content Placeholder 2"/>
          <p:cNvSpPr>
            <a:spLocks noGrp="1"/>
          </p:cNvSpPr>
          <p:nvPr>
            <p:ph sz="quarter" idx="1"/>
          </p:nvPr>
        </p:nvSpPr>
        <p:spPr>
          <a:xfrm>
            <a:off x="457200" y="2924944"/>
            <a:ext cx="3394720" cy="3201219"/>
          </a:xfrm>
        </p:spPr>
        <p:txBody>
          <a:bodyPr/>
          <a:lstStyle/>
          <a:p>
            <a:r>
              <a:rPr lang="el-GR" dirty="0" smtClean="0">
                <a:hlinkClick r:id="rId2" action="ppaction://hlinksldjump"/>
              </a:rPr>
              <a:t>Ορθό </a:t>
            </a:r>
            <a:endParaRPr lang="el-GR" dirty="0" smtClean="0"/>
          </a:p>
          <a:p>
            <a:r>
              <a:rPr lang="el-GR" dirty="0" smtClean="0">
                <a:hlinkClick r:id="rId3" action="ppaction://hlinksldjump"/>
              </a:rPr>
              <a:t>Λάθος </a:t>
            </a:r>
            <a:endParaRPr lang="el-GR" dirty="0"/>
          </a:p>
        </p:txBody>
      </p:sp>
      <p:pic>
        <p:nvPicPr>
          <p:cNvPr id="4" name="Picture 5" descr="C:\Documents and Settings\Maria Constantinou\Local Settings\Temporary Internet Files\Content.IE5\RHRHHABN\MM900395769[1].gif"/>
          <p:cNvPicPr>
            <a:picLocks noChangeAspect="1" noChangeArrowheads="1" noCrop="1"/>
          </p:cNvPicPr>
          <p:nvPr/>
        </p:nvPicPr>
        <p:blipFill>
          <a:blip r:embed="rId4" cstate="print"/>
          <a:srcRect/>
          <a:stretch>
            <a:fillRect/>
          </a:stretch>
        </p:blipFill>
        <p:spPr bwMode="auto">
          <a:xfrm>
            <a:off x="7524328" y="4581128"/>
            <a:ext cx="828092" cy="1656184"/>
          </a:xfrm>
          <a:prstGeom prst="rect">
            <a:avLst/>
          </a:prstGeom>
          <a:noFill/>
        </p:spPr>
      </p:pic>
    </p:spTree>
  </p:cSld>
  <p:clrMapOvr>
    <a:masterClrMapping/>
  </p:clrMapOvr>
  <p:transition advClick="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4000" b="1" dirty="0" smtClean="0">
                <a:solidFill>
                  <a:srgbClr val="FF0000"/>
                </a:solidFill>
              </a:rPr>
              <a:t>ΟΧΙ</a:t>
            </a:r>
            <a:endParaRPr lang="el-GR" b="1" dirty="0">
              <a:solidFill>
                <a:srgbClr val="FF0000"/>
              </a:solidFill>
            </a:endParaRPr>
          </a:p>
        </p:txBody>
      </p:sp>
      <p:sp>
        <p:nvSpPr>
          <p:cNvPr id="3" name="Content Placeholder 2"/>
          <p:cNvSpPr>
            <a:spLocks noGrp="1"/>
          </p:cNvSpPr>
          <p:nvPr>
            <p:ph sz="quarter" idx="1"/>
          </p:nvPr>
        </p:nvSpPr>
        <p:spPr/>
        <p:txBody>
          <a:bodyPr/>
          <a:lstStyle/>
          <a:p>
            <a:r>
              <a:rPr lang="el-GR" dirty="0" smtClean="0"/>
              <a:t>Τα πνευματικά δικαιώματα ισχύουν και στο διαδίκτυο! </a:t>
            </a:r>
          </a:p>
          <a:p>
            <a:pPr algn="just"/>
            <a:r>
              <a:rPr lang="el-GR" dirty="0" smtClean="0"/>
              <a:t>Το πνευματικό δικαίωμα υφίσταται σε έργα λογοτεχνίας και τέχνης, όπως βιβλία, θέατρο, ζωγραφική, γλυπτική, φωτογραφία, αρχιτεκτονική αλλά και άλλες δημιουργίες, όπως λογισμικό ή βάσεις δεδομένων (</a:t>
            </a:r>
            <a:r>
              <a:rPr lang="el-GR" dirty="0" err="1" smtClean="0"/>
              <a:t>databases</a:t>
            </a:r>
            <a:r>
              <a:rPr lang="el-GR" dirty="0" smtClean="0"/>
              <a:t>). </a:t>
            </a:r>
          </a:p>
          <a:p>
            <a:r>
              <a:rPr lang="el-GR" sz="1800" dirty="0" smtClean="0"/>
              <a:t>(Πηγή: </a:t>
            </a:r>
            <a:r>
              <a:rPr lang="el-GR" sz="1800" dirty="0" err="1" smtClean="0"/>
              <a:t>Βικιπαίδεια</a:t>
            </a:r>
            <a:r>
              <a:rPr lang="el-GR" sz="1800" dirty="0" smtClean="0"/>
              <a:t>)</a:t>
            </a:r>
          </a:p>
          <a:p>
            <a:pPr>
              <a:buNone/>
            </a:pPr>
            <a:r>
              <a:rPr lang="el-GR" dirty="0" smtClean="0"/>
              <a:t/>
            </a:r>
            <a:br>
              <a:rPr lang="el-GR" dirty="0" smtClean="0"/>
            </a:br>
            <a:endParaRPr lang="el-GR" dirty="0"/>
          </a:p>
        </p:txBody>
      </p:sp>
      <p:pic>
        <p:nvPicPr>
          <p:cNvPr id="9" name="MS900388512[1].wav">
            <a:hlinkClick r:id="" action="ppaction://media"/>
          </p:cNvPr>
          <p:cNvPicPr>
            <a:picLocks noRot="1" noChangeAspect="1"/>
          </p:cNvPicPr>
          <p:nvPr>
            <a:wavAudioFile r:embed="rId1" name="MS900388512[1].wav"/>
          </p:nvPr>
        </p:nvPicPr>
        <p:blipFill>
          <a:blip r:embed="rId3" cstate="print"/>
          <a:stretch>
            <a:fillRect/>
          </a:stretch>
        </p:blipFill>
        <p:spPr>
          <a:xfrm>
            <a:off x="5364088" y="6129420"/>
            <a:ext cx="576064" cy="576064"/>
          </a:xfrm>
          <a:prstGeom prst="rect">
            <a:avLst/>
          </a:prstGeom>
        </p:spPr>
      </p:pic>
      <p:sp>
        <p:nvSpPr>
          <p:cNvPr id="11" name="Action Button: Custom 10">
            <a:hlinkClick r:id="" action="ppaction://hlinkshowjump?jump=lastslideviewed" highlightClick="1"/>
          </p:cNvPr>
          <p:cNvSpPr/>
          <p:nvPr/>
        </p:nvSpPr>
        <p:spPr>
          <a:xfrm>
            <a:off x="5351721" y="6074275"/>
            <a:ext cx="1728192" cy="576064"/>
          </a:xfrm>
          <a:prstGeom prst="actionButtonBlank">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el-GR"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Δοκίμασε ξανά</a:t>
            </a:r>
            <a:endParaRPr lang="el-GR"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7" name="Picture 2" descr="C:\Documents and Settings\Maria Constantinou\Local Settings\Temporary Internet Files\Content.IE5\QTRDST0Q\MC900104748[1].wmf"/>
          <p:cNvPicPr>
            <a:picLocks noChangeAspect="1" noChangeArrowheads="1"/>
          </p:cNvPicPr>
          <p:nvPr/>
        </p:nvPicPr>
        <p:blipFill>
          <a:blip r:embed="rId4" cstate="print"/>
          <a:srcRect/>
          <a:stretch>
            <a:fillRect/>
          </a:stretch>
        </p:blipFill>
        <p:spPr bwMode="auto">
          <a:xfrm>
            <a:off x="6660232" y="4005064"/>
            <a:ext cx="1736446" cy="1822399"/>
          </a:xfrm>
          <a:prstGeom prst="rect">
            <a:avLst/>
          </a:prstGeom>
          <a:noFill/>
        </p:spPr>
      </p:pic>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2169" fill="hold"/>
                                        <p:tgtEl>
                                          <p:spTgt spid="9"/>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9"/>
                </p:tgtEl>
              </p:cMediaNode>
            </p:audio>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4000" b="1" dirty="0" smtClean="0">
                <a:solidFill>
                  <a:srgbClr val="00B050"/>
                </a:solidFill>
              </a:rPr>
              <a:t>Μπράβο!</a:t>
            </a:r>
            <a:endParaRPr lang="el-GR" b="1" dirty="0">
              <a:solidFill>
                <a:srgbClr val="00B050"/>
              </a:solidFill>
            </a:endParaRPr>
          </a:p>
        </p:txBody>
      </p:sp>
      <p:pic>
        <p:nvPicPr>
          <p:cNvPr id="8" name="j0214098.wav">
            <a:hlinkClick r:id="" action="ppaction://media"/>
          </p:cNvPr>
          <p:cNvPicPr>
            <a:picLocks noRot="1" noChangeAspect="1"/>
          </p:cNvPicPr>
          <p:nvPr>
            <a:wavAudioFile r:embed="rId1" name="j0214098.wav"/>
          </p:nvPr>
        </p:nvPicPr>
        <p:blipFill>
          <a:blip r:embed="rId3" cstate="print"/>
          <a:stretch>
            <a:fillRect/>
          </a:stretch>
        </p:blipFill>
        <p:spPr>
          <a:xfrm>
            <a:off x="7372492" y="4869160"/>
            <a:ext cx="304800" cy="304800"/>
          </a:xfrm>
          <a:prstGeom prst="rect">
            <a:avLst/>
          </a:prstGeom>
        </p:spPr>
      </p:pic>
      <p:sp>
        <p:nvSpPr>
          <p:cNvPr id="13" name="Action Button: Forward or Next 12">
            <a:hlinkClick r:id="" action="ppaction://hlinkshowjump?jump=nextslide" highlightClick="1"/>
          </p:cNvPr>
          <p:cNvSpPr/>
          <p:nvPr/>
        </p:nvSpPr>
        <p:spPr>
          <a:xfrm>
            <a:off x="8460432" y="6165304"/>
            <a:ext cx="504056" cy="504056"/>
          </a:xfrm>
          <a:prstGeom prst="actionButtonForwardNext">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l-GR"/>
          </a:p>
        </p:txBody>
      </p:sp>
      <p:sp>
        <p:nvSpPr>
          <p:cNvPr id="7" name="Content Placeholder 6"/>
          <p:cNvSpPr>
            <a:spLocks noGrp="1"/>
          </p:cNvSpPr>
          <p:nvPr>
            <p:ph sz="quarter" idx="1"/>
          </p:nvPr>
        </p:nvSpPr>
        <p:spPr>
          <a:xfrm>
            <a:off x="457200" y="1219200"/>
            <a:ext cx="8229600" cy="492443"/>
          </a:xfrm>
          <a:prstGeom prst="rect">
            <a:avLst/>
          </a:prstGeom>
        </p:spPr>
        <p:txBody>
          <a:bodyPr>
            <a:spAutoFit/>
          </a:bodyPr>
          <a:lstStyle/>
          <a:p>
            <a:r>
              <a:rPr lang="el-GR" dirty="0" smtClean="0"/>
              <a:t>Τα πνευματικά δικαιώματα ισχύουν και στο διαδίκτυο! </a:t>
            </a:r>
          </a:p>
        </p:txBody>
      </p:sp>
      <p:pic>
        <p:nvPicPr>
          <p:cNvPr id="9" name="Picture 7" descr="C:\Documents and Settings\Maria Constantinou\Local Settings\Temporary Internet Files\Content.IE5\YXEZZSOE\MC900098039[1].wmf"/>
          <p:cNvPicPr>
            <a:picLocks noChangeAspect="1" noChangeArrowheads="1"/>
          </p:cNvPicPr>
          <p:nvPr/>
        </p:nvPicPr>
        <p:blipFill>
          <a:blip r:embed="rId4" cstate="print"/>
          <a:srcRect/>
          <a:stretch>
            <a:fillRect/>
          </a:stretch>
        </p:blipFill>
        <p:spPr bwMode="auto">
          <a:xfrm>
            <a:off x="6588224" y="3933056"/>
            <a:ext cx="1564538" cy="1799539"/>
          </a:xfrm>
          <a:prstGeom prst="rect">
            <a:avLst/>
          </a:prstGeom>
          <a:noFill/>
        </p:spPr>
      </p:pic>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4745" fill="hold"/>
                                        <p:tgtEl>
                                          <p:spTgt spid="8"/>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8"/>
                </p:tgtEl>
              </p:cMediaNode>
            </p:audio>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8229600" cy="2146250"/>
          </a:xfrm>
        </p:spPr>
        <p:txBody>
          <a:bodyPr>
            <a:normAutofit fontScale="90000"/>
          </a:bodyPr>
          <a:lstStyle/>
          <a:p>
            <a:pPr algn="just"/>
            <a:r>
              <a:rPr lang="el-GR" b="1" dirty="0" smtClean="0"/>
              <a:t>Δεν παραβιάζεις  πνευματικά δικαιώματα, αρκεί να μη βγάζεις χρήματα από τη χρήση του υλικού. </a:t>
            </a:r>
            <a:br>
              <a:rPr lang="el-GR" b="1" dirty="0" smtClean="0"/>
            </a:br>
            <a:r>
              <a:rPr lang="el-GR" b="1" dirty="0" smtClean="0"/>
              <a:t/>
            </a:r>
            <a:br>
              <a:rPr lang="el-GR" b="1" dirty="0" smtClean="0"/>
            </a:br>
            <a:endParaRPr lang="el-GR" b="1" dirty="0"/>
          </a:p>
        </p:txBody>
      </p:sp>
      <p:sp>
        <p:nvSpPr>
          <p:cNvPr id="3" name="Content Placeholder 2"/>
          <p:cNvSpPr>
            <a:spLocks noGrp="1"/>
          </p:cNvSpPr>
          <p:nvPr>
            <p:ph sz="quarter" idx="1"/>
          </p:nvPr>
        </p:nvSpPr>
        <p:spPr>
          <a:xfrm>
            <a:off x="457200" y="2924944"/>
            <a:ext cx="8229600" cy="3201219"/>
          </a:xfrm>
        </p:spPr>
        <p:txBody>
          <a:bodyPr/>
          <a:lstStyle/>
          <a:p>
            <a:r>
              <a:rPr lang="el-GR" dirty="0" smtClean="0">
                <a:hlinkClick r:id="rId2" action="ppaction://hlinksldjump"/>
              </a:rPr>
              <a:t>Λάθος </a:t>
            </a:r>
            <a:endParaRPr lang="el-GR" dirty="0" smtClean="0"/>
          </a:p>
          <a:p>
            <a:r>
              <a:rPr lang="el-GR" dirty="0" smtClean="0">
                <a:hlinkClick r:id="rId3" action="ppaction://hlinksldjump"/>
              </a:rPr>
              <a:t>Ορθό </a:t>
            </a:r>
            <a:endParaRPr lang="el-GR" dirty="0" smtClean="0"/>
          </a:p>
          <a:p>
            <a:pPr>
              <a:buNone/>
            </a:pPr>
            <a:endParaRPr lang="el-GR" dirty="0"/>
          </a:p>
        </p:txBody>
      </p:sp>
      <p:pic>
        <p:nvPicPr>
          <p:cNvPr id="4" name="Picture 5" descr="C:\Documents and Settings\Maria Constantinou\Local Settings\Temporary Internet Files\Content.IE5\RHRHHABN\MM900395769[1].gif"/>
          <p:cNvPicPr>
            <a:picLocks noChangeAspect="1" noChangeArrowheads="1" noCrop="1"/>
          </p:cNvPicPr>
          <p:nvPr/>
        </p:nvPicPr>
        <p:blipFill>
          <a:blip r:embed="rId4" cstate="print"/>
          <a:srcRect/>
          <a:stretch>
            <a:fillRect/>
          </a:stretch>
        </p:blipFill>
        <p:spPr bwMode="auto">
          <a:xfrm>
            <a:off x="7524328" y="4581128"/>
            <a:ext cx="828092" cy="1656184"/>
          </a:xfrm>
          <a:prstGeom prst="rect">
            <a:avLst/>
          </a:prstGeom>
          <a:noFill/>
        </p:spPr>
      </p:pic>
      <p:pic>
        <p:nvPicPr>
          <p:cNvPr id="6" name="Picture 14" descr="C:\Documents and Settings\Maria Constantinou\Local Settings\Temporary Internet Files\Content.IE5\QLI2X5YS\MM900356609[1].gif"/>
          <p:cNvPicPr>
            <a:picLocks noChangeAspect="1" noChangeArrowheads="1" noCrop="1"/>
          </p:cNvPicPr>
          <p:nvPr/>
        </p:nvPicPr>
        <p:blipFill>
          <a:blip r:embed="rId5" cstate="print"/>
          <a:srcRect/>
          <a:stretch>
            <a:fillRect/>
          </a:stretch>
        </p:blipFill>
        <p:spPr bwMode="auto">
          <a:xfrm>
            <a:off x="3707904" y="4869160"/>
            <a:ext cx="2304256" cy="1501483"/>
          </a:xfrm>
          <a:prstGeom prst="rect">
            <a:avLst/>
          </a:prstGeom>
          <a:noFill/>
        </p:spPr>
      </p:pic>
    </p:spTree>
  </p:cSld>
  <p:clrMapOvr>
    <a:masterClrMapping/>
  </p:clrMapOvr>
  <p:transition advClick="0"/>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226</TotalTime>
  <Words>803</Words>
  <Application>Microsoft Office PowerPoint</Application>
  <PresentationFormat>On-screen Show (4:3)</PresentationFormat>
  <Paragraphs>79</Paragraphs>
  <Slides>27</Slides>
  <Notes>1</Notes>
  <HiddenSlides>0</HiddenSlides>
  <MMClips>17</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Origin</vt:lpstr>
      <vt:lpstr>Κουίζ!</vt:lpstr>
      <vt:lpstr>PowerPoint Presentation</vt:lpstr>
      <vt:lpstr>Copyright (πνευματικά δικαιώματα) σημαίνει το δικαίωμά μου να αντιγράφω (right to copy). </vt:lpstr>
      <vt:lpstr>ΟΧΙ</vt:lpstr>
      <vt:lpstr>Μπράβο!</vt:lpstr>
      <vt:lpstr>Πνευματικά δικαιώματα έχουν τα βιβλία, τα άρθρα, τα θεατρικά έργα. Κείμενα και φωτογραφίες που βρίσκω από το διαδίκτυο δεν έχουν πνευματικά δικαιώματα και μπορώ να τα χρησιμοποιήσω όπως θέλω. </vt:lpstr>
      <vt:lpstr>ΟΧΙ</vt:lpstr>
      <vt:lpstr>Μπράβο!</vt:lpstr>
      <vt:lpstr>Δεν παραβιάζεις  πνευματικά δικαιώματα, αρκεί να μη βγάζεις χρήματα από τη χρήση του υλικού.   </vt:lpstr>
      <vt:lpstr>ΟΧΙ</vt:lpstr>
      <vt:lpstr>Μπράβο!</vt:lpstr>
      <vt:lpstr>Αν βρω μια ταινία στο διαδίκτυο, δικαιούμαι να την κατεβάσω.  </vt:lpstr>
      <vt:lpstr>ΟΧΙ</vt:lpstr>
      <vt:lpstr>Μπράβο!</vt:lpstr>
      <vt:lpstr>Ανέβασα μια φωτογραφία στο διαδίκτυο. Αν δεν βάλω στη φωτογραφία το σύμβολο ©, τότε οποιοσδήποτε μπορεί να τη χρησιμοποιήσει όπως θέλει. </vt:lpstr>
      <vt:lpstr>Λάθος</vt:lpstr>
      <vt:lpstr>Μπράβο!</vt:lpstr>
      <vt:lpstr> </vt:lpstr>
      <vt:lpstr>ΟΧΙ</vt:lpstr>
      <vt:lpstr>Μπράβο!</vt:lpstr>
      <vt:lpstr>Μπορείτε να πουλήσετε ένα βιβλίο που προστατεύεται από πνευματικά δικαιώματα, το οποίο έχετε στην κατοχή σας.</vt:lpstr>
      <vt:lpstr>ΟΧΙ</vt:lpstr>
      <vt:lpstr>Μπράβο!</vt:lpstr>
      <vt:lpstr>Αγοράσατε ένα ακριβό λογισμικό για επεξεργασία φωτογραφιών. Μπορείτε να το δώσετε και στους φίλους σας, για να το εγκαταστήσουν στους υπολογιστές τους. </vt:lpstr>
      <vt:lpstr>ΟΧΙ</vt:lpstr>
      <vt:lpstr>Μπράβο!</vt:lpstr>
      <vt:lpstr>PowerPoint Presentation</vt:lpstr>
    </vt:vector>
  </TitlesOfParts>
  <Company>MOF</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Quiz!</dc:title>
  <dc:creator>Maria Constantinou</dc:creator>
  <cp:lastModifiedBy>Maria Constantinou</cp:lastModifiedBy>
  <cp:revision>40</cp:revision>
  <cp:lastPrinted>2014-07-23T07:25:40Z</cp:lastPrinted>
  <dcterms:created xsi:type="dcterms:W3CDTF">2013-05-16T10:37:58Z</dcterms:created>
  <dcterms:modified xsi:type="dcterms:W3CDTF">2014-08-06T06:04:35Z</dcterms:modified>
</cp:coreProperties>
</file>