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68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061B242-3305-4A81-9B61-8FC1C80BC3D1}" type="datetimeFigureOut">
              <a:rPr lang="el-GR" smtClean="0"/>
              <a:pPr/>
              <a:t>5/11/2019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11A594-903D-438D-BED3-9931FE5151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AF%CF%83%CE%B8%CE%B7%CF%83%CE%B7" TargetMode="External"/><Relationship Id="rId7" Type="http://schemas.openxmlformats.org/officeDocument/2006/relationships/hyperlink" Target="https://el.wikipedia.org/w/index.php?title=%CE%93%CE%BB%CF%8E%CF%83%CF%83%CE%B1_%CF%84%CE%BF%CF%85_%CF%83%CF%8E%CE%BC%CE%B1%CF%84%CE%BF%CF%82&amp;action=edit&amp;redlink=1" TargetMode="External"/><Relationship Id="rId2" Type="http://schemas.openxmlformats.org/officeDocument/2006/relationships/hyperlink" Target="https://el.wikipedia.org/wiki/%CE%A3%CF%85%CE%BD%CE%B5%CE%AF%CE%B4%CE%B7%CF%83%CE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6%CF%89%CE%BD%CE%AE" TargetMode="External"/><Relationship Id="rId5" Type="http://schemas.openxmlformats.org/officeDocument/2006/relationships/hyperlink" Target="https://el.wikipedia.org/wiki/%CE%A0%CF%81%CF%8C%CF%83%CF%89%CF%80%CE%BF" TargetMode="External"/><Relationship Id="rId4" Type="http://schemas.openxmlformats.org/officeDocument/2006/relationships/hyperlink" Target="https://el.wikipedia.org/wiki/%CE%A8%CF%85%CF%87%CE%A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filologika.gr/lykio/g-lykiou/genikis-pedias/neoelliniki-glossa/eytheies-erotiseis-sto-logo-analytiki-theoria/" TargetMode="External"/><Relationship Id="rId3" Type="http://schemas.openxmlformats.org/officeDocument/2006/relationships/hyperlink" Target="http://filologika.gr/lykio/g-lykiou/genikis-pedias/neoelliniki-glossa/tropi-anaptyxis-paragrafou/" TargetMode="External"/><Relationship Id="rId7" Type="http://schemas.openxmlformats.org/officeDocument/2006/relationships/hyperlink" Target="http://filologika.gr/lykio/g-lykiou/genikis-pedias/neoelliniki-glossa/syllogismoi-analytiki-theoria/" TargetMode="External"/><Relationship Id="rId2" Type="http://schemas.openxmlformats.org/officeDocument/2006/relationships/hyperlink" Target="http://filologika.gr/lykio/g-lykiou/genikis-pedias/neoelliniki-glossa/perilip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lologika.gr/lykio/g-lykiou/genikis-pedias/neoelliniki-glossa/rhmatika-proswpa/" TargetMode="External"/><Relationship Id="rId5" Type="http://schemas.openxmlformats.org/officeDocument/2006/relationships/hyperlink" Target="http://filologika.gr/lykio/g-lykiou/genikis-pedias/neoelliniki-glossa/simeia-stixis/" TargetMode="External"/><Relationship Id="rId10" Type="http://schemas.openxmlformats.org/officeDocument/2006/relationships/hyperlink" Target="https://filologika.gr/lykio/g-lykiou/genikis-pedias/neoelliniki-glossa/yfos/" TargetMode="External"/><Relationship Id="rId4" Type="http://schemas.openxmlformats.org/officeDocument/2006/relationships/hyperlink" Target="http://filologika.gr/lykio/g-lykiou/genikis-pedias/neoelliniki-glossa/synoxi-paragrafou/" TargetMode="External"/><Relationship Id="rId9" Type="http://schemas.openxmlformats.org/officeDocument/2006/relationships/hyperlink" Target="https://filologika.gr/lykio/g-lykiou/genikis-pedias/neoelliniki-glossa/energitiki-pathitiki-syntaxi-metatropi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ΠΡΟΤΑΣΗ ΑΞΙΟΠΟΙΗΣΗΣ ΤΩΝ ΦΑΚΕΛΩΝ ΥΛΙΚΟΥ ΣΤΗ ΓΛΩΣΣΑ ΚΑΙ ΤΗ ΛΟΓΟΤΕΧΝΙΑ ΤΗΣ Γ ΛΥΚΕΙΟΥ</a:t>
            </a: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ΝΕΜΗΣ ΦΕΛΩΝΗΣ, ΦΙΛΟΛΟΓΟΣ , ΕΝΔΕΚΑΤΟ ΓΕΛ ΠΑΤΡΑΣ</a:t>
            </a:r>
            <a:endParaRPr lang="el-GR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ΦΑΚΕΛΟΣ ΥΛΙΚΟΥ ΓΙΑ ΤΗ ΛΟΓΟΤΕΧΝΙΑ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ΤΑ ΠΕΡΙΣΣΟΤΕΡΑ ΠΕΖΑ ΕΊΝΑΙ ΠΟΛΎ ΜΕΓΑΛΑ ΚΑΙ ΔΥΣΚΟΛΑ ΔΙΑΧΕΙΡΙΣΙΜΑ</a:t>
            </a:r>
          </a:p>
          <a:p>
            <a:r>
              <a:rPr lang="el-GR" sz="2800" dirty="0" smtClean="0"/>
              <a:t>ΥΠΑΡΧΟΥΝ ΑΡΚΕΤΑ ΠΟΙΗΜΑΤΑ ΚΑΙ ΜΑΛΙΣΤΑ ΣΥΓΧΡΟΝΑ ΠΟΥ ΜΠΟΡΟΥΝ ΝΑ ΑΞΙΟΠΟΙΗΘΟΥΝ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ΠΡΩΤΗ ΠΡΟΤΑΣΗ:ΝΙΚΟΣ ΚΑΒΒΑΔΙΑΣ:</a:t>
            </a:r>
            <a:r>
              <a:rPr lang="en-US" sz="3200" dirty="0" smtClean="0"/>
              <a:t>MAL DU DEPART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ΕΡΩΤΗΣΗ:ΠΟΙΟ ΕΊΝΑΙ ΤΟ ΚΕΝΤΡΙΚΟ ΖΗΤΗΜΑ ΠΟΥ ΤΙΘΕΤΑΙ ,ΜΕ ΒΑΣΗ ΤΗΝ ΠΡΩΤΗ ΣΤΡΟΦΗ ΤΟΥ ΠΟΙΗΜΑΤΟΣ (ΝΑ ΤΟ ΠΑΡΟΥΣΙΑΣΕΤΕ ΚΑΙ ΝΑ ΠΕΙΤΕ ΤΗΝ ΑΠΌΨΗ ΣΑΣ ΣΕ 150-200 ΛΕΞΕΙΣ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ΔΕΥΤΕΡΗ ΠΡΟΤΑΣΗ:ΣΕΛΙΔΑ 86, ΑΛΚΙΝΟΣ ΙΩΑΝΝΙΔΗΣ, ΜΙΚΡΗ ΒΑΛΙΤΣΑ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ΕΡΩΤΗΣΗ:ΤΟ ΘΕΜΑ ΤΗΣ ΠΡΟΣΦΥΓΙΑΣ ΚΑΙ ΤΗΣ ΜΕΤΑΝΑΣΤΕΥΣΗΣ ΤΙΘΕΤΑΙ ΣΤΟ ΠΟΙΗΜΑ. ΝΑ ΑΞΙΟΙΠΟΙΗΣΕΤΕ ΤΑ ΕΚΦΡΑΣΤΙΚΑ ΜΕΣΑ (ΕΙΚΟΝΕΣ, ΜΕΤΑΦΟΡΕΣ)ΚΑΙ ΝΑ ΑΝΑΠΤΥΞΕΤΕ ΤΙΣ ΣΥΝΙΣΤΩΣΕΣ ΤΗΣ ΠΡΟΣΦΥΓΙΑΣ ΚΑΙ ΤΗΣ ΜΕΤΑΝΑΣΤΕΥΣΗΣ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ΤΡΙΤΗ ΠΡΟΤΑΣΗ: ΣΕΛΙΔΑ 102, ΝΙΚΟΣ ΓΚΑΤΣΟΣ, Ο ΓΙΑΝΝΗΣ Ο ΦΟΝΙΑΣ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ΠΑΡΟΥΣΙΑΖΕΤΑΙ ΤΟ ΘΕΜΑ ΤΗΣ ΒΙΑΣ ΣΤΟ ΠΟΙΗΜΑ; (ΝΑ ΑΞΙΟΠΟΙΗΣΕΤΕ ΤΑ ΕΚΦΡΑΣΤΙΚΑ ΜΕΣΑ ΑΠΌ ΤΗΝ ΤΡΙΤΗ ΣΤΡΟΦΗ ΚΑΙ ΜΕΤΑ)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ΤΕΤΑΡΤΗ ΠΡΟΤΑΣΗ:ΣΕΛΙΔΑ 98, ΝΙΚΟΣ ΚΑΒΒΑΔΙΑΣ, ΈΝΑ ΜΑΧΑΙΡΙ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ΕΡΩΤΗΣΗ:1</a:t>
            </a:r>
            <a:r>
              <a:rPr lang="el-GR" baseline="30000" dirty="0" smtClean="0"/>
              <a:t>α</a:t>
            </a:r>
            <a:r>
              <a:rPr lang="el-GR" dirty="0" smtClean="0"/>
              <a:t>.ΠΟΙΑ ΕΊΝΑΙ Η ΙΣΤΟΡΙΑ ΤΟΥ ΜΑΧΑΙΡΙΟΥ ΠΟΥ ΠΑΡΟΥΣΙΑΖΕΤΑΙ ΕΔΏ;</a:t>
            </a:r>
          </a:p>
          <a:p>
            <a:r>
              <a:rPr lang="el-GR" dirty="0" smtClean="0"/>
              <a:t>1β. ΝΑ ΣΧΟΛΙΑΣΕΤΕ ΤΟΥΣ ΔΥΟ ΤΕΛΕΥΤΑΙΟΥΣ ΣΤΙΧΟΥΣ ΤΟΥ ΠΟΙΗΜΑΤΟΣ </a:t>
            </a:r>
            <a:endParaRPr lang="en-US" dirty="0" smtClean="0"/>
          </a:p>
          <a:p>
            <a:r>
              <a:rPr lang="el-GR" dirty="0" smtClean="0"/>
              <a:t>Η ΕΝΑΛΛΑΚΤΙΚΑ</a:t>
            </a:r>
          </a:p>
          <a:p>
            <a:r>
              <a:rPr lang="el-GR" dirty="0" smtClean="0"/>
              <a:t>ΠΟΙΑ ΣΥΝΑΙΣΘΗΜΑΤΑ ΣΑΣ ΠΡΟΚΑΛΟΥΝ ΟΙ ΔΥΟ ΤΕΛΕΥΤΑΙΟΙ ΣΤΙΧΟΙ ΤΟΥ ΠΟΙΗΜΑΤΟΣ;</a:t>
            </a:r>
          </a:p>
          <a:p>
            <a:endParaRPr lang="el-GR" dirty="0" smtClean="0"/>
          </a:p>
          <a:p>
            <a:r>
              <a:rPr lang="el-GR" dirty="0" smtClean="0"/>
              <a:t>(ΔΙΔΑΣΚΑΛΙΑ ΤΗΣ ΕΝΝΟΙΑΣ &lt;&lt;ΣΥΝΑΙΣΘΗΜΑΤΑ&gt;&gt;, ΠΟΥ ΟΙ ΜΑΘΗΤΕΣ/ΤΡΙΕΣ ΤΗΝ ΣΥΓΧΕΟΥΝ ΜΕ ΚΑΤΑΣΤΑΣΕΙΣ ΤΗΣ ΚΑΘΗΜΕΡΙΝΗΣ ΖΩΗΣ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ΣΥΝΑΙΣΘΗΜΑ-ΟΡΙΣΜΟΣ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 </a:t>
            </a:r>
            <a:r>
              <a:rPr lang="el-GR" b="1" dirty="0" smtClean="0"/>
              <a:t>συναίσθημα</a:t>
            </a:r>
            <a:r>
              <a:rPr lang="el-GR" dirty="0" smtClean="0"/>
              <a:t> είναι μια σύνθετη υποκειμενική </a:t>
            </a:r>
            <a:r>
              <a:rPr lang="el-GR" dirty="0" smtClean="0">
                <a:hlinkClick r:id="rId2" tooltip="Συνείδηση"/>
              </a:rPr>
              <a:t>συνειδητή</a:t>
            </a:r>
            <a:r>
              <a:rPr lang="el-GR" dirty="0" smtClean="0"/>
              <a:t> εμπειρία: ο συνδυασμός νοητικών καταστάσεων, ψυχοσωματικών εκφράσεων και βιολογικών αντιδράσεων του σώματος. Είναι αυτό που ένας άνθρωπος «αισθάνεται», όχι ως απλή </a:t>
            </a:r>
            <a:r>
              <a:rPr lang="el-GR" dirty="0" smtClean="0">
                <a:hlinkClick r:id="rId3" tooltip="Αίσθηση"/>
              </a:rPr>
              <a:t>αίσθηση</a:t>
            </a:r>
            <a:r>
              <a:rPr lang="el-GR" dirty="0" smtClean="0"/>
              <a:t> αλλά ως κάτι βαθύ, εσωτερικό, που επιδρά στο σώμα (πχ καρδιακός ρυθμός) και την «</a:t>
            </a:r>
            <a:r>
              <a:rPr lang="el-GR" dirty="0" smtClean="0">
                <a:hlinkClick r:id="rId4" tooltip="Ψυχή"/>
              </a:rPr>
              <a:t>ψυχή</a:t>
            </a:r>
            <a:r>
              <a:rPr lang="el-GR" dirty="0" smtClean="0"/>
              <a:t>» του και σχεδόν πάντα εκφράζεται (στο </a:t>
            </a:r>
            <a:r>
              <a:rPr lang="el-GR" dirty="0" smtClean="0">
                <a:hlinkClick r:id="rId5" tooltip="Πρόσωπο"/>
              </a:rPr>
              <a:t>πρόσωπο</a:t>
            </a:r>
            <a:r>
              <a:rPr lang="el-GR" dirty="0" smtClean="0"/>
              <a:t>, στη </a:t>
            </a:r>
            <a:r>
              <a:rPr lang="el-GR" dirty="0" smtClean="0">
                <a:hlinkClick r:id="rId6" tooltip="Φωνή"/>
              </a:rPr>
              <a:t>φωνή</a:t>
            </a:r>
            <a:r>
              <a:rPr lang="el-GR" dirty="0" smtClean="0"/>
              <a:t>, στη </a:t>
            </a:r>
            <a:r>
              <a:rPr lang="el-GR" dirty="0" smtClean="0">
                <a:hlinkClick r:id="rId7" tooltip="Γλώσσα του σώματος (δεν έχει γραφτεί ακόμα)"/>
              </a:rPr>
              <a:t>στάση του σώματος</a:t>
            </a:r>
            <a:r>
              <a:rPr lang="el-GR" dirty="0" smtClean="0"/>
              <a:t>) και είναι </a:t>
            </a:r>
            <a:r>
              <a:rPr lang="el-GR" dirty="0" err="1" smtClean="0"/>
              <a:t>παρατηρήσιμο</a:t>
            </a:r>
            <a:r>
              <a:rPr lang="el-GR" dirty="0" smtClean="0"/>
              <a:t> από τους άλλους.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ΠΕΜΠΤΗ ΠΡΟΤΑΣΗ:ΣΕΛΙΔΑ 143, ΜΠΕΡΤΟΛΤ ΜΠΡΕΧΤ, ΕΡΩΤΗΣΕΙΣ ΕΝΌΣ ΕΡΓΑΤΗ ΠΟΥ ΔΙΑΒΑΖΕΙ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ΕΡΩΤΗΣΗ:ΜΕ ΒΑΣΗ ΤΟ ΣΥΓΚΕΙΜΕΝΟ,ΝΑ ΠΑΡΟΥΣΙΑΣΕΤΕ ΤΟ ΚΕΝΤΡΙΚΟ ΘΕΜΑ ΤΟΥ ΚΕΙΜΕΝΟΥ</a:t>
            </a:r>
          </a:p>
          <a:p>
            <a:r>
              <a:rPr lang="el-GR" dirty="0" smtClean="0"/>
              <a:t>ΕΝΑΛΛΑΚΤΙΚΑ:ΠΟΙΑ ΠΡΑΓΜΑΤΙΚΟΤΗΤΑ ΑΝΑΠΑΡΙΣΤΑΤΑΙ ΕΔΏ ΚΑΙ ΑΠΌ ΠΟΙΑ ΣΤΟΙΧΕΙΑ  (ΕΚΦΡΑΣΤΙΚΑ ΜΕΣΑ, ΑΦΗΓΗΜΑΤΙΚΟΙ ΤΡΟΠΟΙ)ΓΙΝΕΤΑΙ ΑΥΤΌ ΚΑΤΑΝΟΗΤΟ;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ΔΙΑΧΕΙΡΙΣΗ ΧΡΟΝΟΥ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ΔΥΟ ΩΡΕΣ ΓΙΑ ΤΗ ΘΕΩΡΙΑ , ΤΙΣ ΓΛΩΣΣΙΚΕΣ ΑΣΚΗΣΕΙΣ ΚΑΙ ΤΙΣ ΘΕΜΑΤΙΚΕΣ ΕΝΟΤΗΤΕΣ</a:t>
            </a:r>
          </a:p>
          <a:p>
            <a:r>
              <a:rPr lang="el-GR" dirty="0" smtClean="0"/>
              <a:t>ΔΥΟ ΩΡΕΣ ΓΙΑ ΤΗ ΔΙΔΑΣΚΑΛΙΑ ΕΠΙΛΕΓΜΕΝΩΝ ΚΕΙΜΕΝΩΝ ΑΠΌ ΤΟ ΦΑΚΕΛΟ ΥΛΙΚΟΥ &lt;&lt;ΕΜΕΙΣ ΚΑΙ ΟΙ ΑΛΛΟΙ&gt;&gt; (ΔΙΔΑΣΚΑΛΙΑ ΚΑΙ ΤΗΣ ΘΕΩΡΙΑΣ, ΣΤΟ ΤΕΛΟΣ ΤΟΥ ΒΙΒΛΙΟΥ)</a:t>
            </a:r>
          </a:p>
          <a:p>
            <a:r>
              <a:rPr lang="el-GR" dirty="0" smtClean="0"/>
              <a:t>ΔΥΟ ΩΡΕΣ ΓΙΑ ΤΗ ΔΙΔΑΣΚΑΛΙΑ ΕΠΙΛΕΓΜΕΝΩΝ ΚΕΙΜΕΝΩΝ ΑΠΌ ΤΟ ΦΑΚΕΛΟ ΥΛΙΚΟΥ ΤΗΣ ΛΟΓΟΤΕΧΝΙΑΣ 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l-GR" dirty="0" smtClean="0"/>
              <a:t>ΩΡΑ (ΔΙΔΑΣΚΑΛΙΑ  ΘΕΩΡΙΑΣ ΤΗΣ ΝΕΟΕΛΛΗΝΙΚΗΣ ΓΡΑΜΜΑΤΙΚΗΣ ΤΟΥ </a:t>
            </a:r>
            <a:r>
              <a:rPr lang="el-GR" dirty="0" smtClean="0"/>
              <a:t>ΓΥΜΝΑΣΙΟΥ-ΣΤΗΝ ΑΡΧΗ ΤΗΣ ΧΡΟΝΙΑΣ)</a:t>
            </a: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ΒΙΒΛΙΟ ΤΗΣ &lt;&lt;ΕΚΘΕΣΗΣ-ΕΚΦΡΑΣΗΣ&gt;&gt;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ΠΟΛΛΑ ΚΕΙΜΕΝΑ ΕΧΟΥΝ ΕΡΩΤΗΣΕΙΣ ΠΟΥ ΜΠΟΡΟΥΝ ΝΑ ΑΞΙΟΠΟΙΗΘΟΥΝ ΣΤΟ ΠΛΑΙΣΙΟ ΤΟΥ ΝΕΟΥ ΤΥΠΟΥ ΕΞΕΤΑΣΗΣ</a:t>
            </a:r>
          </a:p>
          <a:p>
            <a:r>
              <a:rPr lang="el-GR" dirty="0" smtClean="0"/>
              <a:t>Π.Χ. ΚΕΙΜΕΝΟ ΓΙΑ ΤΗΝ ΕΥΡΩΠΑΙΚΗ ΕΝΩΣΗ ΚΑΙ ΟΙ ΕΡΩΤΗΣΕΙΣ ΤΟΥ ΒΙΒΛΙΟΥ</a:t>
            </a:r>
          </a:p>
          <a:p>
            <a:r>
              <a:rPr lang="el-GR" dirty="0" smtClean="0"/>
              <a:t>ΚΕΙΜΕΝΟ &lt;&lt;Η ΔΥΝΑΜΗ ΤΗΣ ΜΑΖΑΣ&gt;&gt; ΚΑΙ ΕΡΩΤΗΣΕΙΣ ΤΟΥ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ΔΙΔΑΣΚΑΛΙΑ ΤΗΣ ΘΕΩΡΙΑΣ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rgbClr val="FFECAF"/>
                </a:solidFill>
                <a:hlinkClick r:id="rId2"/>
              </a:rPr>
              <a:t>Περίληψη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C000"/>
                </a:solidFill>
              </a:rPr>
              <a:t>Τρόποι πειθούς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Δοκίμιο, άρθρο, επιφυλλίδα</a:t>
            </a:r>
          </a:p>
          <a:p>
            <a:r>
              <a:rPr lang="el-GR" dirty="0" smtClean="0">
                <a:solidFill>
                  <a:srgbClr val="FFECAF"/>
                </a:solidFill>
                <a:hlinkClick r:id="rId3"/>
              </a:rPr>
              <a:t>Τρόποι Ανάπτυξης Παραγράφου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4"/>
              </a:rPr>
              <a:t>Συνοχή Παραγράφου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5"/>
              </a:rPr>
              <a:t>Σημεία Στίξης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6"/>
              </a:rPr>
              <a:t>Ρηματικά Πρόσωπα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7"/>
              </a:rPr>
              <a:t>Συλλογισμοί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8"/>
              </a:rPr>
              <a:t>Οι Ευθείες Ερωτήσεις στο Λόγο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9"/>
              </a:rPr>
              <a:t>Ενεργητική - Παθητική Σύνταξη: Μετατροπή</a:t>
            </a:r>
            <a:endParaRPr lang="el-GR" dirty="0" smtClean="0">
              <a:solidFill>
                <a:srgbClr val="FFECAF"/>
              </a:solidFill>
            </a:endParaRPr>
          </a:p>
          <a:p>
            <a:r>
              <a:rPr lang="el-GR" dirty="0" smtClean="0">
                <a:solidFill>
                  <a:srgbClr val="FFECAF"/>
                </a:solidFill>
                <a:hlinkClick r:id="rId10"/>
              </a:rPr>
              <a:t>Ύφος</a:t>
            </a:r>
            <a:r>
              <a:rPr lang="el-GR" dirty="0" smtClean="0">
                <a:solidFill>
                  <a:srgbClr val="FFECAF"/>
                </a:solidFill>
              </a:rPr>
              <a:t/>
            </a:r>
            <a:br>
              <a:rPr lang="el-GR" dirty="0" smtClean="0">
                <a:solidFill>
                  <a:srgbClr val="FFECAF"/>
                </a:solidFill>
              </a:rPr>
            </a:br>
            <a:endParaRPr lang="el-GR" dirty="0">
              <a:solidFill>
                <a:srgbClr val="FFECA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ΠΡΩΤΗ ΠΡΟΤΑΣΗ (ΦΑΚΕΛΟΣ ΥΛΙΚΟΥ:&lt;&lt;ΕΜΕΙΣ ΚΑΙ ΟΙ ΑΛΛΟΙ&gt;&gt;)-ΚΑΠΟΙΕΣ ΕΝΔΕΙΚΤΙΚΕΣ ΕΡΩΤΗΣΕΙΣ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 smtClean="0"/>
              <a:t>ΚΕΙΜΕΝΟ ΣΤΙΣ ΣΕΛΙΔΕΣ 36-37 , ΕΝΟΤΗΤΑ &lt;&lt;ΕΚΠΑΙΔΕΥΣΗ&gt;&gt;</a:t>
            </a:r>
          </a:p>
          <a:p>
            <a:r>
              <a:rPr lang="el-GR" sz="2400" dirty="0" smtClean="0"/>
              <a:t>ΠΡΟΤΕΙΝΟΜΕΝΕΣ ΕΡΩΤΗΣΕΙΣ: 1.ΠΕΡΙΛΗΨΗ Α ΠΑΡΑΓΡΑΦΟΥ (15 ΜΟΝΑΔΕΣ), 2.ΤΡΟΠΟΣ ΠΕΙΘΟΥΣ Α ΠΑΡΑΓΡΑΦΟΥ (8 ΜΟΝΑΔΕΣ), 3.ΣΥΛΛΟΓΙΣΤΙΚΗ ΠΟΡΕΙΑ Α ΠΑΡΑΓΡΑΦΟΥ (7 ΜΟΝΑΔΕΣ), 4.ΡΟΛΟΣ ΠΑΡΕΝΘΕΣΗΣ ΚΑΙ ΕΙΣΑΓΩΓΙΚΩΝ ΣΤΗΝ Α ΠΑΡΑΓΡΑΦΟ (8 ΜΟΝΑΔΕΣ), 4. ΣΥΝΟΧΗ (ΛΕΞΕΙΣ ΚΑΙ ΣΗΜΑΣΙΑ ΤΟΥΣ ΣΤΗΝ Β ΠΑΡΑΓΡΑΦΟ) (7 ΜΟΝΑΔΕΣ)5. ΤΡΟΠΟΣ ΑΝΑΠΤΥΞΗΣ ΠΑΡΑΓΡΑΦΟΥ (ΚΑΙ ΔΙΚΑΙΟΛΟΓΗΣΗ), Α ΠΑΡΑΓΡΑΦΟΥ (8 ΜΟΝΑΔΕΣ),7. ΚΕΙΜΕΝΟ:ΑΡΘΡΟ, ΔΗΜΟΣΙΕΥΣΗ ΣΤΗ ΣΧΟΛΙΚΗ ΕΦΗΜΕΡΙΔΑ, ΡΟΛΟΣ ΤΟΥ ΣΧΟΛΕΙΟΥ ΣΤΙΣ ΜΕΡΕΣ ΜΑΣ (30 ΜΟΝΑΔΕΣ)</a:t>
            </a:r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ΔΕΥΤΕΡΗ ΠΡΟΤΑΣΗ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ΑΞΙΟΠΟΙΗΣΗ ΤΩΝ ΚΕΙΜΕΝΩΝ ΣΤΙΣ ΣΕΛΙΔΕΣ 38-41 ΜΕ ΖΗΤΟΥΜΕΝΟ ΓΙΑ ΤΗΝ ΠΑΡΑΓΩΓΗ ΛΟΓΟΥ &lt;&lt;Ο ΡΟΛΟΣ ΤΟΥ ΔΑΣΚΑΛΟΥ ΣΤΟ ΝΈΟ ΚΟΣΜΟ ΠΟΥ ΑΝΑΤΕΛΛΕΙ&gt;&gt;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ΤΡΙΤΗ ΠΡΟΤΑΣΗ , ΕΝΟΤΗΤΑ &lt;&lt;ΕΜΦΥΛΕΣ ΤΑΥΤΟΤΗΤΕΣ ΚΑΙ ΣΤΕΡΕΟΤΥΠΑ&gt;&gt;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000" dirty="0" smtClean="0"/>
              <a:t>ΚΕΙΜΕΝΟ:ΤΟ ΚΟΥΤΣΟΜΠΟΛΙΟ ΣΑΝ ΠΟΛΙΤΙΚΗ ΑΡΕΤΗ ,ΣΕΛΙΔΕΣ 50-51</a:t>
            </a:r>
          </a:p>
          <a:p>
            <a:r>
              <a:rPr lang="el-GR" sz="2000" dirty="0" smtClean="0"/>
              <a:t>ΕΡΩΤΗΣΕΙΣ: 1.ΠΕΡΙΛΗΨΗ Α ΠΑΡΑΓΡΑΦΟΥ (50-60 ΛΕΞΕΙΣ)-15 ΜΟΝΑΔΕΣ- </a:t>
            </a:r>
            <a:endParaRPr lang="en-US" sz="2000" dirty="0" smtClean="0"/>
          </a:p>
          <a:p>
            <a:r>
              <a:rPr lang="el-GR" sz="2000" dirty="0" smtClean="0"/>
              <a:t>2.&lt;&lt;Η ΚΑΤΑΠΙΕΣΤΙΚΗ….ΕΛΕΥΘΕΡΟΣ&gt;&gt;.ΝΑ ΕΞΗΓΗΣΕΤΕ ΣΕ 100-120 ΛΕΞΕΙΣ, ΜΕ ΠΙΟ ΑΠΛΟ ΥΦΟΣ, ΤΗΝ ΠΕΡΙΟΔΟ ΑΥΤΉ -15 ΜΟΝΑΔΕΣ</a:t>
            </a:r>
            <a:endParaRPr lang="en-US" sz="2000" dirty="0" smtClean="0"/>
          </a:p>
          <a:p>
            <a:r>
              <a:rPr lang="en-US" sz="2000" dirty="0" smtClean="0"/>
              <a:t>3.</a:t>
            </a:r>
            <a:r>
              <a:rPr lang="el-GR" sz="2000" dirty="0" smtClean="0"/>
              <a:t>-ΤΡΟΠΟΣ ΚΑΙ ΜΕΣΑ ΠΕΙΘΟΥΣ Α ΠΑΡΑΓΡΑΦΟΥ -7 ΜΟΝΑΔΕΣ-</a:t>
            </a:r>
            <a:endParaRPr lang="en-US" sz="2000" dirty="0" smtClean="0"/>
          </a:p>
          <a:p>
            <a:r>
              <a:rPr lang="el-GR" sz="2000" dirty="0" smtClean="0"/>
              <a:t> 4.ΣΥΛΛΟΓΙΣΤΙΚΗ ΠΟΡΕΙΑ (ΕΠΑΓΩΓΙΚΗ, ΠΑΡΑΓΩΓΙΚΗ) Β ΠΑΡΑΓΡΑΦΟΥ ΜΕ ΑΙΤΙΟΛΟΓΗΣΗ-8 ΜΟΝΑΔΕΣ-,</a:t>
            </a:r>
            <a:endParaRPr lang="en-US" sz="2000" dirty="0" smtClean="0"/>
          </a:p>
          <a:p>
            <a:r>
              <a:rPr lang="el-GR" sz="2000" dirty="0" smtClean="0"/>
              <a:t>5.&lt;&lt;ΤΟ ΠΟΛΙΤΙΣΤΙΚΟ ΠΕΡΙΒΑΛΛΟΝ ΚΑΘΟΡΙΖΕΙ….ΚΑΠΟΙΟΥ&gt;&gt;, &lt;&lt;ΤΑ ΔΗΜΟΣΙΑ ΠΡΑΓΜΑΤΑ….ΤΗ ΣΥΝΟΙΚΙΑ, ΤΟ ΧΩΡΙΟ&gt;&gt; ΠΟΙΑ ΕΊΝΑΙ Η ΣΥΝΤΑΞΗ ΣΤΑ ΣΗΜΕΙΑ ΑΥΤΆ ΚΑΙ ΤΙ ΔΕΙΧΝΕΙ; -10 ΜΟΝΑΔΕΣ-</a:t>
            </a:r>
            <a:endParaRPr lang="en-US" sz="2000" dirty="0" smtClean="0"/>
          </a:p>
          <a:p>
            <a:r>
              <a:rPr lang="el-GR" sz="2000" dirty="0" smtClean="0"/>
              <a:t> 6. ΑΡΘΡΟ ΣΕ ΕΦΗΜΕΡΙΔΑ Ή ΙΣΤΟΛΟΓΙΟ &lt;&lt;ΠΩΣ ΜΠΟΡΕΙ Η ΓΥΝΑΙΚΑ ΝΑ ΔΙΕΚΔΙΚΗΣΕΙ ΤΑ ΔΙΚΑΙΩΜΑΤΑ ΤΗΣ ΚΑΙ ΝΑ ΚΑΤΑΚΤΗΣΕΙ ΤΗΝ ΙΣΟΤΗΤΑ; (300- 350 ΛΕΞΕΙΣ) -30 ΜΟΝΑΔΕΣ</a:t>
            </a:r>
            <a:endParaRPr 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ΤΕΤΑΡΤΗ ΠΡΟΤΑΣΗ:ΕΝΟΤΗΤΑ &lt;&lt;ΑΝΑΠΑΡΑΣΤΑΣΕΙΣ ΤΟΥ ΔΙΑΦΟΡΕΤΙΚΟΥ ΑΛΛΟΥ&gt;&gt;.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ΚΕΙΜΕΝΑ ΣΤΙΣ ΣΕΛΙΔΕΣ 58-60</a:t>
            </a:r>
          </a:p>
          <a:p>
            <a:r>
              <a:rPr lang="el-GR" sz="2400" dirty="0" smtClean="0"/>
              <a:t>ΤΟ ΈΝΑ ΑΠΌ ΑΥΤΆ ΤΟ &lt;&lt;ΣΟΥΕΛ&gt;&gt;, ΕΊΝΑΙ ΛΟΓΟΤΕΧΝΙΚΟ , ΟΠΟΤΕ ΜΠΟΡΟΥΜΕ ΝΑ ΒΑΛΟΥΜΕ ΕΔΏ ΤΗΝ ΕΡΩΤΗΣΗ ΓΙΑ ΤΟ ΛΟΓΟΤΕΧΝΙΚΟ ΚΕΙΜΕΝΟ</a:t>
            </a:r>
          </a:p>
          <a:p>
            <a:r>
              <a:rPr lang="el-GR" sz="2400" dirty="0" smtClean="0"/>
              <a:t>ΕΡΩΤΗΣΗ ΛΟΓΟΤΕΧΝΙΚΟΥ ΚΕΙΜΕΝΟΥ: ΠΟΙΟ ΕΊΝΑΙ ΤΟ ΚΕΝΤΡΙΚΟ ΘΕΜΑ ΤΟΥ ΑΠΟΣΠΑΣΜΑΤΟΣ ΚΑΙ ΜΕ ΠΟΙΑ ΕΚΦΡΑΣΤΙΚΑ ΜΕΣΑ (ΕΙΚΟΝΕΣ, ΜΕΤΑΦΟΡΕΣ, ΥΠΕΡΒΟΛΕΣ,) ΤΟ ΠΑΡΟΥΣΙΑΖΕΙ Η ΣΥΓΓΡΑΦΕΑΣ;</a:t>
            </a:r>
            <a:endParaRPr lang="el-G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ΠΕΜΠΤΗ ΠΡΟΤΑΣΗ: ΕΝΟΤΗΤΑ &lt;&lt;ΑΝΑΠΑΡΑΣΤΑΣΕΙΣ ΤΗΣ ΗΜΕΤΕΡΟΤΗΤΑΣ&gt;&gt;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ΚΕΙΜΕΝΑ ΣΤΙΣ ΣΕΛΙΔΕΣ 80-82</a:t>
            </a:r>
          </a:p>
          <a:p>
            <a:r>
              <a:rPr lang="el-GR" sz="2400" dirty="0" smtClean="0"/>
              <a:t>ΕΡΩΤΗΣΕΙΣ ΣΧΕΤΙΚΕΣ ΜΕ ΤΟ ΡΟΛΟ ΤΩΝ ΔΙΑΡΘΡΩΤΙΚΩΝ ΛΕΞΕΩΝ, ΑΙΤΙΟΛΟΓΗΣΗ ΤΩΝ ΠΡΟΣΩΠΩΝ ΤΩΝ ΡΗΜΑΤΩΝ, ΣΥΝΩΝΥΜΑ ΚΑΙ ΑΝΤΩΝΥΜΑ ΣΤΟ Β ΚΕΙΜΕΝΟ</a:t>
            </a:r>
          </a:p>
          <a:p>
            <a:r>
              <a:rPr lang="el-GR" sz="2400" dirty="0" smtClean="0"/>
              <a:t>ΠΑΡΑΓΩΓΗ ΛΟΓΟΥ: ΑΡΘΡΟ 350 ΛΕΞΕΩΝ &lt;&lt;ΠΟΙΟΣ Ο ΡΟΛΟΣ ΤΗΣ ΝΕΑΣ ΓΕΝΙΑΣ ΓΙΑ ΝΑ ΓΥΡΙΣΟΥΝ ΣΤΗΝ ΕΛΛΑΔΑ ΟΙ ΕΛΛΗΝΕΣ &gt;&gt;.</a:t>
            </a:r>
            <a:endParaRPr lang="el-G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</TotalTime>
  <Words>792</Words>
  <Application>Microsoft Office PowerPoint</Application>
  <PresentationFormat>Προβολή στην οθόνη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Αφθονία</vt:lpstr>
      <vt:lpstr>ΠΡΟΤΑΣΗ ΑΞΙΟΠΟΙΗΣΗΣ ΤΩΝ ΦΑΚΕΛΩΝ ΥΛΙΚΟΥ ΣΤΗ ΓΛΩΣΣΑ ΚΑΙ ΤΗ ΛΟΓΟΤΕΧΝΙΑ ΤΗΣ Γ ΛΥΚΕΙΟΥ</vt:lpstr>
      <vt:lpstr>ΔΙΑΧΕΙΡΙΣΗ ΧΡΟΝΟΥ </vt:lpstr>
      <vt:lpstr>ΤΟ ΒΙΒΛΙΟ ΤΗΣ &lt;&lt;ΕΚΘΕΣΗΣ-ΕΚΦΡΑΣΗΣ&gt;&gt;</vt:lpstr>
      <vt:lpstr>ΔΙΔΑΣΚΑΛΙΑ ΤΗΣ ΘΕΩΡΙΑΣ</vt:lpstr>
      <vt:lpstr>ΠΡΩΤΗ ΠΡΟΤΑΣΗ (ΦΑΚΕΛΟΣ ΥΛΙΚΟΥ:&lt;&lt;ΕΜΕΙΣ ΚΑΙ ΟΙ ΑΛΛΟΙ&gt;&gt;)-ΚΑΠΟΙΕΣ ΕΝΔΕΙΚΤΙΚΕΣ ΕΡΩΤΗΣΕΙΣ</vt:lpstr>
      <vt:lpstr>ΔΕΥΤΕΡΗ ΠΡΟΤΑΣΗ </vt:lpstr>
      <vt:lpstr>ΤΡΙΤΗ ΠΡΟΤΑΣΗ , ΕΝΟΤΗΤΑ &lt;&lt;ΕΜΦΥΛΕΣ ΤΑΥΤΟΤΗΤΕΣ ΚΑΙ ΣΤΕΡΕΟΤΥΠΑ&gt;&gt;</vt:lpstr>
      <vt:lpstr>ΤΕΤΑΡΤΗ ΠΡΟΤΑΣΗ:ΕΝΟΤΗΤΑ &lt;&lt;ΑΝΑΠΑΡΑΣΤΑΣΕΙΣ ΤΟΥ ΔΙΑΦΟΡΕΤΙΚΟΥ ΑΛΛΟΥ&gt;&gt;.</vt:lpstr>
      <vt:lpstr>ΠΕΜΠΤΗ ΠΡΟΤΑΣΗ: ΕΝΟΤΗΤΑ &lt;&lt;ΑΝΑΠΑΡΑΣΤΑΣΕΙΣ ΤΗΣ ΗΜΕΤΕΡΟΤΗΤΑΣ&gt;&gt;</vt:lpstr>
      <vt:lpstr>ΦΑΚΕΛΟΣ ΥΛΙΚΟΥ ΓΙΑ ΤΗ ΛΟΓΟΤΕΧΝΙΑ</vt:lpstr>
      <vt:lpstr>ΠΡΩΤΗ ΠΡΟΤΑΣΗ:ΝΙΚΟΣ ΚΑΒΒΑΔΙΑΣ:MAL DU DEPART</vt:lpstr>
      <vt:lpstr>ΔΕΥΤΕΡΗ ΠΡΟΤΑΣΗ:ΣΕΛΙΔΑ 86, ΑΛΚΙΝΟΣ ΙΩΑΝΝΙΔΗΣ, ΜΙΚΡΗ ΒΑΛΙΤΣΑ</vt:lpstr>
      <vt:lpstr>ΤΡΙΤΗ ΠΡΟΤΑΣΗ: ΣΕΛΙΔΑ 102, ΝΙΚΟΣ ΓΚΑΤΣΟΣ, Ο ΓΙΑΝΝΗΣ Ο ΦΟΝΙΑΣ</vt:lpstr>
      <vt:lpstr>ΤΕΤΑΡΤΗ ΠΡΟΤΑΣΗ:ΣΕΛΙΔΑ 98, ΝΙΚΟΣ ΚΑΒΒΑΔΙΑΣ, ΈΝΑ ΜΑΧΑΙΡΙ </vt:lpstr>
      <vt:lpstr>ΣΥΝΑΙΣΘΗΜΑ-ΟΡΙΣΜΟΣ</vt:lpstr>
      <vt:lpstr>ΠΕΜΠΤΗ ΠΡΟΤΑΣΗ:ΣΕΛΙΔΑ 143, ΜΠΕΡΤΟΛΤ ΜΠΡΕΧΤ, ΕΡΩΤΗΣΕΙΣ ΕΝΌΣ ΕΡΓΑΤΗ ΠΟΥ ΔΙΑΒΑΖΕΙ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ΠΡΟΤΑΣΗ ΑΞΙΟΠΟΙΗΣΗΣ ΤΩΝ ΦΑΚΕΛΩΝ ΥΛΙΚΟΥ ΣΤΗ ΓΛΩΣΣΑ ΚΑΙ ΤΗ ΛΟΓΟΤΕΧΝΙΑ ΤΗΣ Γ ΛΥΚΕΙΟΥ</dc:title>
  <dc:creator>Nemis</dc:creator>
  <cp:lastModifiedBy>Nemis</cp:lastModifiedBy>
  <cp:revision>16</cp:revision>
  <dcterms:created xsi:type="dcterms:W3CDTF">2019-10-19T14:35:04Z</dcterms:created>
  <dcterms:modified xsi:type="dcterms:W3CDTF">2019-11-05T15:06:10Z</dcterms:modified>
</cp:coreProperties>
</file>