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624" autoAdjust="0"/>
  </p:normalViewPr>
  <p:slideViewPr>
    <p:cSldViewPr>
      <p:cViewPr varScale="1">
        <p:scale>
          <a:sx n="67" d="100"/>
          <a:sy n="67" d="100"/>
        </p:scale>
        <p:origin x="-60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3F11F5-FCBA-4E51-BFD5-ADA01C698574}" type="datetimeFigureOut">
              <a:rPr lang="el-GR" smtClean="0"/>
              <a:pPr/>
              <a:t>14/1/2016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EFC729-584E-43F0-990D-25CB03F5806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14/1/2016</a:t>
            </a:fld>
            <a:endParaRPr lang="el-GR" dirty="0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14/1/2016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14/1/2016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14/1/2016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14/1/2016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14/1/2016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14/1/2016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14/1/2016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14/1/2016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14/1/2016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14/1/2016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14/1/2016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>
    <p:dissolve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500694" y="285728"/>
            <a:ext cx="3243258" cy="941385"/>
          </a:xfrm>
        </p:spPr>
        <p:txBody>
          <a:bodyPr>
            <a:normAutofit/>
          </a:bodyPr>
          <a:lstStyle/>
          <a:p>
            <a:r>
              <a:rPr lang="el-GR" sz="1400" dirty="0" err="1" smtClean="0">
                <a:solidFill>
                  <a:schemeClr val="bg1">
                    <a:lumMod val="95000"/>
                    <a:lumOff val="5000"/>
                  </a:schemeClr>
                </a:solidFill>
                <a:cs typeface="Arabic Typesetting" pitchFamily="66" charset="-78"/>
              </a:rPr>
              <a:t>Τσιμπουκη</a:t>
            </a:r>
            <a:r>
              <a:rPr lang="el-GR" sz="1400" dirty="0" smtClean="0">
                <a:solidFill>
                  <a:schemeClr val="bg1">
                    <a:lumMod val="95000"/>
                    <a:lumOff val="5000"/>
                  </a:schemeClr>
                </a:solidFill>
                <a:cs typeface="Arabic Typesetting" pitchFamily="66" charset="-78"/>
              </a:rPr>
              <a:t> </a:t>
            </a:r>
            <a:r>
              <a:rPr lang="el-GR" sz="1400" dirty="0" err="1" smtClean="0">
                <a:solidFill>
                  <a:schemeClr val="bg1">
                    <a:lumMod val="95000"/>
                    <a:lumOff val="5000"/>
                  </a:schemeClr>
                </a:solidFill>
                <a:cs typeface="Arabic Typesetting" pitchFamily="66" charset="-78"/>
              </a:rPr>
              <a:t>Δωροθεα</a:t>
            </a:r>
            <a:r>
              <a:rPr lang="el-GR" sz="1400" dirty="0" smtClean="0">
                <a:solidFill>
                  <a:schemeClr val="bg1">
                    <a:lumMod val="95000"/>
                    <a:lumOff val="5000"/>
                  </a:schemeClr>
                </a:solidFill>
                <a:cs typeface="Arabic Typesetting" pitchFamily="66" charset="-78"/>
              </a:rPr>
              <a:t/>
            </a:r>
            <a:br>
              <a:rPr lang="el-GR" sz="1400" dirty="0" smtClean="0">
                <a:solidFill>
                  <a:schemeClr val="bg1">
                    <a:lumMod val="95000"/>
                    <a:lumOff val="5000"/>
                  </a:schemeClr>
                </a:solidFill>
                <a:cs typeface="Arabic Typesetting" pitchFamily="66" charset="-78"/>
              </a:rPr>
            </a:br>
            <a:r>
              <a:rPr lang="el-GR" sz="1400" dirty="0" smtClean="0">
                <a:solidFill>
                  <a:schemeClr val="bg1">
                    <a:lumMod val="95000"/>
                    <a:lumOff val="5000"/>
                  </a:schemeClr>
                </a:solidFill>
                <a:cs typeface="Arabic Typesetting" pitchFamily="66" charset="-78"/>
              </a:rPr>
              <a:t>Α3</a:t>
            </a:r>
            <a:br>
              <a:rPr lang="el-GR" sz="1400" dirty="0" smtClean="0">
                <a:solidFill>
                  <a:schemeClr val="bg1">
                    <a:lumMod val="95000"/>
                    <a:lumOff val="5000"/>
                  </a:schemeClr>
                </a:solidFill>
                <a:cs typeface="Arabic Typesetting" pitchFamily="66" charset="-78"/>
              </a:rPr>
            </a:br>
            <a:r>
              <a:rPr lang="el-GR" sz="1400" dirty="0" smtClean="0">
                <a:solidFill>
                  <a:schemeClr val="bg1">
                    <a:lumMod val="95000"/>
                    <a:lumOff val="5000"/>
                  </a:schemeClr>
                </a:solidFill>
                <a:cs typeface="Arabic Typesetting" pitchFamily="66" charset="-78"/>
              </a:rPr>
              <a:t>Σχολικό </a:t>
            </a:r>
            <a:r>
              <a:rPr lang="el-GR" sz="1400" dirty="0" err="1" smtClean="0">
                <a:solidFill>
                  <a:schemeClr val="bg1">
                    <a:lumMod val="95000"/>
                    <a:lumOff val="5000"/>
                  </a:schemeClr>
                </a:solidFill>
                <a:cs typeface="Arabic Typesetting" pitchFamily="66" charset="-78"/>
              </a:rPr>
              <a:t>Έτοσ</a:t>
            </a:r>
            <a:r>
              <a:rPr lang="el-GR" sz="1400" dirty="0" smtClean="0">
                <a:solidFill>
                  <a:schemeClr val="bg1">
                    <a:lumMod val="95000"/>
                    <a:lumOff val="5000"/>
                  </a:schemeClr>
                </a:solidFill>
                <a:cs typeface="Arabic Typesetting" pitchFamily="66" charset="-78"/>
              </a:rPr>
              <a:t>: 2015-2016</a:t>
            </a:r>
            <a:endParaRPr lang="el-GR" sz="1400" dirty="0">
              <a:solidFill>
                <a:schemeClr val="bg1">
                  <a:lumMod val="95000"/>
                  <a:lumOff val="5000"/>
                </a:schemeClr>
              </a:solidFill>
              <a:cs typeface="Arabic Typesetting" pitchFamily="66" charset="-78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214414" y="2500306"/>
            <a:ext cx="6400800" cy="1752600"/>
          </a:xfrm>
        </p:spPr>
        <p:txBody>
          <a:bodyPr/>
          <a:lstStyle/>
          <a:p>
            <a:r>
              <a:rPr lang="el-GR" sz="3600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ΚΑΚΟΠΟΙΗΣΗ ΤΗΣ ΓΥΝΑΙΚΑΣ ΣΤΗ ΣΥΓΧΡΟΝΗ ΕΛΛΑΔΑ</a:t>
            </a:r>
          </a:p>
          <a:p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928926" y="0"/>
            <a:ext cx="7658096" cy="1143000"/>
          </a:xfrm>
        </p:spPr>
        <p:txBody>
          <a:bodyPr>
            <a:normAutofit/>
          </a:bodyPr>
          <a:lstStyle/>
          <a:p>
            <a:r>
              <a:rPr lang="el-GR" sz="1200" u="sng" dirty="0" smtClean="0">
                <a:solidFill>
                  <a:schemeClr val="bg1"/>
                </a:solidFill>
              </a:rPr>
              <a:t>ΚΑΚΟΠΟΙΗΣΗ</a:t>
            </a:r>
            <a:r>
              <a:rPr lang="el-GR" sz="1200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ΤΗΣ ΓΥΝΑΙΚΑΣ ΣΤΗ ΣΥΓΧΡΟΝΗ ΕΛΛΑΔΑ</a:t>
            </a:r>
            <a:endParaRPr lang="el-GR" sz="1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5452128"/>
          </a:xfrm>
        </p:spPr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Σκιαγραφώντας το προφίλ των κακοποιημένων γυναικών, φαίνεται ότι πρόκειται για γυναίκες που παρουσιάζουν:</a:t>
            </a:r>
            <a:endParaRPr lang="el-GR" b="1" dirty="0">
              <a:solidFill>
                <a:schemeClr val="bg1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571472" y="2333685"/>
            <a:ext cx="80010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l-GR" sz="2800" dirty="0" smtClean="0">
                <a:solidFill>
                  <a:schemeClr val="bg1"/>
                </a:solidFill>
              </a:rPr>
              <a:t>• </a:t>
            </a:r>
            <a:r>
              <a:rPr lang="el-GR" sz="2800" u="sng" dirty="0" smtClean="0">
                <a:solidFill>
                  <a:schemeClr val="bg1"/>
                </a:solidFill>
              </a:rPr>
              <a:t>Χαμηλή αυτοεκτίμηση</a:t>
            </a:r>
            <a:r>
              <a:rPr lang="el-GR" sz="2800" dirty="0" smtClean="0">
                <a:solidFill>
                  <a:schemeClr val="bg1"/>
                </a:solidFill>
              </a:rPr>
              <a:t>,.</a:t>
            </a:r>
          </a:p>
          <a:p>
            <a:pPr fontAlgn="base"/>
            <a:r>
              <a:rPr lang="el-GR" sz="2800" dirty="0" smtClean="0">
                <a:solidFill>
                  <a:schemeClr val="bg1"/>
                </a:solidFill>
              </a:rPr>
              <a:t>• </a:t>
            </a:r>
            <a:r>
              <a:rPr lang="el-GR" sz="2800" u="sng" dirty="0" smtClean="0">
                <a:solidFill>
                  <a:schemeClr val="bg1"/>
                </a:solidFill>
              </a:rPr>
              <a:t>Παθητική συμπεριφορά</a:t>
            </a:r>
            <a:r>
              <a:rPr lang="el-GR" sz="2800" dirty="0" smtClean="0">
                <a:solidFill>
                  <a:schemeClr val="bg1"/>
                </a:solidFill>
              </a:rPr>
              <a:t>, καθώς υπομένουν, ανέχονται τον εξευτελισμό και την προσβολή</a:t>
            </a:r>
          </a:p>
          <a:p>
            <a:pPr fontAlgn="base"/>
            <a:r>
              <a:rPr lang="el-GR" sz="2800" dirty="0" smtClean="0">
                <a:solidFill>
                  <a:schemeClr val="bg1"/>
                </a:solidFill>
              </a:rPr>
              <a:t>• Χαρακτηριστικό είναι επίσης το </a:t>
            </a:r>
            <a:r>
              <a:rPr lang="el-GR" sz="2800" u="sng" dirty="0" smtClean="0">
                <a:solidFill>
                  <a:schemeClr val="bg1"/>
                </a:solidFill>
              </a:rPr>
              <a:t>ενοχικό συναίσθημα</a:t>
            </a:r>
            <a:r>
              <a:rPr lang="el-GR" sz="2800" dirty="0" smtClean="0">
                <a:solidFill>
                  <a:schemeClr val="bg1"/>
                </a:solidFill>
              </a:rPr>
              <a:t>, καθώς, δέχονται την ευθύνη για τις βίαιες πράξεις των συζύγων τους. Πιστεύουν ότι ευθύνονται και αρνούνται τον θυμό που νιώθουν από την κακοποίηση.</a:t>
            </a:r>
          </a:p>
          <a:p>
            <a:pPr fontAlgn="base"/>
            <a:endParaRPr lang="el-GR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714612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1200" u="sng" dirty="0" smtClean="0">
                <a:solidFill>
                  <a:schemeClr val="bg1"/>
                </a:solidFill>
              </a:rPr>
              <a:t>ΚΑΚΟΠΟΙΗΣΗ</a:t>
            </a:r>
            <a:r>
              <a:rPr lang="el-GR" sz="1200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ΤΗΣ ΓΥΝΑΙΚΑΣ ΣΤΗ ΣΥΓΧΡΟΝΗ ΕΛΛΑΔΑ</a:t>
            </a:r>
            <a:endParaRPr lang="el-GR" sz="1200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4709160"/>
          </a:xfrm>
        </p:spPr>
        <p:txBody>
          <a:bodyPr/>
          <a:lstStyle/>
          <a:p>
            <a:pPr fontAlgn="base">
              <a:buNone/>
            </a:pPr>
            <a:r>
              <a:rPr lang="el-GR" dirty="0" smtClean="0">
                <a:solidFill>
                  <a:schemeClr val="bg1"/>
                </a:solidFill>
              </a:rPr>
              <a:t>• Αισθάνονται </a:t>
            </a:r>
            <a:r>
              <a:rPr lang="el-GR" u="sng" dirty="0" smtClean="0">
                <a:solidFill>
                  <a:schemeClr val="bg1"/>
                </a:solidFill>
              </a:rPr>
              <a:t>φόβο</a:t>
            </a:r>
            <a:r>
              <a:rPr lang="el-GR" dirty="0" smtClean="0">
                <a:solidFill>
                  <a:schemeClr val="bg1"/>
                </a:solidFill>
              </a:rPr>
              <a:t>, ανασφάλεια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και αναξιότητα ότι δεν μπορούν να τα καταφέρουν χωρίς την παρουσία του συζύγου.</a:t>
            </a:r>
          </a:p>
          <a:p>
            <a:pPr fontAlgn="base">
              <a:buNone/>
            </a:pPr>
            <a:r>
              <a:rPr lang="el-GR" dirty="0" smtClean="0">
                <a:solidFill>
                  <a:schemeClr val="bg1"/>
                </a:solidFill>
              </a:rPr>
              <a:t>• Υπάρχει </a:t>
            </a:r>
            <a:r>
              <a:rPr lang="el-GR" u="sng" dirty="0" smtClean="0">
                <a:solidFill>
                  <a:schemeClr val="bg1"/>
                </a:solidFill>
              </a:rPr>
              <a:t>συναισθηματική εμπλοκή</a:t>
            </a:r>
            <a:r>
              <a:rPr lang="el-GR" dirty="0" smtClean="0">
                <a:solidFill>
                  <a:schemeClr val="bg1"/>
                </a:solidFill>
              </a:rPr>
              <a:t>, παγίδευση και εξάρτηση, εξαιτίας της οικονομικής εκμετάλλευσης και της απομόνωσης.</a:t>
            </a:r>
          </a:p>
          <a:p>
            <a:endParaRPr lang="el-GR" dirty="0"/>
          </a:p>
        </p:txBody>
      </p:sp>
      <p:pic>
        <p:nvPicPr>
          <p:cNvPr id="1027" name="Picture 3" descr="C:\Users\Χρήστος\Desktop\ΚΑΚΟΠΟΙΗΣΗ ΤΩΝ ΓΥΝΑΙΚΩΝ\ΚΠ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4000504"/>
            <a:ext cx="6643734" cy="235745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786050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1200" u="sng" dirty="0" smtClean="0">
                <a:solidFill>
                  <a:schemeClr val="bg1"/>
                </a:solidFill>
              </a:rPr>
              <a:t>ΚΑΚΟΠΟΙΗΣΗ</a:t>
            </a:r>
            <a:r>
              <a:rPr lang="el-GR" sz="1200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ΤΗΣ ΓΥΝΑΙΚΑΣ ΣΤΗ ΣΥΓΧΡΟΝΗ ΕΛΛΑΔΑ</a:t>
            </a:r>
            <a:endParaRPr lang="el-GR" sz="1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6637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Για τους λόγους αυτούς, </a:t>
            </a:r>
            <a:r>
              <a:rPr lang="el-GR" u="sng" dirty="0" smtClean="0">
                <a:solidFill>
                  <a:schemeClr val="bg1"/>
                </a:solidFill>
              </a:rPr>
              <a:t>σπάνια γυναίκες που δέχονται κακοποίηση από τον σύζυγο ή τον σύντροφό τους εγκαταλείπουν το οικογενειακό περιβάλλον. </a:t>
            </a:r>
            <a:r>
              <a:rPr lang="el-GR" dirty="0" smtClean="0">
                <a:solidFill>
                  <a:schemeClr val="bg1"/>
                </a:solidFill>
              </a:rPr>
              <a:t>Φοβούνται τις επιπτώσεις της αποκάλυψης και την αντίδραση από το σύζυγο. Φοβούνται ότι η οικογένειά τους δεν θα τις στηρίξει, είτε γιατί δεν έχει τη δυνατότητα, είτε γιατί πιστεύει την αντίληψη «κάνε υπομονή μην χαλάσεις την οικογένειά σου»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r>
              <a:rPr lang="el-GR" dirty="0" smtClean="0">
                <a:solidFill>
                  <a:schemeClr val="bg1"/>
                </a:solidFill>
              </a:rPr>
              <a:t> Ένα μεγάλο ποσοστό γυναικών παραδέχονται ότι είναι ερωτευμένες με το σύζυγό τους και ότι αν αυτοί αλλάξουν συμπεριφορά, τότε εκείνες θα τα ξεχάσουν όλα και θα είναι ευτυχισμένες.</a:t>
            </a:r>
            <a:endParaRPr lang="el-G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28860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1200" u="sng" dirty="0" smtClean="0">
                <a:solidFill>
                  <a:schemeClr val="bg1"/>
                </a:solidFill>
              </a:rPr>
              <a:t>ΚΑΚΟΠΟΙΗΣΗ</a:t>
            </a:r>
            <a:r>
              <a:rPr lang="el-GR" sz="1200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ΤΗΣ ΓΥΝΑΙΚΑΣ ΣΤΗ ΣΥΓΧΡΟΝΗ ΕΛΛΑΔΑ</a:t>
            </a:r>
            <a:endParaRPr lang="el-GR" sz="1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72164"/>
          </a:xfrm>
        </p:spPr>
        <p:txBody>
          <a:bodyPr/>
          <a:lstStyle/>
          <a:p>
            <a:pPr fontAlgn="base">
              <a:buNone/>
            </a:pPr>
            <a:r>
              <a:rPr lang="el-GR" b="1" dirty="0" smtClean="0">
                <a:solidFill>
                  <a:schemeClr val="bg1"/>
                </a:solidFill>
              </a:rPr>
              <a:t>Από την άλλη μεριά, οι θύτες συνήθως είναι άτομα υπεράνω υποψίας και δεν παρουσιάζουν σημάδια βίαιης συμπεριφοράς έξω από το σπίτι. Εμφανίζουν:</a:t>
            </a:r>
            <a:endParaRPr lang="el-GR" dirty="0" smtClean="0"/>
          </a:p>
        </p:txBody>
      </p:sp>
      <p:sp>
        <p:nvSpPr>
          <p:cNvPr id="4" name="3 - Ορθογώνιο"/>
          <p:cNvSpPr/>
          <p:nvPr/>
        </p:nvSpPr>
        <p:spPr>
          <a:xfrm>
            <a:off x="428596" y="2786058"/>
            <a:ext cx="871540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l-GR" sz="2800" dirty="0" smtClean="0">
                <a:solidFill>
                  <a:schemeClr val="bg1"/>
                </a:solidFill>
              </a:rPr>
              <a:t>• </a:t>
            </a:r>
            <a:r>
              <a:rPr lang="el-GR" sz="2800" u="sng" dirty="0" smtClean="0">
                <a:solidFill>
                  <a:schemeClr val="bg1"/>
                </a:solidFill>
              </a:rPr>
              <a:t>Χαμηλή αυτοεκτίμηση</a:t>
            </a:r>
            <a:r>
              <a:rPr lang="el-GR" sz="2800" dirty="0" smtClean="0">
                <a:solidFill>
                  <a:schemeClr val="bg1"/>
                </a:solidFill>
              </a:rPr>
              <a:t>.</a:t>
            </a:r>
          </a:p>
          <a:p>
            <a:pPr fontAlgn="base"/>
            <a:r>
              <a:rPr lang="el-GR" sz="2800" dirty="0" smtClean="0">
                <a:solidFill>
                  <a:schemeClr val="bg1"/>
                </a:solidFill>
              </a:rPr>
              <a:t>• Είναι </a:t>
            </a:r>
            <a:r>
              <a:rPr lang="el-GR" sz="2800" u="sng" dirty="0" smtClean="0">
                <a:solidFill>
                  <a:schemeClr val="bg1"/>
                </a:solidFill>
              </a:rPr>
              <a:t>αυταρχικοί</a:t>
            </a:r>
            <a:r>
              <a:rPr lang="el-GR" sz="2800" dirty="0" smtClean="0">
                <a:solidFill>
                  <a:schemeClr val="bg1"/>
                </a:solidFill>
              </a:rPr>
              <a:t>, προσπαθώντας να αποδείξουν ότι αξίζουν</a:t>
            </a:r>
            <a:r>
              <a:rPr lang="el-GR" dirty="0" smtClean="0">
                <a:solidFill>
                  <a:schemeClr val="bg1"/>
                </a:solidFill>
              </a:rPr>
              <a:t>.</a:t>
            </a:r>
          </a:p>
          <a:p>
            <a:pPr fontAlgn="base"/>
            <a:endParaRPr lang="el-GR" dirty="0" smtClean="0">
              <a:solidFill>
                <a:schemeClr val="bg1"/>
              </a:solidFill>
            </a:endParaRPr>
          </a:p>
          <a:p>
            <a:pPr fontAlgn="base"/>
            <a:endParaRPr lang="el-GR" dirty="0" smtClean="0">
              <a:solidFill>
                <a:schemeClr val="bg1"/>
              </a:solidFill>
            </a:endParaRPr>
          </a:p>
          <a:p>
            <a:pPr fontAlgn="base"/>
            <a:endParaRPr lang="el-GR" dirty="0" smtClean="0"/>
          </a:p>
          <a:p>
            <a:pPr fontAlgn="base"/>
            <a:endParaRPr lang="el-GR" dirty="0" smtClean="0"/>
          </a:p>
          <a:p>
            <a:pPr fontAlgn="base"/>
            <a:endParaRPr lang="el-GR" dirty="0" smtClean="0"/>
          </a:p>
          <a:p>
            <a:pPr fontAlgn="base"/>
            <a:endParaRPr lang="el-GR" dirty="0" smtClean="0"/>
          </a:p>
          <a:p>
            <a:pPr fontAlgn="base"/>
            <a:endParaRPr lang="el-GR" dirty="0"/>
          </a:p>
        </p:txBody>
      </p:sp>
      <p:pic>
        <p:nvPicPr>
          <p:cNvPr id="6146" name="Picture 2" descr="C:\Users\Χρήστος\Desktop\ΚΑΚΟΠΟΙΗΣΗ ΤΩΝ ΓΥΝΑΙΚΩΝ\ΚΠ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4357694"/>
            <a:ext cx="4429140" cy="221457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786050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1200" u="sng" dirty="0" smtClean="0">
                <a:solidFill>
                  <a:schemeClr val="bg1"/>
                </a:solidFill>
              </a:rPr>
              <a:t>ΚΑΚΟΠΟΙΗΣΗ</a:t>
            </a:r>
            <a:r>
              <a:rPr lang="el-GR" sz="1200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ΤΗΣ ΓΥΝΑΙΚΑΣ ΣΤΗ ΣΥΓΧΡΟΝΗ ΕΛΛΑΔΑ</a:t>
            </a:r>
            <a:endParaRPr lang="el-GR" sz="1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094938"/>
          </a:xfrm>
        </p:spPr>
        <p:txBody>
          <a:bodyPr/>
          <a:lstStyle/>
          <a:p>
            <a:pPr fontAlgn="base">
              <a:buNone/>
            </a:pPr>
            <a:r>
              <a:rPr lang="el-GR" dirty="0" smtClean="0">
                <a:solidFill>
                  <a:schemeClr val="bg1"/>
                </a:solidFill>
              </a:rPr>
              <a:t>• Έχουν </a:t>
            </a:r>
            <a:r>
              <a:rPr lang="el-GR" u="sng" dirty="0" smtClean="0">
                <a:solidFill>
                  <a:schemeClr val="bg1"/>
                </a:solidFill>
              </a:rPr>
              <a:t>κτητική συμπεριφορά</a:t>
            </a:r>
            <a:r>
              <a:rPr lang="el-GR" dirty="0" smtClean="0">
                <a:solidFill>
                  <a:schemeClr val="bg1"/>
                </a:solidFill>
              </a:rPr>
              <a:t>.</a:t>
            </a:r>
          </a:p>
          <a:p>
            <a:pPr fontAlgn="base">
              <a:buNone/>
            </a:pPr>
            <a:r>
              <a:rPr lang="el-GR" dirty="0" smtClean="0">
                <a:solidFill>
                  <a:schemeClr val="bg1"/>
                </a:solidFill>
              </a:rPr>
              <a:t>• Διακατέχονται από αισθήματα </a:t>
            </a:r>
            <a:r>
              <a:rPr lang="el-GR" u="sng" dirty="0" smtClean="0">
                <a:solidFill>
                  <a:schemeClr val="bg1"/>
                </a:solidFill>
              </a:rPr>
              <a:t>παθολογικής ζήλιας</a:t>
            </a:r>
            <a:r>
              <a:rPr lang="el-GR" dirty="0" smtClean="0">
                <a:solidFill>
                  <a:schemeClr val="bg1"/>
                </a:solidFill>
              </a:rPr>
              <a:t>.</a:t>
            </a:r>
          </a:p>
          <a:p>
            <a:pPr fontAlgn="base">
              <a:buNone/>
            </a:pPr>
            <a:r>
              <a:rPr lang="el-GR" dirty="0" smtClean="0">
                <a:solidFill>
                  <a:schemeClr val="bg1"/>
                </a:solidFill>
              </a:rPr>
              <a:t>• Πολλοί εμφανίζουν </a:t>
            </a:r>
            <a:r>
              <a:rPr lang="el-GR" u="sng" dirty="0" smtClean="0">
                <a:solidFill>
                  <a:schemeClr val="bg1"/>
                </a:solidFill>
              </a:rPr>
              <a:t>διαταραχές προσωπικότητας</a:t>
            </a:r>
            <a:r>
              <a:rPr lang="el-GR" dirty="0" smtClean="0">
                <a:solidFill>
                  <a:schemeClr val="bg1"/>
                </a:solidFill>
              </a:rPr>
              <a:t>.</a:t>
            </a:r>
          </a:p>
          <a:p>
            <a:pPr fontAlgn="base">
              <a:buNone/>
            </a:pPr>
            <a:r>
              <a:rPr lang="el-GR" dirty="0" smtClean="0">
                <a:solidFill>
                  <a:schemeClr val="bg1"/>
                </a:solidFill>
              </a:rPr>
              <a:t>• Κάποιοι έχουν υπάρξει </a:t>
            </a:r>
            <a:r>
              <a:rPr lang="el-GR" u="sng" dirty="0" smtClean="0">
                <a:solidFill>
                  <a:schemeClr val="bg1"/>
                </a:solidFill>
              </a:rPr>
              <a:t>θύματα ή μάρτυρες βίας </a:t>
            </a:r>
            <a:r>
              <a:rPr lang="el-GR" dirty="0" smtClean="0">
                <a:solidFill>
                  <a:schemeClr val="bg1"/>
                </a:solidFill>
              </a:rPr>
              <a:t>στην πατρική τους οικογένεια.</a:t>
            </a:r>
          </a:p>
          <a:p>
            <a:endParaRPr lang="el-GR" dirty="0"/>
          </a:p>
        </p:txBody>
      </p:sp>
      <p:sp>
        <p:nvSpPr>
          <p:cNvPr id="4" name="3 - Ορθογώνιο"/>
          <p:cNvSpPr/>
          <p:nvPr/>
        </p:nvSpPr>
        <p:spPr>
          <a:xfrm>
            <a:off x="785786" y="4071942"/>
            <a:ext cx="75724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u="sng" dirty="0" smtClean="0">
                <a:solidFill>
                  <a:schemeClr val="bg1"/>
                </a:solidFill>
              </a:rPr>
              <a:t>Οι επιπτώσεις της κακοποίησης είναι πολύ σοβαρές σε κάθε τομέα της ζωής του θύματος.</a:t>
            </a:r>
            <a:r>
              <a:rPr lang="el-GR" sz="2400" dirty="0" smtClean="0">
                <a:solidFill>
                  <a:schemeClr val="bg1"/>
                </a:solidFill>
              </a:rPr>
              <a:t> Σωματικά, είναι αυτονόητο ότι μπορεί να υπάρξουν τραυματισμοί που να απαιτούν ιατρική φροντίδα, μέχρι και την απόκτηση χρόνιων προβλημάτων υγείας. Οι γυναίκες που κακοποιούνται αντιμετωπίζουν σοβαρά ψυχικά προβλήματα.</a:t>
            </a:r>
            <a:endParaRPr lang="el-GR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643174" y="-214338"/>
            <a:ext cx="8229600" cy="1143000"/>
          </a:xfrm>
        </p:spPr>
        <p:txBody>
          <a:bodyPr>
            <a:normAutofit/>
          </a:bodyPr>
          <a:lstStyle/>
          <a:p>
            <a:r>
              <a:rPr lang="el-GR" sz="1200" u="sng" dirty="0" smtClean="0">
                <a:solidFill>
                  <a:schemeClr val="bg1"/>
                </a:solidFill>
              </a:rPr>
              <a:t>ΚΑΚΟΠΟΙΗΣΗ</a:t>
            </a:r>
            <a:r>
              <a:rPr lang="el-GR" sz="1200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ΤΗΣ ΓΥΝΑΙΚΑΣ ΣΤΗ ΣΥΓΧΡΟΝΗ ΕΛΛΑΔΑ</a:t>
            </a:r>
            <a:endParaRPr lang="el-GR" sz="1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92935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K</a:t>
            </a:r>
            <a:r>
              <a:rPr lang="el-GR" b="1" dirty="0" smtClean="0">
                <a:solidFill>
                  <a:schemeClr val="bg1"/>
                </a:solidFill>
              </a:rPr>
              <a:t>άθε περιστατικό βίας γίνεται εμφανές ότι απαρτίζεται από </a:t>
            </a:r>
            <a:r>
              <a:rPr lang="el-GR" b="1" u="sng" dirty="0" smtClean="0">
                <a:solidFill>
                  <a:schemeClr val="bg1"/>
                </a:solidFill>
              </a:rPr>
              <a:t>τρία στάδια</a:t>
            </a:r>
            <a:r>
              <a:rPr lang="el-GR" b="1" dirty="0" smtClean="0">
                <a:solidFill>
                  <a:schemeClr val="bg1"/>
                </a:solidFill>
              </a:rPr>
              <a:t> τα οποία επαναλαμβάνονται ξανά και ξανά: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l-GR" u="sng" dirty="0" smtClean="0">
                <a:solidFill>
                  <a:schemeClr val="bg1"/>
                </a:solidFill>
              </a:rPr>
              <a:t>Πρώτο Στάδιο</a:t>
            </a:r>
            <a:r>
              <a:rPr lang="el-GR" dirty="0" smtClean="0">
                <a:solidFill>
                  <a:schemeClr val="bg1"/>
                </a:solidFill>
              </a:rPr>
              <a:t> : το θύμα υπόκειται σε λιγότερο βίαιες συμπεριφορές, όπως είναι οι </a:t>
            </a:r>
            <a:r>
              <a:rPr lang="el-GR" b="1" i="1" dirty="0" smtClean="0">
                <a:solidFill>
                  <a:schemeClr val="bg1"/>
                </a:solidFill>
              </a:rPr>
              <a:t>φωνές με απειλές και προσβολές</a:t>
            </a:r>
            <a:r>
              <a:rPr lang="el-GR" dirty="0" smtClean="0">
                <a:solidFill>
                  <a:schemeClr val="bg1"/>
                </a:solidFill>
              </a:rPr>
              <a:t>. Σύντομα διαισθάνεται ότι θα ακολουθήσει η σωματική βία, κι έτσι προσπαθεί να την αποφύγει ενεργώντας συγκαταβατικά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l-GR" u="sng" dirty="0" smtClean="0">
                <a:solidFill>
                  <a:schemeClr val="bg1"/>
                </a:solidFill>
              </a:rPr>
              <a:t>Δεύτερο Στάδιο</a:t>
            </a:r>
            <a:r>
              <a:rPr lang="el-GR" dirty="0" smtClean="0">
                <a:solidFill>
                  <a:schemeClr val="bg1"/>
                </a:solidFill>
              </a:rPr>
              <a:t>: χαρακτηρίζεται από ανεξέλεγκτη </a:t>
            </a:r>
            <a:r>
              <a:rPr lang="el-GR" b="1" i="1" dirty="0" smtClean="0">
                <a:solidFill>
                  <a:schemeClr val="bg1"/>
                </a:solidFill>
              </a:rPr>
              <a:t>σωματική επιθετικότητα</a:t>
            </a:r>
            <a:r>
              <a:rPr lang="el-GR" dirty="0" smtClean="0">
                <a:solidFill>
                  <a:schemeClr val="bg1"/>
                </a:solidFill>
              </a:rPr>
              <a:t> εξαιρετικά βίαιη και επικίνδυνη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l-GR" u="sng" dirty="0" smtClean="0">
                <a:solidFill>
                  <a:schemeClr val="bg1"/>
                </a:solidFill>
              </a:rPr>
              <a:t>Τρίτο Στάδιο</a:t>
            </a:r>
            <a:r>
              <a:rPr lang="el-GR" dirty="0" smtClean="0">
                <a:solidFill>
                  <a:schemeClr val="bg1"/>
                </a:solidFill>
              </a:rPr>
              <a:t> : ο θύτης </a:t>
            </a:r>
            <a:r>
              <a:rPr lang="el-GR" b="1" i="1" dirty="0" smtClean="0">
                <a:solidFill>
                  <a:schemeClr val="bg1"/>
                </a:solidFill>
              </a:rPr>
              <a:t>ενεργεί απολογητικά</a:t>
            </a:r>
            <a:r>
              <a:rPr lang="el-GR" dirty="0" smtClean="0">
                <a:solidFill>
                  <a:schemeClr val="bg1"/>
                </a:solidFill>
              </a:rPr>
              <a:t> και συμπονετικά προς το θύμα, ενώ υπόσχεται ότι δε θα επαναληφθεί</a:t>
            </a:r>
          </a:p>
          <a:p>
            <a:pPr>
              <a:buClrTx/>
              <a:buFont typeface="Wingdings" pitchFamily="2" charset="2"/>
              <a:buChar char="§"/>
            </a:pP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l-G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00298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1200" u="sng" dirty="0" smtClean="0">
                <a:solidFill>
                  <a:schemeClr val="bg1"/>
                </a:solidFill>
              </a:rPr>
              <a:t>ΚΑΚΟΠΟΙΗΣΗ</a:t>
            </a:r>
            <a:r>
              <a:rPr lang="el-GR" sz="1200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ΤΗΣ ΓΥΝΑΙΚΑΣ ΣΤΗ ΣΥΓΧΡΟΝΗ ΕΛΛΑΔΑ</a:t>
            </a:r>
            <a:endParaRPr lang="el-GR" sz="1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23566"/>
          </a:xfrm>
        </p:spPr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el-GR" b="1" u="sng" dirty="0" smtClean="0">
                <a:solidFill>
                  <a:schemeClr val="bg1"/>
                </a:solidFill>
              </a:rPr>
              <a:t>Τρόποι Αντιμετώπισης:</a:t>
            </a:r>
          </a:p>
          <a:p>
            <a:pPr>
              <a:buClrTx/>
              <a:buNone/>
            </a:pPr>
            <a:r>
              <a:rPr lang="el-GR" dirty="0" smtClean="0">
                <a:solidFill>
                  <a:schemeClr val="bg1"/>
                </a:solidFill>
              </a:rPr>
              <a:t>Η βία δεν αντιμετωπίζεται με ανοχή. Η ανοχή διαιωνίζει το πρόβλημα. Η βία δεν είναι ιδιωτική υπόθεση, αφορά σε όλη την κοινωνία. Μπορεί να αντιμετωπιστεί έως και να εξαλείφει με </a:t>
            </a:r>
            <a:r>
              <a:rPr lang="el-GR" i="1" dirty="0" smtClean="0">
                <a:solidFill>
                  <a:schemeClr val="bg1"/>
                </a:solidFill>
              </a:rPr>
              <a:t>συνεργασία μεταξύ του ατόμου, της οικογένειας και της πολιτείας.</a:t>
            </a:r>
          </a:p>
          <a:p>
            <a:pPr>
              <a:buClrTx/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>
              <a:buClrTx/>
              <a:buNone/>
            </a:pPr>
            <a:endParaRPr lang="el-GR" b="1" dirty="0">
              <a:solidFill>
                <a:schemeClr val="bg1"/>
              </a:solidFill>
            </a:endParaRPr>
          </a:p>
        </p:txBody>
      </p:sp>
      <p:pic>
        <p:nvPicPr>
          <p:cNvPr id="3074" name="Picture 2" descr="C:\Users\Χρήστος\Desktop\ΚΑΚΟΠΟΙΗΣΗ ΤΩΝ ΓΥΝΑΙΚΩΝ\KΠ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4000504"/>
            <a:ext cx="5572164" cy="261938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643174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1200" u="sng" dirty="0" smtClean="0">
                <a:solidFill>
                  <a:schemeClr val="bg1"/>
                </a:solidFill>
              </a:rPr>
              <a:t>ΚΑΚΟΠΟΙΗΣΗ</a:t>
            </a:r>
            <a:r>
              <a:rPr lang="el-GR" sz="1200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ΤΗΣ ΓΥΝΑΙΚΑΣ ΣΤΗ ΣΥΓΧΡΟΝΗ ΕΛΛΑΔΑ</a:t>
            </a:r>
            <a:endParaRPr lang="el-GR" sz="1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8069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 smtClean="0"/>
              <a:t> </a:t>
            </a:r>
            <a:r>
              <a:rPr lang="el-GR" b="1" u="sng" dirty="0" smtClean="0">
                <a:solidFill>
                  <a:schemeClr val="bg1"/>
                </a:solidFill>
              </a:rPr>
              <a:t>Το άτομο που έχει κακοποιηθεί:</a:t>
            </a:r>
          </a:p>
          <a:p>
            <a:pPr marL="651510" indent="-514350">
              <a:buClrTx/>
              <a:buFont typeface="+mj-lt"/>
              <a:buAutoNum type="arabicPeriod"/>
            </a:pPr>
            <a:r>
              <a:rPr lang="el-GR" dirty="0" smtClean="0">
                <a:solidFill>
                  <a:schemeClr val="bg1"/>
                </a:solidFill>
              </a:rPr>
              <a:t>Θα πρέπει </a:t>
            </a:r>
            <a:r>
              <a:rPr lang="el-GR" u="sng" dirty="0" smtClean="0">
                <a:solidFill>
                  <a:schemeClr val="bg1"/>
                </a:solidFill>
              </a:rPr>
              <a:t>να υποβάλει μήνυση κατά του δράστη </a:t>
            </a:r>
            <a:r>
              <a:rPr lang="el-GR" dirty="0" smtClean="0">
                <a:solidFill>
                  <a:schemeClr val="bg1"/>
                </a:solidFill>
              </a:rPr>
              <a:t>σε οποιοδήποτε αστυνομικό τμήμα και να ζητήσει  την καταγραφή του περιστατικού κακοποίησης στο βιβλίο συμβάντων του αστυνομικού τμήματος.</a:t>
            </a:r>
          </a:p>
          <a:p>
            <a:pPr marL="651510" indent="-514350">
              <a:buClrTx/>
              <a:buFont typeface="+mj-lt"/>
              <a:buAutoNum type="arabicPeriod"/>
            </a:pPr>
            <a:r>
              <a:rPr lang="el-GR" dirty="0" smtClean="0">
                <a:solidFill>
                  <a:schemeClr val="bg1"/>
                </a:solidFill>
              </a:rPr>
              <a:t>Αν έχει  χτυπηθεί σοβαρά να καλέσει το 166 για </a:t>
            </a:r>
            <a:r>
              <a:rPr lang="el-GR" u="sng" dirty="0" smtClean="0">
                <a:solidFill>
                  <a:schemeClr val="bg1"/>
                </a:solidFill>
              </a:rPr>
              <a:t>να μεταφερθεί στο νοσοκομείο</a:t>
            </a:r>
            <a:r>
              <a:rPr lang="el-GR" dirty="0" smtClean="0">
                <a:solidFill>
                  <a:schemeClr val="bg1"/>
                </a:solidFill>
              </a:rPr>
              <a:t>. Να ζητήσει τη σχετική ιατρική γνωμάτευση. Να ζητήσει οπωσδήποτε την καταγραφή του περιστατικού στο βιβλίο συμβάντων του νοσοκομείου ως κακοποίηση.</a:t>
            </a:r>
          </a:p>
          <a:p>
            <a:pPr marL="651510" indent="-514350">
              <a:buClrTx/>
              <a:buFont typeface="+mj-lt"/>
              <a:buAutoNum type="arabicPeriod"/>
            </a:pPr>
            <a:r>
              <a:rPr lang="el-GR" u="sng" dirty="0" smtClean="0">
                <a:solidFill>
                  <a:schemeClr val="bg1"/>
                </a:solidFill>
              </a:rPr>
              <a:t>Να επικοινωνήσει με κάποιο δικηγόρο</a:t>
            </a:r>
            <a:r>
              <a:rPr lang="el-GR" dirty="0" smtClean="0">
                <a:solidFill>
                  <a:schemeClr val="bg1"/>
                </a:solidFill>
              </a:rPr>
              <a:t> ή με μία τηλεφωνική γραμμή S.O.S.</a:t>
            </a:r>
            <a:endParaRPr lang="el-G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643174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1200" u="sng" dirty="0" smtClean="0">
                <a:solidFill>
                  <a:schemeClr val="bg1"/>
                </a:solidFill>
              </a:rPr>
              <a:t>ΚΑΚΟΠΟΙΗΣΗ</a:t>
            </a:r>
            <a:r>
              <a:rPr lang="el-GR" sz="1200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ΤΗΣ ΓΥΝΑΙΚΑΣ ΣΤΗ ΣΥΓΧΡΟΝΗ ΕΛΛΑΔΑ</a:t>
            </a:r>
            <a:endParaRPr lang="el-GR" sz="1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5380690"/>
          </a:xfrm>
        </p:spPr>
        <p:txBody>
          <a:bodyPr/>
          <a:lstStyle/>
          <a:p>
            <a:pPr>
              <a:buNone/>
            </a:pPr>
            <a:r>
              <a:rPr lang="el-GR" u="sng" dirty="0" smtClean="0">
                <a:solidFill>
                  <a:schemeClr val="bg1"/>
                </a:solidFill>
              </a:rPr>
              <a:t>Κέντρα Υποστήριξης Κακοποιημένων Γυναικών:</a:t>
            </a:r>
          </a:p>
          <a:p>
            <a:pPr>
              <a:buClrTx/>
              <a:buFont typeface="Wingdings" pitchFamily="2" charset="2"/>
              <a:buChar char="v"/>
            </a:pPr>
            <a:r>
              <a:rPr lang="el-GR" dirty="0" smtClean="0">
                <a:solidFill>
                  <a:schemeClr val="bg1"/>
                </a:solidFill>
              </a:rPr>
              <a:t>Δίκτυο για την καταπολέμηση της ανδρικής βίας κατά των γυναικών </a:t>
            </a:r>
          </a:p>
          <a:p>
            <a:pPr>
              <a:buClrTx/>
              <a:buFont typeface="Wingdings" pitchFamily="2" charset="2"/>
              <a:buChar char="v"/>
            </a:pPr>
            <a:r>
              <a:rPr lang="el-GR" dirty="0" smtClean="0">
                <a:solidFill>
                  <a:schemeClr val="bg1"/>
                </a:solidFill>
              </a:rPr>
              <a:t>Δίκτυο Γυναικών Ευρώπης  </a:t>
            </a:r>
          </a:p>
          <a:p>
            <a:pPr>
              <a:buClrTx/>
              <a:buFont typeface="Wingdings" pitchFamily="2" charset="2"/>
              <a:buChar char="v"/>
            </a:pPr>
            <a:r>
              <a:rPr lang="el-GR" dirty="0" smtClean="0">
                <a:solidFill>
                  <a:schemeClr val="bg1"/>
                </a:solidFill>
              </a:rPr>
              <a:t>Γραμμή </a:t>
            </a:r>
            <a:r>
              <a:rPr lang="en-US" dirty="0" smtClean="0">
                <a:solidFill>
                  <a:schemeClr val="bg1"/>
                </a:solidFill>
              </a:rPr>
              <a:t>SOS </a:t>
            </a:r>
            <a:r>
              <a:rPr lang="el-GR" dirty="0" smtClean="0">
                <a:solidFill>
                  <a:schemeClr val="bg1"/>
                </a:solidFill>
              </a:rPr>
              <a:t>της Γενικής Γραμματείας Ισότητας  </a:t>
            </a:r>
          </a:p>
          <a:p>
            <a:pPr>
              <a:buClrTx/>
              <a:buFont typeface="Wingdings" pitchFamily="2" charset="2"/>
              <a:buChar char="v"/>
            </a:pPr>
            <a:r>
              <a:rPr lang="el-GR" dirty="0" smtClean="0">
                <a:solidFill>
                  <a:schemeClr val="bg1"/>
                </a:solidFill>
              </a:rPr>
              <a:t>Ξενώνας Κακοποιημένων Γυναικών </a:t>
            </a:r>
          </a:p>
          <a:p>
            <a:pPr>
              <a:buClrTx/>
              <a:buNone/>
            </a:pP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>
                <a:solidFill>
                  <a:schemeClr val="bg1"/>
                </a:solidFill>
              </a:rPr>
              <a:t> </a:t>
            </a:r>
            <a:br>
              <a:rPr lang="el-GR" dirty="0" smtClean="0">
                <a:solidFill>
                  <a:schemeClr val="bg1"/>
                </a:solidFill>
              </a:rPr>
            </a:br>
            <a:r>
              <a:rPr lang="el-GR" dirty="0" smtClean="0"/>
              <a:t> </a:t>
            </a:r>
            <a:endParaRPr lang="el-GR" u="sng" dirty="0">
              <a:solidFill>
                <a:schemeClr val="bg1"/>
              </a:solidFill>
            </a:endParaRPr>
          </a:p>
        </p:txBody>
      </p:sp>
      <p:pic>
        <p:nvPicPr>
          <p:cNvPr id="4098" name="Picture 2" descr="C:\Users\Χρήστος\Desktop\ΚΑΚΟΠΟΙΗΣΗ ΤΩΝ ΓΥΝΑΙΚΩΝ\κπ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4572008"/>
            <a:ext cx="3305180" cy="190500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1736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1200" u="sng" dirty="0" smtClean="0">
                <a:solidFill>
                  <a:schemeClr val="bg1"/>
                </a:solidFill>
              </a:rPr>
              <a:t>ΚΑΚΟΠΟΙΗΣΗ</a:t>
            </a:r>
            <a:r>
              <a:rPr lang="el-GR" sz="1200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ΤΗΣ ΓΥΝΑΙΚΑΣ ΣΤΗ ΣΥΓΧΡΟΝΗ ΕΛΛΑΔΑ</a:t>
            </a:r>
            <a:r>
              <a:rPr lang="el-GR" sz="1200" u="sng" dirty="0" smtClean="0">
                <a:solidFill>
                  <a:schemeClr val="bg1"/>
                </a:solidFill>
              </a:rPr>
              <a:t> </a:t>
            </a:r>
            <a:endParaRPr lang="el-GR" sz="1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5380690"/>
          </a:xfrm>
        </p:spPr>
        <p:txBody>
          <a:bodyPr>
            <a:normAutofit lnSpcReduction="10000"/>
          </a:bodyPr>
          <a:lstStyle/>
          <a:p>
            <a:pPr>
              <a:buClrTx/>
              <a:buNone/>
            </a:pPr>
            <a:r>
              <a:rPr lang="el-GR" dirty="0" smtClean="0">
                <a:solidFill>
                  <a:schemeClr val="bg1"/>
                </a:solidFill>
              </a:rPr>
              <a:t>Οι κυριότεροι νόμοι που η ελληνική νοµοθεσία διαθέτει προκειμένου να ρυθμίζει και αντιμετωπίζει τη βία κατά των γυναικών:</a:t>
            </a:r>
          </a:p>
          <a:p>
            <a:pPr>
              <a:buClrTx/>
              <a:buFont typeface="Courier New" pitchFamily="49" charset="0"/>
              <a:buChar char="o"/>
            </a:pPr>
            <a:r>
              <a:rPr lang="el-GR" dirty="0" smtClean="0">
                <a:solidFill>
                  <a:schemeClr val="bg1"/>
                </a:solidFill>
              </a:rPr>
              <a:t>Νόµος 1419/1984 βάσει του οποίου ορίζεται ως </a:t>
            </a:r>
            <a:r>
              <a:rPr lang="el-GR" b="1" u="sng" dirty="0" smtClean="0">
                <a:solidFill>
                  <a:schemeClr val="bg1"/>
                </a:solidFill>
              </a:rPr>
              <a:t>κακούργηµα το έγκληµα του βιασµού</a:t>
            </a:r>
            <a:endParaRPr lang="el-GR" sz="2400" b="1" u="sng" dirty="0" smtClean="0">
              <a:solidFill>
                <a:schemeClr val="bg1"/>
              </a:solidFill>
            </a:endParaRPr>
          </a:p>
          <a:p>
            <a:pPr>
              <a:buClrTx/>
              <a:buFont typeface="Courier New" pitchFamily="49" charset="0"/>
              <a:buChar char="o"/>
            </a:pPr>
            <a:r>
              <a:rPr lang="el-GR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N</a:t>
            </a:r>
            <a:r>
              <a:rPr lang="el-GR" dirty="0" smtClean="0">
                <a:solidFill>
                  <a:schemeClr val="bg1"/>
                </a:solidFill>
              </a:rPr>
              <a:t>όµος 3064/2002, το άρθρο 8 του νόµου αυτού </a:t>
            </a:r>
            <a:r>
              <a:rPr lang="el-GR" b="1" u="sng" dirty="0" smtClean="0">
                <a:solidFill>
                  <a:schemeClr val="bg1"/>
                </a:solidFill>
              </a:rPr>
              <a:t>ποινικοποιεί τη σωµατεµπορία</a:t>
            </a:r>
          </a:p>
          <a:p>
            <a:pPr>
              <a:buClrTx/>
              <a:buFont typeface="Courier New" pitchFamily="49" charset="0"/>
              <a:buChar char="o"/>
            </a:pPr>
            <a:r>
              <a:rPr lang="el-GR" dirty="0" smtClean="0">
                <a:solidFill>
                  <a:schemeClr val="bg1"/>
                </a:solidFill>
              </a:rPr>
              <a:t>ο Νόµος 3488/2006 - ΦΕΚ 191/Α'/11.9.2006 που προβλέπει την </a:t>
            </a:r>
            <a:r>
              <a:rPr lang="el-GR" b="1" u="sng" dirty="0" smtClean="0">
                <a:solidFill>
                  <a:schemeClr val="bg1"/>
                </a:solidFill>
              </a:rPr>
              <a:t>εφαρµογή της αρχής της ίσης µεταχείρισης ανδρών και γυναικών </a:t>
            </a:r>
          </a:p>
          <a:p>
            <a:pPr>
              <a:buClrTx/>
              <a:buFont typeface="Courier New" pitchFamily="49" charset="0"/>
              <a:buChar char="o"/>
            </a:pPr>
            <a:r>
              <a:rPr lang="el-GR" dirty="0" smtClean="0">
                <a:solidFill>
                  <a:schemeClr val="bg1"/>
                </a:solidFill>
              </a:rPr>
              <a:t> Νόµος 3500/2006 για την </a:t>
            </a:r>
            <a:r>
              <a:rPr lang="el-GR" b="1" u="sng" dirty="0" smtClean="0">
                <a:solidFill>
                  <a:schemeClr val="bg1"/>
                </a:solidFill>
              </a:rPr>
              <a:t>αντιµετώπιση της ενδοοικογενειακής βίας</a:t>
            </a:r>
            <a:endParaRPr lang="el-GR" b="1" u="sng" dirty="0">
              <a:solidFill>
                <a:schemeClr val="bg1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571472" y="571480"/>
            <a:ext cx="29972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800" b="1" u="sng" dirty="0" smtClean="0">
                <a:solidFill>
                  <a:schemeClr val="bg1"/>
                </a:solidFill>
              </a:rPr>
              <a:t>Νομικό Πλαίσιο</a:t>
            </a:r>
            <a:r>
              <a:rPr lang="el-GR" dirty="0" smtClean="0">
                <a:solidFill>
                  <a:schemeClr val="bg1"/>
                </a:solidFill>
              </a:rPr>
              <a:t>:</a:t>
            </a:r>
            <a:endParaRPr lang="el-G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6248" y="214290"/>
            <a:ext cx="4857752" cy="857256"/>
          </a:xfrm>
        </p:spPr>
        <p:txBody>
          <a:bodyPr>
            <a:normAutofit/>
          </a:bodyPr>
          <a:lstStyle/>
          <a:p>
            <a:r>
              <a:rPr lang="el-GR" sz="1200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ΚΑΚΟΠΟΙΗΣΗ ΤΗΣ ΓΥΝΑΙΚΑΣ ΣΤΗ ΣΥΓΧΡΟΝΗ ΕΛΛΑΔΑ</a:t>
            </a:r>
            <a:br>
              <a:rPr lang="el-GR" sz="1200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endParaRPr lang="el-GR" sz="1200" dirty="0"/>
          </a:p>
        </p:txBody>
      </p:sp>
      <p:sp>
        <p:nvSpPr>
          <p:cNvPr id="7" name="6 - Θέση περιεχομένου"/>
          <p:cNvSpPr>
            <a:spLocks noGrp="1"/>
          </p:cNvSpPr>
          <p:nvPr>
            <p:ph idx="1"/>
          </p:nvPr>
        </p:nvSpPr>
        <p:spPr>
          <a:xfrm>
            <a:off x="214282" y="857232"/>
            <a:ext cx="6257972" cy="2500330"/>
          </a:xfrm>
        </p:spPr>
        <p:txBody>
          <a:bodyPr>
            <a:normAutofit fontScale="92500" lnSpcReduction="20000"/>
          </a:bodyPr>
          <a:lstStyle/>
          <a:p>
            <a:pPr marL="1236726" lvl="2" indent="-514350">
              <a:buClr>
                <a:schemeClr val="bg1"/>
              </a:buClr>
              <a:buFont typeface="Wingdings" pitchFamily="2" charset="2"/>
              <a:buChar char="Ø"/>
            </a:pPr>
            <a:r>
              <a:rPr lang="el-GR" sz="2400" dirty="0" smtClean="0">
                <a:solidFill>
                  <a:schemeClr val="bg1"/>
                </a:solidFill>
                <a:latin typeface="+mj-lt"/>
              </a:rPr>
              <a:t>Ορισμός</a:t>
            </a:r>
          </a:p>
          <a:p>
            <a:pPr marL="1236726" lvl="2" indent="-514350">
              <a:buClrTx/>
              <a:buFont typeface="Wingdings" pitchFamily="2" charset="2"/>
              <a:buChar char="Ø"/>
            </a:pPr>
            <a:r>
              <a:rPr lang="el-GR" sz="2400" dirty="0" smtClean="0">
                <a:solidFill>
                  <a:schemeClr val="bg1"/>
                </a:solidFill>
                <a:latin typeface="+mj-lt"/>
              </a:rPr>
              <a:t>Περιβάλλοντα που μπορεί να λάβει χώρο η κακοποίηση</a:t>
            </a:r>
          </a:p>
          <a:p>
            <a:pPr marL="1236726" lvl="2" indent="-514350">
              <a:buClr>
                <a:schemeClr val="bg1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+mj-lt"/>
              </a:rPr>
              <a:t>Μορφές Βίας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-</a:t>
            </a:r>
            <a:r>
              <a:rPr lang="el-GR" sz="2400" dirty="0" smtClean="0">
                <a:solidFill>
                  <a:schemeClr val="bg1"/>
                </a:solidFill>
                <a:latin typeface="+mj-lt"/>
              </a:rPr>
              <a:t>Θύμα/Θύτης</a:t>
            </a:r>
            <a:endParaRPr lang="en-US" sz="2400" dirty="0" smtClean="0">
              <a:solidFill>
                <a:schemeClr val="bg1"/>
              </a:solidFill>
              <a:latin typeface="+mj-lt"/>
            </a:endParaRPr>
          </a:p>
          <a:p>
            <a:pPr marL="1236726" lvl="2" indent="-514350">
              <a:buClr>
                <a:schemeClr val="bg1"/>
              </a:buClr>
              <a:buFont typeface="Wingdings" pitchFamily="2" charset="2"/>
              <a:buChar char="Ø"/>
            </a:pPr>
            <a:r>
              <a:rPr lang="el-GR" sz="2400" dirty="0" smtClean="0">
                <a:solidFill>
                  <a:schemeClr val="bg1"/>
                </a:solidFill>
                <a:latin typeface="+mj-lt"/>
              </a:rPr>
              <a:t>Τρόποι Αντιμετώπισης</a:t>
            </a:r>
            <a:endParaRPr lang="en-US" sz="2400" dirty="0" smtClean="0">
              <a:solidFill>
                <a:schemeClr val="bg1"/>
              </a:solidFill>
              <a:latin typeface="+mj-lt"/>
            </a:endParaRPr>
          </a:p>
          <a:p>
            <a:pPr marL="1236726" lvl="2" indent="-514350">
              <a:buClr>
                <a:schemeClr val="bg1"/>
              </a:buClr>
              <a:buFont typeface="Wingdings" pitchFamily="2" charset="2"/>
              <a:buChar char="Ø"/>
            </a:pPr>
            <a:r>
              <a:rPr lang="el-GR" sz="2400" dirty="0" smtClean="0">
                <a:solidFill>
                  <a:schemeClr val="bg1"/>
                </a:solidFill>
                <a:latin typeface="+mj-lt"/>
              </a:rPr>
              <a:t>Νομικό Πλαίσιο</a:t>
            </a:r>
            <a:endParaRPr lang="en-US" sz="2400" dirty="0" smtClean="0">
              <a:solidFill>
                <a:schemeClr val="bg1"/>
              </a:solidFill>
              <a:latin typeface="+mj-lt"/>
            </a:endParaRPr>
          </a:p>
          <a:p>
            <a:pPr marL="1236726" lvl="2" indent="-514350">
              <a:buClr>
                <a:schemeClr val="bg1"/>
              </a:buClr>
              <a:buFont typeface="Wingdings" pitchFamily="2" charset="2"/>
              <a:buChar char="Ø"/>
            </a:pPr>
            <a:r>
              <a:rPr lang="el-GR" sz="2400" dirty="0" smtClean="0">
                <a:solidFill>
                  <a:schemeClr val="bg1"/>
                </a:solidFill>
                <a:latin typeface="+mj-lt"/>
              </a:rPr>
              <a:t>Πηγές</a:t>
            </a:r>
            <a:endParaRPr lang="en-US" sz="2400" dirty="0" smtClean="0">
              <a:solidFill>
                <a:schemeClr val="bg1"/>
              </a:solidFill>
              <a:latin typeface="+mj-lt"/>
            </a:endParaRPr>
          </a:p>
          <a:p>
            <a:pPr marL="1236726" lvl="2" indent="-514350">
              <a:buClr>
                <a:schemeClr val="bg1"/>
              </a:buClr>
              <a:buFont typeface="Wingdings" pitchFamily="2" charset="2"/>
              <a:buChar char="Ø"/>
            </a:pPr>
            <a:endParaRPr lang="el-GR" sz="2400" dirty="0" smtClean="0">
              <a:solidFill>
                <a:schemeClr val="bg1"/>
              </a:solidFill>
              <a:latin typeface="+mj-lt"/>
            </a:endParaRPr>
          </a:p>
          <a:p>
            <a:pPr marL="1236726" lvl="2" indent="-514350">
              <a:buClr>
                <a:schemeClr val="bg1"/>
              </a:buClr>
              <a:buFont typeface="Wingdings" pitchFamily="2" charset="2"/>
              <a:buChar char="Ø"/>
            </a:pPr>
            <a:endParaRPr lang="el-GR" dirty="0" smtClean="0">
              <a:solidFill>
                <a:schemeClr val="bg1"/>
              </a:solidFill>
            </a:endParaRPr>
          </a:p>
        </p:txBody>
      </p:sp>
      <p:pic>
        <p:nvPicPr>
          <p:cNvPr id="1027" name="Picture 3" descr="C:\Users\Χρήστος\Desktop\ΚΑΚΟΠΟΙΗΣΗ ΤΩΝ ΓΥΝΑΙΚΩΝ\ΚΠ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3429000"/>
            <a:ext cx="3824299" cy="314327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43108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1200" u="sng" dirty="0" smtClean="0">
                <a:solidFill>
                  <a:schemeClr val="bg1"/>
                </a:solidFill>
              </a:rPr>
              <a:t>ΚΑΚΟΠΟΙΗΣΗ</a:t>
            </a:r>
            <a:r>
              <a:rPr lang="el-GR" sz="1200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ΤΗΣ ΓΥΝΑΙΚΑΣ ΣΤΗ ΣΥΓΧΡΟΝΗ ΕΛΛΑΔΑ</a:t>
            </a:r>
            <a:r>
              <a:rPr lang="el-GR" sz="1200" u="sng" dirty="0" smtClean="0">
                <a:solidFill>
                  <a:schemeClr val="bg1"/>
                </a:solidFill>
              </a:rPr>
              <a:t> </a:t>
            </a:r>
            <a:endParaRPr lang="el-GR" sz="1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80690"/>
          </a:xfrm>
        </p:spPr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el-GR" b="1" u="sng" dirty="0" smtClean="0">
                <a:solidFill>
                  <a:schemeClr val="bg1"/>
                </a:solidFill>
              </a:rPr>
              <a:t>Πηγές:</a:t>
            </a:r>
          </a:p>
          <a:p>
            <a:pPr>
              <a:buClrTx/>
              <a:buNone/>
            </a:pPr>
            <a:r>
              <a:rPr lang="el-GR" b="1" u="sng" dirty="0" smtClean="0">
                <a:solidFill>
                  <a:schemeClr val="bg1"/>
                </a:solidFill>
              </a:rPr>
              <a:t> </a:t>
            </a:r>
          </a:p>
          <a:p>
            <a:pPr>
              <a:buClrTx/>
              <a:buNone/>
            </a:pPr>
            <a:r>
              <a:rPr lang="en-US" dirty="0" smtClean="0">
                <a:solidFill>
                  <a:schemeClr val="bg1"/>
                </a:solidFill>
              </a:rPr>
              <a:t>www.katafygiogynaikas.org</a:t>
            </a:r>
          </a:p>
          <a:p>
            <a:pPr>
              <a:buClrTx/>
              <a:buNone/>
            </a:pPr>
            <a:r>
              <a:rPr lang="en-US" dirty="0" smtClean="0">
                <a:solidFill>
                  <a:schemeClr val="bg1"/>
                </a:solidFill>
              </a:rPr>
              <a:t>www.womensos.gr</a:t>
            </a:r>
          </a:p>
          <a:p>
            <a:pPr>
              <a:buClrTx/>
              <a:buNone/>
            </a:pPr>
            <a:r>
              <a:rPr lang="en-US" dirty="0" smtClean="0">
                <a:solidFill>
                  <a:schemeClr val="bg1"/>
                </a:solidFill>
              </a:rPr>
              <a:t>www.socialactivism.gr</a:t>
            </a:r>
          </a:p>
          <a:p>
            <a:pPr>
              <a:buClrTx/>
              <a:buNone/>
            </a:pPr>
            <a:r>
              <a:rPr lang="en-US" dirty="0" smtClean="0">
                <a:solidFill>
                  <a:schemeClr val="bg1"/>
                </a:solidFill>
              </a:rPr>
              <a:t>www.kakopoihsh.wordpress.com </a:t>
            </a:r>
          </a:p>
          <a:p>
            <a:pPr>
              <a:buClrTx/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ClrTx/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ClrTx/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ClrTx/>
              <a:buNone/>
            </a:pPr>
            <a:endParaRPr lang="el-GR" dirty="0">
              <a:solidFill>
                <a:schemeClr val="bg1"/>
              </a:solidFill>
            </a:endParaRPr>
          </a:p>
        </p:txBody>
      </p:sp>
      <p:pic>
        <p:nvPicPr>
          <p:cNvPr id="5122" name="Picture 2" descr="C:\Users\Χρήστος\Desktop\ΚΑΚΟΠΟΙΗΣΗ ΤΩΝ ΓΥΝΑΙΚΩΝ\ΚΠ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4357694"/>
            <a:ext cx="4795852" cy="2143140"/>
          </a:xfrm>
          <a:prstGeom prst="rect">
            <a:avLst/>
          </a:prstGeom>
          <a:noFill/>
        </p:spPr>
      </p:pic>
      <p:pic>
        <p:nvPicPr>
          <p:cNvPr id="5123" name="Picture 3" descr="C:\Users\Χρήστος\Desktop\ΚΑΚΟΠΟΙΗΣΗ ΤΩΝ ΓΥΝΑΙΚΩΝ\ΚΠ1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4500570"/>
            <a:ext cx="2314575" cy="19812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714612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1200" u="sng" dirty="0" smtClean="0">
                <a:solidFill>
                  <a:schemeClr val="bg1"/>
                </a:solidFill>
              </a:rPr>
              <a:t>ΚΑΚΟΠΟΙΗΣΗ</a:t>
            </a:r>
            <a:r>
              <a:rPr lang="el-GR" sz="1200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ΤΗΣ ΓΥΝΑΙΚΑΣ ΣΤΗ ΣΥΓΧΡΟΝΗ ΕΛΛΑΔΑ</a:t>
            </a:r>
            <a:r>
              <a:rPr lang="el-GR" sz="1200" u="sng" dirty="0" smtClean="0">
                <a:solidFill>
                  <a:schemeClr val="bg1"/>
                </a:solidFill>
              </a:rPr>
              <a:t> </a:t>
            </a:r>
            <a:endParaRPr lang="el-GR" sz="1200" dirty="0"/>
          </a:p>
        </p:txBody>
      </p:sp>
      <p:pic>
        <p:nvPicPr>
          <p:cNvPr id="7170" name="Picture 2" descr="C:\Users\Χρήστος\Desktop\ΚΑΚΟΠΟΙΗΣΗ ΤΩΝ ΓΥΝΑΙΚΩΝ\KΠ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1000108"/>
            <a:ext cx="7286675" cy="528641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28860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1200" u="sng" dirty="0" smtClean="0">
                <a:solidFill>
                  <a:schemeClr val="bg1"/>
                </a:solidFill>
              </a:rPr>
              <a:t>ΚΑΚΟΠΟΙΗΣΗ</a:t>
            </a:r>
            <a:r>
              <a:rPr lang="el-GR" sz="1200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ΤΗΣ ΓΥΝΑΙΚΑΣ ΣΤΗ ΣΥΓΧΡΟΝΗ ΕΛΛΑΔΑ</a:t>
            </a:r>
            <a:r>
              <a:rPr lang="el-GR" sz="1200" u="sng" dirty="0" smtClean="0">
                <a:solidFill>
                  <a:schemeClr val="bg1"/>
                </a:solidFill>
              </a:rPr>
              <a:t> </a:t>
            </a:r>
            <a:endParaRPr lang="el-GR" sz="1200" dirty="0"/>
          </a:p>
        </p:txBody>
      </p:sp>
      <p:pic>
        <p:nvPicPr>
          <p:cNvPr id="1026" name="Picture 2" descr="C:\Users\Χρήστος\Desktop\ΚΑΚΟΠΟΙΗΣΗ ΤΩΝ ΓΥΝΑΙΚΩΝ\ΚΠ1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142984"/>
            <a:ext cx="6872325" cy="514353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1736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1200" u="sng" dirty="0" smtClean="0">
                <a:solidFill>
                  <a:schemeClr val="bg1"/>
                </a:solidFill>
              </a:rPr>
              <a:t>ΚΑΚΟΠΟΙΗΣΗ</a:t>
            </a:r>
            <a:r>
              <a:rPr lang="el-GR" sz="1200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ΤΗΣ ΓΥΝΑΙΚΑΣ ΣΤΗ ΣΥΓΧΡΟΝΗ ΕΛΛΑΔΑ</a:t>
            </a:r>
            <a:r>
              <a:rPr lang="el-GR" sz="1200" u="sng" dirty="0" smtClean="0">
                <a:solidFill>
                  <a:schemeClr val="bg1"/>
                </a:solidFill>
              </a:rPr>
              <a:t> </a:t>
            </a:r>
            <a:endParaRPr lang="el-GR" sz="1200" dirty="0"/>
          </a:p>
        </p:txBody>
      </p:sp>
      <p:pic>
        <p:nvPicPr>
          <p:cNvPr id="2050" name="Picture 2" descr="C:\Users\Χρήστος\Desktop\ΚΑΚΟΠΟΙΗΣΗ ΤΩΝ ΓΥΝΑΙΚΩΝ\ΚΠ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214422"/>
            <a:ext cx="4429156" cy="3249626"/>
          </a:xfrm>
          <a:prstGeom prst="rect">
            <a:avLst/>
          </a:prstGeom>
          <a:noFill/>
        </p:spPr>
      </p:pic>
      <p:pic>
        <p:nvPicPr>
          <p:cNvPr id="2051" name="Picture 3" descr="C:\Users\Χρήστος\Desktop\ΚΑΚΟΠΟΙΗΣΗ ΤΩΝ ΓΥΝΑΙΚΩΝ\κπ2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1285860"/>
            <a:ext cx="3214710" cy="514353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14546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1200" u="sng" dirty="0" smtClean="0">
                <a:solidFill>
                  <a:schemeClr val="bg1"/>
                </a:solidFill>
              </a:rPr>
              <a:t>ΚΑΚΟΠΟΙΗΣΗ</a:t>
            </a:r>
            <a:r>
              <a:rPr lang="el-GR" sz="1200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ΤΗΣ ΓΥΝΑΙΚΑΣ ΣΤΗ ΣΥΓΧΡΟΝΗ ΕΛΛΑΔΑ</a:t>
            </a:r>
            <a:r>
              <a:rPr lang="el-GR" sz="1200" u="sng" dirty="0" smtClean="0">
                <a:solidFill>
                  <a:schemeClr val="bg1"/>
                </a:solidFill>
              </a:rPr>
              <a:t> </a:t>
            </a:r>
            <a:endParaRPr lang="el-GR" sz="1200" dirty="0"/>
          </a:p>
        </p:txBody>
      </p:sp>
      <p:pic>
        <p:nvPicPr>
          <p:cNvPr id="3075" name="Picture 3" descr="C:\Users\Χρήστος\Desktop\ΚΑΚΟΠΟΙΗΣΗ ΤΩΝ ΓΥΝΑΙΚΩΝ\ΚΠ1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071678"/>
            <a:ext cx="4286280" cy="3071834"/>
          </a:xfrm>
          <a:prstGeom prst="rect">
            <a:avLst/>
          </a:prstGeom>
          <a:noFill/>
        </p:spPr>
      </p:pic>
      <p:pic>
        <p:nvPicPr>
          <p:cNvPr id="3077" name="Picture 5" descr="C:\Users\Χρήστος\Desktop\ΚΑΚΟΠΟΙΗΣΗ ΤΩΝ ΓΥΝΑΙΚΩΝ\ΚΠ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1285860"/>
            <a:ext cx="3000396" cy="485778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00232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1200" u="sng" dirty="0" smtClean="0">
                <a:solidFill>
                  <a:schemeClr val="bg1"/>
                </a:solidFill>
              </a:rPr>
              <a:t>ΚΑΚΟΠΟΙΗΣΗ</a:t>
            </a:r>
            <a:r>
              <a:rPr lang="el-GR" sz="1200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ΤΗΣ ΓΥΝΑΙΚΑΣ ΣΤΗ ΣΥΓΧΡΟΝΗ ΕΛΛΑΔΑ</a:t>
            </a:r>
            <a:r>
              <a:rPr lang="el-GR" sz="1200" u="sng" dirty="0" smtClean="0">
                <a:solidFill>
                  <a:schemeClr val="bg1"/>
                </a:solidFill>
              </a:rPr>
              <a:t> </a:t>
            </a:r>
            <a:endParaRPr lang="el-GR" sz="1200" dirty="0"/>
          </a:p>
        </p:txBody>
      </p:sp>
      <p:pic>
        <p:nvPicPr>
          <p:cNvPr id="4099" name="Picture 3" descr="C:\Users\Χρήστος\Desktop\images (2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428736"/>
            <a:ext cx="3571868" cy="4643470"/>
          </a:xfrm>
          <a:prstGeom prst="rect">
            <a:avLst/>
          </a:prstGeom>
          <a:noFill/>
        </p:spPr>
      </p:pic>
      <p:pic>
        <p:nvPicPr>
          <p:cNvPr id="4100" name="Picture 4" descr="C:\Users\Χρήστος\Desktop\images (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1357298"/>
            <a:ext cx="3338516" cy="471490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57422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1200" u="sng" dirty="0" smtClean="0">
                <a:solidFill>
                  <a:schemeClr val="bg1"/>
                </a:solidFill>
              </a:rPr>
              <a:t>ΚΑΚΟΠΟΙΗΣΗ</a:t>
            </a:r>
            <a:r>
              <a:rPr lang="el-GR" sz="1200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ΤΗΣ ΓΥΝΑΙΚΑΣ ΣΤΗ ΣΥΓΧΡΟΝΗ ΕΛΛΑΔΑ</a:t>
            </a:r>
            <a:r>
              <a:rPr lang="el-GR" sz="1200" u="sng" dirty="0" smtClean="0">
                <a:solidFill>
                  <a:schemeClr val="bg1"/>
                </a:solidFill>
              </a:rPr>
              <a:t> </a:t>
            </a:r>
            <a:endParaRPr lang="el-GR" sz="1200" dirty="0"/>
          </a:p>
        </p:txBody>
      </p:sp>
      <p:pic>
        <p:nvPicPr>
          <p:cNvPr id="5122" name="Picture 2" descr="C:\Users\Χρήστος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143116"/>
            <a:ext cx="3929090" cy="4000528"/>
          </a:xfrm>
          <a:prstGeom prst="rect">
            <a:avLst/>
          </a:prstGeom>
          <a:noFill/>
        </p:spPr>
      </p:pic>
      <p:pic>
        <p:nvPicPr>
          <p:cNvPr id="5123" name="Picture 3" descr="C:\Users\Χρήστος\Desktop\ΚΑΚΟΠΟΙΗΣΗ ΤΩΝ ΓΥΝΑΙΚΩΝ\ΚΠ1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1071546"/>
            <a:ext cx="3000396" cy="414340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00298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1200" u="sng" dirty="0" smtClean="0">
                <a:solidFill>
                  <a:schemeClr val="bg1"/>
                </a:solidFill>
              </a:rPr>
              <a:t>ΚΑΚΟΠΟΙΗΣΗ</a:t>
            </a:r>
            <a:r>
              <a:rPr lang="el-GR" sz="1200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ΤΗΣ ΓΥΝΑΙΚΑΣ ΣΤΗ ΣΥΓΧΡΟΝΗ ΕΛΛΑΔΑ</a:t>
            </a:r>
            <a:r>
              <a:rPr lang="el-GR" sz="1200" u="sng" dirty="0" smtClean="0">
                <a:solidFill>
                  <a:schemeClr val="bg1"/>
                </a:solidFill>
              </a:rPr>
              <a:t> </a:t>
            </a:r>
            <a:endParaRPr lang="el-GR" sz="1200" dirty="0"/>
          </a:p>
        </p:txBody>
      </p:sp>
      <p:pic>
        <p:nvPicPr>
          <p:cNvPr id="6146" name="Picture 2" descr="C:\Users\Χρήστος\Desktop\images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071546"/>
            <a:ext cx="6572296" cy="535785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714744" y="0"/>
            <a:ext cx="6329378" cy="868346"/>
          </a:xfrm>
        </p:spPr>
        <p:txBody>
          <a:bodyPr>
            <a:normAutofit/>
          </a:bodyPr>
          <a:lstStyle/>
          <a:p>
            <a:r>
              <a:rPr lang="el-GR" sz="1200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ΚΑΚΟΠΟΙΗΣΗ ΤΗΣ ΓΥΝΑΙΚΑΣ ΣΤΗ ΣΥΓΧΡΟΝΗ ΕΛΛΑΔΑ</a:t>
            </a:r>
            <a:endParaRPr lang="el-GR" sz="1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09186"/>
          </a:xfrm>
        </p:spPr>
        <p:txBody>
          <a:bodyPr>
            <a:normAutofit lnSpcReduction="10000"/>
          </a:bodyPr>
          <a:lstStyle/>
          <a:p>
            <a:pPr lvl="8" algn="ctr">
              <a:buClr>
                <a:schemeClr val="bg1"/>
              </a:buClr>
              <a:buNone/>
            </a:pPr>
            <a:endParaRPr lang="el-GR" sz="2800" b="1" u="sng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l-GR" dirty="0" smtClean="0">
                <a:solidFill>
                  <a:schemeClr val="bg1"/>
                </a:solidFill>
              </a:rPr>
              <a:t>«Η βία κατά των γυναικών είναι ίσως η πιο επαίσχυντη παραβίαση των ανθρωπίνων δικαιωμάτων. Δεν κάνει διαχωρισμό μεταξύ συνόρων, πολιτισμών ή πλούτου. Όσο συνεχίζεται, δεν μπορούμε να ισχυριζόμαστε ότι κάνουμε ουσιαστική πρόοδο προς την ισότητα, την ανάπτυξη και την ειρήνη» </a:t>
            </a:r>
          </a:p>
          <a:p>
            <a:pPr algn="ctr">
              <a:buNone/>
            </a:pPr>
            <a:r>
              <a:rPr lang="el-GR" dirty="0" smtClean="0">
                <a:solidFill>
                  <a:schemeClr val="bg1"/>
                </a:solidFill>
              </a:rPr>
              <a:t/>
            </a:r>
            <a:br>
              <a:rPr lang="el-GR" dirty="0" smtClean="0">
                <a:solidFill>
                  <a:schemeClr val="bg1"/>
                </a:solidFill>
              </a:rPr>
            </a:br>
            <a:r>
              <a:rPr lang="el-GR" sz="2400" dirty="0" smtClean="0">
                <a:solidFill>
                  <a:schemeClr val="bg1"/>
                </a:solidFill>
              </a:rPr>
              <a:t>Ο ορισμός της βίας κατά των γυναικών αντιστοιχεί στον ορισμό που υιοθετήθηκε το 1995 στην 4η Παγκόσμια Διάσκεψη Γυναικών και αναφέρεται στις παραγράφους 113 και 118 της Πλατφόρμας Δράσης του Πεκίνο.</a:t>
            </a:r>
            <a:endParaRPr lang="el-GR" sz="2400" dirty="0">
              <a:solidFill>
                <a:schemeClr val="bg1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642910" y="928670"/>
            <a:ext cx="17828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800" b="1" u="sng" dirty="0" smtClean="0">
                <a:solidFill>
                  <a:schemeClr val="bg1"/>
                </a:solidFill>
              </a:rPr>
              <a:t>Ορισμός</a:t>
            </a:r>
            <a:endParaRPr lang="el-GR" sz="2800" b="1" u="sng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714876" y="0"/>
            <a:ext cx="4614866" cy="1143000"/>
          </a:xfrm>
        </p:spPr>
        <p:txBody>
          <a:bodyPr>
            <a:normAutofit/>
          </a:bodyPr>
          <a:lstStyle/>
          <a:p>
            <a:r>
              <a:rPr lang="el-GR" sz="1200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ΚΑΚΟΠΟΙΗΣΗ ΤΗΣ ΓΥΝΑΙΚΑΣ ΣΤΗ ΣΥΓΧΡΟΝΗ ΕΛΛΑΔΑ</a:t>
            </a:r>
            <a:endParaRPr lang="el-GR" sz="1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2285992"/>
            <a:ext cx="8229600" cy="4000528"/>
          </a:xfrm>
        </p:spPr>
        <p:txBody>
          <a:bodyPr/>
          <a:lstStyle/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Ο όρος «βία κατά των γυναικών» περιλαμβάνει κάθε πράξη βίας που στηρίζεται στο φύλο και έχει ως αποτέλεσμα ή είναι δυνατό να έχει ως αποτέλεσμα, την σωματική, σεξουαλική ή ψυχολογική βλάβη ή πόνο για τις γυναίκες, συμπεριλαμβανομένων των απειλών τέτοιων πράξεων, τον εξαναγκασμό ή την αυθαίρετη στέρηση της ελευθερίας είτε αυτό προκύπτει στην δημόσια είτε στην ιδιωτική ζωή.</a:t>
            </a:r>
            <a:endParaRPr lang="el-GR" dirty="0">
              <a:solidFill>
                <a:schemeClr val="bg1"/>
              </a:solidFill>
            </a:endParaRPr>
          </a:p>
        </p:txBody>
      </p:sp>
      <p:pic>
        <p:nvPicPr>
          <p:cNvPr id="2050" name="Picture 2" descr="C:\Users\Χρήστος\Desktop\ΚΑΚΟΠΟΙΗΣΗ ΤΩΝ ΓΥΝΑΙΚΩΝ\ΚΠ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571480"/>
            <a:ext cx="2981325" cy="153352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143240" y="214290"/>
            <a:ext cx="7158030" cy="785818"/>
          </a:xfrm>
        </p:spPr>
        <p:txBody>
          <a:bodyPr>
            <a:normAutofit/>
          </a:bodyPr>
          <a:lstStyle/>
          <a:p>
            <a:r>
              <a:rPr lang="el-GR" sz="1200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ΚΑΚΟΠΟΙΗΣΗ ΤΗΣ ΓΥΝΑΙΚΑΣ ΣΤΗ ΣΥΓΧΡΟΝΗ ΕΛΛΑΔΑ</a:t>
            </a:r>
            <a:endParaRPr lang="el-GR" sz="1200" dirty="0"/>
          </a:p>
        </p:txBody>
      </p:sp>
      <p:sp>
        <p:nvSpPr>
          <p:cNvPr id="9" name="8 - Θέση περιεχομένου"/>
          <p:cNvSpPr>
            <a:spLocks noGrp="1"/>
          </p:cNvSpPr>
          <p:nvPr>
            <p:ph idx="1"/>
          </p:nvPr>
        </p:nvSpPr>
        <p:spPr>
          <a:xfrm>
            <a:off x="214282" y="1071546"/>
            <a:ext cx="8229600" cy="4494846"/>
          </a:xfrm>
        </p:spPr>
        <p:txBody>
          <a:bodyPr/>
          <a:lstStyle/>
          <a:p>
            <a:pPr>
              <a:buNone/>
            </a:pPr>
            <a:r>
              <a:rPr lang="el-GR" u="sng" dirty="0" smtClean="0">
                <a:solidFill>
                  <a:schemeClr val="bg1"/>
                </a:solidFill>
              </a:rPr>
              <a:t>Περιβάλλοντα που μπορεί να λάβει χώρο η κακοποίηση: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el-GR" dirty="0" smtClean="0">
                <a:solidFill>
                  <a:schemeClr val="bg1"/>
                </a:solidFill>
              </a:rPr>
              <a:t>Ενδοοικογενειακό/ Συντροφική σχέση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el-GR" dirty="0" smtClean="0">
                <a:solidFill>
                  <a:schemeClr val="bg1"/>
                </a:solidFill>
              </a:rPr>
              <a:t>Εργασιακό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el-GR" dirty="0" smtClean="0">
                <a:solidFill>
                  <a:schemeClr val="bg1"/>
                </a:solidFill>
              </a:rPr>
              <a:t>Φιλικό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el-GR" dirty="0" smtClean="0">
                <a:solidFill>
                  <a:schemeClr val="bg1"/>
                </a:solidFill>
              </a:rPr>
              <a:t>Σε εξωτερικό χώρο (ιδιωτικό ή δημόσιο)</a:t>
            </a:r>
          </a:p>
          <a:p>
            <a:pPr>
              <a:buFont typeface="Wingdings" pitchFamily="2" charset="2"/>
              <a:buChar char="q"/>
            </a:pPr>
            <a:endParaRPr lang="el-GR" dirty="0"/>
          </a:p>
        </p:txBody>
      </p:sp>
      <p:pic>
        <p:nvPicPr>
          <p:cNvPr id="1027" name="Picture 3" descr="C:\Users\Χρήστος\Desktop\ΚΑΚΟΠΟΙΗΣΗ ΤΩΝ ΓΥΝΑΙΚΩΝ\ΚΠ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4643446"/>
            <a:ext cx="3957644" cy="172878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786182" y="214290"/>
            <a:ext cx="5857916" cy="654032"/>
          </a:xfrm>
        </p:spPr>
        <p:txBody>
          <a:bodyPr>
            <a:normAutofit/>
          </a:bodyPr>
          <a:lstStyle/>
          <a:p>
            <a:r>
              <a:rPr lang="el-GR" sz="1200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ΚΑΚΟΠΟΙΗΣΗ ΤΗΣ ΓΥΝΑΙΚΑΣ ΣΤΗ ΣΥΓΧΡΟΝΗ ΕΛΛΑΔΑ</a:t>
            </a:r>
            <a:endParaRPr lang="el-GR" sz="1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52149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u="sng" dirty="0" smtClean="0">
                <a:solidFill>
                  <a:schemeClr val="bg1"/>
                </a:solidFill>
              </a:rPr>
              <a:t>Μορφές Βίας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el-GR" i="1" dirty="0" smtClean="0">
                <a:solidFill>
                  <a:schemeClr val="bg1"/>
                </a:solidFill>
              </a:rPr>
              <a:t>Σωματική βία</a:t>
            </a: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Γελοιοποίηση του σώματος του άλλου, γροθιές, σπρώξιμο, χαστούκι, τσιμπήματα, δάγκωμα, χτυπήματα με τα χέρια ή άλλα αντικείμενα, απόπειρα στραγγαλισμού, καταναγκαστική ακινησία, δέσιμο, κάψιμο, εγκατάλειψη σε επικίνδυνο μέρος, άρνηση βοήθειας (σε αρρώστια/τραυματισμό), επίθεση με όπλο, φόνος</a:t>
            </a:r>
          </a:p>
          <a:p>
            <a:pPr>
              <a:buNone/>
            </a:pPr>
            <a:r>
              <a:rPr lang="el-GR" i="1" dirty="0" smtClean="0">
                <a:solidFill>
                  <a:schemeClr val="bg1"/>
                </a:solidFill>
              </a:rPr>
              <a:t> </a:t>
            </a: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l-GR" u="sng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143372" y="0"/>
            <a:ext cx="5000628" cy="714380"/>
          </a:xfrm>
        </p:spPr>
        <p:txBody>
          <a:bodyPr>
            <a:normAutofit fontScale="90000"/>
          </a:bodyPr>
          <a:lstStyle/>
          <a:p>
            <a:r>
              <a:rPr lang="en-US" sz="1200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en-US" sz="1200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l-GR" sz="1200" b="0" dirty="0" smtClean="0"/>
              <a:t/>
            </a:r>
            <a:br>
              <a:rPr lang="el-GR" sz="1200" b="0" dirty="0" smtClean="0"/>
            </a:br>
            <a:r>
              <a:rPr lang="el-GR" sz="1200" b="0" dirty="0" smtClean="0"/>
              <a:t> </a:t>
            </a:r>
            <a:br>
              <a:rPr lang="el-GR" sz="1200" b="0" dirty="0" smtClean="0"/>
            </a:br>
            <a:r>
              <a:rPr lang="el-GR" sz="1200" u="sng" dirty="0" smtClean="0">
                <a:solidFill>
                  <a:schemeClr val="bg1"/>
                </a:solidFill>
              </a:rPr>
              <a:t>ΚΑΚΟΠΟΙΗΣΗ</a:t>
            </a:r>
            <a:r>
              <a:rPr lang="el-GR" sz="1200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ΤΗΣ ΓΥΝΑΙΚΑΣ ΣΤΗ ΣΥΓΧΡΟΝΗ ΕΛΛΑΔΑ</a:t>
            </a:r>
            <a:endParaRPr lang="el-GR" sz="1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23566"/>
          </a:xfrm>
        </p:spPr>
        <p:txBody>
          <a:bodyPr>
            <a:normAutofit fontScale="92500" lnSpcReduction="10000"/>
          </a:bodyPr>
          <a:lstStyle/>
          <a:p>
            <a:pPr>
              <a:buClrTx/>
              <a:buFont typeface="Wingdings" pitchFamily="2" charset="2"/>
              <a:buChar char="q"/>
            </a:pPr>
            <a:r>
              <a:rPr lang="el-GR" i="1" dirty="0" smtClean="0">
                <a:solidFill>
                  <a:schemeClr val="bg1"/>
                </a:solidFill>
              </a:rPr>
              <a:t>Σεξουαλική βία</a:t>
            </a:r>
            <a:endParaRPr lang="el-GR" dirty="0" smtClean="0">
              <a:solidFill>
                <a:schemeClr val="bg1"/>
              </a:solidFill>
            </a:endParaRPr>
          </a:p>
          <a:p>
            <a:pPr>
              <a:buClrTx/>
              <a:buNone/>
            </a:pPr>
            <a:r>
              <a:rPr lang="el-GR" dirty="0" smtClean="0">
                <a:solidFill>
                  <a:schemeClr val="bg1"/>
                </a:solidFill>
              </a:rPr>
              <a:t>Εξαναγκασμός σε σεξουαλικές πράξεις χωρίς συναίνεση, σεξουαλική παρενόχληση στο χώρο εργασίας ή σε δημόσιο χώρο, βιασμός μέσα ή έξω από μια σχέση, καταναγκαστική πορνεία (trafficking),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bg1"/>
                </a:solidFill>
              </a:rPr>
              <a:t>εξαναγκασμός σε γάµο , τεκνοποιία και αναγκαστική στείρωση</a:t>
            </a:r>
            <a:endParaRPr lang="en-US" dirty="0" smtClean="0">
              <a:solidFill>
                <a:schemeClr val="bg1"/>
              </a:solidFill>
            </a:endParaRPr>
          </a:p>
          <a:p>
            <a:pPr>
              <a:buClrTx/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>
              <a:buClrTx/>
              <a:buFont typeface="Wingdings" pitchFamily="2" charset="2"/>
              <a:buChar char="q"/>
            </a:pPr>
            <a:r>
              <a:rPr lang="el-GR" i="1" dirty="0" smtClean="0">
                <a:solidFill>
                  <a:schemeClr val="bg1"/>
                </a:solidFill>
              </a:rPr>
              <a:t>Οικονομική βία</a:t>
            </a: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Απειλές για απόλυση στο χώρο εργασίας, εκμετάλλευση οικονομικών πόρων του θύματος, στέρηση βασικών αγαθών, απαγόρευση εργασίας, απόκρυψη ή υπεξαίρεση εισοδημάτων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 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786050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1200" u="sng" dirty="0" smtClean="0">
                <a:solidFill>
                  <a:schemeClr val="bg1"/>
                </a:solidFill>
              </a:rPr>
              <a:t>ΚΑΚΟΠΟΙΗΣΗ</a:t>
            </a:r>
            <a:r>
              <a:rPr lang="el-GR" sz="1200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ΤΗΣ ΓΥΝΑΙΚΑΣ ΣΤΗ ΣΥΓΧΡΟΝΗ ΕΛΛΑΔΑ</a:t>
            </a:r>
            <a:endParaRPr lang="el-GR" sz="1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71472" y="857232"/>
            <a:ext cx="8229600" cy="4709160"/>
          </a:xfrm>
        </p:spPr>
        <p:txBody>
          <a:bodyPr/>
          <a:lstStyle/>
          <a:p>
            <a:pPr>
              <a:buClrTx/>
              <a:buFont typeface="Wingdings" pitchFamily="2" charset="2"/>
              <a:buChar char="q"/>
            </a:pPr>
            <a:r>
              <a:rPr lang="el-GR" i="1" dirty="0" smtClean="0">
                <a:solidFill>
                  <a:schemeClr val="bg1"/>
                </a:solidFill>
              </a:rPr>
              <a:t>Ψυχολογική / Λεκτική βία</a:t>
            </a: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Απειλές, προσβολές, βρισιές, συνεχής κακόβουλη κριτική, υποτίμηση, γελοιοποίηση, δημιουργία κλίματος εκφοβισμού και τρόμου, κτητικότητα και κοινωνική/ φυσική απομόνωση, έλεγχος των κινήσεων, επίρριψη ευθυνών, αποστέρηση εκτίμησης/ στοργής ως μορφή τιμωρίας, καταστροφή προσωπικών ειδών και αντικειμένων του σπιτιού</a:t>
            </a:r>
          </a:p>
          <a:p>
            <a:endParaRPr lang="el-GR" dirty="0" smtClean="0"/>
          </a:p>
          <a:p>
            <a:endParaRPr lang="el-GR" dirty="0"/>
          </a:p>
        </p:txBody>
      </p:sp>
      <p:pic>
        <p:nvPicPr>
          <p:cNvPr id="1026" name="Picture 2" descr="C:\Users\Χρήστος\Desktop\ΚΑΚΟΠΟΙΗΣΗ ΤΩΝ ΓΥΝΑΙΚΩΝ\ΚΠ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4643446"/>
            <a:ext cx="3357586" cy="190023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57488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1200" u="sng" dirty="0" smtClean="0">
                <a:solidFill>
                  <a:schemeClr val="bg1"/>
                </a:solidFill>
              </a:rPr>
              <a:t>ΚΑΚΟΠΟΙΗΣΗ</a:t>
            </a:r>
            <a:r>
              <a:rPr lang="el-GR" sz="1200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ΤΗΣ ΓΥΝΑΙΚΑΣ ΣΤΗ ΣΥΓΧΡΟΝΗ ΕΛΛΑΔΑ</a:t>
            </a:r>
            <a:endParaRPr lang="el-GR" sz="1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2571744"/>
            <a:ext cx="8229600" cy="4043378"/>
          </a:xfrm>
        </p:spPr>
        <p:txBody>
          <a:bodyPr/>
          <a:lstStyle/>
          <a:p>
            <a:pPr marL="651510" indent="-514350">
              <a:buNone/>
            </a:pPr>
            <a:r>
              <a:rPr lang="el-GR" dirty="0" smtClean="0">
                <a:solidFill>
                  <a:schemeClr val="bg1"/>
                </a:solidFill>
              </a:rPr>
              <a:t>Τις περισσότερες φορές, οι γυναίκες που πέφτουν θύματα κακοποίησης γνωρίζουν το θύτη, ο οποίος μπορεί να είναι:</a:t>
            </a:r>
          </a:p>
          <a:p>
            <a:pPr marL="651510" indent="-514350">
              <a:buClrTx/>
              <a:buFont typeface="Wingdings" pitchFamily="2" charset="2"/>
              <a:buChar char="ü"/>
            </a:pPr>
            <a:r>
              <a:rPr lang="el-GR" dirty="0" smtClean="0">
                <a:solidFill>
                  <a:schemeClr val="bg1"/>
                </a:solidFill>
              </a:rPr>
              <a:t>Σύζυγος/Σύντροφος</a:t>
            </a:r>
          </a:p>
          <a:p>
            <a:pPr marL="651510" indent="-514350">
              <a:buClrTx/>
              <a:buFont typeface="Wingdings" pitchFamily="2" charset="2"/>
              <a:buChar char="ü"/>
            </a:pPr>
            <a:r>
              <a:rPr lang="el-GR" dirty="0" smtClean="0">
                <a:solidFill>
                  <a:schemeClr val="bg1"/>
                </a:solidFill>
              </a:rPr>
              <a:t>Άτομο του στενού οικογενειακού περιβάλλοντος (πατέρας , αδερφός)</a:t>
            </a:r>
          </a:p>
          <a:p>
            <a:pPr marL="651510" indent="-514350">
              <a:buClrTx/>
              <a:buFont typeface="Wingdings" pitchFamily="2" charset="2"/>
              <a:buChar char="ü"/>
            </a:pPr>
            <a:r>
              <a:rPr lang="el-GR" dirty="0" smtClean="0">
                <a:solidFill>
                  <a:schemeClr val="bg1"/>
                </a:solidFill>
              </a:rPr>
              <a:t>Άτομο του εργασιακού περιβάλλοντος (εργοδότης, συνάδελφος)</a:t>
            </a:r>
          </a:p>
          <a:p>
            <a:pPr marL="651510" indent="-514350">
              <a:buClrTx/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 marL="651510" indent="-514350">
              <a:buFont typeface="Wingdings" pitchFamily="2" charset="2"/>
              <a:buChar char="ü"/>
            </a:pPr>
            <a:endParaRPr lang="el-GR" dirty="0" smtClean="0"/>
          </a:p>
          <a:p>
            <a:pPr marL="651510" indent="-514350">
              <a:buFont typeface="Wingdings" pitchFamily="2" charset="2"/>
              <a:buChar char="ü"/>
            </a:pPr>
            <a:endParaRPr lang="el-GR" dirty="0"/>
          </a:p>
        </p:txBody>
      </p:sp>
      <p:pic>
        <p:nvPicPr>
          <p:cNvPr id="2050" name="Picture 2" descr="C:\Users\Χρήστος\Desktop\ΚΑΚΟΠΟΙΗΣΗ ΤΩΝ ΓΥΝΑΙΚΩΝ\ΚΠ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857232"/>
            <a:ext cx="5072098" cy="153828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Ζωντάνι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Χαρτ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2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646</TotalTime>
  <Words>1076</Words>
  <PresentationFormat>Προβολή στην οθόνη (4:3)</PresentationFormat>
  <Paragraphs>111</Paragraphs>
  <Slides>27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27</vt:i4>
      </vt:variant>
    </vt:vector>
  </HeadingPairs>
  <TitlesOfParts>
    <vt:vector size="28" baseType="lpstr">
      <vt:lpstr>Αποκορύφωμα</vt:lpstr>
      <vt:lpstr>Τσιμπουκη Δωροθεα Α3 Σχολικό Έτοσ: 2015-2016</vt:lpstr>
      <vt:lpstr>ΚΑΚΟΠΟΙΗΣΗ ΤΗΣ ΓΥΝΑΙΚΑΣ ΣΤΗ ΣΥΓΧΡΟΝΗ ΕΛΛΑΔΑ </vt:lpstr>
      <vt:lpstr>ΚΑΚΟΠΟΙΗΣΗ ΤΗΣ ΓΥΝΑΙΚΑΣ ΣΤΗ ΣΥΓΧΡΟΝΗ ΕΛΛΑΔΑ</vt:lpstr>
      <vt:lpstr>ΚΑΚΟΠΟΙΗΣΗ ΤΗΣ ΓΥΝΑΙΚΑΣ ΣΤΗ ΣΥΓΧΡΟΝΗ ΕΛΛΑΔΑ</vt:lpstr>
      <vt:lpstr>ΚΑΚΟΠΟΙΗΣΗ ΤΗΣ ΓΥΝΑΙΚΑΣ ΣΤΗ ΣΥΓΧΡΟΝΗ ΕΛΛΑΔΑ</vt:lpstr>
      <vt:lpstr>ΚΑΚΟΠΟΙΗΣΗ ΤΗΣ ΓΥΝΑΙΚΑΣ ΣΤΗ ΣΥΓΧΡΟΝΗ ΕΛΛΑΔΑ</vt:lpstr>
      <vt:lpstr>    ΚΑΚΟΠΟΙΗΣΗ ΤΗΣ ΓΥΝΑΙΚΑΣ ΣΤΗ ΣΥΓΧΡΟΝΗ ΕΛΛΑΔΑ</vt:lpstr>
      <vt:lpstr>ΚΑΚΟΠΟΙΗΣΗ ΤΗΣ ΓΥΝΑΙΚΑΣ ΣΤΗ ΣΥΓΧΡΟΝΗ ΕΛΛΑΔΑ</vt:lpstr>
      <vt:lpstr>ΚΑΚΟΠΟΙΗΣΗ ΤΗΣ ΓΥΝΑΙΚΑΣ ΣΤΗ ΣΥΓΧΡΟΝΗ ΕΛΛΑΔΑ</vt:lpstr>
      <vt:lpstr>ΚΑΚΟΠΟΙΗΣΗ ΤΗΣ ΓΥΝΑΙΚΑΣ ΣΤΗ ΣΥΓΧΡΟΝΗ ΕΛΛΑΔΑ</vt:lpstr>
      <vt:lpstr>ΚΑΚΟΠΟΙΗΣΗ ΤΗΣ ΓΥΝΑΙΚΑΣ ΣΤΗ ΣΥΓΧΡΟΝΗ ΕΛΛΑΔΑ</vt:lpstr>
      <vt:lpstr>ΚΑΚΟΠΟΙΗΣΗ ΤΗΣ ΓΥΝΑΙΚΑΣ ΣΤΗ ΣΥΓΧΡΟΝΗ ΕΛΛΑΔΑ</vt:lpstr>
      <vt:lpstr>ΚΑΚΟΠΟΙΗΣΗ ΤΗΣ ΓΥΝΑΙΚΑΣ ΣΤΗ ΣΥΓΧΡΟΝΗ ΕΛΛΑΔΑ</vt:lpstr>
      <vt:lpstr>ΚΑΚΟΠΟΙΗΣΗ ΤΗΣ ΓΥΝΑΙΚΑΣ ΣΤΗ ΣΥΓΧΡΟΝΗ ΕΛΛΑΔΑ</vt:lpstr>
      <vt:lpstr>ΚΑΚΟΠΟΙΗΣΗ ΤΗΣ ΓΥΝΑΙΚΑΣ ΣΤΗ ΣΥΓΧΡΟΝΗ ΕΛΛΑΔΑ</vt:lpstr>
      <vt:lpstr>ΚΑΚΟΠΟΙΗΣΗ ΤΗΣ ΓΥΝΑΙΚΑΣ ΣΤΗ ΣΥΓΧΡΟΝΗ ΕΛΛΑΔΑ</vt:lpstr>
      <vt:lpstr>ΚΑΚΟΠΟΙΗΣΗ ΤΗΣ ΓΥΝΑΙΚΑΣ ΣΤΗ ΣΥΓΧΡΟΝΗ ΕΛΛΑΔΑ</vt:lpstr>
      <vt:lpstr>ΚΑΚΟΠΟΙΗΣΗ ΤΗΣ ΓΥΝΑΙΚΑΣ ΣΤΗ ΣΥΓΧΡΟΝΗ ΕΛΛΑΔΑ</vt:lpstr>
      <vt:lpstr>ΚΑΚΟΠΟΙΗΣΗ ΤΗΣ ΓΥΝΑΙΚΑΣ ΣΤΗ ΣΥΓΧΡΟΝΗ ΕΛΛΑΔΑ </vt:lpstr>
      <vt:lpstr>ΚΑΚΟΠΟΙΗΣΗ ΤΗΣ ΓΥΝΑΙΚΑΣ ΣΤΗ ΣΥΓΧΡΟΝΗ ΕΛΛΑΔΑ </vt:lpstr>
      <vt:lpstr>ΚΑΚΟΠΟΙΗΣΗ ΤΗΣ ΓΥΝΑΙΚΑΣ ΣΤΗ ΣΥΓΧΡΟΝΗ ΕΛΛΑΔΑ </vt:lpstr>
      <vt:lpstr>ΚΑΚΟΠΟΙΗΣΗ ΤΗΣ ΓΥΝΑΙΚΑΣ ΣΤΗ ΣΥΓΧΡΟΝΗ ΕΛΛΑΔΑ </vt:lpstr>
      <vt:lpstr>ΚΑΚΟΠΟΙΗΣΗ ΤΗΣ ΓΥΝΑΙΚΑΣ ΣΤΗ ΣΥΓΧΡΟΝΗ ΕΛΛΑΔΑ </vt:lpstr>
      <vt:lpstr>ΚΑΚΟΠΟΙΗΣΗ ΤΗΣ ΓΥΝΑΙΚΑΣ ΣΤΗ ΣΥΓΧΡΟΝΗ ΕΛΛΑΔΑ </vt:lpstr>
      <vt:lpstr>ΚΑΚΟΠΟΙΗΣΗ ΤΗΣ ΓΥΝΑΙΚΑΣ ΣΤΗ ΣΥΓΧΡΟΝΗ ΕΛΛΑΔΑ </vt:lpstr>
      <vt:lpstr>ΚΑΚΟΠΟΙΗΣΗ ΤΗΣ ΓΥΝΑΙΚΑΣ ΣΤΗ ΣΥΓΧΡΟΝΗ ΕΛΛΑΔΑ </vt:lpstr>
      <vt:lpstr>ΚΑΚΟΠΟΙΗΣΗ ΤΗΣ ΓΥΝΑΙΚΑΣ ΣΤΗ ΣΥΓΧΡΟΝΗ ΕΛΛΑΔΑ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ΚΑΚΟΠΟΙΗΣΗ ΤΗΣ ΓΥΝΑΙΚΑΣ ΣΤΗΝ ΕΛΛΑΔΑ</dc:title>
  <dc:creator>Χρήστος</dc:creator>
  <cp:lastModifiedBy>Χρήστος</cp:lastModifiedBy>
  <cp:revision>82</cp:revision>
  <dcterms:created xsi:type="dcterms:W3CDTF">2015-12-25T19:03:12Z</dcterms:created>
  <dcterms:modified xsi:type="dcterms:W3CDTF">2016-01-14T19:34:53Z</dcterms:modified>
</cp:coreProperties>
</file>