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sldIdLst>
    <p:sldId id="256" r:id="rId14"/>
    <p:sldId id="258" r:id="rId15"/>
    <p:sldId id="266" r:id="rId16"/>
    <p:sldId id="267" r:id="rId17"/>
    <p:sldId id="257" r:id="rId18"/>
    <p:sldId id="259" r:id="rId19"/>
    <p:sldId id="260"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62" r:id="rId35"/>
    <p:sldId id="263" r:id="rId36"/>
    <p:sldId id="261" r:id="rId37"/>
    <p:sldId id="283" r:id="rId38"/>
    <p:sldId id="264" r:id="rId39"/>
    <p:sldId id="282"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24138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8466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3028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0867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4547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93099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636715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025654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049765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7124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932751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063664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91604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255836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5684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880407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80948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29668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946123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4850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594738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5763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392544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3137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780332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3891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93566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68004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330750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41501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4221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002081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20619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505064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942736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892595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426040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606015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765967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653259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904608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0826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97111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25304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341171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8860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5429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466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536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1913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7981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8180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7051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5482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82050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81544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0301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69482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0203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0792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399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552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37188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9586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2211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88671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71539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01371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09511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46618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76288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919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2468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01780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83885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70170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131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75440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08575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35343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07414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7521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0841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6647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7042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0568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6874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30691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20441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39824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63963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748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4972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62971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78340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7158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9875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57446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55682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21012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85416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322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38578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65434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3363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437397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0296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23846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69351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2543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03368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476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52110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30177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7147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4998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35972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44719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34171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14064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87067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3EEAD5A-A3B8-45CF-B098-492511C82D7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807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19/10/2021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DB02877-3625-466D-A857-3D103D47E11D}"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850506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96FD4AD-E840-441C-89E9-49904B262D37}"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91412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DF1006A-C358-4DBB-A984-19E7EEF48753}"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077399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B97750-B82E-4927-8351-9DCC315A29F5}" type="datetime1">
              <a:rPr lang="el-GR" smtClean="0">
                <a:solidFill>
                  <a:prstClr val="black">
                    <a:tint val="75000"/>
                  </a:prstClr>
                </a:solidFill>
              </a:rPr>
              <a:pPr/>
              <a:t>19/10/2021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91639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349EDA-FE0A-4D37-9C55-949DF409508E}" type="datetime1">
              <a:rPr lang="el-GR" smtClean="0">
                <a:solidFill>
                  <a:prstClr val="black">
                    <a:tint val="75000"/>
                  </a:prstClr>
                </a:solidFill>
              </a:rPr>
              <a:pPr/>
              <a:t>19/10/2021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717449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D32C4F-25B0-4D31-94A3-3D3B0D15CA92}" type="datetime1">
              <a:rPr lang="el-GR" smtClean="0">
                <a:solidFill>
                  <a:prstClr val="black">
                    <a:tint val="75000"/>
                  </a:prstClr>
                </a:solidFill>
              </a:rPr>
              <a:pPr/>
              <a:t>19/10/2021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428009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5773B9-985A-48F0-8820-6D09D0A604FB}"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50557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1F559B-2D66-4A31-8361-E3FA57C0F460}" type="datetime1">
              <a:rPr lang="el-GR" smtClean="0">
                <a:solidFill>
                  <a:prstClr val="black">
                    <a:tint val="75000"/>
                  </a:prstClr>
                </a:solidFill>
              </a:rPr>
              <a:pPr/>
              <a:t>19/10/2021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3412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E4D142-F8F6-438D-AEBD-9407A57D3D23}"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369439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C8D23A-2EF4-4626-962E-BEBCAD395A9E}"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8833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19/10/2021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509882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569857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065027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92757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0553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67417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0672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41902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89100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331682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46138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AEAA-D733-4E7B-B02E-21AC6A6DA882}" type="datetime1">
              <a:rPr lang="el-GR" smtClean="0">
                <a:solidFill>
                  <a:prstClr val="black">
                    <a:tint val="75000"/>
                  </a:prstClr>
                </a:solidFill>
              </a:rPr>
              <a:pPr/>
              <a:t>19/10/2021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Εκπονητές Υλικού Γούλας Κωνσταντίνος - Νικόλαος Χριστόπουλος  </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008044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764704"/>
            <a:ext cx="7772400" cy="2160240"/>
          </a:xfrm>
        </p:spPr>
        <p:txBody>
          <a:bodyPr>
            <a:normAutofit/>
          </a:bodyPr>
          <a:lstStyle/>
          <a:p>
            <a:r>
              <a:rPr lang="el-GR" b="1" i="1" dirty="0">
                <a:latin typeface="Times-BoldItalic"/>
              </a:rPr>
              <a:t>«</a:t>
            </a:r>
            <a:r>
              <a:rPr lang="el-GR" b="1" i="1" dirty="0">
                <a:latin typeface="TimesNewRoman,BoldItalic"/>
              </a:rPr>
              <a:t>Σχεδιασμός μάθησης και διδακτική πλαισίωση στο ΜτΘ</a:t>
            </a:r>
            <a:r>
              <a:rPr lang="el-GR" b="1" i="1" dirty="0">
                <a:latin typeface="Times-BoldItalic"/>
              </a:rPr>
              <a:t>»</a:t>
            </a:r>
            <a:endParaRPr lang="el-GR" dirty="0"/>
          </a:p>
        </p:txBody>
      </p:sp>
      <p:sp>
        <p:nvSpPr>
          <p:cNvPr id="3" name="Υπότιτλος 2"/>
          <p:cNvSpPr>
            <a:spLocks noGrp="1"/>
          </p:cNvSpPr>
          <p:nvPr>
            <p:ph type="subTitle" idx="1"/>
          </p:nvPr>
        </p:nvSpPr>
        <p:spPr>
          <a:xfrm>
            <a:off x="467544" y="3886200"/>
            <a:ext cx="8136904" cy="1752600"/>
          </a:xfrm>
        </p:spPr>
        <p:txBody>
          <a:bodyPr>
            <a:normAutofit/>
          </a:bodyPr>
          <a:lstStyle/>
          <a:p>
            <a:r>
              <a:rPr lang="el-GR" dirty="0"/>
              <a:t>Νικόλαος </a:t>
            </a:r>
            <a:r>
              <a:rPr lang="el-GR" dirty="0" smtClean="0"/>
              <a:t>Χ. Χριστόπουλος</a:t>
            </a:r>
            <a:r>
              <a:rPr lang="el-GR" dirty="0"/>
              <a:t>, </a:t>
            </a:r>
            <a:endParaRPr lang="el-GR" dirty="0" smtClean="0"/>
          </a:p>
          <a:p>
            <a:r>
              <a:rPr lang="el-GR" dirty="0" smtClean="0"/>
              <a:t>Συντονιστής Εκπαιδευτικού </a:t>
            </a:r>
            <a:r>
              <a:rPr lang="el-GR" dirty="0"/>
              <a:t>Έργου Θεολόγων </a:t>
            </a:r>
            <a:endParaRPr lang="el-GR" dirty="0" smtClean="0"/>
          </a:p>
          <a:p>
            <a:r>
              <a:rPr lang="el-GR" dirty="0" smtClean="0"/>
              <a:t>Πελοποννήσου </a:t>
            </a:r>
            <a:r>
              <a:rPr lang="el-GR" dirty="0"/>
              <a:t>&amp; Δυτικής Ελλάδας</a:t>
            </a:r>
          </a:p>
        </p:txBody>
      </p:sp>
    </p:spTree>
    <p:extLst>
      <p:ext uri="{BB962C8B-B14F-4D97-AF65-F5344CB8AC3E}">
        <p14:creationId xmlns:p14="http://schemas.microsoft.com/office/powerpoint/2010/main" val="316709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b="1" dirty="0" smtClean="0"/>
              <a:t>Αξιοποίηση των ΤΠΕ.</a:t>
            </a:r>
            <a:r>
              <a:rPr lang="el-GR" b="1" dirty="0"/>
              <a:t/>
            </a:r>
            <a:br>
              <a:rPr lang="el-GR" b="1" dirty="0"/>
            </a:br>
            <a:endParaRPr lang="el-GR" b="1" dirty="0"/>
          </a:p>
        </p:txBody>
      </p:sp>
      <p:sp>
        <p:nvSpPr>
          <p:cNvPr id="3" name="Θέση περιεχομένου 2"/>
          <p:cNvSpPr>
            <a:spLocks noGrp="1"/>
          </p:cNvSpPr>
          <p:nvPr>
            <p:ph idx="1"/>
          </p:nvPr>
        </p:nvSpPr>
        <p:spPr>
          <a:xfrm>
            <a:off x="457200" y="764704"/>
            <a:ext cx="8229600" cy="5361459"/>
          </a:xfrm>
        </p:spPr>
        <p:txBody>
          <a:bodyPr/>
          <a:lstStyle/>
          <a:p>
            <a:pPr algn="just"/>
            <a:r>
              <a:rPr lang="el-GR" dirty="0"/>
              <a:t>Οδηγία της ΕΕ (</a:t>
            </a:r>
            <a:r>
              <a:rPr lang="el-GR" dirty="0" err="1"/>
              <a:t>Digital</a:t>
            </a:r>
            <a:r>
              <a:rPr lang="el-GR" dirty="0"/>
              <a:t> </a:t>
            </a:r>
            <a:r>
              <a:rPr lang="el-GR" dirty="0" err="1"/>
              <a:t>Education</a:t>
            </a:r>
            <a:r>
              <a:rPr lang="el-GR" dirty="0"/>
              <a:t> </a:t>
            </a:r>
            <a:r>
              <a:rPr lang="el-GR" dirty="0" err="1"/>
              <a:t>Action</a:t>
            </a:r>
            <a:r>
              <a:rPr lang="el-GR" dirty="0"/>
              <a:t> </a:t>
            </a:r>
            <a:r>
              <a:rPr lang="el-GR" dirty="0" err="1"/>
              <a:t>Plan</a:t>
            </a:r>
            <a:r>
              <a:rPr lang="el-GR" dirty="0"/>
              <a:t> 2021-2027) που θέτει ως στόχο κάθε τάξη (έως  το 2027) να είναι </a:t>
            </a:r>
            <a:r>
              <a:rPr lang="el-GR" dirty="0" smtClean="0"/>
              <a:t>ψηφιακή. Δύο πτυχές:</a:t>
            </a:r>
          </a:p>
          <a:p>
            <a:pPr algn="just"/>
            <a:r>
              <a:rPr lang="el-GR" dirty="0" smtClean="0"/>
              <a:t>1. Η διαρκώς </a:t>
            </a:r>
            <a:r>
              <a:rPr lang="el-GR" dirty="0"/>
              <a:t>αυξανόμενη γκάμα ψηφιακών τεχνολογιών (εφαρμογές, πλατφόρμες, λογισμικό</a:t>
            </a:r>
            <a:r>
              <a:rPr lang="el-GR" dirty="0" smtClean="0"/>
              <a:t>)</a:t>
            </a:r>
          </a:p>
          <a:p>
            <a:pPr algn="just"/>
            <a:r>
              <a:rPr lang="el-GR" dirty="0" smtClean="0"/>
              <a:t>2</a:t>
            </a:r>
            <a:r>
              <a:rPr lang="el-GR" dirty="0"/>
              <a:t>. Η</a:t>
            </a:r>
            <a:r>
              <a:rPr lang="el-GR" dirty="0" smtClean="0"/>
              <a:t> </a:t>
            </a:r>
            <a:r>
              <a:rPr lang="el-GR" dirty="0"/>
              <a:t>ανάγκη εξοπλισμού όλων των μαθητών, αλλά και των εκπαιδευτικών, με ψηφιακές ικανότητες (γνώσεις, δεξιότητες και στάσεις</a:t>
            </a:r>
            <a:r>
              <a:rPr lang="el-GR" dirty="0" smtClean="0"/>
              <a:t>)</a:t>
            </a:r>
          </a:p>
          <a:p>
            <a:pPr algn="just"/>
            <a:r>
              <a:rPr lang="el-GR" dirty="0" smtClean="0"/>
              <a:t>Καλές πρακτικές. Τι εννοούμε;</a:t>
            </a:r>
            <a:endParaRPr lang="el-GR" dirty="0"/>
          </a:p>
        </p:txBody>
      </p:sp>
    </p:spTree>
    <p:extLst>
      <p:ext uri="{BB962C8B-B14F-4D97-AF65-F5344CB8AC3E}">
        <p14:creationId xmlns:p14="http://schemas.microsoft.com/office/powerpoint/2010/main" val="125861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b="1" dirty="0" smtClean="0"/>
              <a:t>Αξιοποίηση των ΤΠΕ.</a:t>
            </a:r>
            <a:r>
              <a:rPr lang="el-GR" b="1" dirty="0"/>
              <a:t/>
            </a:r>
            <a:br>
              <a:rPr lang="el-GR" b="1" dirty="0"/>
            </a:br>
            <a:endParaRPr lang="el-GR" b="1" dirty="0"/>
          </a:p>
        </p:txBody>
      </p:sp>
      <p:sp>
        <p:nvSpPr>
          <p:cNvPr id="3" name="Θέση περιεχομένου 2"/>
          <p:cNvSpPr>
            <a:spLocks noGrp="1"/>
          </p:cNvSpPr>
          <p:nvPr>
            <p:ph idx="1"/>
          </p:nvPr>
        </p:nvSpPr>
        <p:spPr>
          <a:xfrm>
            <a:off x="107504" y="764704"/>
            <a:ext cx="8856984" cy="5361459"/>
          </a:xfrm>
        </p:spPr>
        <p:txBody>
          <a:bodyPr>
            <a:normAutofit fontScale="92500"/>
          </a:bodyPr>
          <a:lstStyle/>
          <a:p>
            <a:pPr algn="just"/>
            <a:r>
              <a:rPr lang="el-GR" dirty="0" smtClean="0"/>
              <a:t>Εννοούμε τη δημιουργία </a:t>
            </a:r>
            <a:r>
              <a:rPr lang="el-GR" dirty="0"/>
              <a:t>ψηφιακών περιβαλλόντων μάθησης, ως επίλυση προβλημάτων μέσω μοντελοποίησης ή προσομοίωσης, ως πρόσβαση σε ψηφιακές πηγές μάθησης, ως διευκολυντής μάθησης σε ομαδοσυνεργατικές δραστηριότητες,  ως μέσο αναζήτησης και παραγωγής της γνώσης από τον ίδιο τον μαθητή/τρια</a:t>
            </a:r>
            <a:r>
              <a:rPr lang="el-GR" dirty="0" smtClean="0"/>
              <a:t>.</a:t>
            </a:r>
          </a:p>
          <a:p>
            <a:pPr algn="just"/>
            <a:r>
              <a:rPr lang="el-GR" dirty="0" smtClean="0"/>
              <a:t>Αυτενέργεια, ανακάλυψη, δημιουργία, ανταπόκριση στις απαιτήσεις του ψηφιακού κόσμου,</a:t>
            </a:r>
          </a:p>
          <a:p>
            <a:pPr algn="just"/>
            <a:r>
              <a:rPr lang="el-GR" dirty="0" smtClean="0"/>
              <a:t>Δεν εννοούμε </a:t>
            </a:r>
            <a:r>
              <a:rPr lang="el-GR" dirty="0" err="1" smtClean="0"/>
              <a:t>δλδ</a:t>
            </a:r>
            <a:r>
              <a:rPr lang="el-GR" dirty="0" smtClean="0"/>
              <a:t> απλώς την προβολή μιας παρουσίασης, αλλά διαδραστικές τεχνικές μάθησης.</a:t>
            </a:r>
            <a:endParaRPr lang="el-GR" dirty="0"/>
          </a:p>
        </p:txBody>
      </p:sp>
    </p:spTree>
    <p:extLst>
      <p:ext uri="{BB962C8B-B14F-4D97-AF65-F5344CB8AC3E}">
        <p14:creationId xmlns:p14="http://schemas.microsoft.com/office/powerpoint/2010/main" val="330066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b="1" dirty="0" smtClean="0"/>
              <a:t>Αξιοποίηση των ΤΠΕ;;;;;;</a:t>
            </a:r>
            <a:r>
              <a:rPr lang="el-GR" b="1" dirty="0"/>
              <a:t/>
            </a:r>
            <a:br>
              <a:rPr lang="el-GR" b="1" dirty="0"/>
            </a:br>
            <a:endParaRPr lang="el-GR"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5866" y="1199098"/>
            <a:ext cx="6620830"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2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268760"/>
          </a:xfrm>
        </p:spPr>
        <p:txBody>
          <a:bodyPr>
            <a:normAutofit fontScale="90000"/>
          </a:bodyPr>
          <a:lstStyle/>
          <a:p>
            <a:r>
              <a:rPr lang="el-GR" dirty="0" smtClean="0"/>
              <a:t/>
            </a:r>
            <a:br>
              <a:rPr lang="el-GR" dirty="0" smtClean="0"/>
            </a:br>
            <a:r>
              <a:rPr lang="el-GR" b="1" dirty="0" smtClean="0"/>
              <a:t>Διδακτική πλαισίωση, σχεδιασμός</a:t>
            </a:r>
            <a:r>
              <a:rPr lang="el-GR" b="1" dirty="0"/>
              <a:t/>
            </a:r>
            <a:br>
              <a:rPr lang="el-GR" b="1" dirty="0"/>
            </a:br>
            <a:endParaRPr lang="el-GR" b="1" dirty="0"/>
          </a:p>
        </p:txBody>
      </p:sp>
      <p:sp>
        <p:nvSpPr>
          <p:cNvPr id="3" name="Θέση περιεχομένου 2"/>
          <p:cNvSpPr>
            <a:spLocks noGrp="1"/>
          </p:cNvSpPr>
          <p:nvPr>
            <p:ph idx="1"/>
          </p:nvPr>
        </p:nvSpPr>
        <p:spPr>
          <a:xfrm>
            <a:off x="457200" y="1628800"/>
            <a:ext cx="8229600" cy="4497363"/>
          </a:xfrm>
        </p:spPr>
        <p:txBody>
          <a:bodyPr/>
          <a:lstStyle/>
          <a:p>
            <a:r>
              <a:rPr lang="el-GR" dirty="0" smtClean="0"/>
              <a:t>Διερευνητική μάθηση</a:t>
            </a:r>
          </a:p>
          <a:p>
            <a:r>
              <a:rPr lang="el-GR" dirty="0" smtClean="0"/>
              <a:t>Μαθητοκεντρική διεργασία</a:t>
            </a:r>
          </a:p>
          <a:p>
            <a:r>
              <a:rPr lang="el-GR" dirty="0" smtClean="0"/>
              <a:t>Συνεργατική μάθηση</a:t>
            </a:r>
          </a:p>
          <a:p>
            <a:r>
              <a:rPr lang="el-GR" dirty="0" smtClean="0"/>
              <a:t>Βιωματική μέθοδος</a:t>
            </a:r>
          </a:p>
          <a:p>
            <a:pPr marL="0" indent="0">
              <a:buNone/>
            </a:pPr>
            <a:endParaRPr lang="el-GR" dirty="0"/>
          </a:p>
        </p:txBody>
      </p:sp>
    </p:spTree>
    <p:extLst>
      <p:ext uri="{BB962C8B-B14F-4D97-AF65-F5344CB8AC3E}">
        <p14:creationId xmlns:p14="http://schemas.microsoft.com/office/powerpoint/2010/main" val="248807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124744"/>
          </a:xfrm>
        </p:spPr>
        <p:txBody>
          <a:bodyPr>
            <a:normAutofit fontScale="90000"/>
          </a:bodyPr>
          <a:lstStyle/>
          <a:p>
            <a:r>
              <a:rPr lang="el-GR" dirty="0"/>
              <a:t/>
            </a:r>
            <a:br>
              <a:rPr lang="el-GR" dirty="0"/>
            </a:br>
            <a:r>
              <a:rPr lang="el-GR" dirty="0" smtClean="0"/>
              <a:t/>
            </a:r>
            <a:br>
              <a:rPr lang="el-GR" dirty="0" smtClean="0"/>
            </a:br>
            <a:r>
              <a:rPr lang="el-GR" b="1" dirty="0" smtClean="0"/>
              <a:t>Διερευνητική </a:t>
            </a:r>
            <a:r>
              <a:rPr lang="el-GR" b="1" dirty="0"/>
              <a:t>μάθηση</a:t>
            </a:r>
            <a:br>
              <a:rPr lang="el-GR" b="1" dirty="0"/>
            </a:br>
            <a:r>
              <a:rPr lang="el-GR" b="1" dirty="0"/>
              <a:t/>
            </a:r>
            <a:br>
              <a:rPr lang="el-GR" b="1" dirty="0"/>
            </a:br>
            <a:endParaRPr lang="el-GR" b="1" dirty="0"/>
          </a:p>
        </p:txBody>
      </p:sp>
      <p:sp>
        <p:nvSpPr>
          <p:cNvPr id="3" name="Θέση περιεχομένου 2"/>
          <p:cNvSpPr>
            <a:spLocks noGrp="1"/>
          </p:cNvSpPr>
          <p:nvPr>
            <p:ph idx="1"/>
          </p:nvPr>
        </p:nvSpPr>
        <p:spPr>
          <a:xfrm>
            <a:off x="467544" y="1268760"/>
            <a:ext cx="8229600" cy="5361459"/>
          </a:xfrm>
        </p:spPr>
        <p:txBody>
          <a:bodyPr>
            <a:normAutofit lnSpcReduction="10000"/>
          </a:bodyPr>
          <a:lstStyle/>
          <a:p>
            <a:pPr algn="just"/>
            <a:r>
              <a:rPr lang="el-GR" dirty="0" smtClean="0"/>
              <a:t>Είναι η </a:t>
            </a:r>
            <a:r>
              <a:rPr lang="el-GR" dirty="0"/>
              <a:t>διαδικασία αναζήτησης της γνώσης μέσα από ανοιχτές ερωτήσεις, τις οποίες οι μαθητές-τριες καλούνται να απαντήσουν. Η μάθηση δεν εστιάζει στην παθητική απομνημόνευση γεγονότων ή θεωριών, αλλά  στη δημιουργία ερωτήσεων και επίλυση προβλημάτων, καθώς και στην ενεργό συμμετοχή στη διαδικασία της δικής τους μάθησης. Οι μαθητές-τριες διατυπώνουν έτσι τα δικά τους ερευνητικά ερωτήματα και μετατρέπουν την έρευνα σε γνώση. </a:t>
            </a:r>
          </a:p>
        </p:txBody>
      </p:sp>
    </p:spTree>
    <p:extLst>
      <p:ext uri="{BB962C8B-B14F-4D97-AF65-F5344CB8AC3E}">
        <p14:creationId xmlns:p14="http://schemas.microsoft.com/office/powerpoint/2010/main" val="269756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a:t/>
            </a:r>
            <a:br>
              <a:rPr lang="el-GR" dirty="0"/>
            </a:br>
            <a:r>
              <a:rPr lang="el-GR" dirty="0" smtClean="0"/>
              <a:t/>
            </a:r>
            <a:br>
              <a:rPr lang="el-GR" dirty="0" smtClean="0"/>
            </a:br>
            <a:r>
              <a:rPr lang="el-GR" b="1" dirty="0" smtClean="0"/>
              <a:t>Μαθητοκεντρική </a:t>
            </a:r>
            <a:r>
              <a:rPr lang="el-GR" b="1" dirty="0"/>
              <a:t>διεργασία</a:t>
            </a:r>
            <a:r>
              <a:rPr lang="el-GR" dirty="0"/>
              <a:t/>
            </a:r>
            <a:br>
              <a:rPr lang="el-GR" dirty="0"/>
            </a:br>
            <a:r>
              <a:rPr lang="el-GR" dirty="0"/>
              <a:t>.</a:t>
            </a:r>
            <a:br>
              <a:rPr lang="el-GR" dirty="0"/>
            </a:br>
            <a:endParaRPr lang="el-GR" dirty="0"/>
          </a:p>
        </p:txBody>
      </p:sp>
      <p:sp>
        <p:nvSpPr>
          <p:cNvPr id="3" name="Θέση περιεχομένου 2"/>
          <p:cNvSpPr>
            <a:spLocks noGrp="1"/>
          </p:cNvSpPr>
          <p:nvPr>
            <p:ph idx="1"/>
          </p:nvPr>
        </p:nvSpPr>
        <p:spPr>
          <a:xfrm>
            <a:off x="467544" y="1196752"/>
            <a:ext cx="8229600" cy="5361459"/>
          </a:xfrm>
        </p:spPr>
        <p:txBody>
          <a:bodyPr/>
          <a:lstStyle/>
          <a:p>
            <a:pPr algn="just"/>
            <a:r>
              <a:rPr lang="el-GR" dirty="0" smtClean="0"/>
              <a:t>Ο </a:t>
            </a:r>
            <a:r>
              <a:rPr lang="el-GR" dirty="0"/>
              <a:t>μαθητής/η μαθήτρια βρίσκεται στο κέντρο της μαθησιακής διεργασίας ως δρών κοινωνικό πρόσωπο. Η διδασκαλία οφείλει να λαμβάνει υπόψη και να σέβεται τις ατομικές διαφορές κάθε μαθητή/μαθήτριας στην πορεία της ανάπτυξής του/της και τις εν γένει ιδιαιτερότητές του/της (π.χ. τον ρυθμό ανάπτυξης, τον βαθμό δεκτικότητας και θρησκευτικής «ετοιμότητας»).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97152"/>
            <a:ext cx="1959834" cy="146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5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a:t/>
            </a:r>
            <a:br>
              <a:rPr lang="el-GR" dirty="0"/>
            </a:br>
            <a:r>
              <a:rPr lang="el-GR" b="1" dirty="0"/>
              <a:t>Συνεργατική </a:t>
            </a:r>
            <a:r>
              <a:rPr lang="el-GR" b="1" dirty="0" smtClean="0"/>
              <a:t>μάθηση.</a:t>
            </a:r>
            <a:r>
              <a:rPr lang="el-GR" b="1" dirty="0"/>
              <a:t/>
            </a:r>
            <a:br>
              <a:rPr lang="el-GR" b="1" dirty="0"/>
            </a:br>
            <a:endParaRPr lang="el-GR" b="1" dirty="0"/>
          </a:p>
        </p:txBody>
      </p:sp>
      <p:sp>
        <p:nvSpPr>
          <p:cNvPr id="3" name="Θέση περιεχομένου 2"/>
          <p:cNvSpPr>
            <a:spLocks noGrp="1"/>
          </p:cNvSpPr>
          <p:nvPr>
            <p:ph idx="1"/>
          </p:nvPr>
        </p:nvSpPr>
        <p:spPr>
          <a:xfrm>
            <a:off x="395536" y="1052736"/>
            <a:ext cx="8229600" cy="5616624"/>
          </a:xfrm>
        </p:spPr>
        <p:txBody>
          <a:bodyPr>
            <a:normAutofit fontScale="92500" lnSpcReduction="10000"/>
          </a:bodyPr>
          <a:lstStyle/>
          <a:p>
            <a:pPr algn="just"/>
            <a:r>
              <a:rPr lang="el-GR" dirty="0"/>
              <a:t>Το μάθημα των Θρησκευτικών ενθαρρύνει την εργασία σε μικρές ομάδες (συνήθως τετράδες, ή και δυάδες), διότι αυτή θεωρείται παιδαγωγικά το πιο αποτελεσματικό σύστημα μάθησης για </a:t>
            </a:r>
            <a:r>
              <a:rPr lang="el-GR" dirty="0" smtClean="0"/>
              <a:t>τους μαθητές και τις μαθήτριες.</a:t>
            </a:r>
          </a:p>
          <a:p>
            <a:pPr algn="just"/>
            <a:r>
              <a:rPr lang="el-GR" dirty="0" smtClean="0"/>
              <a:t>Δεν </a:t>
            </a:r>
            <a:r>
              <a:rPr lang="el-GR" dirty="0"/>
              <a:t>εργάζονται </a:t>
            </a:r>
            <a:r>
              <a:rPr lang="el-GR" dirty="0" smtClean="0"/>
              <a:t>ανταγωνιστικά</a:t>
            </a:r>
          </a:p>
          <a:p>
            <a:pPr algn="just"/>
            <a:r>
              <a:rPr lang="el-GR" dirty="0"/>
              <a:t>Η μάθηση αποτελεί μια κοινωνική και συνεργατική δραστηριότητα</a:t>
            </a:r>
            <a:r>
              <a:rPr lang="el-GR" dirty="0" smtClean="0"/>
              <a:t>.</a:t>
            </a:r>
          </a:p>
          <a:p>
            <a:pPr algn="just"/>
            <a:r>
              <a:rPr lang="el-GR" sz="2900" dirty="0" smtClean="0"/>
              <a:t>Έτσι ενεργοποιούνται</a:t>
            </a:r>
            <a:r>
              <a:rPr lang="el-GR" sz="2900" dirty="0"/>
              <a:t>, αλληλεπιδρούν μεταξύ τους με δημοκρατικό τρόπο και σεβασμό. Έτσι μέσω της συζήτησης, του διαλόγου, της συνεργασίας και της ανατροφοδότησης αναπτύσσονται γνωστικά, κοινωνικά και ψυχολογικά.</a:t>
            </a:r>
            <a:endParaRPr lang="el-GR" sz="2900" dirty="0" smtClean="0"/>
          </a:p>
          <a:p>
            <a:pPr algn="just"/>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924944"/>
            <a:ext cx="1008112" cy="73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68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052736"/>
          </a:xfrm>
        </p:spPr>
        <p:txBody>
          <a:bodyPr>
            <a:normAutofit fontScale="90000"/>
          </a:bodyPr>
          <a:lstStyle/>
          <a:p>
            <a:r>
              <a:rPr lang="el-GR" dirty="0" smtClean="0"/>
              <a:t/>
            </a:r>
            <a:br>
              <a:rPr lang="el-GR" dirty="0" smtClean="0"/>
            </a:br>
            <a:r>
              <a:rPr lang="el-GR" b="1" dirty="0" smtClean="0"/>
              <a:t>Βιωματική Μέθοδος.</a:t>
            </a:r>
            <a:r>
              <a:rPr lang="el-GR" b="1" dirty="0"/>
              <a:t/>
            </a:r>
            <a:br>
              <a:rPr lang="el-GR" b="1" dirty="0"/>
            </a:br>
            <a:endParaRPr lang="el-GR" b="1" dirty="0"/>
          </a:p>
        </p:txBody>
      </p:sp>
      <p:sp>
        <p:nvSpPr>
          <p:cNvPr id="3" name="Θέση περιεχομένου 2"/>
          <p:cNvSpPr>
            <a:spLocks noGrp="1"/>
          </p:cNvSpPr>
          <p:nvPr>
            <p:ph idx="1"/>
          </p:nvPr>
        </p:nvSpPr>
        <p:spPr>
          <a:xfrm>
            <a:off x="179512" y="1340768"/>
            <a:ext cx="8784976" cy="5361459"/>
          </a:xfrm>
        </p:spPr>
        <p:txBody>
          <a:bodyPr>
            <a:normAutofit lnSpcReduction="10000"/>
          </a:bodyPr>
          <a:lstStyle/>
          <a:p>
            <a:pPr algn="just"/>
            <a:r>
              <a:rPr lang="el-GR" dirty="0"/>
              <a:t>Η θεωρία της «Ζώνης Επικείμενης Ανάπτυξης», (Ζ.Ε.Α) του </a:t>
            </a:r>
            <a:r>
              <a:rPr lang="el-GR" dirty="0" err="1" smtClean="0"/>
              <a:t>Vygotsky</a:t>
            </a:r>
            <a:endParaRPr lang="el-GR" dirty="0" smtClean="0"/>
          </a:p>
          <a:p>
            <a:pPr algn="just"/>
            <a:r>
              <a:rPr lang="el-GR" dirty="0"/>
              <a:t>Ο </a:t>
            </a:r>
            <a:r>
              <a:rPr lang="el-GR" dirty="0" err="1"/>
              <a:t>Bruner</a:t>
            </a:r>
            <a:r>
              <a:rPr lang="el-GR" dirty="0"/>
              <a:t> εισήγαγε τη Θεωρία της Σκαλωσιάς (</a:t>
            </a:r>
            <a:r>
              <a:rPr lang="el-GR" dirty="0" err="1"/>
              <a:t>scaffolding</a:t>
            </a:r>
            <a:r>
              <a:rPr lang="el-GR" dirty="0"/>
              <a:t>), δηλαδή του υποστηρικτικού πλαισίου σχεδιασμένου απ’ τον εκπαιδευτικό (οδηγίες, υλικά, ερωτήσεις κ.λπ.).  </a:t>
            </a:r>
            <a:endParaRPr lang="el-GR" dirty="0" smtClean="0"/>
          </a:p>
          <a:p>
            <a:pPr algn="just"/>
            <a:r>
              <a:rPr lang="el-GR" dirty="0" err="1"/>
              <a:t>Mary</a:t>
            </a:r>
            <a:r>
              <a:rPr lang="el-GR" dirty="0"/>
              <a:t> Kalantzis και </a:t>
            </a:r>
            <a:r>
              <a:rPr lang="el-GR" dirty="0" err="1"/>
              <a:t>Bill</a:t>
            </a:r>
            <a:r>
              <a:rPr lang="el-GR" dirty="0"/>
              <a:t> </a:t>
            </a:r>
            <a:r>
              <a:rPr lang="el-GR" dirty="0" err="1"/>
              <a:t>Cope</a:t>
            </a:r>
            <a:r>
              <a:rPr lang="el-GR" dirty="0"/>
              <a:t>  συμπληρώνοντας τους προηγούμενους, παρατηρούν ότι η γνώση δεν είναι μόνο οι πληροφορίες και οι μνήμες που αποθηκεύουμε στον εγκέφαλό μας, αλλά και οι αισθήσεις και τα συναισθήματά μας.</a:t>
            </a:r>
          </a:p>
        </p:txBody>
      </p:sp>
    </p:spTree>
    <p:extLst>
      <p:ext uri="{BB962C8B-B14F-4D97-AF65-F5344CB8AC3E}">
        <p14:creationId xmlns:p14="http://schemas.microsoft.com/office/powerpoint/2010/main" val="90567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b="1" dirty="0" smtClean="0"/>
              <a:t>Βιωματική Μέθοδος.</a:t>
            </a:r>
            <a:r>
              <a:rPr lang="el-GR" b="1" dirty="0"/>
              <a:t/>
            </a:r>
            <a:br>
              <a:rPr lang="el-GR" b="1" dirty="0"/>
            </a:br>
            <a:endParaRPr lang="el-GR" b="1" dirty="0"/>
          </a:p>
        </p:txBody>
      </p:sp>
      <p:sp>
        <p:nvSpPr>
          <p:cNvPr id="3" name="Θέση περιεχομένου 2"/>
          <p:cNvSpPr>
            <a:spLocks noGrp="1"/>
          </p:cNvSpPr>
          <p:nvPr>
            <p:ph idx="1"/>
          </p:nvPr>
        </p:nvSpPr>
        <p:spPr>
          <a:xfrm>
            <a:off x="179512" y="836712"/>
            <a:ext cx="8784976" cy="5793507"/>
          </a:xfrm>
        </p:spPr>
        <p:txBody>
          <a:bodyPr>
            <a:normAutofit fontScale="77500" lnSpcReduction="20000"/>
          </a:bodyPr>
          <a:lstStyle/>
          <a:p>
            <a:pPr algn="just"/>
            <a:r>
              <a:rPr lang="el-GR" dirty="0"/>
              <a:t>Έτσι ανέπτυξαν το μοντέλο της βιωματικής μεθόδου το οποίο συνδυάζει τις γνωσιακές διαδικασίες με δραστηριότητες αλληλεπίδρασης. Η μέθοδος αυτή, η οποία προτείνεται και εφαρμόζεται τα τελευταία χρόνια στη Θρησκευτική Εκπαίδευση στην Ελλάδα, χωρίζεται σε τέσσερα βασικά στάδια, ανάλογα με τις γνωσιακές διαδικασίες και τα επιθυμητά προσδοκώμενα αποτελέσματα. Οι μαθητές-τριες:</a:t>
            </a:r>
          </a:p>
          <a:p>
            <a:pPr algn="just"/>
            <a:r>
              <a:rPr lang="el-GR" dirty="0"/>
              <a:t>•	Βιώνουν κάτι γνωστό και γνωρίζουν το νέο που έχει θρησκευτικό περιεχόμενο</a:t>
            </a:r>
          </a:p>
          <a:p>
            <a:pPr algn="just"/>
            <a:r>
              <a:rPr lang="el-GR" dirty="0"/>
              <a:t>•	Νοηματοδοτούν το νέο ζήτημα θρησκευτικού περιεχομένου</a:t>
            </a:r>
          </a:p>
          <a:p>
            <a:pPr algn="just"/>
            <a:r>
              <a:rPr lang="el-GR" dirty="0"/>
              <a:t>•	Αναλύουν το νέο ζήτημα, ερευνώντας σε βάθος μέσα από σχετικές δραστηριότητες</a:t>
            </a:r>
          </a:p>
          <a:p>
            <a:pPr algn="just"/>
            <a:r>
              <a:rPr lang="el-GR" dirty="0"/>
              <a:t>•	Εφαρμόζουν αυτό που έμαθαν σε καταστάσεις της ζωής τους, σε απλές και σύνθετες περιπτώσεις, αναλαμβάνοντας ενδεχομένως πρωτοβουλίες και δράσεις.</a:t>
            </a:r>
          </a:p>
          <a:p>
            <a:pPr algn="just"/>
            <a:endParaRPr lang="el-GR" dirty="0"/>
          </a:p>
        </p:txBody>
      </p:sp>
    </p:spTree>
    <p:extLst>
      <p:ext uri="{BB962C8B-B14F-4D97-AF65-F5344CB8AC3E}">
        <p14:creationId xmlns:p14="http://schemas.microsoft.com/office/powerpoint/2010/main" val="11741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dirty="0" smtClean="0"/>
              <a:t>4 Στάδια της Βιωματικής.</a:t>
            </a:r>
            <a:r>
              <a:rPr lang="el-GR" dirty="0"/>
              <a:t/>
            </a:r>
            <a:br>
              <a:rPr lang="el-GR" dirty="0"/>
            </a:br>
            <a:endParaRPr lang="el-GR" dirty="0"/>
          </a:p>
        </p:txBody>
      </p:sp>
      <p:sp>
        <p:nvSpPr>
          <p:cNvPr id="3" name="Θέση περιεχομένου 2"/>
          <p:cNvSpPr>
            <a:spLocks noGrp="1"/>
          </p:cNvSpPr>
          <p:nvPr>
            <p:ph idx="1"/>
          </p:nvPr>
        </p:nvSpPr>
        <p:spPr>
          <a:xfrm>
            <a:off x="251520" y="1124744"/>
            <a:ext cx="8784976" cy="5733256"/>
          </a:xfrm>
        </p:spPr>
        <p:txBody>
          <a:bodyPr>
            <a:normAutofit lnSpcReduction="10000"/>
          </a:bodyPr>
          <a:lstStyle/>
          <a:p>
            <a:pPr algn="just"/>
            <a:r>
              <a:rPr lang="el-GR" dirty="0" smtClean="0"/>
              <a:t>Οι </a:t>
            </a:r>
            <a:r>
              <a:rPr lang="el-GR" dirty="0"/>
              <a:t>μαθητές-τριες:</a:t>
            </a:r>
          </a:p>
          <a:p>
            <a:pPr marL="0" indent="0" algn="just">
              <a:buNone/>
            </a:pPr>
            <a:r>
              <a:rPr lang="el-GR" dirty="0"/>
              <a:t>•	</a:t>
            </a:r>
            <a:r>
              <a:rPr lang="el-GR" b="1" dirty="0"/>
              <a:t>Βιώνουν</a:t>
            </a:r>
            <a:r>
              <a:rPr lang="el-GR" dirty="0"/>
              <a:t> κάτι γνωστό και γνωρίζουν το νέο που έχει θρησκευτικό περιεχόμενο</a:t>
            </a:r>
          </a:p>
          <a:p>
            <a:pPr marL="0" indent="0" algn="just">
              <a:buNone/>
            </a:pPr>
            <a:r>
              <a:rPr lang="el-GR" dirty="0"/>
              <a:t>•	</a:t>
            </a:r>
            <a:r>
              <a:rPr lang="el-GR" b="1" dirty="0"/>
              <a:t>Νοηματοδοτούν</a:t>
            </a:r>
            <a:r>
              <a:rPr lang="el-GR" dirty="0"/>
              <a:t> το νέο ζήτημα θρησκευτικού περιεχομένου</a:t>
            </a:r>
          </a:p>
          <a:p>
            <a:pPr marL="0" indent="0" algn="just">
              <a:buNone/>
            </a:pPr>
            <a:r>
              <a:rPr lang="el-GR" dirty="0"/>
              <a:t>•	</a:t>
            </a:r>
            <a:r>
              <a:rPr lang="el-GR" b="1" dirty="0"/>
              <a:t>Αναλύουν</a:t>
            </a:r>
            <a:r>
              <a:rPr lang="el-GR" dirty="0"/>
              <a:t> το νέο ζήτημα, ερευνώντας σε βάθος μέσα από σχετικές δραστηριότητες</a:t>
            </a:r>
          </a:p>
          <a:p>
            <a:pPr marL="0" indent="0" algn="just">
              <a:buNone/>
            </a:pPr>
            <a:r>
              <a:rPr lang="el-GR" dirty="0"/>
              <a:t>•	</a:t>
            </a:r>
            <a:r>
              <a:rPr lang="el-GR" b="1" dirty="0"/>
              <a:t>Εφαρμόζουν</a:t>
            </a:r>
            <a:r>
              <a:rPr lang="el-GR" dirty="0"/>
              <a:t> αυτό που έμαθαν σε καταστάσεις της ζωής τους, σε απλές και σύνθετες περιπτώσεις, αναλαμβάνοντας ενδεχομένως πρωτοβουλίες και δράσεις.</a:t>
            </a:r>
          </a:p>
          <a:p>
            <a:pPr algn="just"/>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692696"/>
            <a:ext cx="1130614" cy="106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93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92088"/>
          </a:xfrm>
        </p:spPr>
        <p:txBody>
          <a:bodyPr>
            <a:noAutofit/>
          </a:bodyPr>
          <a:lstStyle/>
          <a:p>
            <a:r>
              <a:rPr lang="el-GR" sz="3600" b="1" dirty="0" smtClean="0"/>
              <a:t>Διάρθρωση παρουσίασης</a:t>
            </a:r>
            <a:endParaRPr lang="el-GR" sz="3600" b="1" dirty="0"/>
          </a:p>
        </p:txBody>
      </p:sp>
      <p:sp>
        <p:nvSpPr>
          <p:cNvPr id="3" name="Θέση περιεχομένου 2"/>
          <p:cNvSpPr>
            <a:spLocks noGrp="1"/>
          </p:cNvSpPr>
          <p:nvPr>
            <p:ph idx="1"/>
          </p:nvPr>
        </p:nvSpPr>
        <p:spPr>
          <a:xfrm>
            <a:off x="179512" y="1052736"/>
            <a:ext cx="8856984" cy="5616624"/>
          </a:xfrm>
        </p:spPr>
        <p:txBody>
          <a:bodyPr/>
          <a:lstStyle/>
          <a:p>
            <a:r>
              <a:rPr lang="el-GR" dirty="0"/>
              <a:t>Θεωρητικές παραδοχές</a:t>
            </a:r>
            <a:r>
              <a:rPr lang="el-GR" dirty="0" smtClean="0"/>
              <a:t>.</a:t>
            </a:r>
          </a:p>
          <a:p>
            <a:r>
              <a:rPr lang="el-GR" dirty="0" smtClean="0"/>
              <a:t>Τάξη = εργαστήριο μάθησης</a:t>
            </a:r>
          </a:p>
          <a:p>
            <a:r>
              <a:rPr lang="el-GR" dirty="0" smtClean="0"/>
              <a:t>Σχολικό Κλίμα</a:t>
            </a:r>
            <a:endParaRPr lang="el-GR" dirty="0"/>
          </a:p>
          <a:p>
            <a:r>
              <a:rPr lang="el-GR" dirty="0"/>
              <a:t>Σχεδιασμός και διαφοροποιημένη διδασκαλία.</a:t>
            </a:r>
          </a:p>
          <a:p>
            <a:r>
              <a:rPr lang="el-GR" dirty="0"/>
              <a:t>Αξιοποίηση ΤΠΕ.</a:t>
            </a:r>
          </a:p>
          <a:p>
            <a:r>
              <a:rPr lang="el-GR" dirty="0"/>
              <a:t>Διδακτική πλαισίωση – Σχεδιασμός μάθησης.</a:t>
            </a:r>
          </a:p>
          <a:p>
            <a:r>
              <a:rPr lang="el-GR" dirty="0"/>
              <a:t>Ρόλος Εκπαιδευτικού – </a:t>
            </a:r>
            <a:r>
              <a:rPr lang="el-GR" dirty="0" smtClean="0"/>
              <a:t>Μαθητή/</a:t>
            </a:r>
            <a:r>
              <a:rPr lang="el-GR" dirty="0" err="1" smtClean="0"/>
              <a:t>τριας</a:t>
            </a:r>
            <a:endParaRPr lang="el-GR" dirty="0" smtClean="0"/>
          </a:p>
          <a:p>
            <a:r>
              <a:rPr lang="el-GR" dirty="0" smtClean="0"/>
              <a:t>Παράδειγμα σεναρίου</a:t>
            </a:r>
            <a:endParaRPr lang="el-GR" dirty="0"/>
          </a:p>
          <a:p>
            <a:r>
              <a:rPr lang="el-GR" dirty="0" smtClean="0"/>
              <a:t>Συμπεράσματα</a:t>
            </a:r>
            <a:endParaRPr lang="el-GR" dirty="0"/>
          </a:p>
        </p:txBody>
      </p:sp>
    </p:spTree>
    <p:extLst>
      <p:ext uri="{BB962C8B-B14F-4D97-AF65-F5344CB8AC3E}">
        <p14:creationId xmlns:p14="http://schemas.microsoft.com/office/powerpoint/2010/main" val="421881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b="1" dirty="0" smtClean="0"/>
              <a:t>Ο </a:t>
            </a:r>
            <a:r>
              <a:rPr lang="el-GR" b="1" dirty="0"/>
              <a:t>ρόλος του Εκπαιδευτικού</a:t>
            </a:r>
          </a:p>
        </p:txBody>
      </p:sp>
      <p:sp>
        <p:nvSpPr>
          <p:cNvPr id="3" name="Θέση περιεχομένου 2"/>
          <p:cNvSpPr>
            <a:spLocks noGrp="1"/>
          </p:cNvSpPr>
          <p:nvPr>
            <p:ph idx="1"/>
          </p:nvPr>
        </p:nvSpPr>
        <p:spPr>
          <a:xfrm>
            <a:off x="539552" y="1190400"/>
            <a:ext cx="8229600" cy="5667600"/>
          </a:xfrm>
        </p:spPr>
        <p:txBody>
          <a:bodyPr/>
          <a:lstStyle/>
          <a:p>
            <a:r>
              <a:rPr lang="el-GR" dirty="0" smtClean="0"/>
              <a:t>Σχεδιάζει την εκπαιδευτική διαδικασία</a:t>
            </a:r>
          </a:p>
          <a:p>
            <a:r>
              <a:rPr lang="el-GR" dirty="0" smtClean="0"/>
              <a:t>Ενθαρρύνει </a:t>
            </a:r>
            <a:r>
              <a:rPr lang="el-GR" dirty="0"/>
              <a:t>και </a:t>
            </a:r>
            <a:r>
              <a:rPr lang="el-GR" dirty="0" smtClean="0"/>
              <a:t>καθοδηγεί</a:t>
            </a:r>
          </a:p>
          <a:p>
            <a:r>
              <a:rPr lang="el-GR" dirty="0"/>
              <a:t>Δημιουργεί </a:t>
            </a:r>
            <a:r>
              <a:rPr lang="el-GR" dirty="0" smtClean="0"/>
              <a:t>υποστηρικτικό </a:t>
            </a:r>
            <a:r>
              <a:rPr lang="el-GR" dirty="0"/>
              <a:t>περιβάλλον </a:t>
            </a:r>
            <a:r>
              <a:rPr lang="el-GR" dirty="0" smtClean="0"/>
              <a:t>μάθησης</a:t>
            </a:r>
          </a:p>
          <a:p>
            <a:r>
              <a:rPr lang="el-GR" dirty="0" smtClean="0"/>
              <a:t>Προσφέρει ελευθερία στη σύνθεση του δικού του σχεδίου εργασίας.</a:t>
            </a:r>
          </a:p>
          <a:p>
            <a:r>
              <a:rPr lang="el-GR" dirty="0"/>
              <a:t>Α</a:t>
            </a:r>
            <a:r>
              <a:rPr lang="el-GR" dirty="0" smtClean="0"/>
              <a:t>ξιοποιεί </a:t>
            </a:r>
            <a:r>
              <a:rPr lang="el-GR" dirty="0"/>
              <a:t>κατάλληλα τις Νέες Τεχνολογίες </a:t>
            </a:r>
            <a:endParaRPr lang="el-GR" dirty="0" smtClean="0"/>
          </a:p>
          <a:p>
            <a:r>
              <a:rPr lang="el-GR" dirty="0" smtClean="0"/>
              <a:t>Αξιολογεί τις δραστηριότητες κάνοντας προσαρμογές.</a:t>
            </a:r>
            <a:endParaRPr lang="el-G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4545" y="5589240"/>
            <a:ext cx="122024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11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fontScale="90000"/>
          </a:bodyPr>
          <a:lstStyle/>
          <a:p>
            <a:r>
              <a:rPr lang="el-GR" dirty="0" smtClean="0"/>
              <a:t/>
            </a:r>
            <a:br>
              <a:rPr lang="el-GR" dirty="0" smtClean="0"/>
            </a:br>
            <a:r>
              <a:rPr lang="el-GR" b="1" dirty="0" smtClean="0"/>
              <a:t>Αποτελέσματα στους μαθητές/τριες.</a:t>
            </a:r>
            <a:r>
              <a:rPr lang="el-GR" b="1" dirty="0"/>
              <a:t/>
            </a:r>
            <a:br>
              <a:rPr lang="el-GR" b="1" dirty="0"/>
            </a:br>
            <a:endParaRPr lang="el-GR" b="1" dirty="0"/>
          </a:p>
        </p:txBody>
      </p:sp>
      <p:sp>
        <p:nvSpPr>
          <p:cNvPr id="3" name="Θέση περιεχομένου 2"/>
          <p:cNvSpPr>
            <a:spLocks noGrp="1"/>
          </p:cNvSpPr>
          <p:nvPr>
            <p:ph idx="1"/>
          </p:nvPr>
        </p:nvSpPr>
        <p:spPr>
          <a:xfrm>
            <a:off x="467544" y="1340768"/>
            <a:ext cx="8229600" cy="5361459"/>
          </a:xfrm>
        </p:spPr>
        <p:txBody>
          <a:bodyPr>
            <a:normAutofit lnSpcReduction="10000"/>
          </a:bodyPr>
          <a:lstStyle/>
          <a:p>
            <a:r>
              <a:rPr lang="el-GR" dirty="0" smtClean="0"/>
              <a:t>Οι προσωπικές εμπειρίες και ερωτήσεις οδηγούν σε βαθύτερη κατανόηση και μεταγνωστική ανάπτυξη των εννοιών</a:t>
            </a:r>
          </a:p>
          <a:p>
            <a:r>
              <a:rPr lang="el-GR" dirty="0" smtClean="0"/>
              <a:t>Συνάψεις και συνδέσεις μεταξύ διαφορετικών γεγονότων ή πεποιθήσεων</a:t>
            </a:r>
          </a:p>
          <a:p>
            <a:r>
              <a:rPr lang="el-GR" dirty="0" smtClean="0"/>
              <a:t>Ουσιαστικός ρόλος όχι παθητικός</a:t>
            </a:r>
          </a:p>
          <a:p>
            <a:r>
              <a:rPr lang="el-GR" dirty="0" smtClean="0"/>
              <a:t>Πρωτοβουλίες, διερεύνηση, καινοτομία, περιγραφή πιθανών ερμηνειών</a:t>
            </a:r>
          </a:p>
          <a:p>
            <a:r>
              <a:rPr lang="el-GR" dirty="0" smtClean="0"/>
              <a:t>Καλλιέργεια σεβασμού, αλληλεγγύης</a:t>
            </a:r>
          </a:p>
          <a:p>
            <a:r>
              <a:rPr lang="el-GR" dirty="0" smtClean="0"/>
              <a:t>Δημιουργία προσωπικής ταυτότητας</a:t>
            </a:r>
            <a:endParaRPr lang="el-GR" dirty="0"/>
          </a:p>
        </p:txBody>
      </p:sp>
    </p:spTree>
    <p:extLst>
      <p:ext uri="{BB962C8B-B14F-4D97-AF65-F5344CB8AC3E}">
        <p14:creationId xmlns:p14="http://schemas.microsoft.com/office/powerpoint/2010/main" val="158491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92088"/>
          </a:xfrm>
        </p:spPr>
        <p:txBody>
          <a:bodyPr>
            <a:noAutofit/>
          </a:bodyPr>
          <a:lstStyle/>
          <a:p>
            <a:r>
              <a:rPr lang="el-GR" sz="3600" b="1" dirty="0" smtClean="0"/>
              <a:t>Δομή διδακτικού σεναρίου</a:t>
            </a:r>
            <a:endParaRPr lang="el-GR" sz="3600" b="1" dirty="0"/>
          </a:p>
        </p:txBody>
      </p:sp>
      <p:sp>
        <p:nvSpPr>
          <p:cNvPr id="3" name="Θέση περιεχομένου 2"/>
          <p:cNvSpPr>
            <a:spLocks noGrp="1"/>
          </p:cNvSpPr>
          <p:nvPr>
            <p:ph idx="1"/>
          </p:nvPr>
        </p:nvSpPr>
        <p:spPr>
          <a:xfrm>
            <a:off x="179512" y="980728"/>
            <a:ext cx="8856984" cy="5688632"/>
          </a:xfrm>
        </p:spPr>
        <p:txBody>
          <a:bodyPr>
            <a:normAutofit fontScale="77500" lnSpcReduction="20000"/>
          </a:bodyPr>
          <a:lstStyle/>
          <a:p>
            <a:pPr marL="0" indent="0">
              <a:buNone/>
            </a:pPr>
            <a:endParaRPr lang="el-GR" dirty="0"/>
          </a:p>
          <a:p>
            <a:r>
              <a:rPr lang="el-GR" b="1" dirty="0"/>
              <a:t>1. Ταυτότητα</a:t>
            </a:r>
          </a:p>
          <a:p>
            <a:r>
              <a:rPr lang="el-GR" dirty="0"/>
              <a:t>Τίτλος διδακτικού </a:t>
            </a:r>
            <a:r>
              <a:rPr lang="el-GR" dirty="0" smtClean="0"/>
              <a:t>σεναρίου:</a:t>
            </a:r>
            <a:endParaRPr lang="el-GR" dirty="0"/>
          </a:p>
          <a:p>
            <a:r>
              <a:rPr lang="el-GR" dirty="0" smtClean="0"/>
              <a:t>Τάξη:</a:t>
            </a:r>
            <a:endParaRPr lang="el-GR" dirty="0"/>
          </a:p>
          <a:p>
            <a:r>
              <a:rPr lang="el-GR" dirty="0"/>
              <a:t>Γνωστικό </a:t>
            </a:r>
            <a:r>
              <a:rPr lang="el-GR" dirty="0" smtClean="0"/>
              <a:t>αντικείμενο:</a:t>
            </a:r>
            <a:endParaRPr lang="el-GR" dirty="0"/>
          </a:p>
          <a:p>
            <a:r>
              <a:rPr lang="el-GR" dirty="0"/>
              <a:t>Εμπλεκόμενες γνωστικές </a:t>
            </a:r>
            <a:r>
              <a:rPr lang="el-GR" dirty="0" smtClean="0"/>
              <a:t>περιοχές:</a:t>
            </a:r>
            <a:endParaRPr lang="el-GR" dirty="0"/>
          </a:p>
          <a:p>
            <a:r>
              <a:rPr lang="el-GR" dirty="0"/>
              <a:t>Ιδιαίτερη περιοχή του γνωστικού </a:t>
            </a:r>
            <a:r>
              <a:rPr lang="el-GR" dirty="0" smtClean="0"/>
              <a:t>αντικειμένου: </a:t>
            </a:r>
            <a:endParaRPr lang="el-GR" dirty="0"/>
          </a:p>
          <a:p>
            <a:r>
              <a:rPr lang="el-GR" dirty="0"/>
              <a:t>Συμβατότητα με ΠΣ άλλων γνωστικών </a:t>
            </a:r>
            <a:r>
              <a:rPr lang="el-GR" dirty="0" smtClean="0"/>
              <a:t>αντικειμένων:</a:t>
            </a:r>
            <a:endParaRPr lang="el-GR" dirty="0"/>
          </a:p>
          <a:p>
            <a:r>
              <a:rPr lang="el-GR" dirty="0"/>
              <a:t>Χρονική </a:t>
            </a:r>
            <a:r>
              <a:rPr lang="el-GR" dirty="0" smtClean="0"/>
              <a:t>διάρκεια:</a:t>
            </a:r>
            <a:endParaRPr lang="el-GR" dirty="0"/>
          </a:p>
          <a:p>
            <a:endParaRPr lang="el-GR" dirty="0"/>
          </a:p>
          <a:p>
            <a:r>
              <a:rPr lang="el-GR" b="1" dirty="0"/>
              <a:t>2. Σκεπτικό σεναρίου - Επιστημονικό περιεχόμενο - Προαπαιτούμενες γνώσεις</a:t>
            </a:r>
          </a:p>
          <a:p>
            <a:endParaRPr lang="el-GR" dirty="0"/>
          </a:p>
          <a:p>
            <a:r>
              <a:rPr lang="el-GR" b="1" dirty="0"/>
              <a:t>3. Σκοπός σεναρίου - Προσδοκώμενα μαθησιακά αποτελέσματα</a:t>
            </a:r>
          </a:p>
          <a:p>
            <a:endParaRPr lang="el-GR" dirty="0"/>
          </a:p>
        </p:txBody>
      </p:sp>
    </p:spTree>
    <p:extLst>
      <p:ext uri="{BB962C8B-B14F-4D97-AF65-F5344CB8AC3E}">
        <p14:creationId xmlns:p14="http://schemas.microsoft.com/office/powerpoint/2010/main" val="21495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576064"/>
          </a:xfrm>
        </p:spPr>
        <p:txBody>
          <a:bodyPr>
            <a:noAutofit/>
          </a:bodyPr>
          <a:lstStyle/>
          <a:p>
            <a:r>
              <a:rPr lang="el-GR" sz="3600" b="1" dirty="0" smtClean="0"/>
              <a:t>Σενάριο συνέχεια</a:t>
            </a:r>
            <a:endParaRPr lang="el-GR" sz="3600" b="1" dirty="0"/>
          </a:p>
        </p:txBody>
      </p:sp>
      <p:sp>
        <p:nvSpPr>
          <p:cNvPr id="3" name="Θέση περιεχομένου 2"/>
          <p:cNvSpPr>
            <a:spLocks noGrp="1"/>
          </p:cNvSpPr>
          <p:nvPr>
            <p:ph idx="1"/>
          </p:nvPr>
        </p:nvSpPr>
        <p:spPr>
          <a:xfrm>
            <a:off x="179512" y="764704"/>
            <a:ext cx="8856984" cy="5904656"/>
          </a:xfrm>
        </p:spPr>
        <p:txBody>
          <a:bodyPr>
            <a:normAutofit fontScale="92500" lnSpcReduction="20000"/>
          </a:bodyPr>
          <a:lstStyle/>
          <a:p>
            <a:r>
              <a:rPr lang="el-GR" b="1" dirty="0"/>
              <a:t>4. Οργάνωση της διδασκαλίας και απαιτούμενη υλικοτεχνική υποδομή</a:t>
            </a:r>
          </a:p>
          <a:p>
            <a:pPr marL="0" indent="0">
              <a:buNone/>
            </a:pPr>
            <a:r>
              <a:rPr lang="el-GR" dirty="0"/>
              <a:t>Να αξιοποιούν τα εκπαιδευτικά λογισμικά και τις υπηρεσίες των Τεχνολογιών της Πληροφορίας και Επικοινωνίας (ΤΠΕ) </a:t>
            </a:r>
          </a:p>
          <a:p>
            <a:endParaRPr lang="el-GR" dirty="0"/>
          </a:p>
          <a:p>
            <a:r>
              <a:rPr lang="el-GR" b="1" dirty="0"/>
              <a:t>5. Διδακτική προσέγγιση</a:t>
            </a:r>
          </a:p>
          <a:p>
            <a:pPr marL="0" indent="0">
              <a:buNone/>
            </a:pPr>
            <a:r>
              <a:rPr lang="el-GR" dirty="0" smtClean="0"/>
              <a:t>    Διδακτική </a:t>
            </a:r>
            <a:r>
              <a:rPr lang="el-GR" dirty="0"/>
              <a:t>προσέγγιση: </a:t>
            </a:r>
          </a:p>
          <a:p>
            <a:pPr marL="0" indent="0">
              <a:buNone/>
            </a:pPr>
            <a:r>
              <a:rPr lang="el-GR" dirty="0" smtClean="0"/>
              <a:t>    Τεχνικές/Διδακτικά </a:t>
            </a:r>
            <a:r>
              <a:rPr lang="el-GR" dirty="0"/>
              <a:t>Εργαλεία:</a:t>
            </a:r>
          </a:p>
          <a:p>
            <a:pPr marL="0" indent="0">
              <a:buNone/>
            </a:pPr>
            <a:r>
              <a:rPr lang="el-GR" dirty="0" smtClean="0"/>
              <a:t>    Πλαίσιο </a:t>
            </a:r>
            <a:r>
              <a:rPr lang="el-GR" dirty="0"/>
              <a:t>αξιολόγησης</a:t>
            </a:r>
            <a:r>
              <a:rPr lang="el-GR" dirty="0" smtClean="0"/>
              <a:t>:</a:t>
            </a:r>
            <a:endParaRPr lang="el-GR" dirty="0"/>
          </a:p>
          <a:p>
            <a:r>
              <a:rPr lang="el-GR" dirty="0"/>
              <a:t> </a:t>
            </a:r>
            <a:r>
              <a:rPr lang="el-GR" b="1" dirty="0" smtClean="0"/>
              <a:t>6.  </a:t>
            </a:r>
            <a:r>
              <a:rPr lang="el-GR" b="1" dirty="0"/>
              <a:t>Περιγραφή </a:t>
            </a:r>
            <a:r>
              <a:rPr lang="el-GR" b="1" dirty="0" smtClean="0"/>
              <a:t>δραστηριοτήτων</a:t>
            </a:r>
            <a:endParaRPr lang="el-GR" b="1" dirty="0"/>
          </a:p>
          <a:p>
            <a:r>
              <a:rPr lang="el-GR" b="1" dirty="0" smtClean="0"/>
              <a:t>7. </a:t>
            </a:r>
            <a:r>
              <a:rPr lang="el-GR" b="1" dirty="0"/>
              <a:t>Πιθανές επεκτάσεις – Παραλλαγές </a:t>
            </a:r>
            <a:r>
              <a:rPr lang="el-GR" b="1" dirty="0" smtClean="0"/>
              <a:t>σεναρίου</a:t>
            </a:r>
          </a:p>
          <a:p>
            <a:r>
              <a:rPr lang="el-GR" b="1" dirty="0" smtClean="0"/>
              <a:t>8. Βιβλιογραφία </a:t>
            </a:r>
            <a:r>
              <a:rPr lang="el-GR" b="1" dirty="0"/>
              <a:t>– Δικτυογραφία</a:t>
            </a:r>
          </a:p>
          <a:p>
            <a:endParaRPr lang="el-GR" dirty="0"/>
          </a:p>
        </p:txBody>
      </p:sp>
    </p:spTree>
    <p:extLst>
      <p:ext uri="{BB962C8B-B14F-4D97-AF65-F5344CB8AC3E}">
        <p14:creationId xmlns:p14="http://schemas.microsoft.com/office/powerpoint/2010/main" val="1330416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92088"/>
          </a:xfrm>
        </p:spPr>
        <p:txBody>
          <a:bodyPr>
            <a:noAutofit/>
          </a:bodyPr>
          <a:lstStyle/>
          <a:p>
            <a:r>
              <a:rPr lang="el-GR" sz="3600" b="1" dirty="0" smtClean="0"/>
              <a:t>Φύλλα Εργασίας</a:t>
            </a:r>
            <a:endParaRPr lang="el-GR" sz="3600" b="1" dirty="0"/>
          </a:p>
        </p:txBody>
      </p:sp>
      <p:sp>
        <p:nvSpPr>
          <p:cNvPr id="3" name="Θέση περιεχομένου 2"/>
          <p:cNvSpPr>
            <a:spLocks noGrp="1"/>
          </p:cNvSpPr>
          <p:nvPr>
            <p:ph idx="1"/>
          </p:nvPr>
        </p:nvSpPr>
        <p:spPr>
          <a:xfrm>
            <a:off x="179512" y="908720"/>
            <a:ext cx="8856984" cy="5760640"/>
          </a:xfrm>
        </p:spPr>
        <p:txBody>
          <a:bodyPr>
            <a:normAutofit fontScale="92500"/>
          </a:bodyPr>
          <a:lstStyle/>
          <a:p>
            <a:pPr algn="just"/>
            <a:r>
              <a:rPr lang="el-GR" dirty="0"/>
              <a:t>Τα φύλλα εργασίας είναι αυτά που θα χρησιμοποιήσουν οι μαθητές. Θα πρέπει να είναι γραμμένα σε γλώσσα κατάλληλη για την ηλικία των μαθητών στα οποία απευθύνονται, να περιέχουν σαφείς και περιεκτικές οδηγίες αλλά και όλες τις απαραίτητες πληροφορίες που απαιτούνται για την ομαλή υλοποίηση των δραστηριοτήτων. Παράλληλα θα πρέπει να δοθεί ιδιαίτερη προσοχή ώστε τα φύλλα εργασίας να αφήνουν περιθώρια πρωτοβουλίας και δράσης στους μαθητές μας, έτσι ώστε αυτοί να μην παραμείνουν παθητικοί αποδέκτες εντολών που πρέπει να ακολουθήσουν. </a:t>
            </a:r>
          </a:p>
        </p:txBody>
      </p:sp>
    </p:spTree>
    <p:extLst>
      <p:ext uri="{BB962C8B-B14F-4D97-AF65-F5344CB8AC3E}">
        <p14:creationId xmlns:p14="http://schemas.microsoft.com/office/powerpoint/2010/main" val="207711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92088"/>
          </a:xfrm>
        </p:spPr>
        <p:txBody>
          <a:bodyPr>
            <a:noAutofit/>
          </a:bodyPr>
          <a:lstStyle/>
          <a:p>
            <a:r>
              <a:rPr lang="el-GR" sz="3600" b="1" dirty="0" smtClean="0"/>
              <a:t>Φύλλα Εργασίας (2)</a:t>
            </a:r>
            <a:endParaRPr lang="el-GR" sz="3600" b="1" dirty="0"/>
          </a:p>
        </p:txBody>
      </p:sp>
      <p:sp>
        <p:nvSpPr>
          <p:cNvPr id="3" name="Θέση περιεχομένου 2"/>
          <p:cNvSpPr>
            <a:spLocks noGrp="1"/>
          </p:cNvSpPr>
          <p:nvPr>
            <p:ph idx="1"/>
          </p:nvPr>
        </p:nvSpPr>
        <p:spPr>
          <a:xfrm>
            <a:off x="179512" y="908720"/>
            <a:ext cx="8856984" cy="5760640"/>
          </a:xfrm>
        </p:spPr>
        <p:txBody>
          <a:bodyPr>
            <a:normAutofit/>
          </a:bodyPr>
          <a:lstStyle/>
          <a:p>
            <a:pPr algn="just"/>
            <a:r>
              <a:rPr lang="el-GR" dirty="0"/>
              <a:t>Αυτό μπορούμε να το επιτύχουμε με την ενσωμάτωση δραστηριοτήτων που βοηθούν στην ανάπτυξη της συνεργασίας, που δίνουν ευκαιρίες για προβληματισμό, που ενθαρρύνουν την διατύπωση απόψεων και επιχειρημάτων, που οδηγούν στην αναζήτηση εναλλακτικής πορείας υλοποίησης και δημιουργούν το κατάλληλο περιβάλλον ώστε οι μαθητές μας να συμμετέχουν ενεργά στη διδακτική-μαθησιακή διαδικασία.</a:t>
            </a:r>
          </a:p>
          <a:p>
            <a:pPr algn="just"/>
            <a:endParaRPr lang="el-GR" dirty="0"/>
          </a:p>
        </p:txBody>
      </p:sp>
    </p:spTree>
    <p:extLst>
      <p:ext uri="{BB962C8B-B14F-4D97-AF65-F5344CB8AC3E}">
        <p14:creationId xmlns:p14="http://schemas.microsoft.com/office/powerpoint/2010/main" val="379756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648072"/>
          </a:xfrm>
        </p:spPr>
        <p:txBody>
          <a:bodyPr>
            <a:noAutofit/>
          </a:bodyPr>
          <a:lstStyle/>
          <a:p>
            <a:r>
              <a:rPr lang="el-GR" sz="3600" b="1" dirty="0" smtClean="0"/>
              <a:t>Συμπεράσματα</a:t>
            </a:r>
            <a:endParaRPr lang="el-GR" sz="3600" b="1" dirty="0"/>
          </a:p>
        </p:txBody>
      </p:sp>
      <p:sp>
        <p:nvSpPr>
          <p:cNvPr id="3" name="Θέση περιεχομένου 2"/>
          <p:cNvSpPr>
            <a:spLocks noGrp="1"/>
          </p:cNvSpPr>
          <p:nvPr>
            <p:ph idx="1"/>
          </p:nvPr>
        </p:nvSpPr>
        <p:spPr>
          <a:xfrm>
            <a:off x="179512" y="980728"/>
            <a:ext cx="8856984" cy="5688632"/>
          </a:xfrm>
        </p:spPr>
        <p:txBody>
          <a:bodyPr/>
          <a:lstStyle/>
          <a:p>
            <a:r>
              <a:rPr lang="el-GR" dirty="0" smtClean="0"/>
              <a:t>Προετοιμασία σε όλα. Τίποτε στην τύχη.</a:t>
            </a:r>
          </a:p>
          <a:p>
            <a:r>
              <a:rPr lang="el-GR" dirty="0" smtClean="0"/>
              <a:t>Συνέπεια, υλικό.</a:t>
            </a:r>
          </a:p>
          <a:p>
            <a:r>
              <a:rPr lang="el-GR" dirty="0" smtClean="0"/>
              <a:t>Λόγος στους μαθητές και μαθήτριες.</a:t>
            </a:r>
          </a:p>
          <a:p>
            <a:r>
              <a:rPr lang="el-GR" dirty="0" smtClean="0"/>
              <a:t>Καθοδήγηση, επίβλεψη, διαφοροποίηση.</a:t>
            </a:r>
          </a:p>
          <a:p>
            <a:r>
              <a:rPr lang="el-GR" dirty="0" smtClean="0"/>
              <a:t>Χρήση ΤΠΕ.</a:t>
            </a:r>
          </a:p>
          <a:p>
            <a:r>
              <a:rPr lang="el-GR" dirty="0" smtClean="0"/>
              <a:t>Χρήση μεθόδων και τεχνικών που ενεργοποιούν.</a:t>
            </a:r>
          </a:p>
          <a:p>
            <a:r>
              <a:rPr lang="el-GR" dirty="0" smtClean="0"/>
              <a:t>Φύλλα Εργασίας με έμπνευση, εικόνες, επίλυση προβλημάτων, δημιουργικότητα.</a:t>
            </a:r>
          </a:p>
          <a:p>
            <a:r>
              <a:rPr lang="el-GR" dirty="0" smtClean="0"/>
              <a:t>Μη φοβάστε το καινούργιο.</a:t>
            </a:r>
          </a:p>
          <a:p>
            <a:endParaRPr lang="el-GR" dirty="0"/>
          </a:p>
        </p:txBody>
      </p:sp>
    </p:spTree>
    <p:extLst>
      <p:ext uri="{BB962C8B-B14F-4D97-AF65-F5344CB8AC3E}">
        <p14:creationId xmlns:p14="http://schemas.microsoft.com/office/powerpoint/2010/main" val="24353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lstStyle/>
          <a:p>
            <a:r>
              <a:rPr lang="el-GR" dirty="0" smtClean="0"/>
              <a:t>Η συνέχεια στις τάξεις σας…</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557" y="1600200"/>
            <a:ext cx="796288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88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fontScale="90000"/>
          </a:bodyPr>
          <a:lstStyle/>
          <a:p>
            <a:r>
              <a:rPr lang="el-GR" dirty="0" smtClean="0"/>
              <a:t/>
            </a:r>
            <a:br>
              <a:rPr lang="el-GR" dirty="0" smtClean="0"/>
            </a:br>
            <a:r>
              <a:rPr lang="el-GR" b="1" dirty="0" smtClean="0"/>
              <a:t>Σκοποί της παρουσίασης.</a:t>
            </a:r>
            <a:r>
              <a:rPr lang="el-GR" b="1" dirty="0"/>
              <a:t/>
            </a:r>
            <a:br>
              <a:rPr lang="el-GR" b="1" dirty="0"/>
            </a:br>
            <a:endParaRPr lang="el-GR" b="1" dirty="0"/>
          </a:p>
        </p:txBody>
      </p:sp>
      <p:sp>
        <p:nvSpPr>
          <p:cNvPr id="3" name="Θέση περιεχομένου 2"/>
          <p:cNvSpPr>
            <a:spLocks noGrp="1"/>
          </p:cNvSpPr>
          <p:nvPr>
            <p:ph idx="1"/>
          </p:nvPr>
        </p:nvSpPr>
        <p:spPr>
          <a:xfrm>
            <a:off x="179512" y="908720"/>
            <a:ext cx="8784976" cy="5649491"/>
          </a:xfrm>
        </p:spPr>
        <p:txBody>
          <a:bodyPr>
            <a:normAutofit lnSpcReduction="10000"/>
          </a:bodyPr>
          <a:lstStyle/>
          <a:p>
            <a:pPr algn="just"/>
            <a:r>
              <a:rPr lang="el-GR" dirty="0" smtClean="0"/>
              <a:t>Να </a:t>
            </a:r>
            <a:r>
              <a:rPr lang="el-GR" dirty="0"/>
              <a:t>δοθούν ερεθίσματα, </a:t>
            </a:r>
            <a:r>
              <a:rPr lang="el-GR" dirty="0" smtClean="0"/>
              <a:t>κατευθύνσεις, </a:t>
            </a:r>
            <a:r>
              <a:rPr lang="el-GR" dirty="0"/>
              <a:t>αρχές, κίνητρα και μεθοδολογικά εργαλεία για την επίτευξη της αποτελεσματικής διδασκαλίας μέσω της δημιουργίας δυναμικών κοινοτήτων μάθησης. </a:t>
            </a:r>
            <a:endParaRPr lang="el-GR" dirty="0" smtClean="0"/>
          </a:p>
          <a:p>
            <a:pPr algn="just"/>
            <a:r>
              <a:rPr lang="el-GR" dirty="0" smtClean="0"/>
              <a:t>Η </a:t>
            </a:r>
            <a:r>
              <a:rPr lang="el-GR" dirty="0"/>
              <a:t>σύνθεση όλων των απαραίτητων στοιχείων του εκπαιδευτικού σχεδιασμού ούτως ώστε να δημιουργηθεί ο διδακτικός καμβάς πάνω στον οποίο θα δομηθεί η διδασκαλία του </a:t>
            </a:r>
            <a:r>
              <a:rPr lang="el-GR" dirty="0" smtClean="0"/>
              <a:t>μαθήματος.</a:t>
            </a:r>
          </a:p>
          <a:p>
            <a:pPr algn="just"/>
            <a:r>
              <a:rPr lang="el-GR" dirty="0" smtClean="0"/>
              <a:t>Η αποσαφήνιση των εννοιών: σχεδιασμός, σενάριο, διδακτική πλαισίωση, διαφοροποίηση.</a:t>
            </a:r>
            <a:endParaRPr lang="el-GR" dirty="0"/>
          </a:p>
        </p:txBody>
      </p:sp>
    </p:spTree>
    <p:extLst>
      <p:ext uri="{BB962C8B-B14F-4D97-AF65-F5344CB8AC3E}">
        <p14:creationId xmlns:p14="http://schemas.microsoft.com/office/powerpoint/2010/main" val="233380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1124744"/>
          </a:xfrm>
        </p:spPr>
        <p:txBody>
          <a:bodyPr>
            <a:normAutofit fontScale="90000"/>
          </a:bodyPr>
          <a:lstStyle/>
          <a:p>
            <a:r>
              <a:rPr lang="el-GR" dirty="0"/>
              <a:t/>
            </a:r>
            <a:br>
              <a:rPr lang="el-GR" dirty="0"/>
            </a:br>
            <a:r>
              <a:rPr lang="el-GR" sz="4000" b="1" dirty="0" smtClean="0"/>
              <a:t>Θεωρητικές παραδοχές του εκπαιδευτικού σχεδιασμού.</a:t>
            </a:r>
            <a:br>
              <a:rPr lang="el-GR" sz="4000" b="1" dirty="0" smtClean="0"/>
            </a:br>
            <a:endParaRPr lang="el-GR" sz="4000" b="1" dirty="0"/>
          </a:p>
        </p:txBody>
      </p:sp>
      <p:sp>
        <p:nvSpPr>
          <p:cNvPr id="3" name="Θέση περιεχομένου 2"/>
          <p:cNvSpPr>
            <a:spLocks noGrp="1"/>
          </p:cNvSpPr>
          <p:nvPr>
            <p:ph idx="1"/>
          </p:nvPr>
        </p:nvSpPr>
        <p:spPr>
          <a:xfrm>
            <a:off x="184207" y="1412776"/>
            <a:ext cx="8708273" cy="5145435"/>
          </a:xfrm>
        </p:spPr>
        <p:txBody>
          <a:bodyPr>
            <a:normAutofit lnSpcReduction="10000"/>
          </a:bodyPr>
          <a:lstStyle/>
          <a:p>
            <a:r>
              <a:rPr lang="el-GR" sz="3000" dirty="0" smtClean="0"/>
              <a:t>Ανάπτυξη διδασκαλίας συνεργασία με μαθητές/τριες.</a:t>
            </a:r>
          </a:p>
          <a:p>
            <a:r>
              <a:rPr lang="el-GR" sz="3000" dirty="0" smtClean="0"/>
              <a:t>Ανάληψη πρωτοβουλιών</a:t>
            </a:r>
          </a:p>
          <a:p>
            <a:r>
              <a:rPr lang="el-GR" sz="3000" dirty="0" smtClean="0"/>
              <a:t>Ομαδοσυνεργατική,</a:t>
            </a:r>
          </a:p>
          <a:p>
            <a:r>
              <a:rPr lang="el-GR" sz="3000" dirty="0" smtClean="0"/>
              <a:t>Εμπιστοσύνη, αλληλεπίδραση, συνεργατικότητα.</a:t>
            </a:r>
          </a:p>
          <a:p>
            <a:r>
              <a:rPr lang="el-GR" sz="3000" dirty="0" smtClean="0"/>
              <a:t>Διάλογος, ανάλυση, ανακάλυψη, επίλυση προβλημάτων, ενεργός ρόλος (</a:t>
            </a:r>
            <a:r>
              <a:rPr lang="el-GR" sz="3000" dirty="0" err="1" smtClean="0"/>
              <a:t>π.χ</a:t>
            </a:r>
            <a:r>
              <a:rPr lang="el-GR" sz="3000" dirty="0" smtClean="0"/>
              <a:t> αντεστραμμένη),</a:t>
            </a:r>
          </a:p>
          <a:p>
            <a:r>
              <a:rPr lang="el-GR" sz="3000" dirty="0" smtClean="0"/>
              <a:t>Αλλαγή σχολικού κλίματος, επικοινωνία, άμιλλα, υπευθυνότητα, ανεκτικότητα, διερεύνηση,</a:t>
            </a:r>
          </a:p>
          <a:p>
            <a:r>
              <a:rPr lang="el-GR" sz="3000" dirty="0" smtClean="0"/>
              <a:t>Δημιουργία «κοινοτήτων μάθησης»</a:t>
            </a:r>
          </a:p>
          <a:p>
            <a:pPr marL="0" indent="0">
              <a:buNone/>
            </a:pPr>
            <a:endParaRPr lang="el-GR" sz="3000" dirty="0"/>
          </a:p>
        </p:txBody>
      </p:sp>
    </p:spTree>
    <p:extLst>
      <p:ext uri="{BB962C8B-B14F-4D97-AF65-F5344CB8AC3E}">
        <p14:creationId xmlns:p14="http://schemas.microsoft.com/office/powerpoint/2010/main" val="264228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784976" cy="792088"/>
          </a:xfrm>
        </p:spPr>
        <p:txBody>
          <a:bodyPr>
            <a:noAutofit/>
          </a:bodyPr>
          <a:lstStyle/>
          <a:p>
            <a:r>
              <a:rPr lang="el-GR" sz="3600" b="1" dirty="0" smtClean="0"/>
              <a:t>Εργαστήριο μάθησης</a:t>
            </a:r>
            <a:endParaRPr lang="el-GR" sz="3600" b="1" dirty="0"/>
          </a:p>
        </p:txBody>
      </p:sp>
      <p:sp>
        <p:nvSpPr>
          <p:cNvPr id="3" name="Θέση περιεχομένου 2"/>
          <p:cNvSpPr>
            <a:spLocks noGrp="1"/>
          </p:cNvSpPr>
          <p:nvPr>
            <p:ph idx="1"/>
          </p:nvPr>
        </p:nvSpPr>
        <p:spPr>
          <a:xfrm>
            <a:off x="179512" y="1268760"/>
            <a:ext cx="8856984" cy="5400600"/>
          </a:xfrm>
        </p:spPr>
        <p:txBody>
          <a:bodyPr>
            <a:normAutofit fontScale="92500"/>
          </a:bodyPr>
          <a:lstStyle/>
          <a:p>
            <a:pPr algn="just"/>
            <a:r>
              <a:rPr lang="el-GR" dirty="0"/>
              <a:t>Όλα </a:t>
            </a:r>
            <a:r>
              <a:rPr lang="el-GR" dirty="0" smtClean="0"/>
              <a:t>τα </a:t>
            </a:r>
            <a:r>
              <a:rPr lang="el-GR" dirty="0"/>
              <a:t>κάνουν οι μαθητές. Μιλούν, συζητούν, αναλύουν, επιλύουν, κατατάσσουν, συμπεραίνουν, αποφαίνονται, διαφωνούν, συμφωνούν, συνθέτουν, κατηγοριοποιούν και πολλά άλλα τα οποία απαιτούν όμως άρτιο εκπαιδευτικό σχεδιασμό, δημιουργία κλίματος υποστήριξης, κανόνες αλληλοσεβασμού που ισχύουν από όλους/ες προς όλους/ες. </a:t>
            </a:r>
            <a:endParaRPr lang="el-GR" dirty="0" smtClean="0"/>
          </a:p>
          <a:p>
            <a:pPr algn="just"/>
            <a:r>
              <a:rPr lang="el-GR" dirty="0" smtClean="0"/>
              <a:t>Ο/Η </a:t>
            </a:r>
            <a:r>
              <a:rPr lang="el-GR" dirty="0"/>
              <a:t>εκπαιδευτικός ενισχύει τον κριτικό στοχασμό των μαθητών και των μαθητριών, καθοδηγώντας κατάλληλα και αξιοποιώντας εμπνευσμένα τις κατάλληλες εκπαιδευτικές τεχνικές.</a:t>
            </a:r>
          </a:p>
        </p:txBody>
      </p:sp>
    </p:spTree>
    <p:extLst>
      <p:ext uri="{BB962C8B-B14F-4D97-AF65-F5344CB8AC3E}">
        <p14:creationId xmlns:p14="http://schemas.microsoft.com/office/powerpoint/2010/main" val="131893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92088"/>
          </a:xfrm>
        </p:spPr>
        <p:txBody>
          <a:bodyPr>
            <a:noAutofit/>
          </a:bodyPr>
          <a:lstStyle/>
          <a:p>
            <a:r>
              <a:rPr lang="el-GR" sz="3600" b="1" dirty="0" smtClean="0"/>
              <a:t>Σχολικό Κλίμα και ΜτΘ</a:t>
            </a:r>
            <a:endParaRPr lang="el-GR" sz="3600" b="1" dirty="0"/>
          </a:p>
        </p:txBody>
      </p:sp>
      <p:sp>
        <p:nvSpPr>
          <p:cNvPr id="3" name="Θέση περιεχομένου 2"/>
          <p:cNvSpPr>
            <a:spLocks noGrp="1"/>
          </p:cNvSpPr>
          <p:nvPr>
            <p:ph idx="1"/>
          </p:nvPr>
        </p:nvSpPr>
        <p:spPr>
          <a:xfrm>
            <a:off x="179512" y="980728"/>
            <a:ext cx="8856984" cy="5688632"/>
          </a:xfrm>
        </p:spPr>
        <p:txBody>
          <a:bodyPr>
            <a:normAutofit fontScale="92500" lnSpcReduction="20000"/>
          </a:bodyPr>
          <a:lstStyle/>
          <a:p>
            <a:pPr algn="just"/>
            <a:r>
              <a:rPr lang="el-GR" dirty="0" smtClean="0"/>
              <a:t>Τα Θρησκευτικά είναι η </a:t>
            </a:r>
            <a:r>
              <a:rPr lang="el-GR" dirty="0"/>
              <a:t>κινητήρια δύναμη για την αλλαγή του σχολικού κλίματος. </a:t>
            </a:r>
            <a:endParaRPr lang="el-GR" dirty="0" smtClean="0"/>
          </a:p>
          <a:p>
            <a:pPr algn="just"/>
            <a:r>
              <a:rPr lang="el-GR" dirty="0" smtClean="0"/>
              <a:t>Να </a:t>
            </a:r>
            <a:r>
              <a:rPr lang="el-GR" dirty="0"/>
              <a:t>εμπνεύσουν τους/τις εκπαιδευτικούς με κατάλληλες οδηγίες, χώρο, τρόπους και μέσα, ώστε η σχολική τάξη να </a:t>
            </a:r>
            <a:r>
              <a:rPr lang="el-GR" dirty="0" smtClean="0"/>
              <a:t>εξελιχθεί </a:t>
            </a:r>
            <a:r>
              <a:rPr lang="el-GR" dirty="0"/>
              <a:t>σε εργαστήριο έρευνας, επικοινωνίας, δράσης και έκφρασης, ώστε μαθητές/</a:t>
            </a:r>
            <a:r>
              <a:rPr lang="el-GR" dirty="0" err="1"/>
              <a:t>τριες</a:t>
            </a:r>
            <a:r>
              <a:rPr lang="el-GR" dirty="0"/>
              <a:t> να εργάζονται για να πραγματώσουν: τη </a:t>
            </a:r>
            <a:r>
              <a:rPr lang="el-GR" dirty="0" err="1" smtClean="0"/>
              <a:t>συνεργατικότητα</a:t>
            </a:r>
            <a:r>
              <a:rPr lang="el-GR" dirty="0" smtClean="0"/>
              <a:t>, </a:t>
            </a:r>
            <a:r>
              <a:rPr lang="el-GR" dirty="0"/>
              <a:t>την αυτογνωσία, τη γλωσσική επίγνωση, την επικοινωνιακή ικανότητα, την υπευθυνότητα, την ανεκτικότητα, την πειθαρχία, το αίσθημα δικαίου, τη δημοκρατική ευαισθησία, την άμιλλα, την αλληλεγγύη, την αισθητική καλλιέργεια, την επίλυση προβλημάτων, τη διερευνητική μάθηση, την ψηφιακή εγγραμματοσύνη.</a:t>
            </a:r>
          </a:p>
        </p:txBody>
      </p:sp>
    </p:spTree>
    <p:extLst>
      <p:ext uri="{BB962C8B-B14F-4D97-AF65-F5344CB8AC3E}">
        <p14:creationId xmlns:p14="http://schemas.microsoft.com/office/powerpoint/2010/main" val="154567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720080"/>
          </a:xfrm>
        </p:spPr>
        <p:txBody>
          <a:bodyPr>
            <a:noAutofit/>
          </a:bodyPr>
          <a:lstStyle/>
          <a:p>
            <a:r>
              <a:rPr lang="el-GR" sz="3600" b="1" dirty="0" smtClean="0"/>
              <a:t>Κοινότητες Μάθησης</a:t>
            </a:r>
            <a:endParaRPr lang="el-GR" sz="3600" b="1" dirty="0"/>
          </a:p>
        </p:txBody>
      </p:sp>
      <p:sp>
        <p:nvSpPr>
          <p:cNvPr id="3" name="Θέση περιεχομένου 2"/>
          <p:cNvSpPr>
            <a:spLocks noGrp="1"/>
          </p:cNvSpPr>
          <p:nvPr>
            <p:ph idx="1"/>
          </p:nvPr>
        </p:nvSpPr>
        <p:spPr>
          <a:xfrm>
            <a:off x="179512" y="908720"/>
            <a:ext cx="8856984" cy="5760640"/>
          </a:xfrm>
        </p:spPr>
        <p:txBody>
          <a:bodyPr>
            <a:normAutofit lnSpcReduction="10000"/>
          </a:bodyPr>
          <a:lstStyle/>
          <a:p>
            <a:pPr algn="just"/>
            <a:r>
              <a:rPr lang="el-GR" dirty="0" smtClean="0"/>
              <a:t>Κάθε </a:t>
            </a:r>
            <a:r>
              <a:rPr lang="el-GR" dirty="0"/>
              <a:t>θεωρία μετατρέπεται σε πράξη, ευθυγραμμίζοντας τις ανάγκες των μαθητών/τριών με τις ανάγκες της κοινωνίας και δημιουργώντας νέες συνάψεις, ικανές να απαντήσουν στις πραγματικές απαιτήσεις της κάθε εποχής. </a:t>
            </a:r>
            <a:endParaRPr lang="el-GR" dirty="0" smtClean="0"/>
          </a:p>
          <a:p>
            <a:pPr algn="just"/>
            <a:r>
              <a:rPr lang="el-GR" dirty="0"/>
              <a:t>Το ακριβό ζητούμενο είναι ο σωστός βηματισμός στην πορεία της μάθησης. </a:t>
            </a:r>
            <a:r>
              <a:rPr lang="el-GR" dirty="0" smtClean="0"/>
              <a:t>Έτσι, οι πιθανώς εμφανιζόμενες </a:t>
            </a:r>
            <a:r>
              <a:rPr lang="el-GR" dirty="0"/>
              <a:t>αρρυθμίες διορθώνονται από τον εκπαιδευτικό σε συνεργασία με την κοινότητα μάθησης κατά τη διάρκεια του ωριαίου παιχνιδιού της γνώσης.</a:t>
            </a:r>
          </a:p>
        </p:txBody>
      </p:sp>
    </p:spTree>
    <p:extLst>
      <p:ext uri="{BB962C8B-B14F-4D97-AF65-F5344CB8AC3E}">
        <p14:creationId xmlns:p14="http://schemas.microsoft.com/office/powerpoint/2010/main" val="248998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1268760"/>
          </a:xfrm>
        </p:spPr>
        <p:txBody>
          <a:bodyPr>
            <a:normAutofit fontScale="90000"/>
          </a:bodyPr>
          <a:lstStyle/>
          <a:p>
            <a:r>
              <a:rPr lang="el-GR" dirty="0"/>
              <a:t/>
            </a:r>
            <a:br>
              <a:rPr lang="el-GR" dirty="0"/>
            </a:br>
            <a:r>
              <a:rPr lang="el-GR" sz="3600" b="1" dirty="0" smtClean="0"/>
              <a:t>Διδακτικός σχεδιασμός και Διαφοροποιημένη Διδασκαλία.</a:t>
            </a:r>
            <a:br>
              <a:rPr lang="el-GR" sz="3600" b="1" dirty="0" smtClean="0"/>
            </a:br>
            <a:endParaRPr lang="el-GR" sz="3600" b="1" dirty="0"/>
          </a:p>
        </p:txBody>
      </p:sp>
      <p:sp>
        <p:nvSpPr>
          <p:cNvPr id="3" name="Θέση περιεχομένου 2"/>
          <p:cNvSpPr>
            <a:spLocks noGrp="1"/>
          </p:cNvSpPr>
          <p:nvPr>
            <p:ph idx="1"/>
          </p:nvPr>
        </p:nvSpPr>
        <p:spPr>
          <a:xfrm>
            <a:off x="179512" y="1412776"/>
            <a:ext cx="8784976" cy="5184576"/>
          </a:xfrm>
        </p:spPr>
        <p:txBody>
          <a:bodyPr/>
          <a:lstStyle/>
          <a:p>
            <a:r>
              <a:rPr lang="el-GR" sz="3000" dirty="0" smtClean="0"/>
              <a:t>Δεν εννοούμε διαφορετικές εργασίες για τον καθένα</a:t>
            </a:r>
          </a:p>
          <a:p>
            <a:r>
              <a:rPr lang="el-GR" sz="3000" dirty="0" smtClean="0"/>
              <a:t>Συμπεριληπτικό μάθημα. Δηλαδή;</a:t>
            </a:r>
          </a:p>
          <a:p>
            <a:r>
              <a:rPr lang="el-GR" sz="3000" dirty="0" smtClean="0"/>
              <a:t>Ο μαθητής/τρια στο κέντρο της μάθησης</a:t>
            </a:r>
          </a:p>
          <a:p>
            <a:r>
              <a:rPr lang="el-GR" sz="3000" dirty="0" smtClean="0"/>
              <a:t>Αλλαγές στην παραδοσιακή διδασκαλία</a:t>
            </a:r>
          </a:p>
          <a:p>
            <a:r>
              <a:rPr lang="el-GR" sz="3000" dirty="0" smtClean="0"/>
              <a:t>Από το μοναδικό βιβλίο στο πολλαπλό</a:t>
            </a:r>
          </a:p>
          <a:p>
            <a:r>
              <a:rPr lang="el-GR" sz="3000" dirty="0" smtClean="0"/>
              <a:t>Από τη μετωπική στην κοινότητα μάθησης</a:t>
            </a:r>
          </a:p>
          <a:p>
            <a:r>
              <a:rPr lang="el-GR" sz="3000" dirty="0" smtClean="0"/>
              <a:t>Δεν είναι όλοι ίδιοι, διαφοροποίηση</a:t>
            </a:r>
          </a:p>
          <a:p>
            <a:r>
              <a:rPr lang="el-GR" sz="3000" dirty="0" smtClean="0"/>
              <a:t>Ανάλογα με την ικανότητα πρόσληψης του καθενός</a:t>
            </a:r>
          </a:p>
          <a:p>
            <a:r>
              <a:rPr lang="el-GR" sz="3000" dirty="0" smtClean="0"/>
              <a:t>Ίσες ευκαιρίες, επιλεγμένες μέθοδοι ενεργοποίησης</a:t>
            </a:r>
          </a:p>
          <a:p>
            <a:endParaRPr lang="el-GR" dirty="0" smtClean="0"/>
          </a:p>
        </p:txBody>
      </p:sp>
    </p:spTree>
    <p:extLst>
      <p:ext uri="{BB962C8B-B14F-4D97-AF65-F5344CB8AC3E}">
        <p14:creationId xmlns:p14="http://schemas.microsoft.com/office/powerpoint/2010/main" val="212283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692696"/>
          </a:xfrm>
        </p:spPr>
        <p:txBody>
          <a:bodyPr>
            <a:normAutofit fontScale="90000"/>
          </a:bodyPr>
          <a:lstStyle/>
          <a:p>
            <a:r>
              <a:rPr lang="el-GR" b="1" dirty="0" smtClean="0"/>
              <a:t>Διαφοροποίηση της διδασκαλίας;;;</a:t>
            </a:r>
            <a:endParaRPr lang="el-G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836713"/>
            <a:ext cx="4669953" cy="515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7118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1357</Words>
  <Application>Microsoft Office PowerPoint</Application>
  <PresentationFormat>Προβολή στην οθόνη (4:3)</PresentationFormat>
  <Paragraphs>139</Paragraphs>
  <Slides>27</Slides>
  <Notes>0</Notes>
  <HiddenSlides>0</HiddenSlides>
  <MMClips>0</MMClips>
  <ScaleCrop>false</ScaleCrop>
  <HeadingPairs>
    <vt:vector size="4" baseType="variant">
      <vt:variant>
        <vt:lpstr>Θέμα</vt:lpstr>
      </vt:variant>
      <vt:variant>
        <vt:i4>13</vt:i4>
      </vt:variant>
      <vt:variant>
        <vt:lpstr>Τίτλοι διαφανειών</vt:lpstr>
      </vt:variant>
      <vt:variant>
        <vt:i4>27</vt:i4>
      </vt:variant>
    </vt:vector>
  </HeadingPairs>
  <TitlesOfParts>
    <vt:vector size="40" baseType="lpstr">
      <vt:lpstr>Θέμα του Office</vt:lpstr>
      <vt:lpstr>1_Θέμα του Office</vt:lpstr>
      <vt:lpstr>2_Θέμα του Office</vt:lpstr>
      <vt:lpstr>3_Θέμα του Office</vt:lpstr>
      <vt:lpstr>4_Θέμα του Office</vt:lpstr>
      <vt:lpstr>5_Θέμα του Office</vt:lpstr>
      <vt:lpstr>6_Θέμα του Office</vt:lpstr>
      <vt:lpstr>7_Θέμα του Office</vt:lpstr>
      <vt:lpstr>8_Θέμα του Office</vt:lpstr>
      <vt:lpstr>9_Θέμα του Office</vt:lpstr>
      <vt:lpstr>10_Θέμα του Office</vt:lpstr>
      <vt:lpstr>11_Θέμα του Office</vt:lpstr>
      <vt:lpstr>12_Θέμα του Office</vt:lpstr>
      <vt:lpstr>«Σχεδιασμός μάθησης και διδακτική πλαισίωση στο ΜτΘ»</vt:lpstr>
      <vt:lpstr>Διάρθρωση παρουσίασης</vt:lpstr>
      <vt:lpstr> Σκοποί της παρουσίασης. </vt:lpstr>
      <vt:lpstr> Θεωρητικές παραδοχές του εκπαιδευτικού σχεδιασμού. </vt:lpstr>
      <vt:lpstr>Εργαστήριο μάθησης</vt:lpstr>
      <vt:lpstr>Σχολικό Κλίμα και ΜτΘ</vt:lpstr>
      <vt:lpstr>Κοινότητες Μάθησης</vt:lpstr>
      <vt:lpstr> Διδακτικός σχεδιασμός και Διαφοροποιημένη Διδασκαλία. </vt:lpstr>
      <vt:lpstr>Διαφοροποίηση της διδασκαλίας;;;</vt:lpstr>
      <vt:lpstr> Αξιοποίηση των ΤΠΕ. </vt:lpstr>
      <vt:lpstr> Αξιοποίηση των ΤΠΕ. </vt:lpstr>
      <vt:lpstr> Αξιοποίηση των ΤΠΕ;;;;;; </vt:lpstr>
      <vt:lpstr> Διδακτική πλαισίωση, σχεδιασμός </vt:lpstr>
      <vt:lpstr>  Διερευνητική μάθηση  </vt:lpstr>
      <vt:lpstr>  Μαθητοκεντρική διεργασία . </vt:lpstr>
      <vt:lpstr> Συνεργατική μάθηση. </vt:lpstr>
      <vt:lpstr> Βιωματική Μέθοδος. </vt:lpstr>
      <vt:lpstr> Βιωματική Μέθοδος. </vt:lpstr>
      <vt:lpstr> 4 Στάδια της Βιωματικής. </vt:lpstr>
      <vt:lpstr>Ο ρόλος του Εκπαιδευτικού</vt:lpstr>
      <vt:lpstr> Αποτελέσματα στους μαθητές/τριες. </vt:lpstr>
      <vt:lpstr>Δομή διδακτικού σεναρίου</vt:lpstr>
      <vt:lpstr>Σενάριο συνέχεια</vt:lpstr>
      <vt:lpstr>Φύλλα Εργασίας</vt:lpstr>
      <vt:lpstr>Φύλλα Εργασίας (2)</vt:lpstr>
      <vt:lpstr>Συμπεράσματα</vt:lpstr>
      <vt:lpstr>Η συνέχεια στις τάξεις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«Σχεδιασμός μάθησης και διδακτική πλαισίωση στο ΜτΘ»</dc:title>
  <dc:creator>hp</dc:creator>
  <cp:lastModifiedBy>hp</cp:lastModifiedBy>
  <cp:revision>53</cp:revision>
  <dcterms:created xsi:type="dcterms:W3CDTF">2021-10-19T05:42:05Z</dcterms:created>
  <dcterms:modified xsi:type="dcterms:W3CDTF">2021-10-19T09:13:56Z</dcterms:modified>
</cp:coreProperties>
</file>