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74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33"/>
    <a:srgbClr val="EA8B00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991" autoAdjust="0"/>
    <p:restoredTop sz="94660"/>
  </p:normalViewPr>
  <p:slideViewPr>
    <p:cSldViewPr snapToGrid="0">
      <p:cViewPr varScale="1">
        <p:scale>
          <a:sx n="70" d="100"/>
          <a:sy n="70" d="100"/>
        </p:scale>
        <p:origin x="90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 smtClean="0"/>
              <a:t>Στυλ κύριου υπότιτλου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7B123-9F16-4927-879E-325E4E58F278}" type="datetimeFigureOut">
              <a:rPr lang="el-GR" smtClean="0"/>
              <a:t>16/8/2019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34798-5342-4110-8BE5-A4B42EC807D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927090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7B123-9F16-4927-879E-325E4E58F278}" type="datetimeFigureOut">
              <a:rPr lang="el-GR" smtClean="0"/>
              <a:t>16/8/2019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34798-5342-4110-8BE5-A4B42EC807D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3312229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7B123-9F16-4927-879E-325E4E58F278}" type="datetimeFigureOut">
              <a:rPr lang="el-GR" smtClean="0"/>
              <a:t>16/8/2019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34798-5342-4110-8BE5-A4B42EC807D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5200091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7B123-9F16-4927-879E-325E4E58F278}" type="datetimeFigureOut">
              <a:rPr lang="el-GR" smtClean="0"/>
              <a:t>16/8/2019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34798-5342-4110-8BE5-A4B42EC807D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3887348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7B123-9F16-4927-879E-325E4E58F278}" type="datetimeFigureOut">
              <a:rPr lang="el-GR" smtClean="0"/>
              <a:t>16/8/2019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34798-5342-4110-8BE5-A4B42EC807D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7815223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7B123-9F16-4927-879E-325E4E58F278}" type="datetimeFigureOut">
              <a:rPr lang="el-GR" smtClean="0"/>
              <a:t>16/8/2019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34798-5342-4110-8BE5-A4B42EC807D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593546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7B123-9F16-4927-879E-325E4E58F278}" type="datetimeFigureOut">
              <a:rPr lang="el-GR" smtClean="0"/>
              <a:t>16/8/2019</a:t>
            </a:fld>
            <a:endParaRPr lang="el-GR"/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34798-5342-4110-8BE5-A4B42EC807D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381172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7B123-9F16-4927-879E-325E4E58F278}" type="datetimeFigureOut">
              <a:rPr lang="el-GR" smtClean="0"/>
              <a:t>16/8/2019</a:t>
            </a:fld>
            <a:endParaRPr lang="el-GR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34798-5342-4110-8BE5-A4B42EC807D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9912443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7B123-9F16-4927-879E-325E4E58F278}" type="datetimeFigureOut">
              <a:rPr lang="el-GR" smtClean="0"/>
              <a:t>16/8/2019</a:t>
            </a:fld>
            <a:endParaRPr lang="el-GR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34798-5342-4110-8BE5-A4B42EC807D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5514735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7B123-9F16-4927-879E-325E4E58F278}" type="datetimeFigureOut">
              <a:rPr lang="el-GR" smtClean="0"/>
              <a:t>16/8/2019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34798-5342-4110-8BE5-A4B42EC807D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047095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7B123-9F16-4927-879E-325E4E58F278}" type="datetimeFigureOut">
              <a:rPr lang="el-GR" smtClean="0"/>
              <a:t>16/8/2019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34798-5342-4110-8BE5-A4B42EC807D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9118873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57B123-9F16-4927-879E-325E4E58F278}" type="datetimeFigureOut">
              <a:rPr lang="el-GR" smtClean="0"/>
              <a:t>16/8/2019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534798-5342-4110-8BE5-A4B42EC807D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824339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4">
                <a:lumMod val="0"/>
                <a:lumOff val="100000"/>
              </a:schemeClr>
            </a:gs>
            <a:gs pos="35000">
              <a:schemeClr val="accent4">
                <a:lumMod val="0"/>
                <a:lumOff val="100000"/>
              </a:schemeClr>
            </a:gs>
            <a:gs pos="100000">
              <a:schemeClr val="accent4">
                <a:lumMod val="100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Έκρηξη 2 6"/>
          <p:cNvSpPr/>
          <p:nvPr/>
        </p:nvSpPr>
        <p:spPr>
          <a:xfrm>
            <a:off x="681925" y="188026"/>
            <a:ext cx="11112285" cy="6398754"/>
          </a:xfrm>
          <a:prstGeom prst="irregularSeal2">
            <a:avLst/>
          </a:prstGeom>
          <a:solidFill>
            <a:srgbClr val="FFFF00"/>
          </a:solidFill>
          <a:ln w="57150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sz="6600" dirty="0" smtClean="0">
                <a:latin typeface="Mistral" panose="03090702030407020403" pitchFamily="66" charset="0"/>
              </a:rPr>
              <a:t>ΟΙ ΣΟΥΠΕΡ ΗΡΩΕΣ ΤΩΝ ΜΑΘΗΜΑΤΙΚΩΝ!</a:t>
            </a:r>
            <a:endParaRPr lang="el-GR" sz="6600" dirty="0">
              <a:latin typeface="Mistral" panose="03090702030407020403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6250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Εικόνα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45484" y="59375"/>
            <a:ext cx="3776697" cy="6706498"/>
          </a:xfrm>
          <a:prstGeom prst="rect">
            <a:avLst/>
          </a:prstGeom>
        </p:spPr>
      </p:pic>
      <p:sp>
        <p:nvSpPr>
          <p:cNvPr id="3" name="Επεξήγηση με παραλληλόγραμμο 2"/>
          <p:cNvSpPr/>
          <p:nvPr/>
        </p:nvSpPr>
        <p:spPr>
          <a:xfrm>
            <a:off x="2613783" y="324721"/>
            <a:ext cx="4605133" cy="1152939"/>
          </a:xfrm>
          <a:prstGeom prst="wedgeRectCallout">
            <a:avLst>
              <a:gd name="adj1" fmla="val 48694"/>
              <a:gd name="adj2" fmla="val 99812"/>
            </a:avLst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3200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Το βρήκατε! Είναι αυτό μέσα στο αστεράκι:</a:t>
            </a:r>
            <a:endParaRPr lang="el-GR" sz="3200" dirty="0">
              <a:ln>
                <a:solidFill>
                  <a:schemeClr val="tx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5" name="Επεξήγηση με παραλληλόγραμμο 4"/>
          <p:cNvSpPr/>
          <p:nvPr/>
        </p:nvSpPr>
        <p:spPr>
          <a:xfrm>
            <a:off x="3568430" y="4469137"/>
            <a:ext cx="3961902" cy="1931663"/>
          </a:xfrm>
          <a:prstGeom prst="wedgeRectCallout">
            <a:avLst>
              <a:gd name="adj1" fmla="val 54122"/>
              <a:gd name="adj2" fmla="val -98406"/>
            </a:avLst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3200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Ονομάζεται «συν», </a:t>
            </a:r>
          </a:p>
          <a:p>
            <a:pPr algn="ctr"/>
            <a:r>
              <a:rPr lang="el-GR" sz="3200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από εκεί πήρα και το όνομά μου, </a:t>
            </a:r>
          </a:p>
          <a:p>
            <a:pPr algn="ctr"/>
            <a:r>
              <a:rPr lang="el-GR" sz="3200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Σούπερ - Συν!</a:t>
            </a:r>
            <a:endParaRPr lang="el-GR" sz="3200" dirty="0">
              <a:ln>
                <a:solidFill>
                  <a:schemeClr val="tx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7" name="Αστέρι 5 ακτινών 6"/>
          <p:cNvSpPr/>
          <p:nvPr/>
        </p:nvSpPr>
        <p:spPr>
          <a:xfrm>
            <a:off x="369737" y="1688837"/>
            <a:ext cx="3313045" cy="3023584"/>
          </a:xfrm>
          <a:prstGeom prst="star5">
            <a:avLst>
              <a:gd name="adj" fmla="val 20287"/>
              <a:gd name="hf" fmla="val 105146"/>
              <a:gd name="vf" fmla="val 110557"/>
            </a:avLst>
          </a:prstGeom>
          <a:solidFill>
            <a:schemeClr val="bg1">
              <a:lumMod val="85000"/>
            </a:schemeClr>
          </a:solidFill>
          <a:ln w="3810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sz="125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</a:p>
        </p:txBody>
      </p:sp>
    </p:spTree>
    <p:extLst>
      <p:ext uri="{BB962C8B-B14F-4D97-AF65-F5344CB8AC3E}">
        <p14:creationId xmlns:p14="http://schemas.microsoft.com/office/powerpoint/2010/main" val="35658310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4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4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9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 animBg="1"/>
      <p:bldP spid="7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Επεξήγηση με παραλληλόγραμμο 2"/>
          <p:cNvSpPr/>
          <p:nvPr/>
        </p:nvSpPr>
        <p:spPr>
          <a:xfrm>
            <a:off x="278297" y="1774209"/>
            <a:ext cx="4761945" cy="4067033"/>
          </a:xfrm>
          <a:prstGeom prst="wedgeRectCallout">
            <a:avLst>
              <a:gd name="adj1" fmla="val 95958"/>
              <a:gd name="adj2" fmla="val -25702"/>
            </a:avLst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3200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Θα σας πω κι ένα τελευταίο μυστικό… Αγαπώ πολύ τα χρωματιστά κυβάκια… </a:t>
            </a:r>
          </a:p>
          <a:p>
            <a:pPr algn="ctr"/>
            <a:r>
              <a:rPr lang="el-GR" sz="3200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Αυτά μου αρέσει να βάζω όλα μαζί και μετά να μετράω πόσα είναι συνολικά! </a:t>
            </a:r>
          </a:p>
        </p:txBody>
      </p:sp>
      <p:pic>
        <p:nvPicPr>
          <p:cNvPr id="7" name="Εικόνα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45484" y="59375"/>
            <a:ext cx="3776697" cy="67064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34363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Στρογγυλεμένο ορθογώνιο 3"/>
          <p:cNvSpPr/>
          <p:nvPr/>
        </p:nvSpPr>
        <p:spPr>
          <a:xfrm>
            <a:off x="4170069" y="4285398"/>
            <a:ext cx="4339988" cy="2190038"/>
          </a:xfrm>
          <a:prstGeom prst="roundRect">
            <a:avLst/>
          </a:prstGeom>
          <a:solidFill>
            <a:schemeClr val="accent6"/>
          </a:solidFill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3200" dirty="0" smtClean="0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</a:rPr>
              <a:t>Θα τα ξαναπούμε σύντομα παιδιά! Θα είμαστε κάθε μέρα μαζί, στην τάξη σας!</a:t>
            </a:r>
            <a:endParaRPr lang="el-GR" sz="3200" dirty="0">
              <a:ln>
                <a:solidFill>
                  <a:srgbClr val="FF0000"/>
                </a:solidFill>
              </a:ln>
              <a:solidFill>
                <a:srgbClr val="FF0000"/>
              </a:solidFill>
            </a:endParaRPr>
          </a:p>
        </p:txBody>
      </p:sp>
      <p:pic>
        <p:nvPicPr>
          <p:cNvPr id="5" name="Εικόνα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8711" y="2186035"/>
            <a:ext cx="2364470" cy="4198726"/>
          </a:xfrm>
          <a:prstGeom prst="rect">
            <a:avLst/>
          </a:prstGeom>
        </p:spPr>
      </p:pic>
      <p:pic>
        <p:nvPicPr>
          <p:cNvPr id="6" name="Εικόνα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87996" y="1265977"/>
            <a:ext cx="3644121" cy="2334661"/>
          </a:xfrm>
          <a:prstGeom prst="rect">
            <a:avLst/>
          </a:prstGeom>
        </p:spPr>
      </p:pic>
      <p:sp>
        <p:nvSpPr>
          <p:cNvPr id="9" name="Ορθογώνιο 8"/>
          <p:cNvSpPr/>
          <p:nvPr/>
        </p:nvSpPr>
        <p:spPr>
          <a:xfrm>
            <a:off x="146117" y="47173"/>
            <a:ext cx="5667829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l-GR" sz="5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Οι Σούπερ Ήρωες των Μαθηματικών!</a:t>
            </a:r>
            <a:endParaRPr lang="el-GR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6635312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Εικόνα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73937" y="99910"/>
            <a:ext cx="7332570" cy="4697721"/>
          </a:xfrm>
          <a:prstGeom prst="rect">
            <a:avLst/>
          </a:prstGeom>
        </p:spPr>
      </p:pic>
      <p:sp>
        <p:nvSpPr>
          <p:cNvPr id="6" name="Πλαίσιο κειμένου 2"/>
          <p:cNvSpPr txBox="1"/>
          <p:nvPr/>
        </p:nvSpPr>
        <p:spPr>
          <a:xfrm>
            <a:off x="1404221" y="4655690"/>
            <a:ext cx="8856616" cy="1808740"/>
          </a:xfrm>
          <a:prstGeom prst="rect">
            <a:avLst/>
          </a:prstGeom>
          <a:noFill/>
          <a:ln>
            <a:noFill/>
          </a:ln>
          <a:effectLst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Stop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l-GR" sz="9000" b="1" dirty="0" smtClean="0">
                <a:ln w="9525" cap="flat" cmpd="sng" algn="ctr">
                  <a:solidFill>
                    <a:srgbClr val="1F4E79"/>
                  </a:solidFill>
                  <a:prstDash val="solid"/>
                  <a:round/>
                </a:ln>
                <a:solidFill>
                  <a:srgbClr val="2E74B5"/>
                </a:solidFill>
                <a:effectLst>
                  <a:outerShdw blurRad="12700" dist="38100" dir="2700000" algn="tl">
                    <a:schemeClr val="accent5">
                      <a:lumMod val="60000"/>
                      <a:lumOff val="40000"/>
                    </a:scheme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ΣΟΥΠΕΡ-ΠΛΗΝ</a:t>
            </a:r>
            <a:r>
              <a:rPr lang="en-US" sz="9000" b="1" dirty="0" smtClean="0">
                <a:ln w="9525" cap="flat" cmpd="sng" algn="ctr">
                  <a:solidFill>
                    <a:srgbClr val="1F4E79"/>
                  </a:solidFill>
                  <a:prstDash val="solid"/>
                  <a:round/>
                </a:ln>
                <a:solidFill>
                  <a:srgbClr val="2E74B5"/>
                </a:solidFill>
                <a:effectLst>
                  <a:outerShdw blurRad="12700" dist="38100" dir="2700000" algn="tl">
                    <a:schemeClr val="accent5">
                      <a:lumMod val="60000"/>
                      <a:lumOff val="40000"/>
                    </a:scheme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!</a:t>
            </a:r>
            <a:endParaRPr lang="el-GR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84135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Πλαίσιο κειμένου 2"/>
          <p:cNvSpPr txBox="1"/>
          <p:nvPr/>
        </p:nvSpPr>
        <p:spPr>
          <a:xfrm>
            <a:off x="4711484" y="2311401"/>
            <a:ext cx="7201842" cy="2489199"/>
          </a:xfrm>
          <a:prstGeom prst="rect">
            <a:avLst/>
          </a:prstGeom>
          <a:noFill/>
          <a:ln>
            <a:noFill/>
          </a:ln>
          <a:effectLst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Deflat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l-GR" sz="8800" b="1" dirty="0" smtClean="0">
                <a:ln w="9525" cap="flat" cmpd="sng" algn="ctr">
                  <a:solidFill>
                    <a:schemeClr val="accent6"/>
                  </a:solidFill>
                  <a:prstDash val="solid"/>
                  <a:round/>
                </a:ln>
                <a:solidFill>
                  <a:schemeClr val="accent6"/>
                </a:solidFill>
                <a:effectLst>
                  <a:outerShdw blurRad="12700" dist="38100" dir="2700000" algn="tl">
                    <a:schemeClr val="accent5">
                      <a:lumMod val="60000"/>
                      <a:lumOff val="40000"/>
                    </a:scheme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ΣΟΥΠΕΡ-ΣΥΝ!</a:t>
            </a:r>
            <a:endParaRPr lang="el-GR" sz="1100" dirty="0">
              <a:ln w="9525" cap="flat" cmpd="sng" algn="ctr">
                <a:solidFill>
                  <a:schemeClr val="accent6"/>
                </a:solidFill>
                <a:prstDash val="solid"/>
                <a:round/>
              </a:ln>
              <a:solidFill>
                <a:schemeClr val="accent6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4" name="Εικόνα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5915" y="151502"/>
            <a:ext cx="3776697" cy="67064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14585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Εικόνα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60957" y="1667453"/>
            <a:ext cx="6903427" cy="4422784"/>
          </a:xfrm>
          <a:prstGeom prst="rect">
            <a:avLst/>
          </a:prstGeom>
        </p:spPr>
      </p:pic>
      <p:sp>
        <p:nvSpPr>
          <p:cNvPr id="3" name="Επεξήγηση με παραλληλόγραμμο 2"/>
          <p:cNvSpPr/>
          <p:nvPr/>
        </p:nvSpPr>
        <p:spPr>
          <a:xfrm>
            <a:off x="4899547" y="228601"/>
            <a:ext cx="3739498" cy="1242392"/>
          </a:xfrm>
          <a:prstGeom prst="wedgeRectCallout">
            <a:avLst>
              <a:gd name="adj1" fmla="val -28423"/>
              <a:gd name="adj2" fmla="val 12555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3200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Γεια σας παιδιά!</a:t>
            </a:r>
          </a:p>
          <a:p>
            <a:pPr algn="ctr"/>
            <a:r>
              <a:rPr lang="el-GR" sz="3200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Είμαι ο Σούπερ - Συν!</a:t>
            </a:r>
            <a:endParaRPr lang="el-GR" sz="3200" dirty="0">
              <a:ln>
                <a:solidFill>
                  <a:schemeClr val="tx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4" name="Επεξήγηση με παραλληλόγραμμο 3"/>
          <p:cNvSpPr/>
          <p:nvPr/>
        </p:nvSpPr>
        <p:spPr>
          <a:xfrm>
            <a:off x="1605720" y="1938130"/>
            <a:ext cx="3578087" cy="1475961"/>
          </a:xfrm>
          <a:prstGeom prst="wedgeRectCallout">
            <a:avLst>
              <a:gd name="adj1" fmla="val 52451"/>
              <a:gd name="adj2" fmla="val 10791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3200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Είμαι σούπερ ήρωας, με σούπερ δυνάμεις! </a:t>
            </a:r>
            <a:endParaRPr lang="el-GR" sz="3200" dirty="0">
              <a:ln>
                <a:solidFill>
                  <a:schemeClr val="tx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5" name="Επεξήγηση με παραλληλόγραμμο 4"/>
          <p:cNvSpPr/>
          <p:nvPr/>
        </p:nvSpPr>
        <p:spPr>
          <a:xfrm>
            <a:off x="477079" y="4532243"/>
            <a:ext cx="4214192" cy="1649896"/>
          </a:xfrm>
          <a:prstGeom prst="wedgeRectCallout">
            <a:avLst>
              <a:gd name="adj1" fmla="val 64786"/>
              <a:gd name="adj2" fmla="val -4141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3200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Αφού γνωριστήκαμε θα σας πω ποια είναι η σούπερ δύναμή μου!</a:t>
            </a:r>
            <a:endParaRPr lang="el-GR" sz="3200" dirty="0">
              <a:ln>
                <a:solidFill>
                  <a:schemeClr val="tx1"/>
                </a:solidFill>
              </a:ln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95953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9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Εικόνα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50029" y="1038061"/>
            <a:ext cx="6903427" cy="4422784"/>
          </a:xfrm>
          <a:prstGeom prst="rect">
            <a:avLst/>
          </a:prstGeom>
        </p:spPr>
      </p:pic>
      <p:sp>
        <p:nvSpPr>
          <p:cNvPr id="5" name="Επεξήγηση με παραλληλόγραμμο 4"/>
          <p:cNvSpPr/>
          <p:nvPr/>
        </p:nvSpPr>
        <p:spPr>
          <a:xfrm>
            <a:off x="616227" y="4425256"/>
            <a:ext cx="4463772" cy="1896031"/>
          </a:xfrm>
          <a:prstGeom prst="wedgeRectCallout">
            <a:avLst>
              <a:gd name="adj1" fmla="val 64050"/>
              <a:gd name="adj2" fmla="val -6985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3200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Και όπως όλοι οι σούπερ ήρωες έχω το αγαπημένο μου σύμβολο! Το είδατε πάνω στη στολή μου;</a:t>
            </a:r>
            <a:endParaRPr lang="el-GR" sz="3200" dirty="0">
              <a:ln>
                <a:solidFill>
                  <a:schemeClr val="tx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3" name="Επεξήγηση με παραλληλόγραμμο 2"/>
          <p:cNvSpPr/>
          <p:nvPr/>
        </p:nvSpPr>
        <p:spPr>
          <a:xfrm>
            <a:off x="516835" y="327992"/>
            <a:ext cx="4563163" cy="1610137"/>
          </a:xfrm>
          <a:prstGeom prst="wedgeRectCallout">
            <a:avLst>
              <a:gd name="adj1" fmla="val 51169"/>
              <a:gd name="adj2" fmla="val 7188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3200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Μπορώ να </a:t>
            </a:r>
            <a:r>
              <a:rPr lang="el-GR" sz="3200" b="1" dirty="0" smtClean="0">
                <a:solidFill>
                  <a:srgbClr val="FF0000"/>
                </a:solidFill>
              </a:rPr>
              <a:t>παίρνω</a:t>
            </a:r>
            <a:r>
              <a:rPr lang="el-GR" sz="3200" dirty="0" smtClean="0">
                <a:solidFill>
                  <a:srgbClr val="FF0000"/>
                </a:solidFill>
              </a:rPr>
              <a:t> </a:t>
            </a:r>
            <a:r>
              <a:rPr lang="el-GR" sz="3200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πράγματα από τους άλλους πολύ γρήγορα…!</a:t>
            </a:r>
            <a:endParaRPr lang="el-GR" sz="3200" dirty="0">
              <a:ln>
                <a:solidFill>
                  <a:schemeClr val="tx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4" name="Επεξήγηση με παραλληλόγραμμο 3"/>
          <p:cNvSpPr/>
          <p:nvPr/>
        </p:nvSpPr>
        <p:spPr>
          <a:xfrm>
            <a:off x="715617" y="2387480"/>
            <a:ext cx="4209773" cy="1389390"/>
          </a:xfrm>
          <a:prstGeom prst="wedgeRectCallout">
            <a:avLst>
              <a:gd name="adj1" fmla="val 60871"/>
              <a:gd name="adj2" fmla="val 2372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3200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Η αγαπημένη μου λέξη είναι το «</a:t>
            </a:r>
            <a:r>
              <a:rPr lang="el-GR" sz="3200" dirty="0" smtClean="0">
                <a:solidFill>
                  <a:srgbClr val="FF0000"/>
                </a:solidFill>
              </a:rPr>
              <a:t>βγάζω</a:t>
            </a:r>
            <a:r>
              <a:rPr lang="el-GR" sz="3200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»! </a:t>
            </a:r>
            <a:endParaRPr lang="el-GR" sz="3200" dirty="0">
              <a:ln>
                <a:solidFill>
                  <a:schemeClr val="tx1"/>
                </a:solidFill>
              </a:ln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55223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9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3" grpId="0" animBg="1"/>
      <p:bldP spid="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Εικόνα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79998" y="352176"/>
            <a:ext cx="6903427" cy="4422784"/>
          </a:xfrm>
          <a:prstGeom prst="rect">
            <a:avLst/>
          </a:prstGeom>
        </p:spPr>
      </p:pic>
      <p:sp>
        <p:nvSpPr>
          <p:cNvPr id="3" name="Επεξήγηση με παραλληλόγραμμο 2"/>
          <p:cNvSpPr/>
          <p:nvPr/>
        </p:nvSpPr>
        <p:spPr>
          <a:xfrm>
            <a:off x="742120" y="457200"/>
            <a:ext cx="4605133" cy="1152939"/>
          </a:xfrm>
          <a:prstGeom prst="wedgeRectCallout">
            <a:avLst>
              <a:gd name="adj1" fmla="val 48694"/>
              <a:gd name="adj2" fmla="val 9981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3200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Το βρήκατε! Είναι αυτό μέσα στο αστεράκι:</a:t>
            </a:r>
            <a:endParaRPr lang="el-GR" sz="3200" dirty="0">
              <a:ln>
                <a:solidFill>
                  <a:schemeClr val="tx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5" name="Επεξήγηση με παραλληλόγραμμο 4"/>
          <p:cNvSpPr/>
          <p:nvPr/>
        </p:nvSpPr>
        <p:spPr>
          <a:xfrm>
            <a:off x="5079998" y="4774960"/>
            <a:ext cx="4253950" cy="1943892"/>
          </a:xfrm>
          <a:prstGeom prst="wedgeRectCallout">
            <a:avLst>
              <a:gd name="adj1" fmla="val -19805"/>
              <a:gd name="adj2" fmla="val -8583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3200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Ονομάζεται «πλην», </a:t>
            </a:r>
          </a:p>
          <a:p>
            <a:pPr algn="ctr"/>
            <a:r>
              <a:rPr lang="el-GR" sz="3200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από εκεί πήρα και το όνομά μου, </a:t>
            </a:r>
          </a:p>
          <a:p>
            <a:pPr algn="ctr"/>
            <a:r>
              <a:rPr lang="el-GR" sz="3200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Σούπερ - Πλην!</a:t>
            </a:r>
            <a:endParaRPr lang="el-GR" sz="3200" dirty="0">
              <a:ln>
                <a:solidFill>
                  <a:schemeClr val="tx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7" name="Αστέρι 5 ακτινών 6"/>
          <p:cNvSpPr/>
          <p:nvPr/>
        </p:nvSpPr>
        <p:spPr>
          <a:xfrm>
            <a:off x="742120" y="2612055"/>
            <a:ext cx="3313045" cy="3023584"/>
          </a:xfrm>
          <a:prstGeom prst="star5">
            <a:avLst>
              <a:gd name="adj" fmla="val 20287"/>
              <a:gd name="hf" fmla="val 105146"/>
              <a:gd name="vf" fmla="val 110557"/>
            </a:avLst>
          </a:prstGeom>
          <a:solidFill>
            <a:schemeClr val="bg1">
              <a:lumMod val="85000"/>
            </a:schemeClr>
          </a:solidFill>
          <a:ln w="3810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l-GR" sz="125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Ορθογώνιο 3"/>
          <p:cNvSpPr/>
          <p:nvPr/>
        </p:nvSpPr>
        <p:spPr>
          <a:xfrm>
            <a:off x="1806445" y="2502190"/>
            <a:ext cx="1128364" cy="317009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l-GR" sz="200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-</a:t>
            </a:r>
            <a:endParaRPr lang="el-GR" sz="200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8560448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5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6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 animBg="1"/>
      <p:bldP spid="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Εικόνα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48237" y="1430349"/>
            <a:ext cx="6903427" cy="4422784"/>
          </a:xfrm>
          <a:prstGeom prst="rect">
            <a:avLst/>
          </a:prstGeom>
        </p:spPr>
      </p:pic>
      <p:sp>
        <p:nvSpPr>
          <p:cNvPr id="3" name="Επεξήγηση με παραλληλόγραμμο 2"/>
          <p:cNvSpPr/>
          <p:nvPr/>
        </p:nvSpPr>
        <p:spPr>
          <a:xfrm>
            <a:off x="278297" y="1530625"/>
            <a:ext cx="4761945" cy="4078605"/>
          </a:xfrm>
          <a:prstGeom prst="wedgeRectCallout">
            <a:avLst>
              <a:gd name="adj1" fmla="val 61109"/>
              <a:gd name="adj2" fmla="val 1479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3200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Θα σας πω κι ένα τελευταίο μυστικό… Αγαπώ πολύ τα χρωματιστά κυβάκια… </a:t>
            </a:r>
          </a:p>
          <a:p>
            <a:pPr algn="ctr"/>
            <a:r>
              <a:rPr lang="el-GR" sz="3200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Μου αρέσει να παίρνω μερικά από αυτά και μετά να μετράω πόσα έμειναν! </a:t>
            </a:r>
          </a:p>
        </p:txBody>
      </p:sp>
    </p:spTree>
    <p:extLst>
      <p:ext uri="{BB962C8B-B14F-4D97-AF65-F5344CB8AC3E}">
        <p14:creationId xmlns:p14="http://schemas.microsoft.com/office/powerpoint/2010/main" val="14952106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Εικόνα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17973" y="59375"/>
            <a:ext cx="3776697" cy="6706498"/>
          </a:xfrm>
          <a:prstGeom prst="rect">
            <a:avLst/>
          </a:prstGeom>
        </p:spPr>
      </p:pic>
      <p:sp>
        <p:nvSpPr>
          <p:cNvPr id="3" name="Επεξήγηση με παραλληλόγραμμο 2"/>
          <p:cNvSpPr/>
          <p:nvPr/>
        </p:nvSpPr>
        <p:spPr>
          <a:xfrm>
            <a:off x="3172522" y="198782"/>
            <a:ext cx="3746893" cy="1242392"/>
          </a:xfrm>
          <a:prstGeom prst="wedgeRectCallout">
            <a:avLst>
              <a:gd name="adj1" fmla="val 65072"/>
              <a:gd name="adj2" fmla="val 89861"/>
            </a:avLst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sz="3200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Γεια σας παιδιά!</a:t>
            </a:r>
          </a:p>
          <a:p>
            <a:pPr algn="ctr"/>
            <a:r>
              <a:rPr lang="el-GR" sz="3200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Είμαι ο Σούπερ - Συν!</a:t>
            </a:r>
            <a:endParaRPr lang="el-GR" sz="3200" dirty="0">
              <a:ln>
                <a:solidFill>
                  <a:schemeClr val="tx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4" name="Επεξήγηση με παραλληλόγραμμο 3"/>
          <p:cNvSpPr/>
          <p:nvPr/>
        </p:nvSpPr>
        <p:spPr>
          <a:xfrm>
            <a:off x="1605720" y="1938130"/>
            <a:ext cx="3578087" cy="1475961"/>
          </a:xfrm>
          <a:prstGeom prst="wedgeRectCallout">
            <a:avLst>
              <a:gd name="adj1" fmla="val 52451"/>
              <a:gd name="adj2" fmla="val 107916"/>
            </a:avLst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3200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Είμαι σούπερ ήρωας, με σούπερ δυνάμεις! </a:t>
            </a:r>
            <a:endParaRPr lang="el-GR" sz="3200" dirty="0">
              <a:ln>
                <a:solidFill>
                  <a:schemeClr val="tx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5" name="Επεξήγηση με παραλληλόγραμμο 4"/>
          <p:cNvSpPr/>
          <p:nvPr/>
        </p:nvSpPr>
        <p:spPr>
          <a:xfrm>
            <a:off x="477079" y="4532243"/>
            <a:ext cx="4214192" cy="1649896"/>
          </a:xfrm>
          <a:prstGeom prst="wedgeRectCallout">
            <a:avLst>
              <a:gd name="adj1" fmla="val 76903"/>
              <a:gd name="adj2" fmla="val -5424"/>
            </a:avLst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3200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Αφού γνωριστήκαμε θα σας πω ποια είναι η σούπερ δύναμή μου!</a:t>
            </a:r>
            <a:endParaRPr lang="el-GR" sz="3200" dirty="0">
              <a:ln>
                <a:solidFill>
                  <a:schemeClr val="tx1"/>
                </a:solidFill>
              </a:ln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07793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800" decel="100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9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Επεξήγηση με παραλληλόγραμμο 2"/>
          <p:cNvSpPr/>
          <p:nvPr/>
        </p:nvSpPr>
        <p:spPr>
          <a:xfrm>
            <a:off x="516835" y="327992"/>
            <a:ext cx="4563163" cy="1610137"/>
          </a:xfrm>
          <a:prstGeom prst="wedgeRectCallout">
            <a:avLst>
              <a:gd name="adj1" fmla="val 51169"/>
              <a:gd name="adj2" fmla="val 71889"/>
            </a:avLst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3200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Μπορώ να </a:t>
            </a:r>
            <a:r>
              <a:rPr lang="el-GR" sz="3200" b="1" dirty="0" smtClean="0">
                <a:ln>
                  <a:solidFill>
                    <a:srgbClr val="FFFF00"/>
                  </a:solidFill>
                </a:ln>
                <a:solidFill>
                  <a:srgbClr val="FFFF00"/>
                </a:solidFill>
              </a:rPr>
              <a:t>βάζω όλα μαζί </a:t>
            </a:r>
            <a:r>
              <a:rPr lang="el-GR" sz="3200" b="1" dirty="0" smtClean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</a:rPr>
              <a:t>πολλά πράγματα </a:t>
            </a:r>
            <a:r>
              <a:rPr lang="el-GR" sz="3200" dirty="0" smtClean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</a:rPr>
              <a:t>πολύ γρήγορα!</a:t>
            </a:r>
            <a:endParaRPr lang="el-GR" sz="3200" dirty="0">
              <a:ln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</a:endParaRPr>
          </a:p>
        </p:txBody>
      </p:sp>
      <p:sp>
        <p:nvSpPr>
          <p:cNvPr id="4" name="Επεξήγηση με παραλληλόγραμμο 3"/>
          <p:cNvSpPr/>
          <p:nvPr/>
        </p:nvSpPr>
        <p:spPr>
          <a:xfrm>
            <a:off x="715617" y="2387480"/>
            <a:ext cx="4209773" cy="1389390"/>
          </a:xfrm>
          <a:prstGeom prst="wedgeRectCallout">
            <a:avLst>
              <a:gd name="adj1" fmla="val 64256"/>
              <a:gd name="adj2" fmla="val -6191"/>
            </a:avLst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3200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Η αγαπημένη μου λέξη είναι το «</a:t>
            </a:r>
            <a:r>
              <a:rPr lang="el-GR" sz="3200" dirty="0" smtClean="0">
                <a:ln>
                  <a:solidFill>
                    <a:srgbClr val="FFFF00"/>
                  </a:solidFill>
                </a:ln>
                <a:solidFill>
                  <a:srgbClr val="FFFF00"/>
                </a:solidFill>
              </a:rPr>
              <a:t>και</a:t>
            </a:r>
            <a:r>
              <a:rPr lang="el-GR" sz="3200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»! </a:t>
            </a:r>
            <a:endParaRPr lang="el-GR" sz="3200" dirty="0">
              <a:ln>
                <a:solidFill>
                  <a:schemeClr val="tx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5" name="Επεξήγηση με παραλληλόγραμμο 4"/>
          <p:cNvSpPr/>
          <p:nvPr/>
        </p:nvSpPr>
        <p:spPr>
          <a:xfrm>
            <a:off x="616227" y="4425256"/>
            <a:ext cx="4463772" cy="1896031"/>
          </a:xfrm>
          <a:prstGeom prst="wedgeRectCallout">
            <a:avLst>
              <a:gd name="adj1" fmla="val 64050"/>
              <a:gd name="adj2" fmla="val -69853"/>
            </a:avLst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3200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Και όπως όλοι οι σούπερ ήρωες έχω το αγαπημένο μου σύμβολο! Το είδατε πάνω στη στολή μου;</a:t>
            </a:r>
            <a:endParaRPr lang="el-GR" sz="3200" dirty="0">
              <a:ln>
                <a:solidFill>
                  <a:schemeClr val="tx1"/>
                </a:solidFill>
              </a:ln>
              <a:solidFill>
                <a:schemeClr val="tx1"/>
              </a:solidFill>
            </a:endParaRPr>
          </a:p>
        </p:txBody>
      </p:sp>
      <p:pic>
        <p:nvPicPr>
          <p:cNvPr id="7" name="Εικόνα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17973" y="59375"/>
            <a:ext cx="3776697" cy="67064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2390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</p:bld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275</TotalTime>
  <Words>277</Words>
  <Application>Microsoft Office PowerPoint</Application>
  <PresentationFormat>Ευρεία οθόνη</PresentationFormat>
  <Paragraphs>33</Paragraphs>
  <Slides>12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5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12</vt:i4>
      </vt:variant>
    </vt:vector>
  </HeadingPairs>
  <TitlesOfParts>
    <vt:vector size="18" baseType="lpstr">
      <vt:lpstr>Arial</vt:lpstr>
      <vt:lpstr>Calibri</vt:lpstr>
      <vt:lpstr>Calibri Light</vt:lpstr>
      <vt:lpstr>Mistral</vt:lpstr>
      <vt:lpstr>Times New Roman</vt:lpstr>
      <vt:lpstr>Θέμα του Office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Nantia Falkou</dc:creator>
  <cp:lastModifiedBy>Nantia Falkou</cp:lastModifiedBy>
  <cp:revision>100</cp:revision>
  <dcterms:created xsi:type="dcterms:W3CDTF">2016-02-04T17:22:02Z</dcterms:created>
  <dcterms:modified xsi:type="dcterms:W3CDTF">2019-08-16T14:13:09Z</dcterms:modified>
</cp:coreProperties>
</file>