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6"/>
  </p:notesMasterIdLst>
  <p:sldIdLst>
    <p:sldId id="256" r:id="rId2"/>
    <p:sldId id="258" r:id="rId3"/>
    <p:sldId id="259" r:id="rId4"/>
    <p:sldId id="260" r:id="rId5"/>
    <p:sldId id="261" r:id="rId6"/>
    <p:sldId id="270" r:id="rId7"/>
    <p:sldId id="271" r:id="rId8"/>
    <p:sldId id="262" r:id="rId9"/>
    <p:sldId id="263" r:id="rId10"/>
    <p:sldId id="264"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6" autoAdjust="0"/>
    <p:restoredTop sz="94576" autoAdjust="0"/>
  </p:normalViewPr>
  <p:slideViewPr>
    <p:cSldViewPr>
      <p:cViewPr varScale="1">
        <p:scale>
          <a:sx n="73" d="100"/>
          <a:sy n="73" d="100"/>
        </p:scale>
        <p:origin x="-10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F05358-6256-4FD3-96AD-6724909C688F}" type="datetimeFigureOut">
              <a:rPr lang="el-GR" smtClean="0"/>
              <a:pPr/>
              <a:t>28/1/2013</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E7783-D7B8-492A-8D63-F63809D92029}"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2" name="1 - Θέση υποσέλιδου"/>
          <p:cNvSpPr>
            <a:spLocks noGrp="1"/>
          </p:cNvSpPr>
          <p:nvPr>
            <p:ph type="ftr" sz="quarter" idx="11"/>
          </p:nvPr>
        </p:nvSpPr>
        <p:spPr/>
        <p:txBody>
          <a:bodyPr/>
          <a:lstStyle/>
          <a:p>
            <a:endParaRPr lang="el-GR" dirty="0"/>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F4230281-E3F4-4765-93D4-B9AEF1BAA7E5}"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19" name="18 - Θέση υποσέλιδου"/>
          <p:cNvSpPr>
            <a:spLocks noGrp="1"/>
          </p:cNvSpPr>
          <p:nvPr>
            <p:ph type="ftr" sz="quarter" idx="11"/>
          </p:nvPr>
        </p:nvSpPr>
        <p:spPr>
          <a:xfrm>
            <a:off x="3581400" y="76200"/>
            <a:ext cx="2895600" cy="288925"/>
          </a:xfrm>
        </p:spPr>
        <p:txBody>
          <a:bodyPr/>
          <a:lstStyle/>
          <a:p>
            <a:endParaRPr lang="el-GR" dirty="0"/>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F4230281-E3F4-4765-93D4-B9AEF1BAA7E5}"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11" name="10 - Θέση υποσέλιδου"/>
          <p:cNvSpPr>
            <a:spLocks noGrp="1"/>
          </p:cNvSpPr>
          <p:nvPr>
            <p:ph type="ftr" sz="quarter" idx="11"/>
          </p:nvPr>
        </p:nvSpPr>
        <p:spPr/>
        <p:txBody>
          <a:bodyPr/>
          <a:lstStyle/>
          <a:p>
            <a:endParaRPr lang="el-GR" dirty="0"/>
          </a:p>
        </p:txBody>
      </p:sp>
      <p:sp>
        <p:nvSpPr>
          <p:cNvPr id="16" name="15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10" name="9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F4230281-E3F4-4765-93D4-B9AEF1BAA7E5}" type="slidenum">
              <a:rPr lang="el-GR" smtClean="0"/>
              <a:pPr/>
              <a:t>‹#›</a:t>
            </a:fld>
            <a:endParaRPr lang="el-GR" dirty="0"/>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21" name="20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24" name="23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29" name="28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613ED870-0AEA-457F-B531-4A00CAEDD25C}" type="datetimeFigureOut">
              <a:rPr lang="el-GR" smtClean="0"/>
              <a:pPr/>
              <a:t>28/1/2013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F4230281-E3F4-4765-93D4-B9AEF1BAA7E5}" type="slidenum">
              <a:rPr lang="el-GR" smtClean="0"/>
              <a:pPr/>
              <a:t>‹#›</a:t>
            </a:fld>
            <a:endParaRPr lang="el-GR" dirty="0"/>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13ED870-0AEA-457F-B531-4A00CAEDD25C}" type="datetimeFigureOut">
              <a:rPr lang="el-GR" smtClean="0"/>
              <a:pPr/>
              <a:t>28/1/2013</a:t>
            </a:fld>
            <a:endParaRPr lang="el-GR" dirty="0"/>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dirty="0"/>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4230281-E3F4-4765-93D4-B9AEF1BAA7E5}" type="slidenum">
              <a:rPr lang="el-GR" smtClean="0"/>
              <a:pPr/>
              <a:t>‹#›</a:t>
            </a:fld>
            <a:endParaRPr lang="el-GR" dirty="0"/>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ΤΟ ΤΡΕΝΟ ΑΛΛΑΖΕΙ ΤΟΝ ΚΟΣΜΟ</a:t>
            </a:r>
            <a:endParaRPr lang="el-GR" dirty="0"/>
          </a:p>
        </p:txBody>
      </p:sp>
      <p:sp>
        <p:nvSpPr>
          <p:cNvPr id="3" name="2 - Υπότιτλος"/>
          <p:cNvSpPr>
            <a:spLocks noGrp="1"/>
          </p:cNvSpPr>
          <p:nvPr>
            <p:ph type="subTitle" idx="1"/>
          </p:nvPr>
        </p:nvSpPr>
        <p:spPr/>
        <p:txBody>
          <a:bodyPr>
            <a:normAutofit/>
          </a:bodyPr>
          <a:lstStyle/>
          <a:p>
            <a:r>
              <a:rPr lang="el-GR" dirty="0" smtClean="0"/>
              <a:t>Ερευνητική εργασία 2</a:t>
            </a:r>
          </a:p>
          <a:p>
            <a:r>
              <a:rPr lang="el-GR" dirty="0" smtClean="0"/>
              <a:t>2</a:t>
            </a:r>
            <a:r>
              <a:rPr lang="el-GR" baseline="30000" dirty="0" smtClean="0"/>
              <a:t>ο</a:t>
            </a:r>
            <a:r>
              <a:rPr lang="el-GR" dirty="0" smtClean="0"/>
              <a:t> ΓΕΛ ΠΑΛΑΙΟΥ ΦΑΛΗΡΟΥ</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Τρενα και περιβαΛλον</a:t>
            </a:r>
            <a:endParaRPr lang="el-GR" dirty="0"/>
          </a:p>
        </p:txBody>
      </p:sp>
      <p:sp>
        <p:nvSpPr>
          <p:cNvPr id="3" name="2 - Θέση περιεχομένου"/>
          <p:cNvSpPr>
            <a:spLocks noGrp="1"/>
          </p:cNvSpPr>
          <p:nvPr>
            <p:ph idx="1"/>
          </p:nvPr>
        </p:nvSpPr>
        <p:spPr>
          <a:xfrm>
            <a:off x="457200" y="1700808"/>
            <a:ext cx="8686800" cy="4525963"/>
          </a:xfrm>
        </p:spPr>
        <p:txBody>
          <a:bodyPr numCol="2">
            <a:normAutofit fontScale="70000" lnSpcReduction="20000"/>
          </a:bodyPr>
          <a:lstStyle/>
          <a:p>
            <a:pPr>
              <a:buNone/>
            </a:pPr>
            <a:r>
              <a:rPr lang="el-GR" b="1" dirty="0" smtClean="0"/>
              <a:t>ΠΛΕΟΝΕΚΤΗΜΑΤΑ ΤΡΕΝΩΝ:</a:t>
            </a:r>
          </a:p>
          <a:p>
            <a:r>
              <a:rPr lang="el-GR" dirty="0" smtClean="0"/>
              <a:t>         Όσο για τις επιπτώσεις στο περιβάλλον θεωρείται φιλικό προς αυτό.</a:t>
            </a:r>
            <a:r>
              <a:rPr lang="en-US" dirty="0" smtClean="0"/>
              <a:t> </a:t>
            </a:r>
            <a:r>
              <a:rPr lang="el-GR" dirty="0" smtClean="0"/>
              <a:t>Στην περίπτωση της ατμομηχανής δεν έχει αναφερθεί πουθενά μεγάλη μόλυνση του περιβάλλοντος, επειδή η καύσιμη ύλη που χρησιμοποιεί είναι το ξύλο και όπως είναι γνωστό το ξύλο δεν μολύνει ιδιαίτερα το περιβάλλον. Εκτός από τη βρωμιά που προκαλεί στους  εργάτες που εργάζονται συνεχώς, ώστε να δουλεύει κατά τη διάρκεια του ταξιδιού. Αλλά και στην περίπτωση της ντιζελομηχανής δεν έχει παρατηρηθεί μεγάλη συμβολή στη ρύπανση της ατμόσφαιρας, αλλά αντίθετα μικρότερη και με μεγαλύτερο αριθμό επιβατών ανά τόνο καυσίμων .</a:t>
            </a:r>
          </a:p>
          <a:p>
            <a:r>
              <a:rPr lang="el-GR" dirty="0" smtClean="0"/>
              <a:t>   Καταναλώνει λιγότερη ενέργεια σε σχέση με όλα τα υπόλοιπα μέσα μεταφοράς.</a:t>
            </a:r>
          </a:p>
          <a:p>
            <a:r>
              <a:rPr lang="el-GR" dirty="0" smtClean="0"/>
              <a:t>   Καταλαμβάνει μικρότερη έκταση γης.</a:t>
            </a:r>
          </a:p>
          <a:p>
            <a:pPr>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ΠΕΡΙΕΡΓΑ ΤΡΕΝΑ</a:t>
            </a:r>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Υπηρεσιεσ τρενων</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Στον τομέα μεταφοράς εμπορευμάτων η ΤΡΑΙΝΟΣΕ παρέχει αξιόπιστες υπηρεσίες:</a:t>
            </a:r>
          </a:p>
          <a:p>
            <a:pPr>
              <a:buNone/>
            </a:pPr>
            <a:r>
              <a:rPr lang="el-GR" dirty="0" smtClean="0"/>
              <a:t>    </a:t>
            </a:r>
            <a:r>
              <a:rPr lang="el-GR" b="1" dirty="0" smtClean="0"/>
              <a:t>1. Μεταφορές εμπορευμάτων και αγαθών </a:t>
            </a:r>
          </a:p>
          <a:p>
            <a:r>
              <a:rPr lang="el-GR" dirty="0" smtClean="0"/>
              <a:t>Μεταφορές με πλήρη τρένα</a:t>
            </a:r>
          </a:p>
          <a:p>
            <a:r>
              <a:rPr lang="el-GR" dirty="0" smtClean="0"/>
              <a:t>Μεταφορές με πλήρη βαγόνια </a:t>
            </a:r>
          </a:p>
          <a:p>
            <a:r>
              <a:rPr lang="el-GR" dirty="0" smtClean="0"/>
              <a:t>Μεταφορές </a:t>
            </a:r>
            <a:r>
              <a:rPr lang="en-US" dirty="0" smtClean="0"/>
              <a:t>container</a:t>
            </a:r>
            <a:endParaRPr lang="el-GR" dirty="0" smtClean="0"/>
          </a:p>
          <a:p>
            <a:pPr>
              <a:buNone/>
            </a:pPr>
            <a:r>
              <a:rPr lang="el-GR" dirty="0" smtClean="0"/>
              <a:t>    Μεταφορές ειδικών φορτίων ( εξαιρετικές μεταφορές ή μεταφορές επικίνδυνων φορτίων )</a:t>
            </a:r>
          </a:p>
          <a:p>
            <a:pPr>
              <a:buNone/>
            </a:pPr>
            <a:r>
              <a:rPr lang="el-GR" dirty="0" smtClean="0"/>
              <a:t>    </a:t>
            </a:r>
            <a:r>
              <a:rPr lang="el-GR" b="1" dirty="0" smtClean="0"/>
              <a:t>2. Συνοδευόμενα αυτοκίνητα</a:t>
            </a:r>
          </a:p>
          <a:p>
            <a:r>
              <a:rPr lang="el-GR" b="1" dirty="0" smtClean="0"/>
              <a:t>3. Αποσκευές </a:t>
            </a:r>
          </a:p>
          <a:p>
            <a:r>
              <a:rPr lang="el-GR" b="1" dirty="0" smtClean="0"/>
              <a:t>4. Συνδυασμένες μεταφορές ( με πλοία )</a:t>
            </a:r>
          </a:p>
          <a:p>
            <a:r>
              <a:rPr lang="el-GR" b="1" dirty="0" smtClean="0"/>
              <a:t>5. Διαφημιστικοί χώροι</a:t>
            </a: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ΤΡΕΝΟ ΣΤΗΝ ΤΕΧΝΗ</a:t>
            </a:r>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ΕΙΣΑΓΩΓΗ</a:t>
            </a:r>
            <a:endParaRPr lang="el-GR" dirty="0"/>
          </a:p>
        </p:txBody>
      </p:sp>
      <p:sp>
        <p:nvSpPr>
          <p:cNvPr id="3" name="2 - Θέση περιεχομένου"/>
          <p:cNvSpPr>
            <a:spLocks noGrp="1"/>
          </p:cNvSpPr>
          <p:nvPr>
            <p:ph idx="1"/>
          </p:nvPr>
        </p:nvSpPr>
        <p:spPr>
          <a:xfrm>
            <a:off x="323528" y="1340768"/>
            <a:ext cx="7300664" cy="5184576"/>
          </a:xfrm>
        </p:spPr>
        <p:txBody>
          <a:bodyPr>
            <a:normAutofit fontScale="85000" lnSpcReduction="10000"/>
          </a:bodyPr>
          <a:lstStyle/>
          <a:p>
            <a:pPr>
              <a:buNone/>
            </a:pPr>
            <a:r>
              <a:rPr lang="en-US" dirty="0" smtClean="0"/>
              <a:t>       </a:t>
            </a:r>
            <a:r>
              <a:rPr lang="el-GR" dirty="0" smtClean="0"/>
              <a:t>Οι σιδηρόδρομοι χαρακτηρίστηκαν ως η μεγαλύτερη επανάσταση στον τομέα της μεταφοράς  από την εποχή της εφεύρεσης του τροχού. Ήταν ένα από τα μεγαλύτερα επιτεύγματα της βιομηχανικής επανάστασης και αποτέλεσαν την κινητήρια δύναμη του εμπορίου στην Ευρώπη και την Αμερική.</a:t>
            </a:r>
            <a:r>
              <a:rPr lang="en-US" dirty="0" smtClean="0"/>
              <a:t> </a:t>
            </a:r>
            <a:r>
              <a:rPr lang="el-GR" dirty="0" smtClean="0"/>
              <a:t>Χάρη στους σιδηρόδρομους δημιουργήθηκαν νέες βιομηχανίες,</a:t>
            </a:r>
            <a:r>
              <a:rPr lang="en-US" dirty="0" smtClean="0"/>
              <a:t> </a:t>
            </a:r>
            <a:r>
              <a:rPr lang="el-GR" dirty="0" smtClean="0"/>
              <a:t>αναπτύχτηκαν καινούριες πόλεις και νέες ήπειροι εξερευνήθηκαν.</a:t>
            </a:r>
          </a:p>
          <a:p>
            <a:pPr>
              <a:buNone/>
            </a:pPr>
            <a:r>
              <a:rPr lang="el-GR" dirty="0" smtClean="0"/>
              <a:t>        Το τρένο σε σύγκριση με τα άλλα μέσα μεταφοράς είναι αειφόρο,</a:t>
            </a:r>
            <a:r>
              <a:rPr lang="en-US" dirty="0" smtClean="0"/>
              <a:t> </a:t>
            </a:r>
            <a:r>
              <a:rPr lang="el-GR" dirty="0" smtClean="0"/>
              <a:t>οικολογικό,</a:t>
            </a:r>
            <a:r>
              <a:rPr lang="en-US" dirty="0" smtClean="0"/>
              <a:t> </a:t>
            </a:r>
            <a:r>
              <a:rPr lang="el-GR" dirty="0" smtClean="0"/>
              <a:t>ασφαλές,</a:t>
            </a:r>
            <a:r>
              <a:rPr lang="en-US" dirty="0" smtClean="0"/>
              <a:t> </a:t>
            </a:r>
            <a:r>
              <a:rPr lang="el-GR" dirty="0" smtClean="0"/>
              <a:t>ταχύ και οικονομικό.</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Σκοποσ ερευνασ και ερευνητικα ερωτηματα!</a:t>
            </a:r>
            <a:endParaRPr lang="el-GR" dirty="0"/>
          </a:p>
        </p:txBody>
      </p:sp>
      <p:sp>
        <p:nvSpPr>
          <p:cNvPr id="3" name="2 - Θέση περιεχομένου"/>
          <p:cNvSpPr>
            <a:spLocks noGrp="1"/>
          </p:cNvSpPr>
          <p:nvPr>
            <p:ph idx="1"/>
          </p:nvPr>
        </p:nvSpPr>
        <p:spPr>
          <a:xfrm>
            <a:off x="457200" y="1609416"/>
            <a:ext cx="7239000" cy="5059944"/>
          </a:xfrm>
        </p:spPr>
        <p:txBody>
          <a:bodyPr>
            <a:normAutofit lnSpcReduction="10000"/>
          </a:bodyPr>
          <a:lstStyle/>
          <a:p>
            <a:pPr lvl="8"/>
            <a:r>
              <a:rPr lang="el-GR" dirty="0" smtClean="0"/>
              <a:t>Η ομάδα μας θέλησε:</a:t>
            </a:r>
          </a:p>
          <a:p>
            <a:r>
              <a:rPr lang="el-GR" sz="2400" dirty="0" smtClean="0"/>
              <a:t>Να μελετήσει την ιστορική εξέλιξη του σιδηροδρόμου στην Ευρώπη και την Ελλάδα.</a:t>
            </a:r>
          </a:p>
          <a:p>
            <a:r>
              <a:rPr lang="el-GR" sz="2400" dirty="0" smtClean="0"/>
              <a:t>Να μάθει τη λειτουργία του σιδηροδρόμου.</a:t>
            </a:r>
          </a:p>
          <a:p>
            <a:r>
              <a:rPr lang="el-GR" sz="2400" dirty="0" smtClean="0"/>
              <a:t>Να συνδέσει το σιδηρόδρομο με την ικανοποίηση βασικών αναγκών μεταφοράς αγαθών και ανθρώπων.</a:t>
            </a:r>
          </a:p>
          <a:p>
            <a:r>
              <a:rPr lang="el-GR" sz="2400" dirty="0" smtClean="0"/>
              <a:t>Να αντιληφθεί τον ρόλο των μέσων μαζικής μεταφοράς στην εξέλιξη του ανθρώπου.</a:t>
            </a:r>
          </a:p>
          <a:p>
            <a:r>
              <a:rPr lang="el-GR" sz="2400" dirty="0" smtClean="0"/>
              <a:t>Να αναγνωρίσει τον σιδηρόδρομο ως αειφόρο, οικολογικό και φιλικό προς το περιβάλλον μέσο μεταφοράς.</a:t>
            </a:r>
          </a:p>
          <a:p>
            <a:r>
              <a:rPr lang="el-GR" sz="2400" dirty="0" smtClean="0"/>
              <a:t>Να κατανοήσει ότι αποτελεί μέρος της πολιτιστικής κληρονομιάς ενός τόπου!</a:t>
            </a:r>
          </a:p>
          <a:p>
            <a:endParaRPr lang="el-G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τρεΝΟ</a:t>
            </a:r>
            <a:r>
              <a:rPr lang="el-GR" dirty="0" smtClean="0"/>
              <a:t> ΚΑΙ </a:t>
            </a:r>
            <a:r>
              <a:rPr lang="el-GR" dirty="0" smtClean="0"/>
              <a:t>ΙΣΤΟΡιΑ</a:t>
            </a:r>
            <a:endParaRPr lang="el-GR" dirty="0"/>
          </a:p>
        </p:txBody>
      </p:sp>
      <p:sp>
        <p:nvSpPr>
          <p:cNvPr id="3" name="2 - Θέση περιεχομένου"/>
          <p:cNvSpPr>
            <a:spLocks noGrp="1"/>
          </p:cNvSpPr>
          <p:nvPr>
            <p:ph idx="1"/>
          </p:nvPr>
        </p:nvSpPr>
        <p:spPr/>
        <p:txBody>
          <a:bodyPr/>
          <a:lstStyle/>
          <a:p>
            <a:endParaRPr lang="el-G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ΤΡεΝΟ</a:t>
            </a:r>
            <a:r>
              <a:rPr lang="el-GR" dirty="0" smtClean="0"/>
              <a:t> ΚΑΙ </a:t>
            </a:r>
            <a:r>
              <a:rPr lang="el-GR" dirty="0" smtClean="0"/>
              <a:t>ΤΕΧΝΟΛΟΓιΑ</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sz="4500" b="1" i="1" dirty="0" smtClean="0"/>
              <a:t>Κατηγορίες βάση το σκοπό που εξυπηρετούν:</a:t>
            </a:r>
            <a:endParaRPr lang="el-GR" sz="4500" dirty="0" smtClean="0"/>
          </a:p>
          <a:p>
            <a:r>
              <a:rPr lang="el-GR" b="1" dirty="0" smtClean="0"/>
              <a:t>α)Επιβατηγά τρένα</a:t>
            </a:r>
          </a:p>
          <a:p>
            <a:r>
              <a:rPr lang="el-GR" dirty="0" smtClean="0"/>
              <a:t>Στα επιβατηγά τρένα, έχουμε ένα ή περισσότερα κινητήρια οχήματα και από ένα ή περισσότερα βαγόνια</a:t>
            </a:r>
          </a:p>
          <a:p>
            <a:r>
              <a:rPr lang="el-GR" b="1" dirty="0" smtClean="0"/>
              <a:t>β)Εμπορικά τρένα</a:t>
            </a:r>
          </a:p>
          <a:p>
            <a:r>
              <a:rPr lang="el-GR" dirty="0" smtClean="0"/>
              <a:t>Τα εμπορικά τραίνα αποτελούνται από φορτηγά - βαγόνια, διαφορετικά από τα επιβατηγά, εκτός από ορισμένα και ειδικά τα ταχυδρομικά τραίνα (ειδικότερα Περιοδεύον Ταχυδρομείο) που μοιάζουν εξωτερικά.</a:t>
            </a:r>
          </a:p>
          <a:p>
            <a:r>
              <a:rPr lang="el-GR" b="1" dirty="0" smtClean="0"/>
              <a:t>γ)Μικτά τρένα </a:t>
            </a:r>
          </a:p>
          <a:p>
            <a:r>
              <a:rPr lang="el-GR" dirty="0" smtClean="0"/>
              <a:t>Είναι τα τρένα που περιλαμβάνουν τόσο επιβατηγά όσο και εμπορικά βαγόνια. Τέτοια μικτά τραίνα έχουν γίνει σπάνια σε πολλές χώρες, αλλά ήταν κοινός τόπος στους σιδηροδρόμους των αρχών του 19ου αιώνα. </a:t>
            </a:r>
          </a:p>
          <a:p>
            <a:r>
              <a:rPr lang="el-GR" b="1" dirty="0" smtClean="0"/>
              <a:t>δ)Τρένα συντήρησης ραγών</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55000" lnSpcReduction="20000"/>
          </a:bodyPr>
          <a:lstStyle/>
          <a:p>
            <a:r>
              <a:rPr lang="el-GR" sz="5100" b="1" i="1" dirty="0" smtClean="0"/>
              <a:t>Κατηγορίες βάση τροφοδοσίας:</a:t>
            </a:r>
            <a:endParaRPr lang="el-GR" sz="5100" dirty="0" smtClean="0"/>
          </a:p>
          <a:p>
            <a:r>
              <a:rPr lang="el-GR" b="1" dirty="0" smtClean="0"/>
              <a:t>α)Ατμάμαξες:</a:t>
            </a:r>
          </a:p>
          <a:p>
            <a:r>
              <a:rPr lang="el-GR" dirty="0" smtClean="0"/>
              <a:t>Η ατμάμαξα αποτελεί αυτάρκη μονάδα, που φέρει το φορτίο νερού για την παραγωγή του ατμού, καθώς και κάρβουνο, πετρέλαιο ή ξυλεία, για τη θέρμανση του βραστήρα.</a:t>
            </a:r>
          </a:p>
          <a:p>
            <a:r>
              <a:rPr lang="el-GR" b="1" dirty="0" smtClean="0"/>
              <a:t>β)</a:t>
            </a:r>
            <a:r>
              <a:rPr lang="el-GR" b="1" dirty="0" smtClean="0"/>
              <a:t>Ντιζελάμαξες</a:t>
            </a:r>
            <a:r>
              <a:rPr lang="el-GR" b="1" dirty="0" smtClean="0"/>
              <a:t>:</a:t>
            </a:r>
          </a:p>
          <a:p>
            <a:r>
              <a:rPr lang="el-GR" dirty="0" smtClean="0"/>
              <a:t>Η </a:t>
            </a:r>
            <a:r>
              <a:rPr lang="el-GR" dirty="0" smtClean="0"/>
              <a:t>ντιζελάμαξα</a:t>
            </a:r>
            <a:r>
              <a:rPr lang="el-GR" dirty="0" smtClean="0"/>
              <a:t> φέρει κι αυτή το φορτίο καυσίμου, αλλά το προϊόν του </a:t>
            </a:r>
            <a:r>
              <a:rPr lang="el-GR" dirty="0" smtClean="0"/>
              <a:t>ντιζελοκινητήρα</a:t>
            </a:r>
            <a:r>
              <a:rPr lang="el-GR" dirty="0" smtClean="0"/>
              <a:t> δεν μπορεί να μεταβιβαστεί απευθείας στους τροχούς. Αντιθέτως, πρέπει να χρησιμοποιηθεί σύστημα μηχανικής, ηλεκτρικής ή υδραυλικής μετάδοσης.</a:t>
            </a:r>
          </a:p>
          <a:p>
            <a:r>
              <a:rPr lang="el-GR" b="1" dirty="0" smtClean="0"/>
              <a:t>γ)Ηλεκτρικά</a:t>
            </a:r>
          </a:p>
          <a:p>
            <a:r>
              <a:rPr lang="el-GR" dirty="0" smtClean="0"/>
              <a:t> Η ηλεκτράμαξα δεν είναι αυτάρκης. Παίρνει ρεύμα από εναέριο καλώδιο ή τρίτη σιδηροτροχιά, που τρέχει παράλληλα με τις δύο κατευθυντήριες. Η τροφοδοσία με τρίτη σιδηροτροχιά (</a:t>
            </a:r>
            <a:r>
              <a:rPr lang="fr-FR" dirty="0" smtClean="0"/>
              <a:t>third</a:t>
            </a:r>
            <a:r>
              <a:rPr lang="el-GR" dirty="0" smtClean="0"/>
              <a:t>-</a:t>
            </a:r>
            <a:r>
              <a:rPr lang="fr-FR" dirty="0" smtClean="0"/>
              <a:t>rail </a:t>
            </a:r>
            <a:r>
              <a:rPr lang="fr-FR" dirty="0" smtClean="0"/>
              <a:t>supply</a:t>
            </a:r>
            <a:r>
              <a:rPr lang="el-GR" dirty="0" smtClean="0"/>
              <a:t>) χρησιμοποιείται μόνο σε αστικά σιδηροδρομικά συστήματα, που λειτουργούν με συνεχές ηλεκτρικό ρεύμα χαμηλής τάσης.</a:t>
            </a:r>
          </a:p>
          <a:p>
            <a:r>
              <a:rPr lang="el-GR" b="1" dirty="0" smtClean="0"/>
              <a:t>δ) Μαγνητικά τρένα</a:t>
            </a:r>
          </a:p>
          <a:p>
            <a:r>
              <a:rPr lang="el-GR" dirty="0" smtClean="0"/>
              <a:t>Τρένο υπερσύγχρονης τεχνολογίας που κινείται με πολύ υψηλή ταχύτητα (400 ως 500 </a:t>
            </a:r>
            <a:r>
              <a:rPr lang="el-GR" dirty="0" smtClean="0"/>
              <a:t>χλμ</a:t>
            </a:r>
            <a:r>
              <a:rPr lang="el-GR" dirty="0" smtClean="0"/>
              <a:t>. την ώρα) αιωρούμενο, δηλαδή υψωμένο λίγο πάνω από τις ράγες του, με τη βοήθεια μαγνητικών πεδίων.</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sz="2800" b="1" dirty="0" smtClean="0"/>
              <a:t>Κατηγορίες </a:t>
            </a:r>
            <a:r>
              <a:rPr lang="el-GR" sz="2800" b="1" dirty="0" smtClean="0"/>
              <a:t>βάση της σιδηροτροχιάς στην οποία κινούνται :</a:t>
            </a:r>
          </a:p>
          <a:p>
            <a:r>
              <a:rPr lang="el-GR" sz="1800" b="1" dirty="0" smtClean="0"/>
              <a:t>α) ειδικά είδη τρένων που τρέχουν σε ειδικά σχεδιασμένους σιδηρόδρομους</a:t>
            </a:r>
            <a:r>
              <a:rPr lang="en-US" sz="1800" b="1" dirty="0" smtClean="0"/>
              <a:t> (</a:t>
            </a:r>
            <a:r>
              <a:rPr lang="el-GR" sz="1800" b="1" dirty="0" smtClean="0"/>
              <a:t>ατμοσφαιρικοί σιδηρόδρομοι )</a:t>
            </a:r>
            <a:r>
              <a:rPr lang="el-GR" sz="1800" dirty="0" smtClean="0"/>
              <a:t>.</a:t>
            </a:r>
          </a:p>
          <a:p>
            <a:r>
              <a:rPr lang="el-GR" sz="1800" dirty="0" smtClean="0"/>
              <a:t>β</a:t>
            </a:r>
            <a:r>
              <a:rPr lang="el-GR" sz="1800" dirty="0" smtClean="0"/>
              <a:t>) μονότρενα ( </a:t>
            </a:r>
            <a:r>
              <a:rPr lang="en-US" sz="1800" dirty="0" smtClean="0"/>
              <a:t>monorails )</a:t>
            </a:r>
          </a:p>
          <a:p>
            <a:r>
              <a:rPr lang="el-GR" sz="1800" b="1" dirty="0" smtClean="0"/>
              <a:t>γ</a:t>
            </a:r>
            <a:r>
              <a:rPr lang="el-GR" sz="1800" b="1" dirty="0" smtClean="0"/>
              <a:t>) υψηλής ταχύτητας τρένα ( </a:t>
            </a:r>
            <a:r>
              <a:rPr lang="en-US" sz="1800" b="1" dirty="0" smtClean="0"/>
              <a:t>TGV )</a:t>
            </a:r>
          </a:p>
          <a:p>
            <a:r>
              <a:rPr lang="el-GR" sz="1800" b="1" dirty="0" smtClean="0"/>
              <a:t>δ) τρένο </a:t>
            </a:r>
            <a:r>
              <a:rPr lang="en-US" sz="1800" b="1" dirty="0" smtClean="0"/>
              <a:t>Dinky</a:t>
            </a:r>
            <a:endParaRPr lang="el-GR" sz="1800" b="1" dirty="0" smtClean="0"/>
          </a:p>
          <a:p>
            <a:r>
              <a:rPr lang="el-GR" sz="1800" b="1" dirty="0" smtClean="0"/>
              <a:t>ε</a:t>
            </a:r>
            <a:r>
              <a:rPr lang="el-GR" sz="1800" b="1" dirty="0" smtClean="0"/>
              <a:t>) τρένο</a:t>
            </a:r>
            <a:r>
              <a:rPr lang="en-US" sz="1800" b="1" dirty="0" smtClean="0"/>
              <a:t> Maglev</a:t>
            </a:r>
            <a:endParaRPr lang="el-GR" sz="1800" b="1" dirty="0" smtClean="0"/>
          </a:p>
          <a:p>
            <a:r>
              <a:rPr lang="el-GR" sz="1800" b="1" dirty="0" smtClean="0"/>
              <a:t>σ</a:t>
            </a:r>
            <a:r>
              <a:rPr lang="el-GR" sz="1800" b="1" dirty="0" smtClean="0"/>
              <a:t>τ) υπόγειος με λαστιχένιους τροχούς</a:t>
            </a:r>
          </a:p>
          <a:p>
            <a:r>
              <a:rPr lang="el-GR" sz="1800" b="1" dirty="0" smtClean="0"/>
              <a:t>ζ</a:t>
            </a:r>
            <a:r>
              <a:rPr lang="el-GR" sz="1800" b="1" dirty="0" smtClean="0"/>
              <a:t>) εναέριοι σιδηρόδρομοι</a:t>
            </a:r>
          </a:p>
          <a:p>
            <a:r>
              <a:rPr lang="el-GR" sz="1800" b="1" dirty="0" smtClean="0"/>
              <a:t>η) οδοντωτοί σιδηρόδρομοι</a:t>
            </a:r>
            <a:endParaRPr lang="el-GR" sz="1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Τρενο</a:t>
            </a:r>
            <a:r>
              <a:rPr lang="el-GR" dirty="0" smtClean="0"/>
              <a:t> και </a:t>
            </a:r>
            <a:r>
              <a:rPr lang="el-GR" dirty="0" smtClean="0"/>
              <a:t>εργασια</a:t>
            </a:r>
            <a:r>
              <a:rPr lang="el-GR" dirty="0" smtClean="0"/>
              <a:t>.</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sz="5100" dirty="0" smtClean="0"/>
              <a:t>• </a:t>
            </a:r>
            <a:r>
              <a:rPr lang="el-GR" sz="5100" b="1" dirty="0" smtClean="0"/>
              <a:t>Πάνω στο τρένο: </a:t>
            </a:r>
          </a:p>
          <a:p>
            <a:r>
              <a:rPr lang="el-GR" dirty="0" smtClean="0"/>
              <a:t>1. Δύο Μηχανοδηγοί </a:t>
            </a:r>
          </a:p>
          <a:p>
            <a:r>
              <a:rPr lang="el-GR" dirty="0" smtClean="0"/>
              <a:t>2. Προσωπικό Ελέγχου </a:t>
            </a:r>
          </a:p>
          <a:p>
            <a:r>
              <a:rPr lang="el-GR" dirty="0" smtClean="0"/>
              <a:t>3. Προσωπικό κίνησης </a:t>
            </a:r>
          </a:p>
          <a:p>
            <a:r>
              <a:rPr lang="el-GR" sz="5100" dirty="0" smtClean="0"/>
              <a:t>•</a:t>
            </a:r>
            <a:r>
              <a:rPr lang="el-GR" sz="5100" b="1" dirty="0" smtClean="0"/>
              <a:t>Στο σταθμό: υπάλληλοι του ΟΣΕ: </a:t>
            </a:r>
          </a:p>
          <a:p>
            <a:r>
              <a:rPr lang="el-GR" dirty="0" smtClean="0"/>
              <a:t>1. Σταθμάρχης </a:t>
            </a:r>
          </a:p>
          <a:p>
            <a:r>
              <a:rPr lang="el-GR" dirty="0" smtClean="0"/>
              <a:t>2. Κλειδούχος </a:t>
            </a:r>
          </a:p>
          <a:p>
            <a:r>
              <a:rPr lang="el-GR" dirty="0" smtClean="0"/>
              <a:t>3. Επισκέπτης </a:t>
            </a:r>
          </a:p>
          <a:p>
            <a:r>
              <a:rPr lang="el-GR" dirty="0" smtClean="0"/>
              <a:t>4. Διάφοροι τεχνίτες </a:t>
            </a:r>
          </a:p>
          <a:p>
            <a:r>
              <a:rPr lang="el-GR" dirty="0" smtClean="0"/>
              <a:t>5. Φύλακες εγκαταστάσεων και Security </a:t>
            </a:r>
          </a:p>
          <a:p>
            <a:r>
              <a:rPr lang="el-GR" dirty="0" smtClean="0"/>
              <a:t>6. Διοικητικοί υπάλληλοι </a:t>
            </a:r>
          </a:p>
          <a:p>
            <a:r>
              <a:rPr lang="el-GR" dirty="0" smtClean="0"/>
              <a:t> </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91480"/>
          </a:xfrm>
        </p:spPr>
        <p:txBody>
          <a:bodyPr>
            <a:normAutofit fontScale="90000"/>
          </a:bodyPr>
          <a:lstStyle/>
          <a:p>
            <a:r>
              <a:rPr lang="el-GR" sz="4000" b="1" dirty="0" smtClean="0"/>
              <a:t/>
            </a:r>
            <a:br>
              <a:rPr lang="el-GR" sz="4000" b="1" dirty="0" smtClean="0"/>
            </a:br>
            <a:endParaRPr lang="el-GR" sz="4000" b="1" dirty="0"/>
          </a:p>
        </p:txBody>
      </p:sp>
      <p:sp>
        <p:nvSpPr>
          <p:cNvPr id="3" name="2 - Θέση περιεχομένου"/>
          <p:cNvSpPr>
            <a:spLocks noGrp="1"/>
          </p:cNvSpPr>
          <p:nvPr>
            <p:ph idx="1"/>
          </p:nvPr>
        </p:nvSpPr>
        <p:spPr>
          <a:xfrm>
            <a:off x="304800" y="332656"/>
            <a:ext cx="8686800" cy="5747469"/>
          </a:xfrm>
        </p:spPr>
        <p:txBody>
          <a:bodyPr>
            <a:normAutofit/>
          </a:bodyPr>
          <a:lstStyle/>
          <a:p>
            <a:pPr marL="742950" indent="-742950" algn="ctr">
              <a:buNone/>
            </a:pPr>
            <a:r>
              <a:rPr lang="el-GR" sz="3600" b="1" dirty="0" smtClean="0"/>
              <a:t>Άλλες ειδικότητες</a:t>
            </a:r>
          </a:p>
          <a:p>
            <a:pPr>
              <a:buNone/>
            </a:pPr>
            <a:r>
              <a:rPr lang="el-GR" dirty="0" smtClean="0"/>
              <a:t>1. </a:t>
            </a:r>
            <a:r>
              <a:rPr lang="el-GR" sz="2800" dirty="0" smtClean="0"/>
              <a:t>Γιατροί εργασίας – τεχνική ασφάλεια </a:t>
            </a:r>
          </a:p>
          <a:p>
            <a:pPr>
              <a:buNone/>
            </a:pPr>
            <a:r>
              <a:rPr lang="el-GR" sz="2800" dirty="0" smtClean="0"/>
              <a:t>2. Τμήματα αποθηκών </a:t>
            </a:r>
          </a:p>
          <a:p>
            <a:pPr>
              <a:buNone/>
            </a:pPr>
            <a:r>
              <a:rPr lang="el-GR" sz="2800" dirty="0" smtClean="0"/>
              <a:t>3. Τμήματα εργοστασίων </a:t>
            </a:r>
          </a:p>
          <a:p>
            <a:pPr>
              <a:buNone/>
            </a:pPr>
            <a:r>
              <a:rPr lang="el-GR" sz="2800" dirty="0" smtClean="0"/>
              <a:t>4. Τμήματα γραμμής </a:t>
            </a:r>
          </a:p>
          <a:p>
            <a:pPr>
              <a:buNone/>
            </a:pPr>
            <a:r>
              <a:rPr lang="el-GR" sz="2800" dirty="0" smtClean="0"/>
              <a:t>5. Τμήματα μεταλλικών κατασκευών </a:t>
            </a:r>
          </a:p>
          <a:p>
            <a:pPr>
              <a:buNone/>
            </a:pPr>
            <a:r>
              <a:rPr lang="el-GR" sz="2800" dirty="0" smtClean="0"/>
              <a:t>6. Κέντρο τηλεδιοίκησης/επικοινωνίας/τηλεφωνίας </a:t>
            </a:r>
          </a:p>
          <a:p>
            <a:pPr>
              <a:buNone/>
            </a:pPr>
            <a:r>
              <a:rPr lang="el-GR" sz="2800" dirty="0" smtClean="0"/>
              <a:t>7. Τμήμα μηχανοστασίου </a:t>
            </a:r>
          </a:p>
          <a:p>
            <a:pPr>
              <a:buNone/>
            </a:pPr>
            <a:endParaRPr lang="el-GR"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138</TotalTime>
  <Words>776</Words>
  <Application>Microsoft Office PowerPoint</Application>
  <PresentationFormat>Προβολή στην οθόνη (4:3)</PresentationFormat>
  <Paragraphs>82</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Διαστημικό</vt:lpstr>
      <vt:lpstr>ΤΟ ΤΡΕΝΟ ΑΛΛΑΖΕΙ ΤΟΝ ΚΟΣΜΟ</vt:lpstr>
      <vt:lpstr>ΕΙΣΑΓΩΓΗ</vt:lpstr>
      <vt:lpstr>Σκοποσ ερευνασ και ερευνητικα ερωτηματα!</vt:lpstr>
      <vt:lpstr>τρεΝΟ ΚΑΙ ΙΣΤΟΡιΑ</vt:lpstr>
      <vt:lpstr>ΤΡεΝΟ ΚΑΙ ΤΕΧΝΟΛΟΓιΑ</vt:lpstr>
      <vt:lpstr>Διαφάνεια 6</vt:lpstr>
      <vt:lpstr>Διαφάνεια 7</vt:lpstr>
      <vt:lpstr>Τρενο και εργασια.</vt:lpstr>
      <vt:lpstr> </vt:lpstr>
      <vt:lpstr>Τρενα και περιβαΛλον</vt:lpstr>
      <vt:lpstr>ΠΕΡΙΕΡΓΑ ΤΡΕΝΑ</vt:lpstr>
      <vt:lpstr>Υπηρεσιεσ τρενων</vt:lpstr>
      <vt:lpstr>ΤΟ ΤΡΕΝΟ ΣΤΗΝ ΤΕΧΝΗ</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ΤΡΕΝΟ ΑΛΛΑΖΕΙ ΤΟΝ ΚΟΣΜΟ</dc:title>
  <dc:creator>Marietta</dc:creator>
  <cp:lastModifiedBy>Marietta</cp:lastModifiedBy>
  <cp:revision>35</cp:revision>
  <dcterms:created xsi:type="dcterms:W3CDTF">2013-01-08T11:08:36Z</dcterms:created>
  <dcterms:modified xsi:type="dcterms:W3CDTF">2013-01-27T22:27:21Z</dcterms:modified>
</cp:coreProperties>
</file>