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4" r:id="rId1"/>
  </p:sldMasterIdLst>
  <p:sldIdLst>
    <p:sldId id="295" r:id="rId2"/>
    <p:sldId id="304" r:id="rId3"/>
    <p:sldId id="297" r:id="rId4"/>
    <p:sldId id="283" r:id="rId5"/>
    <p:sldId id="282" r:id="rId6"/>
    <p:sldId id="285" r:id="rId7"/>
    <p:sldId id="296" r:id="rId8"/>
    <p:sldId id="281" r:id="rId9"/>
    <p:sldId id="258" r:id="rId10"/>
    <p:sldId id="259" r:id="rId11"/>
    <p:sldId id="286" r:id="rId12"/>
    <p:sldId id="284" r:id="rId13"/>
    <p:sldId id="287" r:id="rId14"/>
    <p:sldId id="271" r:id="rId15"/>
    <p:sldId id="272" r:id="rId16"/>
    <p:sldId id="273" r:id="rId17"/>
    <p:sldId id="274" r:id="rId18"/>
    <p:sldId id="294" r:id="rId19"/>
    <p:sldId id="276" r:id="rId20"/>
    <p:sldId id="289" r:id="rId21"/>
    <p:sldId id="290" r:id="rId22"/>
    <p:sldId id="291" r:id="rId23"/>
    <p:sldId id="292" r:id="rId24"/>
    <p:sldId id="288" r:id="rId25"/>
    <p:sldId id="277" r:id="rId26"/>
    <p:sldId id="278" r:id="rId27"/>
    <p:sldId id="279" r:id="rId28"/>
    <p:sldId id="280" r:id="rId29"/>
    <p:sldId id="298" r:id="rId30"/>
    <p:sldId id="299" r:id="rId31"/>
    <p:sldId id="300" r:id="rId32"/>
    <p:sldId id="301" r:id="rId33"/>
    <p:sldId id="302" r:id="rId34"/>
    <p:sldId id="303" r:id="rId35"/>
  </p:sldIdLst>
  <p:sldSz cx="13004800" cy="9753600"/>
  <p:notesSz cx="13004800" cy="9753600"/>
  <p:defaultTextStyle>
    <a:defPPr>
      <a:defRPr kern="0"/>
    </a:def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498" y="-82"/>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625600" y="1596249"/>
            <a:ext cx="9753600" cy="3395698"/>
          </a:xfrm>
        </p:spPr>
        <p:txBody>
          <a:bodyPr anchor="b"/>
          <a:lstStyle>
            <a:lvl1pPr algn="ctr">
              <a:defRPr sz="6400"/>
            </a:lvl1pPr>
          </a:lstStyle>
          <a:p>
            <a:r>
              <a:rPr lang="el-GR" smtClean="0"/>
              <a:t>Στυλ κύριου τίτλου</a:t>
            </a:r>
            <a:endParaRPr lang="el-GR"/>
          </a:p>
        </p:txBody>
      </p:sp>
      <p:sp>
        <p:nvSpPr>
          <p:cNvPr id="3" name="Υπότιτλος 2"/>
          <p:cNvSpPr>
            <a:spLocks noGrp="1"/>
          </p:cNvSpPr>
          <p:nvPr>
            <p:ph type="subTitle" idx="1"/>
          </p:nvPr>
        </p:nvSpPr>
        <p:spPr>
          <a:xfrm>
            <a:off x="1625600" y="5122898"/>
            <a:ext cx="9753600" cy="2354862"/>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1D8BD707-D9CF-40AE-B4C6-C98DA3205C09}" type="datetimeFigureOut">
              <a:rPr lang="en-US" smtClean="0"/>
              <a:pPr/>
              <a:t>5/14/2024</a:t>
            </a:fld>
            <a:endParaRPr lang="en-US"/>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6F15528-21DE-4FAA-801E-634DDDAF4B2B}" type="slidenum">
              <a:rPr lang="el-GR" smtClean="0"/>
              <a:pPr/>
              <a:t>‹#›</a:t>
            </a:fld>
            <a:endParaRPr lang="el-GR"/>
          </a:p>
        </p:txBody>
      </p:sp>
    </p:spTree>
    <p:extLst>
      <p:ext uri="{BB962C8B-B14F-4D97-AF65-F5344CB8AC3E}">
        <p14:creationId xmlns="" xmlns:p14="http://schemas.microsoft.com/office/powerpoint/2010/main" val="1362234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D8BD707-D9CF-40AE-B4C6-C98DA3205C09}" type="datetimeFigureOut">
              <a:rPr lang="en-US" smtClean="0"/>
              <a:pPr/>
              <a:t>5/14/2024</a:t>
            </a:fld>
            <a:endParaRPr lang="en-US"/>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6F15528-21DE-4FAA-801E-634DDDAF4B2B}" type="slidenum">
              <a:rPr lang="el-GR" smtClean="0"/>
              <a:pPr/>
              <a:t>‹#›</a:t>
            </a:fld>
            <a:endParaRPr lang="el-GR"/>
          </a:p>
        </p:txBody>
      </p:sp>
    </p:spTree>
    <p:extLst>
      <p:ext uri="{BB962C8B-B14F-4D97-AF65-F5344CB8AC3E}">
        <p14:creationId xmlns="" xmlns:p14="http://schemas.microsoft.com/office/powerpoint/2010/main" val="771013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306560" y="519289"/>
            <a:ext cx="2804160" cy="82657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94080" y="519289"/>
            <a:ext cx="8249920" cy="82657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D8BD707-D9CF-40AE-B4C6-C98DA3205C09}" type="datetimeFigureOut">
              <a:rPr lang="en-US" smtClean="0"/>
              <a:pPr/>
              <a:t>5/14/2024</a:t>
            </a:fld>
            <a:endParaRPr lang="en-US"/>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6F15528-21DE-4FAA-801E-634DDDAF4B2B}" type="slidenum">
              <a:rPr lang="el-GR" smtClean="0"/>
              <a:pPr/>
              <a:t>‹#›</a:t>
            </a:fld>
            <a:endParaRPr lang="el-GR"/>
          </a:p>
        </p:txBody>
      </p:sp>
    </p:spTree>
    <p:extLst>
      <p:ext uri="{BB962C8B-B14F-4D97-AF65-F5344CB8AC3E}">
        <p14:creationId xmlns="" xmlns:p14="http://schemas.microsoft.com/office/powerpoint/2010/main" val="2898270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5/14/2024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 xmlns:p14="http://schemas.microsoft.com/office/powerpoint/2010/main" val="795463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D8BD707-D9CF-40AE-B4C6-C98DA3205C09}" type="datetimeFigureOut">
              <a:rPr lang="en-US" smtClean="0"/>
              <a:pPr/>
              <a:t>5/14/2024</a:t>
            </a:fld>
            <a:endParaRPr lang="en-US"/>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6F15528-21DE-4FAA-801E-634DDDAF4B2B}" type="slidenum">
              <a:rPr lang="el-GR" smtClean="0"/>
              <a:pPr/>
              <a:t>‹#›</a:t>
            </a:fld>
            <a:endParaRPr lang="el-GR"/>
          </a:p>
        </p:txBody>
      </p:sp>
    </p:spTree>
    <p:extLst>
      <p:ext uri="{BB962C8B-B14F-4D97-AF65-F5344CB8AC3E}">
        <p14:creationId xmlns="" xmlns:p14="http://schemas.microsoft.com/office/powerpoint/2010/main" val="46958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87307" y="2431628"/>
            <a:ext cx="11216640" cy="4057226"/>
          </a:xfrm>
        </p:spPr>
        <p:txBody>
          <a:bodyPr anchor="b"/>
          <a:lstStyle>
            <a:lvl1pPr>
              <a:defRPr sz="6400"/>
            </a:lvl1pPr>
          </a:lstStyle>
          <a:p>
            <a:r>
              <a:rPr lang="el-GR" smtClean="0"/>
              <a:t>Στυλ κύριου τίτλου</a:t>
            </a:r>
            <a:endParaRPr lang="el-GR"/>
          </a:p>
        </p:txBody>
      </p:sp>
      <p:sp>
        <p:nvSpPr>
          <p:cNvPr id="3" name="Θέση κειμένου 2"/>
          <p:cNvSpPr>
            <a:spLocks noGrp="1"/>
          </p:cNvSpPr>
          <p:nvPr>
            <p:ph type="body" idx="1"/>
          </p:nvPr>
        </p:nvSpPr>
        <p:spPr>
          <a:xfrm>
            <a:off x="887307" y="6527237"/>
            <a:ext cx="11216640" cy="2133599"/>
          </a:xfrm>
        </p:spPr>
        <p:txBody>
          <a:bodyPr/>
          <a:lstStyle>
            <a:lvl1pPr marL="0" indent="0">
              <a:buNone/>
              <a:defRPr sz="2560">
                <a:solidFill>
                  <a:schemeClr val="tx1">
                    <a:tint val="75000"/>
                  </a:schemeClr>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1D8BD707-D9CF-40AE-B4C6-C98DA3205C09}" type="datetimeFigureOut">
              <a:rPr lang="en-US" smtClean="0"/>
              <a:pPr/>
              <a:t>5/14/2024</a:t>
            </a:fld>
            <a:endParaRPr lang="en-US"/>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6F15528-21DE-4FAA-801E-634DDDAF4B2B}" type="slidenum">
              <a:rPr lang="el-GR" smtClean="0"/>
              <a:pPr/>
              <a:t>‹#›</a:t>
            </a:fld>
            <a:endParaRPr lang="el-GR"/>
          </a:p>
        </p:txBody>
      </p:sp>
    </p:spTree>
    <p:extLst>
      <p:ext uri="{BB962C8B-B14F-4D97-AF65-F5344CB8AC3E}">
        <p14:creationId xmlns="" xmlns:p14="http://schemas.microsoft.com/office/powerpoint/2010/main" val="3424495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94080" y="2596444"/>
            <a:ext cx="5527040" cy="618857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583680" y="2596444"/>
            <a:ext cx="5527040" cy="618857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1D8BD707-D9CF-40AE-B4C6-C98DA3205C09}" type="datetimeFigureOut">
              <a:rPr lang="en-US" smtClean="0"/>
              <a:pPr/>
              <a:t>5/14/2024</a:t>
            </a:fld>
            <a:endParaRPr lang="en-US"/>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6F15528-21DE-4FAA-801E-634DDDAF4B2B}" type="slidenum">
              <a:rPr lang="el-GR" smtClean="0"/>
              <a:pPr/>
              <a:t>‹#›</a:t>
            </a:fld>
            <a:endParaRPr lang="el-GR"/>
          </a:p>
        </p:txBody>
      </p:sp>
    </p:spTree>
    <p:extLst>
      <p:ext uri="{BB962C8B-B14F-4D97-AF65-F5344CB8AC3E}">
        <p14:creationId xmlns="" xmlns:p14="http://schemas.microsoft.com/office/powerpoint/2010/main" val="1690986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95774" y="519290"/>
            <a:ext cx="11216640" cy="1885245"/>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95775" y="2390987"/>
            <a:ext cx="5501639"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95775" y="3562773"/>
            <a:ext cx="5501639" cy="524030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583680" y="2390987"/>
            <a:ext cx="5528734"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583680" y="3562773"/>
            <a:ext cx="5528734" cy="524030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1D8BD707-D9CF-40AE-B4C6-C98DA3205C09}" type="datetimeFigureOut">
              <a:rPr lang="en-US" smtClean="0"/>
              <a:pPr/>
              <a:t>5/14/2024</a:t>
            </a:fld>
            <a:endParaRPr lang="en-US"/>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B6F15528-21DE-4FAA-801E-634DDDAF4B2B}" type="slidenum">
              <a:rPr lang="el-GR" smtClean="0"/>
              <a:pPr/>
              <a:t>‹#›</a:t>
            </a:fld>
            <a:endParaRPr lang="el-GR"/>
          </a:p>
        </p:txBody>
      </p:sp>
    </p:spTree>
    <p:extLst>
      <p:ext uri="{BB962C8B-B14F-4D97-AF65-F5344CB8AC3E}">
        <p14:creationId xmlns="" xmlns:p14="http://schemas.microsoft.com/office/powerpoint/2010/main" val="3256385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1D8BD707-D9CF-40AE-B4C6-C98DA3205C09}" type="datetimeFigureOut">
              <a:rPr lang="en-US" smtClean="0"/>
              <a:pPr/>
              <a:t>5/14/2024</a:t>
            </a:fld>
            <a:endParaRPr lang="en-US"/>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B6F15528-21DE-4FAA-801E-634DDDAF4B2B}" type="slidenum">
              <a:rPr lang="el-GR" smtClean="0"/>
              <a:pPr/>
              <a:t>‹#›</a:t>
            </a:fld>
            <a:endParaRPr lang="el-GR"/>
          </a:p>
        </p:txBody>
      </p:sp>
    </p:spTree>
    <p:extLst>
      <p:ext uri="{BB962C8B-B14F-4D97-AF65-F5344CB8AC3E}">
        <p14:creationId xmlns="" xmlns:p14="http://schemas.microsoft.com/office/powerpoint/2010/main" val="2433707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1D8BD707-D9CF-40AE-B4C6-C98DA3205C09}" type="datetimeFigureOut">
              <a:rPr lang="en-US" smtClean="0"/>
              <a:pPr/>
              <a:t>5/14/2024</a:t>
            </a:fld>
            <a:endParaRPr lang="en-US"/>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B6F15528-21DE-4FAA-801E-634DDDAF4B2B}" type="slidenum">
              <a:rPr lang="el-GR" smtClean="0"/>
              <a:pPr/>
              <a:t>‹#›</a:t>
            </a:fld>
            <a:endParaRPr lang="el-GR"/>
          </a:p>
        </p:txBody>
      </p:sp>
    </p:spTree>
    <p:extLst>
      <p:ext uri="{BB962C8B-B14F-4D97-AF65-F5344CB8AC3E}">
        <p14:creationId xmlns="" xmlns:p14="http://schemas.microsoft.com/office/powerpoint/2010/main" val="3886937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95774" y="650240"/>
            <a:ext cx="4194386" cy="2275840"/>
          </a:xfrm>
        </p:spPr>
        <p:txBody>
          <a:bodyPr anchor="b"/>
          <a:lstStyle>
            <a:lvl1pPr>
              <a:defRPr sz="3413"/>
            </a:lvl1pPr>
          </a:lstStyle>
          <a:p>
            <a:r>
              <a:rPr lang="el-GR" smtClean="0"/>
              <a:t>Στυλ κύριου τίτλου</a:t>
            </a:r>
            <a:endParaRPr lang="el-GR"/>
          </a:p>
        </p:txBody>
      </p:sp>
      <p:sp>
        <p:nvSpPr>
          <p:cNvPr id="3" name="Θέση περιεχομένου 2"/>
          <p:cNvSpPr>
            <a:spLocks noGrp="1"/>
          </p:cNvSpPr>
          <p:nvPr>
            <p:ph idx="1"/>
          </p:nvPr>
        </p:nvSpPr>
        <p:spPr>
          <a:xfrm>
            <a:off x="5528734" y="1404338"/>
            <a:ext cx="6583680" cy="693137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1D8BD707-D9CF-40AE-B4C6-C98DA3205C09}" type="datetimeFigureOut">
              <a:rPr lang="en-US" smtClean="0"/>
              <a:pPr/>
              <a:t>5/14/2024</a:t>
            </a:fld>
            <a:endParaRPr lang="en-US"/>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6F15528-21DE-4FAA-801E-634DDDAF4B2B}" type="slidenum">
              <a:rPr lang="el-GR" smtClean="0"/>
              <a:pPr/>
              <a:t>‹#›</a:t>
            </a:fld>
            <a:endParaRPr lang="el-GR"/>
          </a:p>
        </p:txBody>
      </p:sp>
    </p:spTree>
    <p:extLst>
      <p:ext uri="{BB962C8B-B14F-4D97-AF65-F5344CB8AC3E}">
        <p14:creationId xmlns="" xmlns:p14="http://schemas.microsoft.com/office/powerpoint/2010/main" val="3797653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95774" y="650240"/>
            <a:ext cx="4194386" cy="2275840"/>
          </a:xfrm>
        </p:spPr>
        <p:txBody>
          <a:bodyPr anchor="b"/>
          <a:lstStyle>
            <a:lvl1pPr>
              <a:defRPr sz="3413"/>
            </a:lvl1pPr>
          </a:lstStyle>
          <a:p>
            <a:r>
              <a:rPr lang="el-GR" smtClean="0"/>
              <a:t>Στυλ κύριου τίτλου</a:t>
            </a:r>
            <a:endParaRPr lang="el-GR"/>
          </a:p>
        </p:txBody>
      </p:sp>
      <p:sp>
        <p:nvSpPr>
          <p:cNvPr id="3" name="Θέση εικόνας 2"/>
          <p:cNvSpPr>
            <a:spLocks noGrp="1"/>
          </p:cNvSpPr>
          <p:nvPr>
            <p:ph type="pic" idx="1"/>
          </p:nvPr>
        </p:nvSpPr>
        <p:spPr>
          <a:xfrm>
            <a:off x="5528734" y="1404338"/>
            <a:ext cx="6583680" cy="6931378"/>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endParaRPr lang="el-GR"/>
          </a:p>
        </p:txBody>
      </p:sp>
      <p:sp>
        <p:nvSpPr>
          <p:cNvPr id="4" name="Θέση κειμένου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1D8BD707-D9CF-40AE-B4C6-C98DA3205C09}" type="datetimeFigureOut">
              <a:rPr lang="en-US" smtClean="0"/>
              <a:pPr/>
              <a:t>5/14/2024</a:t>
            </a:fld>
            <a:endParaRPr lang="en-US"/>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6F15528-21DE-4FAA-801E-634DDDAF4B2B}" type="slidenum">
              <a:rPr lang="el-GR" smtClean="0"/>
              <a:pPr/>
              <a:t>‹#›</a:t>
            </a:fld>
            <a:endParaRPr lang="el-GR"/>
          </a:p>
        </p:txBody>
      </p:sp>
    </p:spTree>
    <p:extLst>
      <p:ext uri="{BB962C8B-B14F-4D97-AF65-F5344CB8AC3E}">
        <p14:creationId xmlns="" xmlns:p14="http://schemas.microsoft.com/office/powerpoint/2010/main" val="1113533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94080" y="519290"/>
            <a:ext cx="11216640" cy="1885245"/>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94080" y="9040143"/>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fld id="{1D8BD707-D9CF-40AE-B4C6-C98DA3205C09}" type="datetimeFigureOut">
              <a:rPr lang="en-US" smtClean="0"/>
              <a:pPr/>
              <a:t>5/14/2024</a:t>
            </a:fld>
            <a:endParaRPr lang="en-US"/>
          </a:p>
        </p:txBody>
      </p:sp>
      <p:sp>
        <p:nvSpPr>
          <p:cNvPr id="5" name="Θέση υποσέλιδου 4"/>
          <p:cNvSpPr>
            <a:spLocks noGrp="1"/>
          </p:cNvSpPr>
          <p:nvPr>
            <p:ph type="ftr" sz="quarter" idx="3"/>
          </p:nvPr>
        </p:nvSpPr>
        <p:spPr>
          <a:xfrm>
            <a:off x="4307840" y="9040143"/>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B6F15528-21DE-4FAA-801E-634DDDAF4B2B}" type="slidenum">
              <a:rPr lang="el-GR" smtClean="0"/>
              <a:pPr/>
              <a:t>‹#›</a:t>
            </a:fld>
            <a:endParaRPr lang="el-GR"/>
          </a:p>
        </p:txBody>
      </p:sp>
    </p:spTree>
    <p:extLst>
      <p:ext uri="{BB962C8B-B14F-4D97-AF65-F5344CB8AC3E}">
        <p14:creationId xmlns="" xmlns:p14="http://schemas.microsoft.com/office/powerpoint/2010/main" val="2890318483"/>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l-GR"/>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913;&#963;&#966;&#940;&#955;&#949;&#953;&#945;%20&#964;&#961;&#959;&#966;&#943;&#956;&#969;&#957;%20-%20&#931;&#965;&#957;&#964;&#942;&#961;&#951;&#963;&#951;%20&#964;&#961;&#959;&#966;&#943;&#956;&#969;&#957;.avi" TargetMode="External"/><Relationship Id="rId2" Type="http://schemas.openxmlformats.org/officeDocument/2006/relationships/hyperlink" Target="https://www.youtube.com/watch?v=5W21OBbwN4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upload.wikimedia.org/wikipedia/commons/a/a5/Larnaca_Salt_Lake.JPG"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1.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hyperlink" Target="http://www.google.com/imgres?imgurl=http://cafefernando.com/images/Vine.jpg&amp;imgrefurl=http://cafefernando.com/stuffed-vine-leaves-the-ultimate-dolma-machine/&amp;usg=__Ntt--7P82FVx9l6pWfMmYVz-ShY=&amp;h=354&amp;w=472&amp;sz=54&amp;hl=en&amp;start=692&amp;zoom=1&amp;um=1&amp;itbs=1&amp;tbnid=khplDTWFgdFCQM:&amp;tbnh=97&amp;tbnw=129&amp;prev=/images?q=SALT+brine+MACHINES&amp;start=680&amp;um=1&amp;hl=en&amp;safe=strict&amp;sa=N&amp;rlz=1R2SKPB_enCY354&amp;ndsp=20&amp;tbs=isch:1" TargetMode="External"/><Relationship Id="rId5" Type="http://schemas.openxmlformats.org/officeDocument/2006/relationships/image" Target="../media/image20.jpeg"/><Relationship Id="rId4" Type="http://schemas.openxmlformats.org/officeDocument/2006/relationships/hyperlink" Target="http://www.google.com/imgres?imgurl=http://www.theslowcook.com/wp-content/uploads/2010/09/IMG_0238-300x257.jpg&amp;imgrefurl=http://www.theslowcook.com/2010/09/15/dill-pickle-improv/&amp;usg=__8XsLzHuovpMEa5l0WeIuCm_ew8E=&amp;h=257&amp;w=300&amp;sz=25&amp;hl=en&amp;start=84&amp;zoom=1&amp;um=1&amp;itbs=1&amp;tbnid=SHtLt0hg-x6xsM:&amp;tbnh=99&amp;tbnw=116&amp;prev=/images?q=SALT+brine+MACHINES&amp;start=80&amp;um=1&amp;hl=en&amp;safe=strict&amp;sa=N&amp;rlz=1R2SKPB_enCY354&amp;ndsp=20&amp;tbs=isch: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75360" y="575522"/>
            <a:ext cx="11054080" cy="8295322"/>
          </a:xfrm>
          <a:solidFill>
            <a:schemeClr val="accent5">
              <a:lumMod val="60000"/>
              <a:lumOff val="40000"/>
            </a:schemeClr>
          </a:solidFill>
        </p:spPr>
        <p:txBody>
          <a:bodyPr>
            <a:normAutofit/>
          </a:bodyPr>
          <a:lstStyle/>
          <a:p>
            <a:r>
              <a:rPr lang="el-GR" dirty="0" smtClean="0"/>
              <a:t>Προβολή βίντεο της εκ/</a:t>
            </a:r>
            <a:r>
              <a:rPr lang="el-GR" dirty="0" err="1" smtClean="0"/>
              <a:t>κής</a:t>
            </a:r>
            <a:r>
              <a:rPr lang="el-GR" dirty="0" smtClean="0"/>
              <a:t> τηλεόρασης: Αγωγή Υγείας Συντήρηση τροφίμων.</a:t>
            </a:r>
            <a:br>
              <a:rPr lang="el-GR" dirty="0" smtClean="0"/>
            </a:br>
            <a:r>
              <a:rPr lang="el-GR" dirty="0" smtClean="0"/>
              <a:t/>
            </a:r>
            <a:br>
              <a:rPr lang="el-GR" dirty="0" smtClean="0"/>
            </a:br>
            <a:r>
              <a:rPr lang="en-US" dirty="0" smtClean="0">
                <a:hlinkClick r:id="rId2"/>
              </a:rPr>
              <a:t>https://www.youtube.com/watch?v=5W21OBbwN4k</a:t>
            </a:r>
            <a:r>
              <a:rPr lang="el-GR" dirty="0" smtClean="0"/>
              <a:t/>
            </a:r>
            <a:br>
              <a:rPr lang="el-GR" dirty="0" smtClean="0"/>
            </a:br>
            <a:r>
              <a:rPr lang="el-GR" dirty="0" smtClean="0">
                <a:hlinkClick r:id="rId3" action="ppaction://hlinkfile"/>
              </a:rPr>
              <a:t>Ασφάλεια τροφίμων - Συντήρηση τροφίμων.</a:t>
            </a:r>
            <a:r>
              <a:rPr lang="en-US" dirty="0" err="1" smtClean="0">
                <a:hlinkClick r:id="rId3" action="ppaction://hlinkfile"/>
              </a:rPr>
              <a:t>avi</a:t>
            </a:r>
            <a:endParaRPr lang="el-GR" dirty="0"/>
          </a:p>
        </p:txBody>
      </p:sp>
    </p:spTree>
    <p:extLst>
      <p:ext uri="{BB962C8B-B14F-4D97-AF65-F5344CB8AC3E}">
        <p14:creationId xmlns="" xmlns:p14="http://schemas.microsoft.com/office/powerpoint/2010/main" val="1005103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32657"/>
            <a:ext cx="13004800" cy="9786257"/>
          </a:xfrm>
          <a:prstGeom prst="rect">
            <a:avLst/>
          </a:prstGeom>
        </p:spPr>
      </p:pic>
      <p:sp>
        <p:nvSpPr>
          <p:cNvPr id="4" name="Δεξιό άγκιστρο 3"/>
          <p:cNvSpPr/>
          <p:nvPr/>
        </p:nvSpPr>
        <p:spPr>
          <a:xfrm>
            <a:off x="10388600" y="609600"/>
            <a:ext cx="685800" cy="2209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5" name="Ορθογώνιο 4"/>
          <p:cNvSpPr/>
          <p:nvPr/>
        </p:nvSpPr>
        <p:spPr>
          <a:xfrm>
            <a:off x="11074400" y="1295400"/>
            <a:ext cx="1752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t>Κοινή ψύξη</a:t>
            </a:r>
            <a:endParaRPr lang="el-GR"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1320800" y="685800"/>
            <a:ext cx="4003040" cy="957943"/>
          </a:xfrm>
        </p:spPr>
        <p:txBody>
          <a:bodyPr>
            <a:normAutofit/>
          </a:bodyPr>
          <a:lstStyle/>
          <a:p>
            <a:pPr algn="ctr"/>
            <a:r>
              <a:rPr lang="el-GR" sz="5400" b="1" u="sng" dirty="0" smtClean="0">
                <a:solidFill>
                  <a:schemeClr val="accent6">
                    <a:lumMod val="75000"/>
                  </a:schemeClr>
                </a:solidFill>
                <a:latin typeface="+mn-lt"/>
              </a:rPr>
              <a:t>Κοινή ψύξη</a:t>
            </a:r>
            <a:endParaRPr lang="el-GR" sz="5400" b="1" u="sng" dirty="0">
              <a:solidFill>
                <a:schemeClr val="accent6">
                  <a:lumMod val="75000"/>
                </a:schemeClr>
              </a:solidFill>
              <a:latin typeface="+mn-lt"/>
            </a:endParaRPr>
          </a:p>
        </p:txBody>
      </p:sp>
      <p:sp>
        <p:nvSpPr>
          <p:cNvPr id="5" name="Θέση περιεχομένου 4"/>
          <p:cNvSpPr>
            <a:spLocks noGrp="1"/>
          </p:cNvSpPr>
          <p:nvPr>
            <p:ph sz="half" idx="1"/>
          </p:nvPr>
        </p:nvSpPr>
        <p:spPr>
          <a:xfrm>
            <a:off x="330200" y="1828800"/>
            <a:ext cx="6324600" cy="7620000"/>
          </a:xfrm>
          <a:solidFill>
            <a:schemeClr val="accent4">
              <a:lumMod val="40000"/>
              <a:lumOff val="60000"/>
            </a:schemeClr>
          </a:solidFill>
          <a:ln w="76200">
            <a:solidFill>
              <a:schemeClr val="accent4">
                <a:lumMod val="75000"/>
              </a:schemeClr>
            </a:solidFill>
          </a:ln>
        </p:spPr>
        <p:txBody>
          <a:bodyPr/>
          <a:lstStyle/>
          <a:p>
            <a:endParaRPr lang="el-GR" dirty="0" smtClean="0"/>
          </a:p>
          <a:p>
            <a:pPr algn="just"/>
            <a:r>
              <a:rPr lang="el-GR" sz="3200" dirty="0" smtClean="0"/>
              <a:t>Η κοινή ψύξη έχει στόχο να μειώσει την ταχύτητα με την οποία αλλοιώνεται ένα τρόφιμο.</a:t>
            </a:r>
          </a:p>
          <a:p>
            <a:pPr algn="just"/>
            <a:endParaRPr lang="el-GR" sz="3200" dirty="0" smtClean="0"/>
          </a:p>
          <a:p>
            <a:pPr algn="just"/>
            <a:endParaRPr lang="el-GR" sz="3200" dirty="0"/>
          </a:p>
          <a:p>
            <a:pPr algn="just"/>
            <a:r>
              <a:rPr lang="el-GR" sz="3200" dirty="0" smtClean="0"/>
              <a:t>Η θερμοκρασία της κοινής ψύξης είναι 4</a:t>
            </a:r>
            <a:r>
              <a:rPr lang="el-GR" sz="3200" baseline="30000" dirty="0" smtClean="0"/>
              <a:t>ο</a:t>
            </a:r>
            <a:r>
              <a:rPr lang="el-GR" sz="3200" dirty="0" smtClean="0"/>
              <a:t> - 8</a:t>
            </a:r>
            <a:r>
              <a:rPr lang="el-GR" sz="3200" baseline="30000" dirty="0" smtClean="0"/>
              <a:t>ο</a:t>
            </a:r>
            <a:r>
              <a:rPr lang="el-GR" sz="3200" dirty="0" smtClean="0"/>
              <a:t>  </a:t>
            </a:r>
            <a:r>
              <a:rPr lang="en-US" sz="3200" dirty="0" smtClean="0"/>
              <a:t>C.</a:t>
            </a:r>
          </a:p>
          <a:p>
            <a:pPr algn="just"/>
            <a:endParaRPr lang="el-GR" sz="3200" dirty="0" smtClean="0"/>
          </a:p>
          <a:p>
            <a:pPr algn="just"/>
            <a:endParaRPr lang="en-US" sz="3200" dirty="0"/>
          </a:p>
          <a:p>
            <a:pPr algn="just"/>
            <a:r>
              <a:rPr lang="el-GR" sz="3200" dirty="0" smtClean="0"/>
              <a:t>Τα τρόφιμα στη συντήρηση </a:t>
            </a:r>
            <a:r>
              <a:rPr lang="el-GR" sz="3200" dirty="0" err="1" smtClean="0"/>
              <a:t>μπο-ρούν</a:t>
            </a:r>
            <a:r>
              <a:rPr lang="el-GR" sz="3200" dirty="0" smtClean="0"/>
              <a:t> να συντηρηθούν για μερικές μέρες.</a:t>
            </a:r>
            <a:endParaRPr lang="el-GR" sz="3200" dirty="0"/>
          </a:p>
        </p:txBody>
      </p:sp>
      <p:pic>
        <p:nvPicPr>
          <p:cNvPr id="7" name="Picture 4" descr="Αρχές επεξεργασίας τροφίμων (Γ Τροφίμων) – Περί Διατροφής"/>
          <p:cNvPicPr>
            <a:picLocks noGrp="1" noChangeAspect="1" noChangeArrowheads="1"/>
          </p:cNvPicPr>
          <p:nvPr>
            <p:ph sz="half" idx="2"/>
          </p:nvPr>
        </p:nvPicPr>
        <p:blipFill rotWithShape="1">
          <a:blip r:embed="rId2" cstate="print">
            <a:extLst>
              <a:ext uri="{28A0092B-C50C-407E-A947-70E740481C1C}">
                <a14:useLocalDpi xmlns="" xmlns:a14="http://schemas.microsoft.com/office/drawing/2010/main" val="0"/>
              </a:ext>
            </a:extLst>
          </a:blip>
          <a:srcRect l="4848" t="10247" r="3032" b="5051"/>
          <a:stretch/>
        </p:blipFill>
        <p:spPr bwMode="auto">
          <a:xfrm>
            <a:off x="6966857" y="478971"/>
            <a:ext cx="6037943" cy="927462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181764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Συντήρηση τροφίμων στο ψυγείο"/>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r="1367"/>
          <a:stretch/>
        </p:blipFill>
        <p:spPr bwMode="auto">
          <a:xfrm>
            <a:off x="0" y="-10160"/>
            <a:ext cx="13004800" cy="973585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10373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p:cNvSpPr>
            <a:spLocks noGrp="1"/>
          </p:cNvSpPr>
          <p:nvPr>
            <p:ph sz="half" idx="2"/>
          </p:nvPr>
        </p:nvSpPr>
        <p:spPr>
          <a:xfrm>
            <a:off x="292100" y="381000"/>
            <a:ext cx="12420600" cy="3429000"/>
          </a:xfrm>
          <a:solidFill>
            <a:schemeClr val="accent1">
              <a:lumMod val="60000"/>
              <a:lumOff val="40000"/>
            </a:schemeClr>
          </a:solidFill>
        </p:spPr>
        <p:txBody>
          <a:bodyPr>
            <a:normAutofit fontScale="92500" lnSpcReduction="20000"/>
          </a:bodyPr>
          <a:lstStyle/>
          <a:p>
            <a:pPr marL="0" indent="0" algn="ctr">
              <a:buNone/>
            </a:pPr>
            <a:r>
              <a:rPr lang="el-GR" sz="4300" b="1" u="sng" dirty="0" smtClean="0"/>
              <a:t>Κατάψυξη.</a:t>
            </a:r>
          </a:p>
          <a:p>
            <a:pPr marL="0" indent="0" algn="ctr">
              <a:buNone/>
            </a:pPr>
            <a:endParaRPr lang="el-GR" sz="3200" b="1" u="sng" dirty="0"/>
          </a:p>
          <a:p>
            <a:pPr algn="ctr"/>
            <a:r>
              <a:rPr lang="el-GR" sz="3200" b="1" dirty="0" smtClean="0">
                <a:solidFill>
                  <a:schemeClr val="accent6">
                    <a:lumMod val="75000"/>
                  </a:schemeClr>
                </a:solidFill>
              </a:rPr>
              <a:t>Χαμηλές θερμοκρασίες.</a:t>
            </a:r>
          </a:p>
          <a:p>
            <a:pPr algn="ctr"/>
            <a:r>
              <a:rPr lang="el-GR" sz="3200" b="1" dirty="0" smtClean="0">
                <a:solidFill>
                  <a:schemeClr val="accent6">
                    <a:lumMod val="75000"/>
                  </a:schemeClr>
                </a:solidFill>
              </a:rPr>
              <a:t>Συντήρηση τροφίμων έως και αρκετούς μήνες.</a:t>
            </a:r>
          </a:p>
          <a:p>
            <a:pPr algn="ctr"/>
            <a:r>
              <a:rPr lang="el-GR" sz="3200" b="1" dirty="0" smtClean="0">
                <a:solidFill>
                  <a:schemeClr val="accent6">
                    <a:lumMod val="75000"/>
                  </a:schemeClr>
                </a:solidFill>
              </a:rPr>
              <a:t>Παρεμπόδιση της δράσης των ενζύμων και της ανάπτυξης των μικροοργανισμών.</a:t>
            </a:r>
          </a:p>
          <a:p>
            <a:pPr algn="ctr"/>
            <a:r>
              <a:rPr lang="el-GR" sz="3200" b="1" u="sng" dirty="0" smtClean="0">
                <a:solidFill>
                  <a:srgbClr val="FF0000"/>
                </a:solidFill>
              </a:rPr>
              <a:t>Ένα τρόφιμο που έχει ξεπαγώσει δεν πρέπει να ξαναψύχεται.</a:t>
            </a:r>
            <a:endParaRPr lang="el-GR" sz="3200" b="1" u="sng" dirty="0">
              <a:solidFill>
                <a:srgbClr val="FF0000"/>
              </a:solidFill>
            </a:endParaRPr>
          </a:p>
        </p:txBody>
      </p:sp>
      <p:pic>
        <p:nvPicPr>
          <p:cNvPr id="6" name="Picture 4" descr="Απόψυξη τροφίμων – γενικοί κανόνες » Virtuous Triad - Υπηρεσίες HACCP /  Ασφάλειας Τροφίμων"/>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4185" t="17315" r="1322" b="2696"/>
          <a:stretch/>
        </p:blipFill>
        <p:spPr bwMode="auto">
          <a:xfrm>
            <a:off x="292100" y="4267200"/>
            <a:ext cx="12420600" cy="5246914"/>
          </a:xfrm>
          <a:prstGeom prst="rect">
            <a:avLst/>
          </a:prstGeom>
          <a:solidFill>
            <a:schemeClr val="tx1"/>
          </a:solidFill>
          <a:ln w="57150">
            <a:solidFill>
              <a:schemeClr val="accent1">
                <a:lumMod val="60000"/>
                <a:lumOff val="40000"/>
              </a:schemeClr>
            </a:solidFill>
          </a:ln>
        </p:spPr>
      </p:pic>
    </p:spTree>
    <p:extLst>
      <p:ext uri="{BB962C8B-B14F-4D97-AF65-F5344CB8AC3E}">
        <p14:creationId xmlns="" xmlns:p14="http://schemas.microsoft.com/office/powerpoint/2010/main" val="3740697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rotWithShape="1">
          <a:blip r:embed="rId2" cstate="print"/>
          <a:srcRect l="3097" t="11718" b="5469"/>
          <a:stretch/>
        </p:blipFill>
        <p:spPr>
          <a:xfrm>
            <a:off x="1" y="0"/>
            <a:ext cx="13008428" cy="97536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rotWithShape="1">
          <a:blip r:embed="rId2" cstate="print"/>
          <a:srcRect l="5469" t="6250" r="3710" b="3907"/>
          <a:stretch/>
        </p:blipFill>
        <p:spPr>
          <a:xfrm>
            <a:off x="-20320" y="0"/>
            <a:ext cx="13004800" cy="97536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rotWithShape="1">
          <a:blip r:embed="rId2" cstate="print"/>
          <a:srcRect l="4297" t="22656" r="1367" b="14845"/>
          <a:stretch/>
        </p:blipFill>
        <p:spPr>
          <a:xfrm>
            <a:off x="0" y="0"/>
            <a:ext cx="13004800" cy="975359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Ορθογώνιο 2"/>
          <p:cNvSpPr/>
          <p:nvPr/>
        </p:nvSpPr>
        <p:spPr>
          <a:xfrm>
            <a:off x="307975" y="160336"/>
            <a:ext cx="5958114" cy="1012371"/>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l-GR" sz="2800" b="1" u="sng" dirty="0" smtClean="0"/>
              <a:t>ΞΗΡΑΝΣΗ</a:t>
            </a:r>
            <a:r>
              <a:rPr lang="el-GR" sz="2800" dirty="0" smtClean="0"/>
              <a:t> </a:t>
            </a:r>
          </a:p>
          <a:p>
            <a:pPr algn="ctr"/>
            <a:r>
              <a:rPr lang="el-GR" sz="2800" dirty="0" smtClean="0"/>
              <a:t> (χρήση ήλιου ή τεχνητή θέρμανση)</a:t>
            </a:r>
            <a:endParaRPr lang="el-GR" sz="2800" dirty="0"/>
          </a:p>
        </p:txBody>
      </p:sp>
      <p:sp>
        <p:nvSpPr>
          <p:cNvPr id="5" name="Θέση περιεχομένου 4"/>
          <p:cNvSpPr>
            <a:spLocks noGrp="1"/>
          </p:cNvSpPr>
          <p:nvPr>
            <p:ph idx="1"/>
          </p:nvPr>
        </p:nvSpPr>
        <p:spPr>
          <a:xfrm>
            <a:off x="224064" y="1477507"/>
            <a:ext cx="6042025" cy="7916864"/>
          </a:xfrm>
          <a:solidFill>
            <a:schemeClr val="accent6">
              <a:lumMod val="60000"/>
              <a:lumOff val="40000"/>
            </a:schemeClr>
          </a:solidFill>
        </p:spPr>
        <p:txBody>
          <a:bodyPr>
            <a:normAutofit lnSpcReduction="10000"/>
          </a:bodyPr>
          <a:lstStyle/>
          <a:p>
            <a:pPr algn="just"/>
            <a:endParaRPr lang="el-GR" dirty="0" smtClean="0"/>
          </a:p>
          <a:p>
            <a:pPr algn="just"/>
            <a:r>
              <a:rPr lang="el-GR" dirty="0" smtClean="0"/>
              <a:t>Η μέθοδος αυτή χρησιμοποιείται τόσο από τη βιομηχανία τροφίμων, όσο και σε οικοτεχνική βάση. </a:t>
            </a:r>
            <a:r>
              <a:rPr lang="el-GR" b="1" dirty="0" smtClean="0"/>
              <a:t>Με τη μέθοδο αυτή μειώνεται η ποσό-</a:t>
            </a:r>
            <a:r>
              <a:rPr lang="el-GR" b="1" dirty="0" err="1" smtClean="0"/>
              <a:t>τητα</a:t>
            </a:r>
            <a:r>
              <a:rPr lang="el-GR" b="1" dirty="0" smtClean="0"/>
              <a:t> του νερού που περιέχει το τρόφιμο</a:t>
            </a:r>
            <a:r>
              <a:rPr lang="el-GR" dirty="0" smtClean="0"/>
              <a:t>.</a:t>
            </a:r>
          </a:p>
          <a:p>
            <a:pPr marL="0" indent="0" algn="just">
              <a:buNone/>
            </a:pPr>
            <a:r>
              <a:rPr lang="el-GR" dirty="0" smtClean="0"/>
              <a:t> </a:t>
            </a:r>
          </a:p>
          <a:p>
            <a:pPr algn="just"/>
            <a:r>
              <a:rPr lang="el-GR" dirty="0" smtClean="0"/>
              <a:t>Έτσι οι μικροοργανισμοί που περιέχονται στο τρόφιμο δεν μπορούν να αναπτυχθούν γιατί έχουν ανάγκη από νερό για να αναπτυχθούν. Έτσι αποτρέπεται η αποσ</a:t>
            </a:r>
            <a:r>
              <a:rPr lang="el-GR" dirty="0"/>
              <a:t>ύ</a:t>
            </a:r>
            <a:r>
              <a:rPr lang="el-GR" dirty="0" smtClean="0"/>
              <a:t>νθεση και το χάλασμα τους.</a:t>
            </a:r>
          </a:p>
          <a:p>
            <a:pPr algn="just"/>
            <a:r>
              <a:rPr lang="el-GR" dirty="0" smtClean="0"/>
              <a:t>Τροφές που συντηρούνται με τη ξήρανση είναι τα λαχανικά και τα φρούτα (δαμάσκηνα, βερίκοκα, σταφίδες)</a:t>
            </a:r>
            <a:endParaRPr lang="el-GR" dirty="0"/>
          </a:p>
        </p:txBody>
      </p:sp>
      <p:sp>
        <p:nvSpPr>
          <p:cNvPr id="6" name="AutoShape 2" descr="ΞΗΡΑΝΣΗ ΛΑΧΑΝΙΚΩΝ **- ҈ -** - Η ΔΙΑΔΡΟΜΗ ®"/>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7" name="AutoShape 4" descr="ΞΗΡΑΝΣΗ ΛΑΧΑΝΙΚΩΝ **- ҈ -** - Η ΔΙΑΔΡΟΜΗ ®"/>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0" name="AutoShape 10" descr="Γίνε Αυτάρκης - Αποξήρανση φρούτων και λαχανικών"/>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6156" name="Picture 12" descr="Γίνε Αυτάρκης - Αποξήρανση φρούτων και λαχανικών"/>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02400" y="160336"/>
            <a:ext cx="6248400" cy="921226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Î£ÏÎµÏÎ¹ÎºÎ® ÎµÎ¹ÎºÏÎ½Î±"/>
          <p:cNvPicPr>
            <a:picLocks noChangeAspect="1" noChangeArrowheads="1"/>
          </p:cNvPicPr>
          <p:nvPr/>
        </p:nvPicPr>
        <p:blipFill>
          <a:blip r:embed="rId2" cstate="print"/>
          <a:srcRect/>
          <a:stretch>
            <a:fillRect/>
          </a:stretch>
        </p:blipFill>
        <p:spPr bwMode="auto">
          <a:xfrm>
            <a:off x="0" y="5184034"/>
            <a:ext cx="13004800" cy="4569566"/>
          </a:xfrm>
          <a:prstGeom prst="rect">
            <a:avLst/>
          </a:prstGeom>
          <a:noFill/>
        </p:spPr>
      </p:pic>
      <p:sp>
        <p:nvSpPr>
          <p:cNvPr id="2" name="1 - Τίτλος"/>
          <p:cNvSpPr>
            <a:spLocks noGrp="1"/>
          </p:cNvSpPr>
          <p:nvPr>
            <p:ph type="title"/>
          </p:nvPr>
        </p:nvSpPr>
        <p:spPr>
          <a:xfrm>
            <a:off x="1484243" y="5184034"/>
            <a:ext cx="8192910" cy="1311451"/>
          </a:xfrm>
          <a:solidFill>
            <a:schemeClr val="accent6">
              <a:lumMod val="60000"/>
              <a:lumOff val="40000"/>
            </a:schemeClr>
          </a:solidFill>
        </p:spPr>
        <p:txBody>
          <a:bodyPr>
            <a:normAutofit/>
          </a:bodyPr>
          <a:lstStyle/>
          <a:p>
            <a:r>
              <a:rPr lang="el-GR" b="1" dirty="0" smtClean="0"/>
              <a:t>Αφυδάτωση τροφίμων</a:t>
            </a:r>
            <a:endParaRPr lang="el-GR" dirty="0" smtClean="0"/>
          </a:p>
        </p:txBody>
      </p:sp>
      <p:sp>
        <p:nvSpPr>
          <p:cNvPr id="3" name="2 - Θέση περιεχομένου"/>
          <p:cNvSpPr>
            <a:spLocks noGrp="1"/>
          </p:cNvSpPr>
          <p:nvPr>
            <p:ph idx="1"/>
          </p:nvPr>
        </p:nvSpPr>
        <p:spPr>
          <a:xfrm>
            <a:off x="0" y="0"/>
            <a:ext cx="13004800" cy="4979211"/>
          </a:xfrm>
          <a:solidFill>
            <a:schemeClr val="bg2">
              <a:lumMod val="90000"/>
            </a:schemeClr>
          </a:solidFill>
        </p:spPr>
        <p:txBody>
          <a:bodyPr>
            <a:normAutofit fontScale="92500" lnSpcReduction="10000"/>
          </a:bodyPr>
          <a:lstStyle/>
          <a:p>
            <a:pPr marL="0" indent="0" algn="ctr">
              <a:buNone/>
            </a:pPr>
            <a:endParaRPr lang="el-GR" dirty="0" smtClean="0"/>
          </a:p>
          <a:p>
            <a:pPr marL="0" indent="0" algn="ctr">
              <a:buNone/>
            </a:pPr>
            <a:r>
              <a:rPr lang="el-GR" dirty="0" smtClean="0"/>
              <a:t>Με την</a:t>
            </a:r>
            <a:r>
              <a:rPr lang="el-GR" b="1" u="sng" dirty="0" smtClean="0">
                <a:solidFill>
                  <a:schemeClr val="accent6">
                    <a:lumMod val="75000"/>
                  </a:schemeClr>
                </a:solidFill>
              </a:rPr>
              <a:t> αφυδάτωση </a:t>
            </a:r>
            <a:r>
              <a:rPr lang="el-GR" dirty="0" smtClean="0"/>
              <a:t>σχεδόν όλο το νερό αφαιρείται με εξάτμιση. </a:t>
            </a:r>
          </a:p>
          <a:p>
            <a:pPr marL="0" indent="0" algn="ctr">
              <a:buNone/>
            </a:pPr>
            <a:r>
              <a:rPr lang="el-GR" dirty="0" smtClean="0"/>
              <a:t>Επομένως, το τελικό προϊόν έχει πολύ μικρή περιεκτικότητα σε νερό. </a:t>
            </a:r>
          </a:p>
          <a:p>
            <a:pPr marL="0" indent="0" algn="ctr">
              <a:buNone/>
            </a:pPr>
            <a:r>
              <a:rPr lang="el-GR" b="1" u="sng" dirty="0" smtClean="0">
                <a:solidFill>
                  <a:schemeClr val="accent6">
                    <a:lumMod val="75000"/>
                  </a:schemeClr>
                </a:solidFill>
              </a:rPr>
              <a:t>Παραδείγματα αφυδατωμένων προϊόντων: </a:t>
            </a:r>
          </a:p>
          <a:p>
            <a:pPr algn="ctr">
              <a:buFont typeface="Wingdings" panose="05000000000000000000" pitchFamily="2" charset="2"/>
              <a:buChar char="v"/>
            </a:pPr>
            <a:r>
              <a:rPr lang="el-GR" dirty="0" smtClean="0"/>
              <a:t> ζάχαρη,</a:t>
            </a:r>
          </a:p>
          <a:p>
            <a:pPr algn="ctr">
              <a:buFont typeface="Wingdings" panose="05000000000000000000" pitchFamily="2" charset="2"/>
              <a:buChar char="v"/>
            </a:pPr>
            <a:r>
              <a:rPr lang="el-GR" dirty="0" smtClean="0"/>
              <a:t>  καφές,</a:t>
            </a:r>
          </a:p>
          <a:p>
            <a:pPr algn="ctr">
              <a:buFont typeface="Wingdings" panose="05000000000000000000" pitchFamily="2" charset="2"/>
              <a:buChar char="v"/>
            </a:pPr>
            <a:r>
              <a:rPr lang="el-GR" dirty="0" smtClean="0"/>
              <a:t> πουρές πατάτας,</a:t>
            </a:r>
          </a:p>
          <a:p>
            <a:pPr algn="ctr">
              <a:buFont typeface="Wingdings" panose="05000000000000000000" pitchFamily="2" charset="2"/>
              <a:buChar char="v"/>
            </a:pPr>
            <a:r>
              <a:rPr lang="el-GR" dirty="0" smtClean="0"/>
              <a:t>  δημητριακά πρωινού,</a:t>
            </a:r>
          </a:p>
          <a:p>
            <a:pPr algn="ctr">
              <a:buFont typeface="Wingdings" panose="05000000000000000000" pitchFamily="2" charset="2"/>
              <a:buChar char="v"/>
            </a:pPr>
            <a:r>
              <a:rPr lang="el-GR" dirty="0" smtClean="0"/>
              <a:t>  ζυμαρικά, </a:t>
            </a:r>
          </a:p>
          <a:p>
            <a:pPr algn="ctr">
              <a:buFont typeface="Wingdings" panose="05000000000000000000" pitchFamily="2" charset="2"/>
              <a:buChar char="v"/>
            </a:pPr>
            <a:r>
              <a:rPr lang="el-GR" dirty="0" smtClean="0"/>
              <a:t>  γάλα σε σκόνη.</a:t>
            </a:r>
          </a:p>
          <a:p>
            <a:pPr algn="ctr">
              <a:buFont typeface="Wingdings" panose="05000000000000000000" pitchFamily="2" charset="2"/>
              <a:buChar char="v"/>
            </a:pPr>
            <a:endParaRPr lang="el-GR" dirty="0" smtClean="0"/>
          </a:p>
          <a:p>
            <a:pPr algn="ctr"/>
            <a:endParaRPr lang="el-GR" dirty="0"/>
          </a:p>
        </p:txBody>
      </p:sp>
    </p:spTree>
    <p:extLst>
      <p:ext uri="{BB962C8B-B14F-4D97-AF65-F5344CB8AC3E}">
        <p14:creationId xmlns="" xmlns:p14="http://schemas.microsoft.com/office/powerpoint/2010/main" val="33227698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rotWithShape="1">
          <a:blip r:embed="rId2" cstate="print"/>
          <a:srcRect l="50185" t="3907" r="4883" b="5469"/>
          <a:stretch/>
        </p:blipFill>
        <p:spPr>
          <a:xfrm>
            <a:off x="5937431" y="312738"/>
            <a:ext cx="3581400" cy="9220201"/>
          </a:xfrm>
          <a:prstGeom prst="rect">
            <a:avLst/>
          </a:prstGeom>
        </p:spPr>
      </p:pic>
      <p:sp>
        <p:nvSpPr>
          <p:cNvPr id="3" name="Τίτλος 2"/>
          <p:cNvSpPr>
            <a:spLocks noGrp="1"/>
          </p:cNvSpPr>
          <p:nvPr>
            <p:ph type="title"/>
          </p:nvPr>
        </p:nvSpPr>
        <p:spPr>
          <a:xfrm>
            <a:off x="894080" y="519291"/>
            <a:ext cx="4617720" cy="1004710"/>
          </a:xfrm>
        </p:spPr>
        <p:txBody>
          <a:bodyPr/>
          <a:lstStyle/>
          <a:p>
            <a:pPr algn="ctr"/>
            <a:r>
              <a:rPr lang="el-GR" b="1" u="sng" dirty="0" smtClean="0">
                <a:solidFill>
                  <a:schemeClr val="accent6">
                    <a:lumMod val="75000"/>
                  </a:schemeClr>
                </a:solidFill>
                <a:latin typeface="+mn-lt"/>
              </a:rPr>
              <a:t>Αλιπάστωση.</a:t>
            </a:r>
            <a:endParaRPr lang="el-GR" b="1" u="sng" dirty="0">
              <a:solidFill>
                <a:schemeClr val="accent6">
                  <a:lumMod val="75000"/>
                </a:schemeClr>
              </a:solidFill>
              <a:latin typeface="+mn-lt"/>
            </a:endParaRPr>
          </a:p>
        </p:txBody>
      </p:sp>
      <p:sp>
        <p:nvSpPr>
          <p:cNvPr id="4" name="Θέση περιεχομένου 3"/>
          <p:cNvSpPr>
            <a:spLocks noGrp="1"/>
          </p:cNvSpPr>
          <p:nvPr>
            <p:ph sz="half" idx="1"/>
          </p:nvPr>
        </p:nvSpPr>
        <p:spPr>
          <a:xfrm>
            <a:off x="131400" y="1578155"/>
            <a:ext cx="5527040" cy="6188570"/>
          </a:xfrm>
          <a:solidFill>
            <a:schemeClr val="accent2">
              <a:lumMod val="20000"/>
              <a:lumOff val="80000"/>
            </a:schemeClr>
          </a:solidFill>
        </p:spPr>
        <p:txBody>
          <a:bodyPr/>
          <a:lstStyle/>
          <a:p>
            <a:pPr algn="just"/>
            <a:endParaRPr lang="el-GR" dirty="0" smtClean="0"/>
          </a:p>
          <a:p>
            <a:pPr algn="just"/>
            <a:r>
              <a:rPr lang="el-GR" dirty="0" smtClean="0"/>
              <a:t>Μέθοδος που στηρίζεται στη χρήση του αλατιού.</a:t>
            </a:r>
          </a:p>
          <a:p>
            <a:pPr algn="just"/>
            <a:endParaRPr lang="el-GR" dirty="0" smtClean="0"/>
          </a:p>
          <a:p>
            <a:pPr algn="just"/>
            <a:r>
              <a:rPr lang="el-GR" dirty="0" smtClean="0"/>
              <a:t>Το αλάτι μειώνει το νερό που είναι διαθέσιμο για τους μικροοργανισμούς για αυτό και εμποδίζει την ανάπτυξη τους.</a:t>
            </a:r>
          </a:p>
          <a:p>
            <a:pPr algn="just"/>
            <a:endParaRPr lang="el-GR" dirty="0"/>
          </a:p>
          <a:p>
            <a:pPr algn="just"/>
            <a:r>
              <a:rPr lang="el-GR" dirty="0" smtClean="0"/>
              <a:t>Τρόφιμα που συντηρούνται με τη μέθοδο αυτή είναι το τυρί, τα ψάρια, οι ελιές.</a:t>
            </a:r>
            <a:endParaRPr lang="el-GR" dirty="0"/>
          </a:p>
        </p:txBody>
      </p:sp>
      <p:sp>
        <p:nvSpPr>
          <p:cNvPr id="6" name="AutoShape 2" descr="ΑΛΙΠΑΣΤΩΣΗ. - ppt κατέβασμα"/>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9220" name="Picture 4" descr="ΑΛΙΠΑΣΤΩΣΗ. - ppt κατέβασμα"/>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3644" t="12706" r="14042" b="18163"/>
          <a:stretch/>
        </p:blipFill>
        <p:spPr bwMode="auto">
          <a:xfrm>
            <a:off x="1778000" y="7437380"/>
            <a:ext cx="3230518" cy="231622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AutoShape 6" descr="Πόσο καιρό μπορεί να αντέξει το κρέας στην κατάψυξη; - Ομορφιά &amp;amp; Υγεία -  Athens magazine"/>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8" name="AutoShape 8" descr="Πόσο καιρό μπορεί να αντέξει το κρέας στην κατάψυξη; - Ομορφιά &amp;amp; Υγεία -  Athens magazine"/>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9" name="AutoShape 10" descr="Πόσο καιρό μπορεί να αντέξει το κρέας στην κατάψυξη; - Ομορφιά &amp;amp; Υγεία -  Athens magazine"/>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0" name="AutoShape 12" descr="ΝΕΡΟ ΚΙ ΑΛΑΤΙ…"/>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1" name="AutoShape 14" descr="Παραδοσιακοί τρόποι συντήρησης τροφίμων: Φεβρουαρίου 2013"/>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2" name="AutoShape 16" descr="Πόσο καιρό μπορεί να αντέξει το κρέας στην κατάψυξη; | ΥΔΡΟΓΕΙΟΣ 106,9 FM"/>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3" name="AutoShape 18" descr="Πόσο καιρό μπορεί να αντέξει το κρέας στην κατάψυξη; | ΥΔΡΟΓΕΙΟΣ 106,9 FM"/>
          <p:cNvSpPr>
            <a:spLocks noChangeAspect="1" noChangeArrowheads="1"/>
          </p:cNvSpPr>
          <p:nvPr/>
        </p:nvSpPr>
        <p:spPr bwMode="auto">
          <a:xfrm>
            <a:off x="1222375" y="922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9236" name="Picture 20" descr="Πόσο καιρό μπορεί να αντέξει το κρέας στην κατάψυξη; | ΥΔΡΟΓΕΙΟΣ 106,9 FM"/>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763897" y="2983707"/>
            <a:ext cx="3021284" cy="3878262"/>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AutoShape 22" descr="ΝΕΡΟ ΚΙ ΑΛΑΤΙ…"/>
          <p:cNvSpPr>
            <a:spLocks noChangeAspect="1" noChangeArrowheads="1"/>
          </p:cNvSpPr>
          <p:nvPr/>
        </p:nvSpPr>
        <p:spPr bwMode="auto">
          <a:xfrm>
            <a:off x="1374775" y="1074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6" name="AutoShape 24" descr="ΝΕΡΟ ΚΙ ΑΛΑΤΙ…"/>
          <p:cNvSpPr>
            <a:spLocks noChangeAspect="1" noChangeArrowheads="1"/>
          </p:cNvSpPr>
          <p:nvPr/>
        </p:nvSpPr>
        <p:spPr bwMode="auto">
          <a:xfrm>
            <a:off x="1527175" y="1227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7800" y="152400"/>
            <a:ext cx="12649200" cy="776110"/>
          </a:xfrm>
          <a:solidFill>
            <a:schemeClr val="accent2">
              <a:lumMod val="20000"/>
              <a:lumOff val="80000"/>
            </a:schemeClr>
          </a:solidFill>
        </p:spPr>
        <p:txBody>
          <a:bodyPr>
            <a:normAutofit/>
          </a:bodyPr>
          <a:lstStyle/>
          <a:p>
            <a:pPr algn="ctr"/>
            <a:r>
              <a:rPr lang="el-GR" sz="3200" b="1" u="sng" dirty="0">
                <a:solidFill>
                  <a:srgbClr val="FF0000"/>
                </a:solidFill>
              </a:rPr>
              <a:t>Άσκηση που σχετίζεται με την </a:t>
            </a:r>
            <a:r>
              <a:rPr lang="el-GR" sz="3200" b="1" u="sng" dirty="0" smtClean="0">
                <a:solidFill>
                  <a:srgbClr val="FF0000"/>
                </a:solidFill>
              </a:rPr>
              <a:t>παρακολούθηση </a:t>
            </a:r>
            <a:r>
              <a:rPr lang="el-GR" sz="3200" b="1" u="sng" dirty="0">
                <a:solidFill>
                  <a:srgbClr val="FF0000"/>
                </a:solidFill>
              </a:rPr>
              <a:t>του βίντεο.</a:t>
            </a:r>
            <a:endParaRPr lang="el-GR" sz="3200" dirty="0"/>
          </a:p>
        </p:txBody>
      </p:sp>
      <p:sp>
        <p:nvSpPr>
          <p:cNvPr id="3" name="Θέση περιεχομένου 2"/>
          <p:cNvSpPr>
            <a:spLocks noGrp="1"/>
          </p:cNvSpPr>
          <p:nvPr>
            <p:ph idx="1"/>
          </p:nvPr>
        </p:nvSpPr>
        <p:spPr>
          <a:xfrm>
            <a:off x="177800" y="1143000"/>
            <a:ext cx="12649200" cy="8382000"/>
          </a:xfrm>
          <a:solidFill>
            <a:schemeClr val="bg2">
              <a:lumMod val="90000"/>
            </a:schemeClr>
          </a:solidFill>
        </p:spPr>
        <p:txBody>
          <a:bodyPr>
            <a:normAutofit fontScale="85000" lnSpcReduction="20000"/>
          </a:bodyPr>
          <a:lstStyle/>
          <a:p>
            <a:r>
              <a:rPr lang="el-GR" dirty="0" smtClean="0"/>
              <a:t>Πείτε τι τροφή απέφευγαν οι πρόγονοι μας και εξηγήστε το γιατί.</a:t>
            </a:r>
          </a:p>
          <a:p>
            <a:endParaRPr lang="en-US" dirty="0" smtClean="0"/>
          </a:p>
          <a:p>
            <a:r>
              <a:rPr lang="el-GR" dirty="0" smtClean="0"/>
              <a:t>Να αναφέρετε που οφείλεται η αλλοίωση των τροφών.</a:t>
            </a:r>
          </a:p>
          <a:p>
            <a:endParaRPr lang="el-GR" dirty="0" smtClean="0"/>
          </a:p>
          <a:p>
            <a:r>
              <a:rPr lang="el-GR" dirty="0" smtClean="0"/>
              <a:t>Πείτε ποιοι παράγοντες επηρεάζουν την ανάπτυξη των μικροοργανισμών που οδηγούν στην αλλοίωση των τροφών.</a:t>
            </a:r>
          </a:p>
          <a:p>
            <a:pPr marL="0" indent="0">
              <a:buNone/>
            </a:pPr>
            <a:r>
              <a:rPr lang="el-GR" dirty="0" smtClean="0"/>
              <a:t>1.</a:t>
            </a:r>
          </a:p>
          <a:p>
            <a:pPr marL="0" indent="0">
              <a:buNone/>
            </a:pPr>
            <a:r>
              <a:rPr lang="el-GR" dirty="0" smtClean="0"/>
              <a:t>2.</a:t>
            </a:r>
          </a:p>
          <a:p>
            <a:pPr marL="0" indent="0">
              <a:buNone/>
            </a:pPr>
            <a:r>
              <a:rPr lang="el-GR" dirty="0" smtClean="0"/>
              <a:t>3.</a:t>
            </a:r>
          </a:p>
          <a:p>
            <a:r>
              <a:rPr lang="el-GR" dirty="0" smtClean="0"/>
              <a:t>Καταγράψτε τις βασικές μεθόδους συντήρησης των τροφίμων.</a:t>
            </a:r>
          </a:p>
          <a:p>
            <a:pPr marL="0" indent="0">
              <a:buNone/>
            </a:pPr>
            <a:r>
              <a:rPr lang="el-GR" dirty="0" smtClean="0"/>
              <a:t>1</a:t>
            </a:r>
            <a:endParaRPr lang="el-GR" sz="3200" dirty="0"/>
          </a:p>
          <a:p>
            <a:pPr marL="0" indent="0">
              <a:buNone/>
            </a:pPr>
            <a:r>
              <a:rPr lang="el-GR" sz="3200" dirty="0"/>
              <a:t>2.</a:t>
            </a:r>
          </a:p>
          <a:p>
            <a:pPr marL="0" indent="0">
              <a:buNone/>
            </a:pPr>
            <a:r>
              <a:rPr lang="el-GR" sz="3200" dirty="0"/>
              <a:t>3.</a:t>
            </a:r>
          </a:p>
          <a:p>
            <a:pPr marL="0" indent="0">
              <a:buNone/>
            </a:pPr>
            <a:r>
              <a:rPr lang="el-GR" sz="3200" dirty="0"/>
              <a:t>4.</a:t>
            </a:r>
          </a:p>
          <a:p>
            <a:pPr marL="0" indent="0">
              <a:buNone/>
            </a:pPr>
            <a:r>
              <a:rPr lang="el-GR" sz="3200" dirty="0"/>
              <a:t>5.</a:t>
            </a:r>
          </a:p>
          <a:p>
            <a:pPr marL="0" indent="0">
              <a:buNone/>
            </a:pPr>
            <a:r>
              <a:rPr lang="el-GR" sz="3200" dirty="0"/>
              <a:t>6</a:t>
            </a:r>
            <a:r>
              <a:rPr lang="el-GR" sz="3200" dirty="0" smtClean="0"/>
              <a:t>.</a:t>
            </a:r>
          </a:p>
          <a:p>
            <a:pPr marL="0" indent="0">
              <a:buNone/>
            </a:pPr>
            <a:r>
              <a:rPr lang="el-GR" sz="3200" dirty="0" smtClean="0"/>
              <a:t>7.</a:t>
            </a:r>
          </a:p>
          <a:p>
            <a:pPr marL="0" indent="0">
              <a:buNone/>
            </a:pPr>
            <a:r>
              <a:rPr lang="el-GR" sz="3200" dirty="0" smtClean="0"/>
              <a:t>8.</a:t>
            </a:r>
          </a:p>
          <a:p>
            <a:pPr marL="0" indent="0">
              <a:buNone/>
            </a:pPr>
            <a:r>
              <a:rPr lang="el-GR" sz="3200" dirty="0" smtClean="0"/>
              <a:t>9.</a:t>
            </a:r>
            <a:endParaRPr lang="el-GR" sz="3200" dirty="0"/>
          </a:p>
          <a:p>
            <a:r>
              <a:rPr lang="el-GR" dirty="0" smtClean="0"/>
              <a:t>Ποια τρόφιμα </a:t>
            </a:r>
            <a:r>
              <a:rPr lang="el-GR" smtClean="0"/>
              <a:t>χαρακτηρίζονται φρέσκα;</a:t>
            </a:r>
            <a:endParaRPr lang="el-GR" dirty="0"/>
          </a:p>
        </p:txBody>
      </p:sp>
    </p:spTree>
    <p:extLst>
      <p:ext uri="{BB962C8B-B14F-4D97-AF65-F5344CB8AC3E}">
        <p14:creationId xmlns="" xmlns:p14="http://schemas.microsoft.com/office/powerpoint/2010/main" val="54262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77334" y="-13933"/>
            <a:ext cx="12327466" cy="928334"/>
          </a:xfrm>
        </p:spPr>
        <p:txBody>
          <a:bodyPr>
            <a:normAutofit/>
          </a:bodyPr>
          <a:lstStyle/>
          <a:p>
            <a:pPr algn="ctr" eaLnBrk="1" hangingPunct="1"/>
            <a:r>
              <a:rPr lang="el-GR" sz="4551" b="1" u="sng" dirty="0">
                <a:solidFill>
                  <a:schemeClr val="accent6">
                    <a:lumMod val="75000"/>
                  </a:schemeClr>
                </a:solidFill>
              </a:rPr>
              <a:t>ΜΕΘΟΔΟΙ ΑΛΙΠΑΣΤΩΣΗΣ</a:t>
            </a:r>
            <a:endParaRPr lang="en-US" sz="4551" b="1" u="sng" dirty="0">
              <a:solidFill>
                <a:schemeClr val="accent6">
                  <a:lumMod val="75000"/>
                </a:schemeClr>
              </a:solidFill>
            </a:endParaRPr>
          </a:p>
        </p:txBody>
      </p:sp>
      <p:sp>
        <p:nvSpPr>
          <p:cNvPr id="8195" name="Rectangle 3"/>
          <p:cNvSpPr>
            <a:spLocks noGrp="1" noChangeArrowheads="1"/>
          </p:cNvSpPr>
          <p:nvPr>
            <p:ph type="body" idx="1"/>
          </p:nvPr>
        </p:nvSpPr>
        <p:spPr>
          <a:xfrm>
            <a:off x="650240" y="1066801"/>
            <a:ext cx="11704320" cy="7645966"/>
          </a:xfrm>
          <a:solidFill>
            <a:schemeClr val="accent3">
              <a:lumMod val="40000"/>
              <a:lumOff val="60000"/>
            </a:schemeClr>
          </a:solidFill>
        </p:spPr>
        <p:txBody>
          <a:bodyPr/>
          <a:lstStyle/>
          <a:p>
            <a:pPr eaLnBrk="1" hangingPunct="1"/>
            <a:r>
              <a:rPr lang="el-GR" dirty="0" smtClean="0"/>
              <a:t>Άλμη</a:t>
            </a:r>
            <a:r>
              <a:rPr lang="en-US" dirty="0" smtClean="0"/>
              <a:t> (</a:t>
            </a:r>
            <a:r>
              <a:rPr lang="el-GR" dirty="0" err="1" smtClean="0"/>
              <a:t>π.χ</a:t>
            </a:r>
            <a:r>
              <a:rPr lang="el-GR" dirty="0" smtClean="0"/>
              <a:t> τυρί, τουρσί)</a:t>
            </a:r>
          </a:p>
          <a:p>
            <a:pPr eaLnBrk="1" hangingPunct="1"/>
            <a:r>
              <a:rPr lang="el-GR" dirty="0" smtClean="0"/>
              <a:t>Εξωτερική επάλειψη. (</a:t>
            </a:r>
            <a:r>
              <a:rPr lang="el-GR" dirty="0" err="1" smtClean="0"/>
              <a:t>π.χ</a:t>
            </a:r>
            <a:r>
              <a:rPr lang="el-GR" dirty="0" smtClean="0"/>
              <a:t> μπακαριάρος, ξηροί καρποί)</a:t>
            </a:r>
          </a:p>
          <a:p>
            <a:pPr eaLnBrk="1" hangingPunct="1"/>
            <a:r>
              <a:rPr lang="el-GR" dirty="0" smtClean="0"/>
              <a:t>Ε</a:t>
            </a:r>
            <a:r>
              <a:rPr lang="en-US" dirty="0" smtClean="0"/>
              <a:t>ισάγεται εσωτερικά με πίεση (</a:t>
            </a:r>
            <a:r>
              <a:rPr lang="el-GR" dirty="0" smtClean="0"/>
              <a:t>με </a:t>
            </a:r>
            <a:r>
              <a:rPr lang="en-US" dirty="0" smtClean="0"/>
              <a:t>σύριγγες). </a:t>
            </a:r>
            <a:endParaRPr lang="el-GR" dirty="0" smtClean="0"/>
          </a:p>
          <a:p>
            <a:pPr eaLnBrk="1" hangingPunct="1"/>
            <a:endParaRPr lang="en-US" dirty="0" smtClean="0"/>
          </a:p>
        </p:txBody>
      </p:sp>
      <p:pic>
        <p:nvPicPr>
          <p:cNvPr id="7172" name="Picture 14" descr="SaltMine"/>
          <p:cNvPicPr>
            <a:picLocks noChangeAspect="1" noChangeArrowheads="1"/>
          </p:cNvPicPr>
          <p:nvPr/>
        </p:nvPicPr>
        <p:blipFill>
          <a:blip r:embed="rId2" cstate="print"/>
          <a:srcRect/>
          <a:stretch>
            <a:fillRect/>
          </a:stretch>
        </p:blipFill>
        <p:spPr bwMode="auto">
          <a:xfrm>
            <a:off x="711200" y="3886200"/>
            <a:ext cx="5418667" cy="4963301"/>
          </a:xfrm>
          <a:prstGeom prst="rect">
            <a:avLst/>
          </a:prstGeom>
          <a:noFill/>
          <a:ln w="9525">
            <a:noFill/>
            <a:miter lim="800000"/>
            <a:headEnd/>
            <a:tailEnd/>
          </a:ln>
        </p:spPr>
      </p:pic>
      <p:pic>
        <p:nvPicPr>
          <p:cNvPr id="7173" name="Picture 18" descr="File:Larnaca Salt Lake.JPG">
            <a:hlinkClick r:id="rId3"/>
          </p:cNvPr>
          <p:cNvPicPr>
            <a:picLocks noChangeAspect="1" noChangeArrowheads="1"/>
          </p:cNvPicPr>
          <p:nvPr/>
        </p:nvPicPr>
        <p:blipFill>
          <a:blip r:embed="rId4" cstate="print"/>
          <a:srcRect/>
          <a:stretch>
            <a:fillRect/>
          </a:stretch>
        </p:blipFill>
        <p:spPr bwMode="auto">
          <a:xfrm>
            <a:off x="6426200" y="2743200"/>
            <a:ext cx="6285653" cy="6487301"/>
          </a:xfrm>
          <a:prstGeom prst="rect">
            <a:avLst/>
          </a:prstGeom>
          <a:noFill/>
          <a:ln w="9525">
            <a:noFill/>
            <a:miter lim="800000"/>
            <a:headEnd/>
            <a:tailEnd/>
          </a:ln>
        </p:spPr>
      </p:pic>
    </p:spTree>
    <p:extLst>
      <p:ext uri="{BB962C8B-B14F-4D97-AF65-F5344CB8AC3E}">
        <p14:creationId xmlns="" xmlns:p14="http://schemas.microsoft.com/office/powerpoint/2010/main" val="42630157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5">
                                            <p:bg/>
                                          </p:spTgt>
                                        </p:tgtEl>
                                        <p:attrNameLst>
                                          <p:attrName>style.visibility</p:attrName>
                                        </p:attrNameLst>
                                      </p:cBhvr>
                                      <p:to>
                                        <p:strVal val="visible"/>
                                      </p:to>
                                    </p:set>
                                    <p:animEffect transition="in" filter="fade">
                                      <p:cBhvr>
                                        <p:cTn id="12" dur="2000"/>
                                        <p:tgtEl>
                                          <p:spTgt spid="819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5">
                                            <p:txEl>
                                              <p:pRg st="0" end="0"/>
                                            </p:txEl>
                                          </p:spTgt>
                                        </p:tgtEl>
                                        <p:attrNameLst>
                                          <p:attrName>style.visibility</p:attrName>
                                        </p:attrNameLst>
                                      </p:cBhvr>
                                      <p:to>
                                        <p:strVal val="visible"/>
                                      </p:to>
                                    </p:set>
                                    <p:animEffect transition="in" filter="fade">
                                      <p:cBhvr>
                                        <p:cTn id="17" dur="2000"/>
                                        <p:tgtEl>
                                          <p:spTgt spid="819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5">
                                            <p:txEl>
                                              <p:pRg st="1" end="1"/>
                                            </p:txEl>
                                          </p:spTgt>
                                        </p:tgtEl>
                                        <p:attrNameLst>
                                          <p:attrName>style.visibility</p:attrName>
                                        </p:attrNameLst>
                                      </p:cBhvr>
                                      <p:to>
                                        <p:strVal val="visible"/>
                                      </p:to>
                                    </p:set>
                                    <p:animEffect transition="in" filter="fade">
                                      <p:cBhvr>
                                        <p:cTn id="22" dur="2000"/>
                                        <p:tgtEl>
                                          <p:spTgt spid="819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95">
                                            <p:txEl>
                                              <p:pRg st="2" end="2"/>
                                            </p:txEl>
                                          </p:spTgt>
                                        </p:tgtEl>
                                        <p:attrNameLst>
                                          <p:attrName>style.visibility</p:attrName>
                                        </p:attrNameLst>
                                      </p:cBhvr>
                                      <p:to>
                                        <p:strVal val="visible"/>
                                      </p:to>
                                    </p:set>
                                    <p:animEffect transition="in" filter="fade">
                                      <p:cBhvr>
                                        <p:cTn id="27" dur="20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57717" y="145029"/>
            <a:ext cx="11216640" cy="928510"/>
          </a:xfrm>
        </p:spPr>
        <p:txBody>
          <a:bodyPr>
            <a:normAutofit fontScale="90000"/>
          </a:bodyPr>
          <a:lstStyle/>
          <a:p>
            <a:pPr eaLnBrk="1" hangingPunct="1"/>
            <a:r>
              <a:rPr lang="el-GR" sz="5689" dirty="0" smtClean="0"/>
              <a:t/>
            </a:r>
            <a:br>
              <a:rPr lang="el-GR" sz="5689" dirty="0" smtClean="0"/>
            </a:br>
            <a:r>
              <a:rPr lang="el-GR" sz="5689" dirty="0" smtClean="0"/>
              <a:t>ΑΛΜΗ</a:t>
            </a:r>
            <a:r>
              <a:rPr lang="el-GR" sz="5689" dirty="0"/>
              <a:t/>
            </a:r>
            <a:br>
              <a:rPr lang="el-GR" sz="5689" dirty="0"/>
            </a:br>
            <a:endParaRPr lang="en-US" sz="5689" dirty="0"/>
          </a:p>
        </p:txBody>
      </p:sp>
      <p:pic>
        <p:nvPicPr>
          <p:cNvPr id="9220" name="Picture 5" descr="fish_brine"/>
          <p:cNvPicPr>
            <a:picLocks noChangeAspect="1" noChangeArrowheads="1"/>
          </p:cNvPicPr>
          <p:nvPr/>
        </p:nvPicPr>
        <p:blipFill>
          <a:blip r:embed="rId2" cstate="print"/>
          <a:srcRect/>
          <a:stretch>
            <a:fillRect/>
          </a:stretch>
        </p:blipFill>
        <p:spPr bwMode="auto">
          <a:xfrm>
            <a:off x="357717" y="1292402"/>
            <a:ext cx="11671723" cy="4184826"/>
          </a:xfrm>
          <a:prstGeom prst="rect">
            <a:avLst/>
          </a:prstGeom>
          <a:noFill/>
          <a:ln w="9525">
            <a:noFill/>
            <a:miter lim="800000"/>
            <a:headEnd/>
            <a:tailEnd/>
          </a:ln>
        </p:spPr>
      </p:pic>
      <p:pic>
        <p:nvPicPr>
          <p:cNvPr id="9221" name="Picture 6" descr="brining_turkey"/>
          <p:cNvPicPr>
            <a:picLocks noChangeAspect="1" noChangeArrowheads="1"/>
          </p:cNvPicPr>
          <p:nvPr/>
        </p:nvPicPr>
        <p:blipFill>
          <a:blip r:embed="rId3" cstate="print"/>
          <a:srcRect/>
          <a:stretch>
            <a:fillRect/>
          </a:stretch>
        </p:blipFill>
        <p:spPr bwMode="auto">
          <a:xfrm>
            <a:off x="541867" y="5696091"/>
            <a:ext cx="3251200" cy="3624016"/>
          </a:xfrm>
          <a:prstGeom prst="rect">
            <a:avLst/>
          </a:prstGeom>
          <a:noFill/>
          <a:ln w="9525">
            <a:noFill/>
            <a:miter lim="800000"/>
            <a:headEnd/>
            <a:tailEnd/>
          </a:ln>
        </p:spPr>
      </p:pic>
      <p:pic>
        <p:nvPicPr>
          <p:cNvPr id="9222" name="Picture 7" descr="IMG_0238-300x257">
            <a:hlinkClick r:id="rId4"/>
          </p:cNvPr>
          <p:cNvPicPr>
            <a:picLocks noChangeAspect="1" noChangeArrowheads="1"/>
          </p:cNvPicPr>
          <p:nvPr/>
        </p:nvPicPr>
        <p:blipFill>
          <a:blip r:embed="rId5" cstate="print"/>
          <a:srcRect/>
          <a:stretch>
            <a:fillRect/>
          </a:stretch>
        </p:blipFill>
        <p:spPr bwMode="auto">
          <a:xfrm>
            <a:off x="8669867" y="5696091"/>
            <a:ext cx="3977216" cy="4057509"/>
          </a:xfrm>
          <a:prstGeom prst="rect">
            <a:avLst/>
          </a:prstGeom>
          <a:noFill/>
          <a:ln w="9525">
            <a:noFill/>
            <a:miter lim="800000"/>
            <a:headEnd/>
            <a:tailEnd/>
          </a:ln>
        </p:spPr>
      </p:pic>
      <p:pic>
        <p:nvPicPr>
          <p:cNvPr id="9223" name="Picture 9" descr="Vine">
            <a:hlinkClick r:id="rId6"/>
          </p:cNvPr>
          <p:cNvPicPr>
            <a:picLocks noChangeAspect="1" noChangeArrowheads="1"/>
          </p:cNvPicPr>
          <p:nvPr/>
        </p:nvPicPr>
        <p:blipFill>
          <a:blip r:embed="rId7" cstate="print"/>
          <a:srcRect/>
          <a:stretch>
            <a:fillRect/>
          </a:stretch>
        </p:blipFill>
        <p:spPr bwMode="auto">
          <a:xfrm>
            <a:off x="4768427" y="6177280"/>
            <a:ext cx="3034453" cy="3308032"/>
          </a:xfrm>
          <a:prstGeom prst="rect">
            <a:avLst/>
          </a:prstGeom>
          <a:noFill/>
          <a:ln w="9525">
            <a:noFill/>
            <a:miter lim="800000"/>
            <a:headEnd/>
            <a:tailEnd/>
          </a:ln>
        </p:spPr>
      </p:pic>
    </p:spTree>
    <p:extLst>
      <p:ext uri="{BB962C8B-B14F-4D97-AF65-F5344CB8AC3E}">
        <p14:creationId xmlns="" xmlns:p14="http://schemas.microsoft.com/office/powerpoint/2010/main" val="101542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30200" y="-42898"/>
            <a:ext cx="11216640" cy="1126631"/>
          </a:xfrm>
        </p:spPr>
        <p:txBody>
          <a:bodyPr>
            <a:normAutofit fontScale="90000"/>
          </a:bodyPr>
          <a:lstStyle/>
          <a:p>
            <a:pPr eaLnBrk="1" hangingPunct="1"/>
            <a:r>
              <a:rPr lang="el-GR" sz="5689" dirty="0" smtClean="0">
                <a:latin typeface="Times New Roman" pitchFamily="18" charset="0"/>
              </a:rPr>
              <a:t/>
            </a:r>
            <a:br>
              <a:rPr lang="el-GR" sz="5689" dirty="0" smtClean="0">
                <a:latin typeface="Times New Roman" pitchFamily="18" charset="0"/>
              </a:rPr>
            </a:br>
            <a:r>
              <a:rPr lang="el-GR" sz="5689" dirty="0" smtClean="0">
                <a:latin typeface="Times New Roman" pitchFamily="18" charset="0"/>
              </a:rPr>
              <a:t>Εξωτερική </a:t>
            </a:r>
            <a:r>
              <a:rPr lang="el-GR" sz="5689" dirty="0">
                <a:latin typeface="Times New Roman" pitchFamily="18" charset="0"/>
              </a:rPr>
              <a:t>επάλειψη.</a:t>
            </a:r>
            <a:br>
              <a:rPr lang="el-GR" sz="5689" dirty="0">
                <a:latin typeface="Times New Roman" pitchFamily="18" charset="0"/>
              </a:rPr>
            </a:br>
            <a:endParaRPr lang="en-US" sz="5689" dirty="0">
              <a:latin typeface="Times New Roman" pitchFamily="18" charset="0"/>
            </a:endParaRPr>
          </a:p>
        </p:txBody>
      </p:sp>
      <p:pic>
        <p:nvPicPr>
          <p:cNvPr id="10243" name="Picture 5" descr="tumblr_kxx0ch0WWe1qa9o7s"/>
          <p:cNvPicPr>
            <a:picLocks noChangeAspect="1" noChangeArrowheads="1"/>
          </p:cNvPicPr>
          <p:nvPr/>
        </p:nvPicPr>
        <p:blipFill>
          <a:blip r:embed="rId2" cstate="print"/>
          <a:srcRect/>
          <a:stretch>
            <a:fillRect/>
          </a:stretch>
        </p:blipFill>
        <p:spPr bwMode="auto">
          <a:xfrm>
            <a:off x="1" y="1192107"/>
            <a:ext cx="6515947" cy="4660053"/>
          </a:xfrm>
          <a:prstGeom prst="rect">
            <a:avLst/>
          </a:prstGeom>
          <a:noFill/>
          <a:ln w="9525">
            <a:noFill/>
            <a:miter lim="800000"/>
            <a:headEnd/>
            <a:tailEnd/>
          </a:ln>
        </p:spPr>
      </p:pic>
      <p:pic>
        <p:nvPicPr>
          <p:cNvPr id="10244" name="Picture 7" descr="istock_photo_of_dried_salted_peanuts"/>
          <p:cNvPicPr>
            <a:picLocks noChangeAspect="1" noChangeArrowheads="1"/>
          </p:cNvPicPr>
          <p:nvPr/>
        </p:nvPicPr>
        <p:blipFill>
          <a:blip r:embed="rId3" cstate="print"/>
          <a:srcRect/>
          <a:stretch>
            <a:fillRect/>
          </a:stretch>
        </p:blipFill>
        <p:spPr bwMode="auto">
          <a:xfrm>
            <a:off x="6502400" y="1300480"/>
            <a:ext cx="6502400" cy="4226560"/>
          </a:xfrm>
          <a:prstGeom prst="rect">
            <a:avLst/>
          </a:prstGeom>
          <a:noFill/>
          <a:ln w="9525">
            <a:noFill/>
            <a:miter lim="800000"/>
            <a:headEnd/>
            <a:tailEnd/>
          </a:ln>
        </p:spPr>
      </p:pic>
      <p:pic>
        <p:nvPicPr>
          <p:cNvPr id="10245" name="Picture 8" descr="salted-fish"/>
          <p:cNvPicPr>
            <a:picLocks noChangeAspect="1" noChangeArrowheads="1"/>
          </p:cNvPicPr>
          <p:nvPr/>
        </p:nvPicPr>
        <p:blipFill>
          <a:blip r:embed="rId4" cstate="print"/>
          <a:srcRect/>
          <a:stretch>
            <a:fillRect/>
          </a:stretch>
        </p:blipFill>
        <p:spPr bwMode="auto">
          <a:xfrm>
            <a:off x="2167467" y="5743787"/>
            <a:ext cx="7911253" cy="4009813"/>
          </a:xfrm>
          <a:prstGeom prst="rect">
            <a:avLst/>
          </a:prstGeom>
          <a:noFill/>
          <a:ln w="9525">
            <a:noFill/>
            <a:miter lim="800000"/>
            <a:headEnd/>
            <a:tailEnd/>
          </a:ln>
        </p:spPr>
      </p:pic>
    </p:spTree>
    <p:extLst>
      <p:ext uri="{BB962C8B-B14F-4D97-AF65-F5344CB8AC3E}">
        <p14:creationId xmlns="" xmlns:p14="http://schemas.microsoft.com/office/powerpoint/2010/main" val="18720677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50240" y="390596"/>
            <a:ext cx="11704320" cy="1106628"/>
          </a:xfrm>
        </p:spPr>
        <p:txBody>
          <a:bodyPr>
            <a:normAutofit fontScale="90000"/>
          </a:bodyPr>
          <a:lstStyle/>
          <a:p>
            <a:pPr eaLnBrk="1" hangingPunct="1"/>
            <a:r>
              <a:rPr lang="el-GR" sz="4551" b="1" u="sng" dirty="0"/>
              <a:t>Ε</a:t>
            </a:r>
            <a:r>
              <a:rPr lang="en-US" sz="4551" b="1" u="sng" dirty="0"/>
              <a:t>ισάγεται εσωτερικά με πίεση (σύριγγες).</a:t>
            </a:r>
            <a:r>
              <a:rPr lang="en-US" sz="5689" b="1" u="sng" dirty="0"/>
              <a:t> </a:t>
            </a:r>
            <a:r>
              <a:rPr lang="el-GR" sz="5689" b="1" u="sng" dirty="0"/>
              <a:t/>
            </a:r>
            <a:br>
              <a:rPr lang="el-GR" sz="5689" b="1" u="sng" dirty="0"/>
            </a:br>
            <a:endParaRPr lang="en-US" sz="5689" b="1" u="sng" dirty="0"/>
          </a:p>
        </p:txBody>
      </p:sp>
      <p:pic>
        <p:nvPicPr>
          <p:cNvPr id="11267" name="Picture 5" descr="6526914258418P"/>
          <p:cNvPicPr>
            <a:picLocks noChangeAspect="1" noChangeArrowheads="1"/>
          </p:cNvPicPr>
          <p:nvPr/>
        </p:nvPicPr>
        <p:blipFill>
          <a:blip r:embed="rId2" cstate="print"/>
          <a:srcRect/>
          <a:stretch>
            <a:fillRect/>
          </a:stretch>
        </p:blipFill>
        <p:spPr bwMode="auto">
          <a:xfrm>
            <a:off x="433493" y="1842347"/>
            <a:ext cx="3406211" cy="4226560"/>
          </a:xfrm>
          <a:prstGeom prst="rect">
            <a:avLst/>
          </a:prstGeom>
          <a:noFill/>
          <a:ln w="9525">
            <a:noFill/>
            <a:miter lim="800000"/>
            <a:headEnd/>
            <a:tailEnd/>
          </a:ln>
        </p:spPr>
      </p:pic>
      <p:pic>
        <p:nvPicPr>
          <p:cNvPr id="11268" name="Picture 7" descr="fried-turkey-injection"/>
          <p:cNvPicPr>
            <a:picLocks noChangeAspect="1" noChangeArrowheads="1"/>
          </p:cNvPicPr>
          <p:nvPr/>
        </p:nvPicPr>
        <p:blipFill>
          <a:blip r:embed="rId3" cstate="print"/>
          <a:srcRect/>
          <a:stretch>
            <a:fillRect/>
          </a:stretch>
        </p:blipFill>
        <p:spPr bwMode="auto">
          <a:xfrm>
            <a:off x="4660053" y="985169"/>
            <a:ext cx="4551680" cy="5232752"/>
          </a:xfrm>
          <a:prstGeom prst="rect">
            <a:avLst/>
          </a:prstGeom>
          <a:noFill/>
          <a:ln w="9525">
            <a:noFill/>
            <a:miter lim="800000"/>
            <a:headEnd/>
            <a:tailEnd/>
          </a:ln>
        </p:spPr>
      </p:pic>
      <p:pic>
        <p:nvPicPr>
          <p:cNvPr id="11269" name="Picture 9" descr="12"/>
          <p:cNvPicPr>
            <a:picLocks noChangeAspect="1" noChangeArrowheads="1"/>
          </p:cNvPicPr>
          <p:nvPr/>
        </p:nvPicPr>
        <p:blipFill>
          <a:blip r:embed="rId4" cstate="print"/>
          <a:srcRect/>
          <a:stretch>
            <a:fillRect/>
          </a:stretch>
        </p:blipFill>
        <p:spPr bwMode="auto">
          <a:xfrm>
            <a:off x="0" y="5960533"/>
            <a:ext cx="9103360" cy="3793067"/>
          </a:xfrm>
          <a:prstGeom prst="rect">
            <a:avLst/>
          </a:prstGeom>
          <a:noFill/>
          <a:ln w="9525">
            <a:noFill/>
            <a:miter lim="800000"/>
            <a:headEnd/>
            <a:tailEnd/>
          </a:ln>
        </p:spPr>
      </p:pic>
      <p:pic>
        <p:nvPicPr>
          <p:cNvPr id="11270" name="Picture 11" descr="technique-intramuscular-injection_~PED12010"/>
          <p:cNvPicPr>
            <a:picLocks noChangeAspect="1" noChangeArrowheads="1"/>
          </p:cNvPicPr>
          <p:nvPr/>
        </p:nvPicPr>
        <p:blipFill>
          <a:blip r:embed="rId5" cstate="print"/>
          <a:srcRect/>
          <a:stretch>
            <a:fillRect/>
          </a:stretch>
        </p:blipFill>
        <p:spPr bwMode="auto">
          <a:xfrm>
            <a:off x="8940800" y="2492587"/>
            <a:ext cx="4064000" cy="6935893"/>
          </a:xfrm>
          <a:prstGeom prst="rect">
            <a:avLst/>
          </a:prstGeom>
          <a:noFill/>
          <a:ln w="9525">
            <a:noFill/>
            <a:miter lim="800000"/>
            <a:headEnd/>
            <a:tailEnd/>
          </a:ln>
        </p:spPr>
      </p:pic>
    </p:spTree>
    <p:extLst>
      <p:ext uri="{BB962C8B-B14F-4D97-AF65-F5344CB8AC3E}">
        <p14:creationId xmlns="" xmlns:p14="http://schemas.microsoft.com/office/powerpoint/2010/main" val="14562802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998481"/>
            <a:ext cx="13004800" cy="3468674"/>
          </a:xfrm>
          <a:solidFill>
            <a:schemeClr val="accent2">
              <a:lumMod val="60000"/>
              <a:lumOff val="40000"/>
            </a:schemeClr>
          </a:solidFill>
        </p:spPr>
        <p:txBody>
          <a:bodyPr>
            <a:normAutofit/>
          </a:bodyPr>
          <a:lstStyle/>
          <a:p>
            <a:pPr algn="just"/>
            <a:r>
              <a:rPr lang="el-GR" sz="3840" dirty="0" smtClean="0"/>
              <a:t>Τα </a:t>
            </a:r>
            <a:r>
              <a:rPr lang="el-GR" sz="3840" dirty="0"/>
              <a:t>χημικά συντηρητικά είναι ουσίες οι οποίες, όταν προστεθούν στο τρόφιμο σε ορισμένη ποσότητα, εμποδίζουν την ανάπτυξη των μικροοργανισμών. Τα συντηρητικά επισημαίνονται στις συσκευασίες των τροφίμων είτε με το όνομά τους είτε με τον κωδικό "Ε" και έναν αριθμό (π.χ. Ε 202</a:t>
            </a:r>
            <a:r>
              <a:rPr lang="el-GR" sz="3840" dirty="0" smtClean="0"/>
              <a:t>).</a:t>
            </a:r>
            <a:endParaRPr lang="el-GR" dirty="0"/>
          </a:p>
        </p:txBody>
      </p:sp>
      <p:sp>
        <p:nvSpPr>
          <p:cNvPr id="3" name="2 - Θέση περιεχομένου"/>
          <p:cNvSpPr>
            <a:spLocks noGrp="1"/>
          </p:cNvSpPr>
          <p:nvPr>
            <p:ph idx="1"/>
          </p:nvPr>
        </p:nvSpPr>
        <p:spPr>
          <a:xfrm>
            <a:off x="0" y="4467155"/>
            <a:ext cx="13004800" cy="4915746"/>
          </a:xfrm>
        </p:spPr>
        <p:txBody>
          <a:bodyPr/>
          <a:lstStyle/>
          <a:p>
            <a:endParaRPr lang="el-GR" dirty="0"/>
          </a:p>
        </p:txBody>
      </p:sp>
      <p:pic>
        <p:nvPicPr>
          <p:cNvPr id="19458" name="Picture 2" descr="ÎÎ¹Îº. 5.34 Î Î¶Î¬ÏÎ±ÏÎ· ÏÏÎ·ÏÎ¹Î¼Î¿ÏÎ¿Î¹ÎµÎ¯ÏÎ±Î¹ Î±ÏÏ ÏÎ±Î»Î¹Î¬ Î³Î¹Î± ÏÎ· Î´Î¹Î±ÏÎ®ÏÎ·ÏÎ· ÏÏÎ½ ÏÏÎ¿ÏÏÏÎ½ Î¼Îµ ÏÎ· Î¼Î¿ÏÏÎ® Î³Î»ÏÎºÏÎ½ ÏÎ¿Ï ÎºÎ¿ÏÏÎ±Î»Î¹Î¿Ï ÎºÎ±Î¹ Î¼Î±ÏÎ¼ÎµÎ»Î¬Î´ÏÎ½"/>
          <p:cNvPicPr>
            <a:picLocks noChangeAspect="1" noChangeArrowheads="1"/>
          </p:cNvPicPr>
          <p:nvPr/>
        </p:nvPicPr>
        <p:blipFill>
          <a:blip r:embed="rId2" cstate="print"/>
          <a:srcRect/>
          <a:stretch>
            <a:fillRect/>
          </a:stretch>
        </p:blipFill>
        <p:spPr bwMode="auto">
          <a:xfrm>
            <a:off x="0" y="4191001"/>
            <a:ext cx="13004800" cy="5573486"/>
          </a:xfrm>
          <a:prstGeom prst="rect">
            <a:avLst/>
          </a:prstGeom>
          <a:noFill/>
        </p:spPr>
      </p:pic>
      <p:sp>
        <p:nvSpPr>
          <p:cNvPr id="4" name="Ορθογώνιο 3"/>
          <p:cNvSpPr/>
          <p:nvPr/>
        </p:nvSpPr>
        <p:spPr>
          <a:xfrm>
            <a:off x="4521200" y="135004"/>
            <a:ext cx="6502400" cy="923330"/>
          </a:xfrm>
          <a:prstGeom prst="rect">
            <a:avLst/>
          </a:prstGeom>
        </p:spPr>
        <p:txBody>
          <a:bodyPr>
            <a:spAutoFit/>
          </a:bodyPr>
          <a:lstStyle/>
          <a:p>
            <a:r>
              <a:rPr lang="el-GR" sz="3600" b="1" u="sng" dirty="0" smtClean="0">
                <a:solidFill>
                  <a:schemeClr val="accent6">
                    <a:lumMod val="75000"/>
                  </a:schemeClr>
                </a:solidFill>
                <a:latin typeface="+mn-lt"/>
              </a:rPr>
              <a:t>Χρήση συντηρητικών</a:t>
            </a:r>
            <a:r>
              <a:rPr lang="el-GR" b="1" u="sng" dirty="0" smtClean="0">
                <a:solidFill>
                  <a:schemeClr val="accent6">
                    <a:lumMod val="75000"/>
                  </a:schemeClr>
                </a:solidFill>
              </a:rPr>
              <a:t/>
            </a:r>
            <a:br>
              <a:rPr lang="el-GR" b="1" u="sng" dirty="0" smtClean="0">
                <a:solidFill>
                  <a:schemeClr val="accent6">
                    <a:lumMod val="75000"/>
                  </a:schemeClr>
                </a:solidFill>
              </a:rPr>
            </a:br>
            <a:endParaRPr lang="el-GR" dirty="0"/>
          </a:p>
        </p:txBody>
      </p:sp>
    </p:spTree>
    <p:extLst>
      <p:ext uri="{BB962C8B-B14F-4D97-AF65-F5344CB8AC3E}">
        <p14:creationId xmlns="" xmlns:p14="http://schemas.microsoft.com/office/powerpoint/2010/main" val="41665216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3004800" cy="975359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rotWithShape="1">
          <a:blip r:embed="rId2" cstate="print"/>
          <a:srcRect l="2539" t="5468" r="4298" b="10937"/>
          <a:stretch/>
        </p:blipFill>
        <p:spPr>
          <a:xfrm>
            <a:off x="0" y="1"/>
            <a:ext cx="13004800" cy="97536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645400" y="1"/>
            <a:ext cx="9194800" cy="9753599"/>
          </a:xfrm>
          <a:prstGeom prst="rect">
            <a:avLst/>
          </a:prstGeom>
        </p:spPr>
      </p:pic>
      <p:sp>
        <p:nvSpPr>
          <p:cNvPr id="3" name="Τίτλος 2"/>
          <p:cNvSpPr>
            <a:spLocks noGrp="1"/>
          </p:cNvSpPr>
          <p:nvPr>
            <p:ph type="title"/>
          </p:nvPr>
        </p:nvSpPr>
        <p:spPr>
          <a:xfrm>
            <a:off x="2095500" y="228600"/>
            <a:ext cx="2560320" cy="699910"/>
          </a:xfrm>
        </p:spPr>
        <p:txBody>
          <a:bodyPr>
            <a:normAutofit fontScale="90000"/>
          </a:bodyPr>
          <a:lstStyle/>
          <a:p>
            <a:r>
              <a:rPr lang="el-GR" b="1" u="sng" dirty="0" smtClean="0">
                <a:solidFill>
                  <a:srgbClr val="FF0000"/>
                </a:solidFill>
              </a:rPr>
              <a:t>Ζύμωση</a:t>
            </a:r>
            <a:r>
              <a:rPr lang="el-GR" dirty="0" smtClean="0"/>
              <a:t>.</a:t>
            </a:r>
            <a:endParaRPr lang="el-GR" dirty="0"/>
          </a:p>
        </p:txBody>
      </p:sp>
      <p:sp>
        <p:nvSpPr>
          <p:cNvPr id="4" name="Θέση περιεχομένου 3"/>
          <p:cNvSpPr>
            <a:spLocks noGrp="1"/>
          </p:cNvSpPr>
          <p:nvPr>
            <p:ph sz="half" idx="1"/>
          </p:nvPr>
        </p:nvSpPr>
        <p:spPr>
          <a:xfrm>
            <a:off x="40640" y="1219200"/>
            <a:ext cx="7416800" cy="8534400"/>
          </a:xfrm>
          <a:solidFill>
            <a:schemeClr val="bg1">
              <a:lumMod val="85000"/>
            </a:schemeClr>
          </a:solidFill>
        </p:spPr>
        <p:txBody>
          <a:bodyPr>
            <a:normAutofit/>
          </a:bodyPr>
          <a:lstStyle/>
          <a:p>
            <a:pPr algn="just"/>
            <a:endParaRPr lang="el-GR" dirty="0" smtClean="0"/>
          </a:p>
          <a:p>
            <a:pPr algn="just"/>
            <a:r>
              <a:rPr lang="el-GR" dirty="0" smtClean="0"/>
              <a:t>Με τη χρήση ζυμομυκήτων τα σάκχαρα των τροφίμων μετατρέπονται σε αλκοόλη.</a:t>
            </a:r>
          </a:p>
          <a:p>
            <a:pPr algn="just"/>
            <a:r>
              <a:rPr lang="el-GR" dirty="0" smtClean="0"/>
              <a:t>Με τη χρήση των βακτηρίων παράγεται γαλακτικό οξύ σε κάποια τρόφιμα.</a:t>
            </a:r>
          </a:p>
          <a:p>
            <a:pPr marL="0" indent="0" algn="ctr">
              <a:buNone/>
            </a:pPr>
            <a:r>
              <a:rPr lang="el-GR" b="1" dirty="0" smtClean="0">
                <a:solidFill>
                  <a:srgbClr val="FF0000"/>
                </a:solidFill>
              </a:rPr>
              <a:t>Με τη διαδικασία της ζύμωσης παράγεται:</a:t>
            </a:r>
          </a:p>
          <a:p>
            <a:endParaRPr lang="el-GR" dirty="0" smtClean="0"/>
          </a:p>
          <a:p>
            <a:r>
              <a:rPr lang="el-GR" dirty="0" smtClean="0"/>
              <a:t>Το ψωμί,</a:t>
            </a:r>
          </a:p>
          <a:p>
            <a:endParaRPr lang="el-GR" dirty="0" smtClean="0"/>
          </a:p>
          <a:p>
            <a:r>
              <a:rPr lang="el-GR" b="1" dirty="0" smtClean="0">
                <a:solidFill>
                  <a:schemeClr val="accent2">
                    <a:lumMod val="75000"/>
                  </a:schemeClr>
                </a:solidFill>
              </a:rPr>
              <a:t>Το κρασί,</a:t>
            </a:r>
          </a:p>
          <a:p>
            <a:endParaRPr lang="el-GR" dirty="0" smtClean="0"/>
          </a:p>
          <a:p>
            <a:r>
              <a:rPr lang="el-GR" b="1" dirty="0" smtClean="0">
                <a:solidFill>
                  <a:srgbClr val="FF0000"/>
                </a:solidFill>
              </a:rPr>
              <a:t>Το τυρί, </a:t>
            </a:r>
          </a:p>
          <a:p>
            <a:endParaRPr lang="el-GR" dirty="0" smtClean="0"/>
          </a:p>
          <a:p>
            <a:r>
              <a:rPr lang="el-GR" b="1" dirty="0" smtClean="0">
                <a:solidFill>
                  <a:srgbClr val="FFFF00"/>
                </a:solidFill>
              </a:rPr>
              <a:t>Το γιαούρτι, </a:t>
            </a:r>
          </a:p>
          <a:p>
            <a:endParaRPr lang="el-GR" dirty="0" smtClean="0"/>
          </a:p>
          <a:p>
            <a:r>
              <a:rPr lang="el-GR" b="1" dirty="0" smtClean="0">
                <a:solidFill>
                  <a:schemeClr val="accent6">
                    <a:lumMod val="75000"/>
                  </a:schemeClr>
                </a:solidFill>
              </a:rPr>
              <a:t>Η μπύρα.</a:t>
            </a:r>
            <a:endParaRPr lang="el-GR" b="1" dirty="0">
              <a:solidFill>
                <a:schemeClr val="accent6">
                  <a:lumMod val="75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3004800" cy="975359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30200" y="152400"/>
            <a:ext cx="12496800" cy="2252135"/>
          </a:xfrm>
        </p:spPr>
        <p:txBody>
          <a:bodyPr>
            <a:normAutofit fontScale="90000"/>
          </a:bodyPr>
          <a:lstStyle/>
          <a:p>
            <a:pPr lvl="0" defTabSz="914400" eaLnBrk="0" fontAlgn="base" hangingPunct="0">
              <a:lnSpc>
                <a:spcPct val="100000"/>
              </a:lnSpc>
              <a:spcAft>
                <a:spcPct val="0"/>
              </a:spcAft>
            </a:pPr>
            <a:r>
              <a:rPr lang="el-GR" altLang="el-GR" sz="4800" b="1" u="sng" dirty="0" smtClean="0">
                <a:latin typeface="Calibri" panose="020F0502020204030204" pitchFamily="34" charset="0"/>
                <a:ea typeface="Calibri" panose="020F0502020204030204" pitchFamily="34" charset="0"/>
                <a:cs typeface="Times New Roman" panose="02020603050405020304" pitchFamily="18" charset="0"/>
              </a:rPr>
              <a:t/>
            </a:r>
            <a:br>
              <a:rPr lang="el-GR" altLang="el-GR" sz="4800" b="1" u="sng" dirty="0" smtClean="0">
                <a:latin typeface="Calibri" panose="020F0502020204030204" pitchFamily="34" charset="0"/>
                <a:ea typeface="Calibri" panose="020F0502020204030204" pitchFamily="34" charset="0"/>
                <a:cs typeface="Times New Roman" panose="02020603050405020304" pitchFamily="18" charset="0"/>
              </a:rPr>
            </a:br>
            <a:r>
              <a:rPr lang="el-GR" altLang="el-GR" sz="4800" dirty="0" smtClean="0">
                <a:latin typeface="Calibri" panose="020F0502020204030204" pitchFamily="34" charset="0"/>
                <a:ea typeface="Calibri" panose="020F0502020204030204" pitchFamily="34" charset="0"/>
                <a:cs typeface="Times New Roman" panose="02020603050405020304" pitchFamily="18" charset="0"/>
              </a:rPr>
              <a:t>Κάντε </a:t>
            </a:r>
            <a:r>
              <a:rPr lang="el-GR" altLang="el-GR" sz="4800" dirty="0">
                <a:latin typeface="Calibri" panose="020F0502020204030204" pitchFamily="34" charset="0"/>
                <a:ea typeface="Calibri" panose="020F0502020204030204" pitchFamily="34" charset="0"/>
                <a:cs typeface="Times New Roman" panose="02020603050405020304" pitchFamily="18" charset="0"/>
              </a:rPr>
              <a:t>σωστά την αντιστοίχιση μεταφέροντας τους αριθμούς της στήλης Β στα γράμματα της στήλης Α. </a:t>
            </a:r>
            <a:r>
              <a:rPr lang="el-GR" altLang="el-GR" sz="4800" b="1" dirty="0" smtClean="0">
                <a:latin typeface="Calibri" panose="020F0502020204030204" pitchFamily="34" charset="0"/>
                <a:ea typeface="Calibri" panose="020F0502020204030204" pitchFamily="34" charset="0"/>
                <a:cs typeface="Times New Roman" panose="02020603050405020304" pitchFamily="18" charset="0"/>
              </a:rPr>
              <a:t>ΣΤΗΛΗ </a:t>
            </a:r>
            <a:r>
              <a:rPr lang="el-GR" altLang="el-GR" sz="4800" b="1" dirty="0">
                <a:latin typeface="Calibri" panose="020F0502020204030204" pitchFamily="34" charset="0"/>
                <a:ea typeface="Calibri" panose="020F0502020204030204" pitchFamily="34" charset="0"/>
                <a:cs typeface="Times New Roman" panose="02020603050405020304" pitchFamily="18" charset="0"/>
              </a:rPr>
              <a:t>Α                                                            ΣΤΗΛΗ Β</a:t>
            </a:r>
            <a:r>
              <a:rPr lang="el-GR" altLang="el-GR" sz="4800" dirty="0"/>
              <a:t/>
            </a:r>
            <a:br>
              <a:rPr lang="el-GR" altLang="el-GR" sz="4800" dirty="0"/>
            </a:br>
            <a:endParaRPr lang="el-GR" dirty="0"/>
          </a:p>
        </p:txBody>
      </p:sp>
      <p:graphicFrame>
        <p:nvGraphicFramePr>
          <p:cNvPr id="4" name="Θέση περιεχομένου 3"/>
          <p:cNvGraphicFramePr>
            <a:graphicFrameLocks noGrp="1"/>
          </p:cNvGraphicFramePr>
          <p:nvPr>
            <p:ph idx="1"/>
            <p:extLst>
              <p:ext uri="{D42A27DB-BD31-4B8C-83A1-F6EECF244321}">
                <p14:modId xmlns="" xmlns:p14="http://schemas.microsoft.com/office/powerpoint/2010/main" val="535642287"/>
              </p:ext>
            </p:extLst>
          </p:nvPr>
        </p:nvGraphicFramePr>
        <p:xfrm>
          <a:off x="330197" y="2545839"/>
          <a:ext cx="12268202" cy="6826760"/>
        </p:xfrm>
        <a:graphic>
          <a:graphicData uri="http://schemas.openxmlformats.org/drawingml/2006/table">
            <a:tbl>
              <a:tblPr firstRow="1" firstCol="1" bandRow="1">
                <a:tableStyleId>{5C22544A-7EE6-4342-B048-85BDC9FD1C3A}</a:tableStyleId>
              </a:tblPr>
              <a:tblGrid>
                <a:gridCol w="5029203"/>
                <a:gridCol w="7238999"/>
              </a:tblGrid>
              <a:tr h="682676">
                <a:tc rowSpan="2">
                  <a:txBody>
                    <a:bodyPr/>
                    <a:lstStyle/>
                    <a:p>
                      <a:pPr marL="342900" lvl="0" indent="-342900" algn="just">
                        <a:lnSpc>
                          <a:spcPct val="107000"/>
                        </a:lnSpc>
                        <a:spcAft>
                          <a:spcPts val="0"/>
                        </a:spcAft>
                        <a:buFont typeface="+mj-lt"/>
                        <a:buAutoNum type="alphaUcPeriod"/>
                      </a:pPr>
                      <a:r>
                        <a:rPr lang="el-GR" sz="3200" dirty="0" smtClean="0">
                          <a:effectLst/>
                        </a:rPr>
                        <a:t> Ξήρανση</a:t>
                      </a:r>
                      <a:endParaRPr lang="el-GR"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07000"/>
                        </a:lnSpc>
                        <a:spcAft>
                          <a:spcPts val="0"/>
                        </a:spcAft>
                        <a:buFont typeface="+mj-lt"/>
                        <a:buAutoNum type="arabicPeriod"/>
                      </a:pPr>
                      <a:r>
                        <a:rPr lang="el-GR" sz="2800" dirty="0">
                          <a:effectLst/>
                        </a:rPr>
                        <a:t>Θερμοκρασία θαλάμου κάτω από  0</a:t>
                      </a:r>
                      <a:r>
                        <a:rPr lang="el-GR" sz="2800" baseline="30000" dirty="0">
                          <a:effectLst/>
                        </a:rPr>
                        <a:t>ο</a:t>
                      </a:r>
                      <a:r>
                        <a:rPr lang="el-GR" sz="2800" dirty="0">
                          <a:effectLst/>
                        </a:rPr>
                        <a:t> </a:t>
                      </a:r>
                      <a:r>
                        <a:rPr lang="en-US" sz="2800" dirty="0">
                          <a:effectLst/>
                        </a:rPr>
                        <a:t>C</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82676">
                <a:tc vMerge="1">
                  <a:txBody>
                    <a:bodyPr/>
                    <a:lstStyle/>
                    <a:p>
                      <a:endParaRPr lang="el-GR"/>
                    </a:p>
                  </a:txBody>
                  <a:tcPr/>
                </a:tc>
                <a:tc>
                  <a:txBody>
                    <a:bodyPr/>
                    <a:lstStyle/>
                    <a:p>
                      <a:pPr marL="0" lvl="0" indent="0" algn="just">
                        <a:lnSpc>
                          <a:spcPct val="107000"/>
                        </a:lnSpc>
                        <a:spcAft>
                          <a:spcPts val="0"/>
                        </a:spcAft>
                        <a:buFont typeface="+mj-lt"/>
                        <a:buNone/>
                      </a:pPr>
                      <a:r>
                        <a:rPr lang="el-GR" sz="2800" dirty="0" smtClean="0">
                          <a:effectLst/>
                        </a:rPr>
                        <a:t>2. Ζυμαρικά.</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82676">
                <a:tc rowSpan="2">
                  <a:txBody>
                    <a:bodyPr/>
                    <a:lstStyle/>
                    <a:p>
                      <a:pPr marL="342900" lvl="0" indent="-342900" algn="just">
                        <a:lnSpc>
                          <a:spcPct val="107000"/>
                        </a:lnSpc>
                        <a:spcAft>
                          <a:spcPts val="0"/>
                        </a:spcAft>
                        <a:buFont typeface="+mj-lt"/>
                        <a:buNone/>
                      </a:pPr>
                      <a:r>
                        <a:rPr lang="el-GR" sz="3200" dirty="0" smtClean="0">
                          <a:effectLst/>
                        </a:rPr>
                        <a:t>Β. Αφυδάτωση</a:t>
                      </a:r>
                      <a:endParaRPr lang="el-GR"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lvl="0" indent="0" algn="just">
                        <a:lnSpc>
                          <a:spcPct val="107000"/>
                        </a:lnSpc>
                        <a:spcAft>
                          <a:spcPts val="0"/>
                        </a:spcAft>
                        <a:buFont typeface="+mj-lt"/>
                        <a:buNone/>
                      </a:pPr>
                      <a:r>
                        <a:rPr lang="el-GR" sz="2800" dirty="0" smtClean="0">
                          <a:effectLst/>
                        </a:rPr>
                        <a:t>3. Γάλα σκόνη.</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82676">
                <a:tc vMerge="1">
                  <a:txBody>
                    <a:bodyPr/>
                    <a:lstStyle/>
                    <a:p>
                      <a:endParaRPr lang="el-GR"/>
                    </a:p>
                  </a:txBody>
                  <a:tcPr/>
                </a:tc>
                <a:tc>
                  <a:txBody>
                    <a:bodyPr/>
                    <a:lstStyle/>
                    <a:p>
                      <a:pPr marL="0" lvl="0" indent="0" algn="just">
                        <a:lnSpc>
                          <a:spcPct val="107000"/>
                        </a:lnSpc>
                        <a:spcAft>
                          <a:spcPts val="0"/>
                        </a:spcAft>
                        <a:buFont typeface="+mj-lt"/>
                        <a:buNone/>
                      </a:pPr>
                      <a:r>
                        <a:rPr lang="el-GR" sz="2800" dirty="0" smtClean="0">
                          <a:effectLst/>
                        </a:rPr>
                        <a:t>4. Σταφίδες.</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82676">
                <a:tc rowSpan="2">
                  <a:txBody>
                    <a:bodyPr/>
                    <a:lstStyle/>
                    <a:p>
                      <a:pPr marL="342900" lvl="0" indent="-342900" algn="just">
                        <a:lnSpc>
                          <a:spcPct val="107000"/>
                        </a:lnSpc>
                        <a:spcAft>
                          <a:spcPts val="0"/>
                        </a:spcAft>
                        <a:buFont typeface="+mj-lt"/>
                        <a:buNone/>
                      </a:pPr>
                      <a:r>
                        <a:rPr lang="el-GR" sz="3200" dirty="0" smtClean="0">
                          <a:effectLst/>
                        </a:rPr>
                        <a:t>Γ. Ζύμωση</a:t>
                      </a:r>
                      <a:endParaRPr lang="el-GR"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lvl="0" indent="0" algn="just">
                        <a:lnSpc>
                          <a:spcPct val="107000"/>
                        </a:lnSpc>
                        <a:spcAft>
                          <a:spcPts val="0"/>
                        </a:spcAft>
                        <a:buFont typeface="+mj-lt"/>
                        <a:buNone/>
                      </a:pPr>
                      <a:r>
                        <a:rPr lang="el-GR" sz="2800" dirty="0" smtClean="0">
                          <a:effectLst/>
                        </a:rPr>
                        <a:t>5. Γιαούρτι.</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82676">
                <a:tc vMerge="1">
                  <a:txBody>
                    <a:bodyPr/>
                    <a:lstStyle/>
                    <a:p>
                      <a:endParaRPr lang="el-GR"/>
                    </a:p>
                  </a:txBody>
                  <a:tcPr/>
                </a:tc>
                <a:tc>
                  <a:txBody>
                    <a:bodyPr/>
                    <a:lstStyle/>
                    <a:p>
                      <a:pPr marL="0" lvl="0" indent="0" algn="just">
                        <a:lnSpc>
                          <a:spcPct val="107000"/>
                        </a:lnSpc>
                        <a:spcAft>
                          <a:spcPts val="0"/>
                        </a:spcAft>
                        <a:buFont typeface="+mj-lt"/>
                        <a:buNone/>
                      </a:pPr>
                      <a:r>
                        <a:rPr lang="el-GR" sz="2800" dirty="0" smtClean="0">
                          <a:effectLst/>
                        </a:rPr>
                        <a:t>6. Τουρσί.</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82676">
                <a:tc>
                  <a:txBody>
                    <a:bodyPr/>
                    <a:lstStyle/>
                    <a:p>
                      <a:pPr marL="342900" lvl="0" indent="-342900" algn="just">
                        <a:lnSpc>
                          <a:spcPct val="107000"/>
                        </a:lnSpc>
                        <a:spcAft>
                          <a:spcPts val="0"/>
                        </a:spcAft>
                        <a:buFont typeface="+mj-lt"/>
                        <a:buNone/>
                      </a:pPr>
                      <a:r>
                        <a:rPr lang="el-GR" sz="3200" dirty="0" smtClean="0">
                          <a:effectLst/>
                        </a:rPr>
                        <a:t>Δ. Κονσερβοποίηση</a:t>
                      </a:r>
                      <a:endParaRPr lang="el-GR"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lvl="0" indent="0" algn="just">
                        <a:lnSpc>
                          <a:spcPct val="107000"/>
                        </a:lnSpc>
                        <a:spcAft>
                          <a:spcPts val="0"/>
                        </a:spcAft>
                        <a:buFont typeface="+mj-lt"/>
                        <a:buNone/>
                      </a:pPr>
                      <a:r>
                        <a:rPr lang="el-GR" sz="2800" dirty="0" smtClean="0">
                          <a:effectLst/>
                        </a:rPr>
                        <a:t>7. Βερίκοκα.</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82676">
                <a:tc>
                  <a:txBody>
                    <a:bodyPr/>
                    <a:lstStyle/>
                    <a:p>
                      <a:pPr marL="342900" lvl="0" indent="-342900" algn="just">
                        <a:lnSpc>
                          <a:spcPct val="107000"/>
                        </a:lnSpc>
                        <a:spcAft>
                          <a:spcPts val="0"/>
                        </a:spcAft>
                        <a:buFont typeface="+mj-lt"/>
                        <a:buNone/>
                      </a:pPr>
                      <a:r>
                        <a:rPr lang="el-GR" sz="3200" dirty="0" smtClean="0">
                          <a:effectLst/>
                        </a:rPr>
                        <a:t>Ε. Κατάψυξη</a:t>
                      </a:r>
                      <a:endParaRPr lang="el-GR"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lvl="0" indent="0" algn="just">
                        <a:lnSpc>
                          <a:spcPct val="107000"/>
                        </a:lnSpc>
                        <a:spcAft>
                          <a:spcPts val="0"/>
                        </a:spcAft>
                        <a:buFont typeface="+mj-lt"/>
                        <a:buNone/>
                      </a:pPr>
                      <a:r>
                        <a:rPr lang="el-GR" sz="2800" dirty="0" smtClean="0">
                          <a:effectLst/>
                        </a:rPr>
                        <a:t>8. Κρασί.</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82676">
                <a:tc rowSpan="2">
                  <a:txBody>
                    <a:bodyPr/>
                    <a:lstStyle/>
                    <a:p>
                      <a:pPr marL="342900" lvl="0" indent="-342900" algn="just">
                        <a:lnSpc>
                          <a:spcPct val="107000"/>
                        </a:lnSpc>
                        <a:spcAft>
                          <a:spcPts val="0"/>
                        </a:spcAft>
                        <a:buFont typeface="+mj-lt"/>
                        <a:buNone/>
                      </a:pPr>
                      <a:r>
                        <a:rPr lang="el-GR" sz="3200" dirty="0" smtClean="0">
                          <a:effectLst/>
                        </a:rPr>
                        <a:t>Ζ. Αλιπάστωση</a:t>
                      </a:r>
                      <a:endParaRPr lang="el-GR"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lvl="0" indent="0" algn="just">
                        <a:lnSpc>
                          <a:spcPct val="107000"/>
                        </a:lnSpc>
                        <a:spcAft>
                          <a:spcPts val="0"/>
                        </a:spcAft>
                        <a:buFont typeface="+mj-lt"/>
                        <a:buNone/>
                      </a:pPr>
                      <a:r>
                        <a:rPr lang="el-GR" sz="2800" dirty="0" smtClean="0">
                          <a:effectLst/>
                        </a:rPr>
                        <a:t>9. Ροδάκινο κομπόστα.</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82676">
                <a:tc vMerge="1">
                  <a:txBody>
                    <a:bodyPr/>
                    <a:lstStyle/>
                    <a:p>
                      <a:endParaRPr lang="el-GR"/>
                    </a:p>
                  </a:txBody>
                  <a:tcPr/>
                </a:tc>
                <a:tc>
                  <a:txBody>
                    <a:bodyPr/>
                    <a:lstStyle/>
                    <a:p>
                      <a:pPr marL="0" lvl="0" indent="0" algn="just">
                        <a:lnSpc>
                          <a:spcPct val="107000"/>
                        </a:lnSpc>
                        <a:spcAft>
                          <a:spcPts val="0"/>
                        </a:spcAft>
                        <a:buFont typeface="+mj-lt"/>
                        <a:buNone/>
                      </a:pPr>
                      <a:r>
                        <a:rPr lang="el-GR" sz="2800" dirty="0" smtClean="0">
                          <a:effectLst/>
                        </a:rPr>
                        <a:t>10. Ελιές πατητές.</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 xmlns:p14="http://schemas.microsoft.com/office/powerpoint/2010/main" val="3158289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7800" y="152400"/>
            <a:ext cx="2941320" cy="1885245"/>
          </a:xfrm>
        </p:spPr>
        <p:txBody>
          <a:bodyPr>
            <a:normAutofit/>
          </a:bodyPr>
          <a:lstStyle/>
          <a:p>
            <a:pPr algn="ctr"/>
            <a:r>
              <a:rPr lang="el-GR" sz="2400" b="1" u="sng" dirty="0">
                <a:solidFill>
                  <a:srgbClr val="FF0000"/>
                </a:solidFill>
              </a:rPr>
              <a:t>Άσκηση που σχετίζεται με την </a:t>
            </a:r>
            <a:r>
              <a:rPr lang="en-US" sz="2400" b="1" u="sng" dirty="0">
                <a:solidFill>
                  <a:srgbClr val="FF0000"/>
                </a:solidFill>
              </a:rPr>
              <a:t/>
            </a:r>
            <a:br>
              <a:rPr lang="en-US" sz="2400" b="1" u="sng" dirty="0">
                <a:solidFill>
                  <a:srgbClr val="FF0000"/>
                </a:solidFill>
              </a:rPr>
            </a:br>
            <a:r>
              <a:rPr lang="el-GR" sz="2400" b="1" u="sng" dirty="0">
                <a:solidFill>
                  <a:srgbClr val="FF0000"/>
                </a:solidFill>
              </a:rPr>
              <a:t>παρακολούθηση του βίντεο.</a:t>
            </a:r>
          </a:p>
        </p:txBody>
      </p:sp>
      <p:sp>
        <p:nvSpPr>
          <p:cNvPr id="4" name="Θέση περιεχομένου 3"/>
          <p:cNvSpPr>
            <a:spLocks noGrp="1"/>
          </p:cNvSpPr>
          <p:nvPr>
            <p:ph idx="1"/>
          </p:nvPr>
        </p:nvSpPr>
        <p:spPr>
          <a:xfrm>
            <a:off x="177800" y="2667000"/>
            <a:ext cx="3352800" cy="6188570"/>
          </a:xfrm>
          <a:solidFill>
            <a:schemeClr val="accent1">
              <a:lumMod val="40000"/>
              <a:lumOff val="60000"/>
            </a:schemeClr>
          </a:solidFill>
        </p:spPr>
        <p:txBody>
          <a:bodyPr>
            <a:normAutofit fontScale="70000" lnSpcReduction="20000"/>
          </a:bodyPr>
          <a:lstStyle/>
          <a:p>
            <a:pPr marL="514350" indent="-514350">
              <a:buFont typeface="+mj-lt"/>
              <a:buAutoNum type="arabicPeriod"/>
            </a:pPr>
            <a:endParaRPr lang="el-GR" dirty="0" smtClean="0"/>
          </a:p>
          <a:p>
            <a:pPr marL="365125" indent="-365125" algn="just">
              <a:buFont typeface="+mj-lt"/>
              <a:buAutoNum type="arabicPeriod"/>
            </a:pPr>
            <a:r>
              <a:rPr lang="el-GR" dirty="0" smtClean="0"/>
              <a:t>Παράγοντες που </a:t>
            </a:r>
            <a:r>
              <a:rPr lang="el-GR" dirty="0" err="1" smtClean="0"/>
              <a:t>επηρεά</a:t>
            </a:r>
            <a:endParaRPr lang="en-US" dirty="0" smtClean="0"/>
          </a:p>
          <a:p>
            <a:pPr marL="365125" indent="-365125" algn="just">
              <a:buNone/>
            </a:pPr>
            <a:r>
              <a:rPr lang="el-GR" dirty="0" smtClean="0"/>
              <a:t>ζουν την ανάπτυξη των</a:t>
            </a:r>
            <a:r>
              <a:rPr lang="en-US" dirty="0" smtClean="0"/>
              <a:t> </a:t>
            </a:r>
            <a:r>
              <a:rPr lang="el-GR" dirty="0" err="1" smtClean="0"/>
              <a:t>ενζύ</a:t>
            </a:r>
            <a:r>
              <a:rPr lang="el-GR" dirty="0" smtClean="0"/>
              <a:t>-</a:t>
            </a:r>
            <a:endParaRPr lang="en-US" dirty="0" smtClean="0"/>
          </a:p>
          <a:p>
            <a:pPr marL="365125" indent="-365125" algn="just">
              <a:buNone/>
            </a:pPr>
            <a:r>
              <a:rPr lang="el-GR" dirty="0" smtClean="0"/>
              <a:t> </a:t>
            </a:r>
            <a:r>
              <a:rPr lang="el-GR" dirty="0" err="1" smtClean="0"/>
              <a:t>εμων</a:t>
            </a:r>
            <a:r>
              <a:rPr lang="el-GR" dirty="0" smtClean="0"/>
              <a:t> </a:t>
            </a:r>
            <a:r>
              <a:rPr lang="en-US" dirty="0" smtClean="0"/>
              <a:t> </a:t>
            </a:r>
            <a:r>
              <a:rPr lang="el-GR" dirty="0" smtClean="0"/>
              <a:t>και των</a:t>
            </a:r>
            <a:r>
              <a:rPr lang="en-US" dirty="0" smtClean="0"/>
              <a:t> </a:t>
            </a:r>
            <a:r>
              <a:rPr lang="el-GR" dirty="0" smtClean="0"/>
              <a:t> </a:t>
            </a:r>
            <a:r>
              <a:rPr lang="el-GR" dirty="0" err="1" smtClean="0"/>
              <a:t>μικροοργανι</a:t>
            </a:r>
            <a:r>
              <a:rPr lang="en-US" dirty="0" smtClean="0"/>
              <a:t>-</a:t>
            </a:r>
          </a:p>
          <a:p>
            <a:pPr marL="365125" indent="-365125" algn="just">
              <a:buNone/>
            </a:pPr>
            <a:r>
              <a:rPr lang="el-GR" dirty="0" err="1" smtClean="0"/>
              <a:t>σμών</a:t>
            </a:r>
            <a:r>
              <a:rPr lang="el-GR" dirty="0" smtClean="0"/>
              <a:t> στα τρόφιμα.</a:t>
            </a:r>
          </a:p>
          <a:p>
            <a:pPr marL="514350" indent="-514350">
              <a:buFont typeface="+mj-lt"/>
              <a:buAutoNum type="arabicPeriod"/>
            </a:pPr>
            <a:endParaRPr lang="el-GR" dirty="0" smtClean="0"/>
          </a:p>
          <a:p>
            <a:pPr marL="365125" indent="-365125">
              <a:buNone/>
            </a:pPr>
            <a:r>
              <a:rPr lang="en-US" dirty="0" smtClean="0"/>
              <a:t>2. </a:t>
            </a:r>
            <a:r>
              <a:rPr lang="el-GR" dirty="0" smtClean="0"/>
              <a:t>Ξήρανση.</a:t>
            </a:r>
          </a:p>
          <a:p>
            <a:pPr marL="514350" indent="-514350">
              <a:buFont typeface="+mj-lt"/>
              <a:buAutoNum type="arabicPeriod"/>
            </a:pPr>
            <a:endParaRPr lang="el-GR" dirty="0" smtClean="0"/>
          </a:p>
          <a:p>
            <a:pPr marL="365125" indent="-365125">
              <a:buNone/>
            </a:pPr>
            <a:r>
              <a:rPr lang="en-US" dirty="0" smtClean="0"/>
              <a:t>3. </a:t>
            </a:r>
            <a:r>
              <a:rPr lang="el-GR" dirty="0" smtClean="0"/>
              <a:t>Αφυδάτωση.</a:t>
            </a:r>
          </a:p>
          <a:p>
            <a:pPr marL="365125" indent="-365125">
              <a:buFont typeface="+mj-lt"/>
              <a:buAutoNum type="arabicPeriod"/>
            </a:pPr>
            <a:endParaRPr lang="el-GR" dirty="0" smtClean="0"/>
          </a:p>
          <a:p>
            <a:pPr marL="365125" indent="-365125">
              <a:buNone/>
            </a:pPr>
            <a:r>
              <a:rPr lang="en-US" dirty="0" smtClean="0"/>
              <a:t>4. </a:t>
            </a:r>
            <a:r>
              <a:rPr lang="el-GR" dirty="0" smtClean="0"/>
              <a:t>Κατάψυξη.</a:t>
            </a:r>
          </a:p>
          <a:p>
            <a:pPr marL="365125" indent="-365125">
              <a:buFont typeface="+mj-lt"/>
              <a:buAutoNum type="arabicPeriod"/>
            </a:pPr>
            <a:endParaRPr lang="el-GR" dirty="0" smtClean="0"/>
          </a:p>
          <a:p>
            <a:pPr marL="365125" indent="-365125">
              <a:buNone/>
            </a:pPr>
            <a:r>
              <a:rPr lang="en-US" dirty="0" smtClean="0"/>
              <a:t>5. </a:t>
            </a:r>
            <a:r>
              <a:rPr lang="el-GR" dirty="0" smtClean="0"/>
              <a:t>Κάπνισμα.</a:t>
            </a:r>
          </a:p>
          <a:p>
            <a:pPr marL="365125" indent="-365125">
              <a:buFont typeface="+mj-lt"/>
              <a:buAutoNum type="arabicPeriod"/>
            </a:pPr>
            <a:endParaRPr lang="el-GR" dirty="0" smtClean="0"/>
          </a:p>
          <a:p>
            <a:pPr marL="365125" indent="-365125">
              <a:buNone/>
            </a:pPr>
            <a:r>
              <a:rPr lang="en-US" dirty="0" smtClean="0"/>
              <a:t>6.</a:t>
            </a:r>
            <a:r>
              <a:rPr lang="el-GR" dirty="0" smtClean="0"/>
              <a:t>Αλιπάστωση</a:t>
            </a:r>
            <a:endParaRPr lang="en-US" dirty="0" smtClean="0"/>
          </a:p>
          <a:p>
            <a:pPr marL="365125" indent="-365125">
              <a:buNone/>
            </a:pPr>
            <a:endParaRPr lang="el-GR" dirty="0" smtClean="0"/>
          </a:p>
          <a:p>
            <a:pPr marL="365125" indent="-365125">
              <a:buNone/>
            </a:pPr>
            <a:r>
              <a:rPr lang="en-US" dirty="0" smtClean="0"/>
              <a:t>7.</a:t>
            </a:r>
            <a:r>
              <a:rPr lang="el-GR" dirty="0" smtClean="0"/>
              <a:t>Φρέσκα τρόφιμα.</a:t>
            </a:r>
            <a:endParaRPr lang="el-GR" dirty="0"/>
          </a:p>
        </p:txBody>
      </p:sp>
      <p:sp>
        <p:nvSpPr>
          <p:cNvPr id="5" name="Θέση περιεχομένου 4"/>
          <p:cNvSpPr>
            <a:spLocks noGrp="1"/>
          </p:cNvSpPr>
          <p:nvPr>
            <p:ph sz="half" idx="4294967295"/>
          </p:nvPr>
        </p:nvSpPr>
        <p:spPr>
          <a:xfrm>
            <a:off x="3683000" y="0"/>
            <a:ext cx="9067800" cy="9601200"/>
          </a:xfrm>
          <a:solidFill>
            <a:schemeClr val="tx2">
              <a:lumMod val="40000"/>
              <a:lumOff val="60000"/>
            </a:schemeClr>
          </a:solidFill>
        </p:spPr>
        <p:txBody>
          <a:bodyPr>
            <a:normAutofit fontScale="77500" lnSpcReduction="20000"/>
          </a:bodyPr>
          <a:lstStyle/>
          <a:p>
            <a:pPr marL="514350" indent="-514350" algn="just">
              <a:buFont typeface="+mj-lt"/>
              <a:buAutoNum type="alphaUcPeriod"/>
            </a:pPr>
            <a:r>
              <a:rPr lang="el-GR" dirty="0" smtClean="0"/>
              <a:t>Στιγμιαίος καφές, γάλα σκόνη, στιγμιαίες σούπες, ζυμαρικά, πουρές πατάτας.</a:t>
            </a:r>
            <a:endParaRPr lang="en-US" dirty="0" smtClean="0"/>
          </a:p>
          <a:p>
            <a:pPr marL="514350" indent="-514350" algn="just">
              <a:buFont typeface="+mj-lt"/>
              <a:buAutoNum type="alphaUcPeriod"/>
            </a:pPr>
            <a:endParaRPr lang="el-GR" dirty="0" smtClean="0"/>
          </a:p>
          <a:p>
            <a:pPr marL="514350" indent="-514350" algn="just">
              <a:buFont typeface="+mj-lt"/>
              <a:buAutoNum type="alphaUcPeriod"/>
            </a:pPr>
            <a:r>
              <a:rPr lang="el-GR" dirty="0" smtClean="0"/>
              <a:t>Μέθοδος που χρησιμοποιείται για τη συντήρηση του κρέατος, του ψαριού, των τυριών.</a:t>
            </a:r>
            <a:endParaRPr lang="en-US" dirty="0" smtClean="0"/>
          </a:p>
          <a:p>
            <a:pPr marL="514350" indent="-514350" algn="just">
              <a:buFont typeface="+mj-lt"/>
              <a:buAutoNum type="alphaUcPeriod"/>
            </a:pPr>
            <a:endParaRPr lang="el-GR" dirty="0" smtClean="0"/>
          </a:p>
          <a:p>
            <a:pPr marL="514350" indent="-514350" algn="just">
              <a:buFont typeface="+mj-lt"/>
              <a:buAutoNum type="alphaUcPeriod"/>
            </a:pPr>
            <a:r>
              <a:rPr lang="el-GR" dirty="0" smtClean="0"/>
              <a:t>Μέθοδος που οδηγεί στη μικρότερη υποβάθμιση των θρεπτικών συστατικών των τροφίμων.</a:t>
            </a:r>
            <a:endParaRPr lang="en-US" dirty="0" smtClean="0"/>
          </a:p>
          <a:p>
            <a:pPr marL="514350" indent="-514350" algn="just">
              <a:buFont typeface="+mj-lt"/>
              <a:buAutoNum type="alphaUcPeriod"/>
            </a:pPr>
            <a:endParaRPr lang="el-GR" dirty="0" smtClean="0"/>
          </a:p>
          <a:p>
            <a:pPr marL="514350" indent="-514350" algn="just">
              <a:buFont typeface="+mj-lt"/>
              <a:buAutoNum type="alphaUcPeriod"/>
            </a:pPr>
            <a:r>
              <a:rPr lang="el-GR" dirty="0" smtClean="0"/>
              <a:t>Χρήση ήλιου, θέρμανσης.</a:t>
            </a:r>
            <a:endParaRPr lang="en-US" dirty="0" smtClean="0"/>
          </a:p>
          <a:p>
            <a:pPr marL="514350" indent="-514350" algn="just">
              <a:buFont typeface="+mj-lt"/>
              <a:buAutoNum type="alphaUcPeriod"/>
            </a:pPr>
            <a:endParaRPr lang="el-GR" dirty="0" smtClean="0"/>
          </a:p>
          <a:p>
            <a:pPr marL="514350" indent="-514350" algn="just">
              <a:buFont typeface="+mj-lt"/>
              <a:buAutoNum type="alphaUcPeriod"/>
            </a:pPr>
            <a:r>
              <a:rPr lang="el-GR" dirty="0" smtClean="0"/>
              <a:t>Παραγωγή βιομηχανικών προϊόντων μακράς διαρκείας.</a:t>
            </a:r>
            <a:endParaRPr lang="en-US" dirty="0" smtClean="0"/>
          </a:p>
          <a:p>
            <a:pPr marL="514350" indent="-514350" algn="just">
              <a:buFont typeface="+mj-lt"/>
              <a:buAutoNum type="alphaUcPeriod"/>
            </a:pPr>
            <a:endParaRPr lang="el-GR" dirty="0" smtClean="0"/>
          </a:p>
          <a:p>
            <a:pPr marL="514350" indent="-514350" algn="just">
              <a:buFont typeface="+mj-lt"/>
              <a:buAutoNum type="alphaUcPeriod"/>
            </a:pPr>
            <a:r>
              <a:rPr lang="el-GR" dirty="0" smtClean="0"/>
              <a:t>Τρόφιμα που δεν έχουν υποστεί καμία επεξεργασία πέρα από τη χρήση ψυγείου για τη μεταφορά και την τοποθέτηση τους στα ράφια του </a:t>
            </a:r>
            <a:r>
              <a:rPr lang="en-US" dirty="0" smtClean="0"/>
              <a:t>super market</a:t>
            </a:r>
          </a:p>
          <a:p>
            <a:pPr marL="514350" indent="-514350" algn="just">
              <a:buFont typeface="+mj-lt"/>
              <a:buAutoNum type="alphaUcPeriod"/>
            </a:pPr>
            <a:endParaRPr lang="el-GR" dirty="0" smtClean="0"/>
          </a:p>
          <a:p>
            <a:pPr marL="514350" indent="-514350" algn="just">
              <a:buFont typeface="+mj-lt"/>
              <a:buAutoNum type="alphaUcPeriod"/>
            </a:pPr>
            <a:r>
              <a:rPr lang="el-GR" dirty="0" smtClean="0"/>
              <a:t>Αποφυγή εκβλάστησης λαχανικών.</a:t>
            </a:r>
            <a:endParaRPr lang="en-US" dirty="0" smtClean="0"/>
          </a:p>
          <a:p>
            <a:pPr marL="514350" indent="-514350" algn="just">
              <a:buFont typeface="+mj-lt"/>
              <a:buAutoNum type="alphaUcPeriod"/>
            </a:pPr>
            <a:endParaRPr lang="el-GR" dirty="0" smtClean="0"/>
          </a:p>
          <a:p>
            <a:pPr marL="514350" indent="-514350" algn="just">
              <a:buFont typeface="+mj-lt"/>
              <a:buAutoNum type="alphaUcPeriod"/>
            </a:pPr>
            <a:r>
              <a:rPr lang="el-GR" dirty="0" smtClean="0"/>
              <a:t>Με τη βοήθεια της αλκοόλης και των οξέων που περιέχει συντελείται η συντήρηση των τροφίμων.</a:t>
            </a:r>
          </a:p>
          <a:p>
            <a:pPr marL="514350" indent="-514350" algn="just">
              <a:buFont typeface="+mj-lt"/>
              <a:buAutoNum type="alphaUcPeriod"/>
            </a:pPr>
            <a:endParaRPr lang="el-GR" dirty="0" smtClean="0"/>
          </a:p>
          <a:p>
            <a:pPr marL="514350" indent="-514350" algn="just">
              <a:buFont typeface="+mj-lt"/>
              <a:buAutoNum type="alphaUcPeriod"/>
            </a:pPr>
            <a:r>
              <a:rPr lang="el-GR" dirty="0" smtClean="0"/>
              <a:t>Απορρόφηση υγρασίας της τροφής μέσω της ώσμωσης.</a:t>
            </a:r>
            <a:endParaRPr lang="en-US" dirty="0" smtClean="0"/>
          </a:p>
          <a:p>
            <a:pPr marL="514350" indent="-514350" algn="just">
              <a:buFont typeface="+mj-lt"/>
              <a:buAutoNum type="alphaUcPeriod"/>
            </a:pPr>
            <a:endParaRPr lang="el-GR" dirty="0" smtClean="0"/>
          </a:p>
          <a:p>
            <a:pPr marL="514350" indent="-514350" algn="just">
              <a:buFont typeface="+mj-lt"/>
              <a:buAutoNum type="alphaUcPeriod"/>
            </a:pPr>
            <a:r>
              <a:rPr lang="el-GR" dirty="0" smtClean="0"/>
              <a:t>Αποφυγή εκφύτρωσης δημητριακών.</a:t>
            </a:r>
          </a:p>
          <a:p>
            <a:pPr marL="514350" indent="-514350" algn="just">
              <a:buFont typeface="+mj-lt"/>
              <a:buAutoNum type="alphaUcPeriod"/>
            </a:pPr>
            <a:r>
              <a:rPr lang="el-GR" dirty="0" smtClean="0"/>
              <a:t>Τροφή, θερμοκρασία, υγρασία.</a:t>
            </a:r>
          </a:p>
          <a:p>
            <a:pPr marL="514350" indent="-514350" algn="just">
              <a:buFont typeface="+mj-lt"/>
              <a:buAutoNum type="alphaUcPeriod"/>
            </a:pPr>
            <a:r>
              <a:rPr lang="el-GR" dirty="0" smtClean="0"/>
              <a:t>Οδηγεί στην αδρανοποίηση (ύπνο), των βακτηρίων των τροφίμων.</a:t>
            </a:r>
            <a:endParaRPr lang="el-GR" dirty="0"/>
          </a:p>
        </p:txBody>
      </p:sp>
    </p:spTree>
    <p:extLst>
      <p:ext uri="{BB962C8B-B14F-4D97-AF65-F5344CB8AC3E}">
        <p14:creationId xmlns="" xmlns:p14="http://schemas.microsoft.com/office/powerpoint/2010/main" val="34508542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4000" y="0"/>
            <a:ext cx="12440920" cy="1143000"/>
          </a:xfrm>
          <a:solidFill>
            <a:schemeClr val="accent1">
              <a:lumMod val="60000"/>
              <a:lumOff val="40000"/>
            </a:schemeClr>
          </a:solidFill>
        </p:spPr>
        <p:txBody>
          <a:bodyPr>
            <a:normAutofit/>
          </a:bodyPr>
          <a:lstStyle/>
          <a:p>
            <a:pPr algn="just"/>
            <a:r>
              <a:rPr lang="el-GR" sz="3200" b="1" u="sng" dirty="0">
                <a:latin typeface="+mn-lt"/>
              </a:rPr>
              <a:t>ΕΡΩΤΗΣΗ 1:</a:t>
            </a:r>
            <a:r>
              <a:rPr lang="el-GR" sz="3200" dirty="0">
                <a:latin typeface="+mn-lt"/>
              </a:rPr>
              <a:t> Συμπληρώστε προσεκτικά τις προτάσεις με την κατάλληλη λέξη</a:t>
            </a:r>
            <a:r>
              <a:rPr lang="el-GR" sz="3200" dirty="0" smtClean="0">
                <a:latin typeface="+mn-lt"/>
              </a:rPr>
              <a:t>.</a:t>
            </a:r>
            <a:endParaRPr lang="el-GR" sz="3200" dirty="0">
              <a:latin typeface="+mn-lt"/>
            </a:endParaRPr>
          </a:p>
        </p:txBody>
      </p:sp>
      <p:sp>
        <p:nvSpPr>
          <p:cNvPr id="3" name="Θέση περιεχομένου 2"/>
          <p:cNvSpPr>
            <a:spLocks noGrp="1"/>
          </p:cNvSpPr>
          <p:nvPr>
            <p:ph idx="1"/>
          </p:nvPr>
        </p:nvSpPr>
        <p:spPr>
          <a:xfrm>
            <a:off x="254000" y="1447800"/>
            <a:ext cx="12420600" cy="8153400"/>
          </a:xfrm>
          <a:solidFill>
            <a:schemeClr val="accent1">
              <a:lumMod val="40000"/>
              <a:lumOff val="60000"/>
            </a:schemeClr>
          </a:solidFill>
        </p:spPr>
        <p:txBody>
          <a:bodyPr>
            <a:normAutofit lnSpcReduction="10000"/>
          </a:bodyPr>
          <a:lstStyle/>
          <a:p>
            <a:pPr algn="just"/>
            <a:r>
              <a:rPr lang="el-GR" dirty="0" smtClean="0"/>
              <a:t>Οι παράγοντες που επηρεάζουν την ανάπτυξη των μικροοργανισμών και τη δράση των [……………………] είναι η [……………………], η […………………………..] και η [……………………]..</a:t>
            </a:r>
          </a:p>
          <a:p>
            <a:pPr algn="just"/>
            <a:r>
              <a:rPr lang="el-GR" dirty="0" smtClean="0"/>
              <a:t>Στην </a:t>
            </a:r>
            <a:r>
              <a:rPr lang="el-GR" dirty="0"/>
              <a:t>κατάψυξη παρεμποδίζεται η δράση των </a:t>
            </a:r>
            <a:r>
              <a:rPr lang="el-GR" dirty="0" smtClean="0"/>
              <a:t>[…………………….] </a:t>
            </a:r>
            <a:r>
              <a:rPr lang="el-GR" dirty="0"/>
              <a:t>και δεν μπορούν να αναπτυχθούν οι </a:t>
            </a:r>
            <a:r>
              <a:rPr lang="el-GR" dirty="0" smtClean="0"/>
              <a:t>[…………………………………..</a:t>
            </a:r>
            <a:endParaRPr lang="el-GR" dirty="0"/>
          </a:p>
          <a:p>
            <a:pPr algn="just"/>
            <a:r>
              <a:rPr lang="el-GR" dirty="0"/>
              <a:t>Ένα τρόφιμο που έχει ξεπαγώσει δεν πρέπει να </a:t>
            </a:r>
            <a:r>
              <a:rPr lang="el-GR" dirty="0" smtClean="0"/>
              <a:t>[…………………….].</a:t>
            </a:r>
            <a:endParaRPr lang="el-GR" dirty="0"/>
          </a:p>
          <a:p>
            <a:pPr algn="just"/>
            <a:r>
              <a:rPr lang="el-GR" dirty="0"/>
              <a:t>Η κονσέρβα πρέπει να διατηρείται σε μέρος </a:t>
            </a:r>
            <a:r>
              <a:rPr lang="el-GR" dirty="0" smtClean="0"/>
              <a:t>[…………………………...] </a:t>
            </a:r>
            <a:r>
              <a:rPr lang="el-GR" dirty="0"/>
              <a:t>και ξηρό.</a:t>
            </a:r>
          </a:p>
          <a:p>
            <a:pPr algn="just"/>
            <a:r>
              <a:rPr lang="el-GR" dirty="0"/>
              <a:t>Παραδείγματα αφυδατωμένων τροφίμων είναι η </a:t>
            </a:r>
            <a:r>
              <a:rPr lang="el-GR" dirty="0" smtClean="0"/>
              <a:t>[……………] </a:t>
            </a:r>
            <a:r>
              <a:rPr lang="el-GR" dirty="0"/>
              <a:t>και ο </a:t>
            </a:r>
            <a:r>
              <a:rPr lang="el-GR" dirty="0" smtClean="0"/>
              <a:t>[……………].</a:t>
            </a:r>
            <a:endParaRPr lang="el-GR" dirty="0"/>
          </a:p>
          <a:p>
            <a:pPr algn="just"/>
            <a:r>
              <a:rPr lang="el-GR" dirty="0"/>
              <a:t>Η συντήρηση των τροφίμων με τη βοήθεια του αλατιού ονομάζεται </a:t>
            </a:r>
            <a:r>
              <a:rPr lang="el-GR" dirty="0" smtClean="0"/>
              <a:t>[………………………….].</a:t>
            </a:r>
            <a:endParaRPr lang="el-GR" dirty="0"/>
          </a:p>
          <a:p>
            <a:pPr algn="just"/>
            <a:r>
              <a:rPr lang="el-GR" dirty="0"/>
              <a:t>Τα χημικά </a:t>
            </a:r>
            <a:r>
              <a:rPr lang="el-GR" dirty="0" smtClean="0"/>
              <a:t>[…………………………………….] </a:t>
            </a:r>
            <a:r>
              <a:rPr lang="el-GR" dirty="0"/>
              <a:t>είναι ουσίες, οι οποίες εμποδίζουν την ανάπτυξη των μικροοργανισμών.</a:t>
            </a:r>
          </a:p>
          <a:p>
            <a:pPr algn="just"/>
            <a:r>
              <a:rPr lang="el-GR" dirty="0"/>
              <a:t>Οι μικροοργανισμοί διακρίνονται σε </a:t>
            </a:r>
            <a:r>
              <a:rPr lang="el-GR" dirty="0" smtClean="0"/>
              <a:t>[……………………], [……………] </a:t>
            </a:r>
            <a:r>
              <a:rPr lang="el-GR" dirty="0"/>
              <a:t>και </a:t>
            </a:r>
            <a:r>
              <a:rPr lang="el-GR" dirty="0" smtClean="0"/>
              <a:t>[……………]</a:t>
            </a:r>
          </a:p>
          <a:p>
            <a:pPr algn="just"/>
            <a:r>
              <a:rPr lang="el-GR" dirty="0" smtClean="0"/>
              <a:t>Με τη διαδικασία της ζύμωσης παράγεται το  [………..……………..… ] η  μπύρα, το [……………………….], το  [………………..], το [………………….]</a:t>
            </a:r>
          </a:p>
          <a:p>
            <a:pPr algn="just"/>
            <a:r>
              <a:rPr lang="el-GR" dirty="0" smtClean="0"/>
              <a:t>Η μέθοδος συντήρησης των τροφίμων που συμβάλλει στη μικρότερη υποβάθμιση των θρεπτικών συστατικών των τροφίμων είναι η  [……………………]</a:t>
            </a:r>
            <a:endParaRPr lang="el-GR" dirty="0"/>
          </a:p>
          <a:p>
            <a:endParaRPr lang="el-GR" dirty="0"/>
          </a:p>
        </p:txBody>
      </p:sp>
    </p:spTree>
    <p:extLst>
      <p:ext uri="{BB962C8B-B14F-4D97-AF65-F5344CB8AC3E}">
        <p14:creationId xmlns="" xmlns:p14="http://schemas.microsoft.com/office/powerpoint/2010/main" val="98904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4000" y="304801"/>
            <a:ext cx="12496800" cy="1143000"/>
          </a:xfrm>
          <a:solidFill>
            <a:schemeClr val="accent2">
              <a:lumMod val="20000"/>
              <a:lumOff val="80000"/>
            </a:schemeClr>
          </a:solidFill>
        </p:spPr>
        <p:txBody>
          <a:bodyPr>
            <a:normAutofit fontScale="90000"/>
          </a:bodyPr>
          <a:lstStyle/>
          <a:p>
            <a:r>
              <a:rPr lang="el-GR" dirty="0" smtClean="0"/>
              <a:t>Χαρακτηρίστε </a:t>
            </a:r>
            <a:r>
              <a:rPr lang="el-GR" dirty="0"/>
              <a:t>τις παρακάτω προτάσεις με τη λέξη ΣΩΣΤΗ ή ΛΑΘΟΣ.                       </a:t>
            </a:r>
          </a:p>
        </p:txBody>
      </p:sp>
      <p:sp>
        <p:nvSpPr>
          <p:cNvPr id="3" name="Θέση περιεχομένου 2"/>
          <p:cNvSpPr>
            <a:spLocks noGrp="1"/>
          </p:cNvSpPr>
          <p:nvPr>
            <p:ph idx="1"/>
          </p:nvPr>
        </p:nvSpPr>
        <p:spPr>
          <a:xfrm>
            <a:off x="254000" y="1676400"/>
            <a:ext cx="12496800" cy="7772400"/>
          </a:xfrm>
          <a:solidFill>
            <a:schemeClr val="accent2">
              <a:lumMod val="40000"/>
              <a:lumOff val="60000"/>
            </a:schemeClr>
          </a:solidFill>
        </p:spPr>
        <p:txBody>
          <a:bodyPr>
            <a:normAutofit/>
          </a:bodyPr>
          <a:lstStyle/>
          <a:p>
            <a:pPr marL="514350" lvl="0" indent="-514350" algn="just">
              <a:buFont typeface="+mj-lt"/>
              <a:buAutoNum type="arabicPeriod"/>
            </a:pPr>
            <a:r>
              <a:rPr lang="el-GR" dirty="0" smtClean="0"/>
              <a:t>Τα </a:t>
            </a:r>
            <a:r>
              <a:rPr lang="el-GR" dirty="0"/>
              <a:t>συντηρητικά επισημαίνονται με τον αριθμό «Α» και έναν αριθμό.</a:t>
            </a:r>
          </a:p>
          <a:p>
            <a:pPr marL="514350" lvl="0" indent="-514350" algn="just">
              <a:buFont typeface="+mj-lt"/>
              <a:buAutoNum type="arabicPeriod"/>
            </a:pPr>
            <a:r>
              <a:rPr lang="el-GR" dirty="0"/>
              <a:t>Τα τρόφιμα για να παστεριωθούν ψύχονται.</a:t>
            </a:r>
          </a:p>
          <a:p>
            <a:pPr marL="514350" lvl="0" indent="-514350" algn="just">
              <a:buFont typeface="+mj-lt"/>
              <a:buAutoNum type="arabicPeriod"/>
            </a:pPr>
            <a:r>
              <a:rPr lang="el-GR" dirty="0"/>
              <a:t>Η αποστείρωση ενός τροφίμου γίνεται με τη θέρμανση σε πολλή υψηλή θερμοκρασία για πολλή ώρα.</a:t>
            </a:r>
          </a:p>
          <a:p>
            <a:pPr marL="514350" lvl="0" indent="-514350" algn="just">
              <a:buFont typeface="+mj-lt"/>
              <a:buAutoNum type="arabicPeriod"/>
            </a:pPr>
            <a:r>
              <a:rPr lang="el-GR" dirty="0"/>
              <a:t>Τα συντηρητικά πρέπει να χρησιμοποιούνται με σύνεση.</a:t>
            </a:r>
          </a:p>
          <a:p>
            <a:pPr marL="514350" lvl="0" indent="-514350" algn="just">
              <a:buFont typeface="+mj-lt"/>
              <a:buAutoNum type="arabicPeriod"/>
            </a:pPr>
            <a:r>
              <a:rPr lang="el-GR" dirty="0"/>
              <a:t>Το σαλάμι αέρος είναι αποτέλεσμα ζύμωσης του κρέατος.</a:t>
            </a:r>
          </a:p>
          <a:p>
            <a:pPr marL="514350" lvl="0" indent="-514350" algn="just">
              <a:buFont typeface="+mj-lt"/>
              <a:buAutoNum type="arabicPeriod"/>
            </a:pPr>
            <a:r>
              <a:rPr lang="el-GR" dirty="0"/>
              <a:t>Στην κατάψυξη δρουν τα ένζυμα, αλλά δεν αναπτύσσονται οι μικροοργανισμοί.</a:t>
            </a:r>
          </a:p>
          <a:p>
            <a:pPr marL="514350" lvl="0" indent="-514350" algn="just">
              <a:buFont typeface="+mj-lt"/>
              <a:buAutoNum type="arabicPeriod"/>
            </a:pPr>
            <a:r>
              <a:rPr lang="el-GR" dirty="0"/>
              <a:t>Τα τρόφιμα στην κοινή ψύξη διατηρούνται λίγες μέρες.</a:t>
            </a:r>
          </a:p>
          <a:p>
            <a:pPr marL="514350" lvl="0" indent="-514350" algn="just">
              <a:buFont typeface="+mj-lt"/>
              <a:buAutoNum type="arabicPeriod"/>
            </a:pPr>
            <a:r>
              <a:rPr lang="el-GR" dirty="0"/>
              <a:t>Όλοι οι μικροοργανισμοί που υπάρχουν στα τρόφιμα είναι επικίνδυνοι για την υγεία του ανθρώπου.</a:t>
            </a:r>
          </a:p>
          <a:p>
            <a:pPr marL="514350" lvl="0" indent="-514350" algn="just">
              <a:buFont typeface="+mj-lt"/>
              <a:buAutoNum type="arabicPeriod"/>
            </a:pPr>
            <a:r>
              <a:rPr lang="el-GR" dirty="0"/>
              <a:t>Η κοινή ψύξη έχει στόχο να μειώσει την ταχύτητα με την οποία αλλοιώνονται ένα τρόφιμο.</a:t>
            </a:r>
          </a:p>
          <a:p>
            <a:pPr marL="514350" lvl="0" indent="-514350" algn="just">
              <a:buFont typeface="+mj-lt"/>
              <a:buAutoNum type="arabicPeriod"/>
            </a:pPr>
            <a:r>
              <a:rPr lang="el-GR" dirty="0"/>
              <a:t>Η κονσερβοποίηση επιβάλλεται να συνδυαστεί με τη ψύξη</a:t>
            </a:r>
            <a:r>
              <a:rPr lang="el-GR" dirty="0" smtClean="0"/>
              <a:t>.</a:t>
            </a:r>
          </a:p>
          <a:p>
            <a:pPr marL="514350" lvl="0" indent="-514350" algn="just">
              <a:buFont typeface="+mj-lt"/>
              <a:buAutoNum type="arabicPeriod"/>
            </a:pPr>
            <a:r>
              <a:rPr lang="el-GR" dirty="0" smtClean="0"/>
              <a:t> η Αλιπάστωση γίνεται και με την εξωτερική επάλειψη με αλάτι.</a:t>
            </a:r>
            <a:endParaRPr lang="el-GR" dirty="0"/>
          </a:p>
          <a:p>
            <a:pPr marL="0" indent="0">
              <a:buNone/>
            </a:pPr>
            <a:endParaRPr lang="el-GR" dirty="0"/>
          </a:p>
          <a:p>
            <a:endParaRPr lang="el-GR" dirty="0"/>
          </a:p>
        </p:txBody>
      </p:sp>
    </p:spTree>
    <p:extLst>
      <p:ext uri="{BB962C8B-B14F-4D97-AF65-F5344CB8AC3E}">
        <p14:creationId xmlns="" xmlns:p14="http://schemas.microsoft.com/office/powerpoint/2010/main" val="2781632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4000" y="10160"/>
            <a:ext cx="12496800" cy="1233310"/>
          </a:xfrm>
        </p:spPr>
        <p:txBody>
          <a:bodyPr>
            <a:normAutofit fontScale="90000"/>
          </a:bodyPr>
          <a:lstStyle/>
          <a:p>
            <a:pPr algn="ctr"/>
            <a:r>
              <a:rPr lang="el-GR" b="1" dirty="0"/>
              <a:t>Βρείτε </a:t>
            </a:r>
            <a:r>
              <a:rPr lang="el-GR" b="1" dirty="0" smtClean="0"/>
              <a:t>10 </a:t>
            </a:r>
            <a:r>
              <a:rPr lang="el-GR" b="1" dirty="0"/>
              <a:t>λέξεις που είναι κρυμμένες στο κρυπτόλεξο. </a:t>
            </a:r>
          </a:p>
        </p:txBody>
      </p:sp>
      <p:pic>
        <p:nvPicPr>
          <p:cNvPr id="9" name="Θέση περιεχομένου 8"/>
          <p:cNvPicPr>
            <a:picLocks noGrp="1" noChangeAspect="1"/>
          </p:cNvPicPr>
          <p:nvPr>
            <p:ph idx="1"/>
          </p:nvPr>
        </p:nvPicPr>
        <p:blipFill rotWithShape="1">
          <a:blip r:embed="rId2" cstate="print">
            <a:extLst>
              <a:ext uri="{28A0092B-C50C-407E-A947-70E740481C1C}">
                <a14:useLocalDpi xmlns="" xmlns:a14="http://schemas.microsoft.com/office/drawing/2010/main" val="0"/>
              </a:ext>
            </a:extLst>
          </a:blip>
          <a:srcRect l="1219" b="2325"/>
          <a:stretch/>
        </p:blipFill>
        <p:spPr>
          <a:xfrm>
            <a:off x="177800" y="1295400"/>
            <a:ext cx="8915400" cy="7898733"/>
          </a:xfrm>
          <a:ln w="57150">
            <a:solidFill>
              <a:schemeClr val="tx1"/>
            </a:solidFill>
          </a:ln>
        </p:spPr>
      </p:pic>
      <p:sp>
        <p:nvSpPr>
          <p:cNvPr id="4" name="3 - Ορθογώνιο"/>
          <p:cNvSpPr/>
          <p:nvPr/>
        </p:nvSpPr>
        <p:spPr>
          <a:xfrm>
            <a:off x="9245600" y="1371600"/>
            <a:ext cx="3759200" cy="723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r>
              <a:rPr lang="el-GR" sz="3200" dirty="0" smtClean="0"/>
              <a:t>Μικροοργανισμοί</a:t>
            </a:r>
          </a:p>
          <a:p>
            <a:pPr marL="342900" indent="-342900" algn="ctr">
              <a:buFont typeface="+mj-lt"/>
              <a:buAutoNum type="arabicPeriod"/>
            </a:pPr>
            <a:r>
              <a:rPr lang="el-GR" sz="3200" dirty="0" smtClean="0"/>
              <a:t>Ζύμωση, </a:t>
            </a:r>
          </a:p>
          <a:p>
            <a:pPr marL="342900" indent="-342900" algn="ctr">
              <a:buFont typeface="+mj-lt"/>
              <a:buAutoNum type="arabicPeriod"/>
            </a:pPr>
            <a:r>
              <a:rPr lang="el-GR" sz="3200" dirty="0" smtClean="0"/>
              <a:t>Ζύμες,</a:t>
            </a:r>
          </a:p>
          <a:p>
            <a:pPr marL="342900" indent="-342900" algn="ctr">
              <a:buFont typeface="+mj-lt"/>
              <a:buAutoNum type="arabicPeriod"/>
            </a:pPr>
            <a:r>
              <a:rPr lang="el-GR" sz="3200" dirty="0" smtClean="0"/>
              <a:t>Ξήρανση,</a:t>
            </a:r>
          </a:p>
          <a:p>
            <a:pPr marL="342900" indent="-342900" algn="ctr">
              <a:buFont typeface="+mj-lt"/>
              <a:buAutoNum type="arabicPeriod"/>
            </a:pPr>
            <a:r>
              <a:rPr lang="el-GR" sz="3200" dirty="0" smtClean="0"/>
              <a:t>Συντήρηση,</a:t>
            </a:r>
          </a:p>
          <a:p>
            <a:pPr marL="342900" indent="-342900" algn="ctr">
              <a:buFont typeface="+mj-lt"/>
              <a:buAutoNum type="arabicPeriod"/>
            </a:pPr>
            <a:r>
              <a:rPr lang="el-GR" sz="3200" dirty="0" smtClean="0"/>
              <a:t>Μύκητες,</a:t>
            </a:r>
          </a:p>
          <a:p>
            <a:pPr marL="342900" indent="-342900" algn="ctr">
              <a:buFont typeface="+mj-lt"/>
              <a:buAutoNum type="arabicPeriod"/>
            </a:pPr>
            <a:r>
              <a:rPr lang="el-GR" sz="3200" dirty="0" smtClean="0"/>
              <a:t>βακτήρια,</a:t>
            </a:r>
          </a:p>
          <a:p>
            <a:pPr marL="342900" indent="-342900" algn="ctr">
              <a:buFont typeface="+mj-lt"/>
              <a:buAutoNum type="arabicPeriod"/>
            </a:pPr>
            <a:r>
              <a:rPr lang="el-GR" sz="3200" dirty="0" smtClean="0"/>
              <a:t>ένζυμα,</a:t>
            </a:r>
          </a:p>
          <a:p>
            <a:pPr marL="342900" indent="-342900" algn="ctr">
              <a:buFont typeface="+mj-lt"/>
              <a:buAutoNum type="arabicPeriod"/>
            </a:pPr>
            <a:r>
              <a:rPr lang="el-GR" sz="3200" dirty="0" smtClean="0"/>
              <a:t>Αλιπάστωση,</a:t>
            </a:r>
          </a:p>
          <a:p>
            <a:pPr marL="342900" indent="-342900" algn="ctr">
              <a:buFont typeface="+mj-lt"/>
              <a:buAutoNum type="arabicPeriod"/>
            </a:pPr>
            <a:r>
              <a:rPr lang="el-GR" sz="3200" smtClean="0"/>
              <a:t>Αφυδάτωση.</a:t>
            </a:r>
            <a:endParaRPr lang="el-GR" sz="3200" dirty="0" smtClean="0"/>
          </a:p>
          <a:p>
            <a:pPr marL="342900" indent="-342900" algn="ctr">
              <a:buFont typeface="+mj-lt"/>
              <a:buAutoNum type="arabicPeriod"/>
            </a:pPr>
            <a:endParaRPr lang="el-GR" sz="3200" dirty="0" smtClean="0"/>
          </a:p>
          <a:p>
            <a:pPr marL="342900" indent="-342900" algn="ctr">
              <a:buFont typeface="+mj-lt"/>
              <a:buAutoNum type="arabicPeriod"/>
            </a:pPr>
            <a:endParaRPr lang="el-GR" sz="3200" dirty="0" smtClean="0"/>
          </a:p>
          <a:p>
            <a:pPr marL="342900" indent="-342900" algn="ctr">
              <a:buFont typeface="+mj-lt"/>
              <a:buAutoNum type="arabicPeriod"/>
            </a:pPr>
            <a:endParaRPr lang="el-GR" dirty="0" smtClean="0"/>
          </a:p>
          <a:p>
            <a:pPr marL="342900" indent="-342900" algn="ctr">
              <a:buFont typeface="+mj-lt"/>
              <a:buAutoNum type="arabicPeriod"/>
            </a:pPr>
            <a:endParaRPr lang="el-GR" dirty="0" smtClean="0"/>
          </a:p>
          <a:p>
            <a:pPr marL="342900" indent="-342900" algn="ctr">
              <a:buFont typeface="+mj-lt"/>
              <a:buAutoNum type="arabicPeriod"/>
            </a:pPr>
            <a:endParaRPr lang="el-GR" dirty="0"/>
          </a:p>
        </p:txBody>
      </p:sp>
    </p:spTree>
    <p:extLst>
      <p:ext uri="{BB962C8B-B14F-4D97-AF65-F5344CB8AC3E}">
        <p14:creationId xmlns="" xmlns:p14="http://schemas.microsoft.com/office/powerpoint/2010/main" val="3186530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519291"/>
            <a:ext cx="12674600" cy="471310"/>
          </a:xfrm>
        </p:spPr>
        <p:txBody>
          <a:bodyPr>
            <a:normAutofit fontScale="90000"/>
          </a:bodyPr>
          <a:lstStyle/>
          <a:p>
            <a:pPr algn="ctr"/>
            <a:r>
              <a:rPr lang="el-GR" dirty="0" smtClean="0"/>
              <a:t>Κυκλώστε </a:t>
            </a:r>
            <a:r>
              <a:rPr lang="el-GR" dirty="0"/>
              <a:t>τη σωστή απάντηση.                                                                                      </a:t>
            </a:r>
            <a:br>
              <a:rPr lang="el-GR" dirty="0"/>
            </a:br>
            <a:endParaRPr lang="el-GR" dirty="0"/>
          </a:p>
        </p:txBody>
      </p:sp>
      <p:sp>
        <p:nvSpPr>
          <p:cNvPr id="3" name="Θέση περιεχομένου 2"/>
          <p:cNvSpPr>
            <a:spLocks noGrp="1"/>
          </p:cNvSpPr>
          <p:nvPr>
            <p:ph idx="1"/>
          </p:nvPr>
        </p:nvSpPr>
        <p:spPr>
          <a:xfrm>
            <a:off x="177800" y="719504"/>
            <a:ext cx="12496800" cy="8594650"/>
          </a:xfrm>
          <a:solidFill>
            <a:schemeClr val="accent6">
              <a:lumMod val="40000"/>
              <a:lumOff val="60000"/>
            </a:schemeClr>
          </a:solidFill>
        </p:spPr>
        <p:txBody>
          <a:bodyPr>
            <a:normAutofit fontScale="25000" lnSpcReduction="20000"/>
          </a:bodyPr>
          <a:lstStyle/>
          <a:p>
            <a:pPr marL="0" lvl="0" indent="0" algn="just">
              <a:buNone/>
            </a:pPr>
            <a:endParaRPr lang="el-GR" sz="11200" b="1" dirty="0" smtClean="0"/>
          </a:p>
          <a:p>
            <a:pPr marL="0" lvl="0" indent="0" algn="just">
              <a:buNone/>
            </a:pPr>
            <a:r>
              <a:rPr lang="el-GR" sz="11200" b="1" dirty="0" smtClean="0"/>
              <a:t>Η </a:t>
            </a:r>
            <a:r>
              <a:rPr lang="el-GR" sz="11200" b="1" dirty="0"/>
              <a:t>τοποθέτηση του τροφίμου σε κουτί, η αφαίρεση του αέρα, το κλείσιμο της συσκευασίας και η θέρμανση περιγράφει:</a:t>
            </a:r>
          </a:p>
          <a:p>
            <a:pPr marL="0" indent="0">
              <a:buNone/>
            </a:pPr>
            <a:r>
              <a:rPr lang="el-GR" sz="11200" b="1" dirty="0"/>
              <a:t>Α.</a:t>
            </a:r>
            <a:r>
              <a:rPr lang="el-GR" sz="11200" dirty="0"/>
              <a:t> την κονσερβοποίηση,           </a:t>
            </a:r>
            <a:r>
              <a:rPr lang="el-GR" sz="11200" b="1" dirty="0"/>
              <a:t>Β.</a:t>
            </a:r>
            <a:r>
              <a:rPr lang="el-GR" sz="11200" dirty="0"/>
              <a:t> τη ζύμωση,      </a:t>
            </a:r>
            <a:r>
              <a:rPr lang="el-GR" sz="11200" b="1" dirty="0"/>
              <a:t>Γ.</a:t>
            </a:r>
            <a:r>
              <a:rPr lang="el-GR" sz="11200" dirty="0"/>
              <a:t> την </a:t>
            </a:r>
            <a:r>
              <a:rPr lang="el-GR" sz="11200" dirty="0" err="1"/>
              <a:t>αλιπάστωση</a:t>
            </a:r>
            <a:r>
              <a:rPr lang="el-GR" sz="11200" dirty="0"/>
              <a:t>.</a:t>
            </a:r>
          </a:p>
          <a:p>
            <a:pPr marL="0" indent="0">
              <a:buNone/>
            </a:pPr>
            <a:r>
              <a:rPr lang="el-GR" sz="11200" dirty="0"/>
              <a:t> </a:t>
            </a:r>
          </a:p>
          <a:p>
            <a:pPr marL="0" lvl="0" indent="0">
              <a:buNone/>
            </a:pPr>
            <a:r>
              <a:rPr lang="el-GR" sz="11200" b="1" u="sng" dirty="0"/>
              <a:t>Τα ένζυμα:</a:t>
            </a:r>
          </a:p>
          <a:p>
            <a:pPr marL="0" indent="0">
              <a:buNone/>
            </a:pPr>
            <a:r>
              <a:rPr lang="el-GR" sz="11200" b="1" dirty="0"/>
              <a:t>Α.</a:t>
            </a:r>
            <a:r>
              <a:rPr lang="el-GR" sz="11200" dirty="0"/>
              <a:t> αλλοιώνουν ποιοτικά ένα τρόφιμο,       </a:t>
            </a:r>
            <a:r>
              <a:rPr lang="el-GR" sz="11200" b="1" dirty="0"/>
              <a:t> Β. </a:t>
            </a:r>
            <a:r>
              <a:rPr lang="el-GR" sz="11200" dirty="0"/>
              <a:t>οδηγούν στην ωρίμανση φρούτων-λαχανικών,    </a:t>
            </a:r>
            <a:r>
              <a:rPr lang="el-GR" sz="11200" b="1" dirty="0"/>
              <a:t>Γ.</a:t>
            </a:r>
            <a:r>
              <a:rPr lang="el-GR" sz="11200" dirty="0"/>
              <a:t> είτε αλλοιώνουν ποιοτικά ένα τρόφιμο, είτε οδηγούν στην ωρίμανση των φρούτων και των λαχανικών.</a:t>
            </a:r>
          </a:p>
          <a:p>
            <a:endParaRPr lang="el-GR" sz="11200" dirty="0"/>
          </a:p>
          <a:p>
            <a:pPr marL="0" lvl="0" indent="0">
              <a:buNone/>
            </a:pPr>
            <a:r>
              <a:rPr lang="el-GR" sz="11200" b="1" u="sng" dirty="0"/>
              <a:t>Τα βακτήρια πεθαίνουν:</a:t>
            </a:r>
          </a:p>
          <a:p>
            <a:pPr marL="0" indent="0">
              <a:buNone/>
            </a:pPr>
            <a:r>
              <a:rPr lang="el-GR" sz="11200" b="1" dirty="0"/>
              <a:t>Α.</a:t>
            </a:r>
            <a:r>
              <a:rPr lang="el-GR" sz="11200" dirty="0"/>
              <a:t> στην κατάψυξη,     </a:t>
            </a:r>
            <a:r>
              <a:rPr lang="el-GR" sz="11200" b="1" dirty="0"/>
              <a:t>Β.</a:t>
            </a:r>
            <a:r>
              <a:rPr lang="el-GR" sz="11200" dirty="0"/>
              <a:t> στην κοινή ψύξη του ψυγείου,     </a:t>
            </a:r>
            <a:r>
              <a:rPr lang="el-GR" sz="11200" b="1" dirty="0"/>
              <a:t>Γ.</a:t>
            </a:r>
            <a:r>
              <a:rPr lang="el-GR" sz="11200" dirty="0"/>
              <a:t> σε νερό που βράζει.</a:t>
            </a:r>
          </a:p>
          <a:p>
            <a:endParaRPr lang="el-GR" sz="11200" b="1" u="sng" dirty="0"/>
          </a:p>
          <a:p>
            <a:pPr marL="0" lvl="0" indent="0">
              <a:buNone/>
            </a:pPr>
            <a:r>
              <a:rPr lang="el-GR" sz="11200" b="1" u="sng" dirty="0"/>
              <a:t>Μικροοργανισμοί είναι:</a:t>
            </a:r>
          </a:p>
          <a:p>
            <a:pPr marL="0" indent="0">
              <a:buNone/>
            </a:pPr>
            <a:r>
              <a:rPr lang="el-GR" sz="11200" b="1" dirty="0"/>
              <a:t>Α.</a:t>
            </a:r>
            <a:r>
              <a:rPr lang="el-GR" sz="11200" dirty="0"/>
              <a:t> τα βακτήρια,     </a:t>
            </a:r>
            <a:r>
              <a:rPr lang="el-GR" sz="11200" b="1" dirty="0"/>
              <a:t>Β.</a:t>
            </a:r>
            <a:r>
              <a:rPr lang="el-GR" sz="11200" dirty="0"/>
              <a:t> οι μύκητες,      </a:t>
            </a:r>
            <a:r>
              <a:rPr lang="el-GR" sz="11200" b="1" dirty="0"/>
              <a:t>Γ</a:t>
            </a:r>
            <a:r>
              <a:rPr lang="el-GR" sz="11200" dirty="0"/>
              <a:t>. οι ζύμες,        </a:t>
            </a:r>
            <a:r>
              <a:rPr lang="el-GR" sz="11200" b="1" dirty="0"/>
              <a:t>Δ. </a:t>
            </a:r>
            <a:r>
              <a:rPr lang="el-GR" sz="11200" dirty="0"/>
              <a:t>τα βακτήρια, οι μύκητες και οι ζύμες.</a:t>
            </a:r>
          </a:p>
          <a:p>
            <a:endParaRPr lang="el-GR" sz="11200" dirty="0"/>
          </a:p>
          <a:p>
            <a:endParaRPr lang="el-GR" sz="11200" dirty="0"/>
          </a:p>
        </p:txBody>
      </p:sp>
    </p:spTree>
    <p:extLst>
      <p:ext uri="{BB962C8B-B14F-4D97-AF65-F5344CB8AC3E}">
        <p14:creationId xmlns="" xmlns:p14="http://schemas.microsoft.com/office/powerpoint/2010/main" val="12220541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82600" y="685800"/>
            <a:ext cx="12131040" cy="8610600"/>
          </a:xfrm>
          <a:solidFill>
            <a:schemeClr val="accent6">
              <a:lumMod val="40000"/>
              <a:lumOff val="60000"/>
            </a:schemeClr>
          </a:solidFill>
        </p:spPr>
        <p:txBody>
          <a:bodyPr>
            <a:normAutofit fontScale="25000" lnSpcReduction="20000"/>
          </a:bodyPr>
          <a:lstStyle/>
          <a:p>
            <a:pPr marL="0" lvl="0" indent="0">
              <a:buNone/>
            </a:pPr>
            <a:endParaRPr lang="el-GR" sz="9600" dirty="0" smtClean="0"/>
          </a:p>
          <a:p>
            <a:pPr marL="0" lvl="0" indent="0">
              <a:buNone/>
            </a:pPr>
            <a:r>
              <a:rPr lang="el-GR" sz="9600" b="1" u="sng" dirty="0" smtClean="0"/>
              <a:t>Η </a:t>
            </a:r>
            <a:r>
              <a:rPr lang="el-GR" sz="9600" b="1" u="sng" dirty="0"/>
              <a:t>μέθοδος συντήρησης τροφίμων που πρέπει να συνδυαστεί με τη ψύξη είναι:</a:t>
            </a:r>
          </a:p>
          <a:p>
            <a:pPr marL="0" indent="0">
              <a:buNone/>
            </a:pPr>
            <a:r>
              <a:rPr lang="el-GR" sz="9600" b="1" dirty="0"/>
              <a:t>Α.</a:t>
            </a:r>
            <a:r>
              <a:rPr lang="el-GR" sz="9600" dirty="0"/>
              <a:t> η παστερίωση     </a:t>
            </a:r>
            <a:r>
              <a:rPr lang="el-GR" sz="9600" b="1" dirty="0"/>
              <a:t>Β.</a:t>
            </a:r>
            <a:r>
              <a:rPr lang="el-GR" sz="9600" dirty="0"/>
              <a:t> η αποστείρωση-κονσερβοποίηση     </a:t>
            </a:r>
            <a:r>
              <a:rPr lang="el-GR" sz="9600" b="1" dirty="0"/>
              <a:t>Γ.</a:t>
            </a:r>
            <a:r>
              <a:rPr lang="el-GR" sz="9600" dirty="0"/>
              <a:t> η αφυδάτωση.</a:t>
            </a:r>
          </a:p>
          <a:p>
            <a:endParaRPr lang="el-GR" sz="9600" dirty="0"/>
          </a:p>
          <a:p>
            <a:pPr marL="0" lvl="0" indent="0">
              <a:buNone/>
            </a:pPr>
            <a:r>
              <a:rPr lang="el-GR" sz="9600" b="1" u="sng" dirty="0"/>
              <a:t>Η μέθοδος συντήρησης των τροφίμων που υποβαθμίζει ποιοτικά τα τρόφιμα σε μεγάλο βαθμό είναι:</a:t>
            </a:r>
          </a:p>
          <a:p>
            <a:pPr marL="0" indent="0">
              <a:buNone/>
            </a:pPr>
            <a:r>
              <a:rPr lang="el-GR" sz="9600" b="1" dirty="0"/>
              <a:t>Α.</a:t>
            </a:r>
            <a:r>
              <a:rPr lang="el-GR" sz="9600" dirty="0"/>
              <a:t> η παστερίωση     </a:t>
            </a:r>
            <a:r>
              <a:rPr lang="el-GR" sz="9600" b="1" dirty="0"/>
              <a:t>Β. </a:t>
            </a:r>
            <a:r>
              <a:rPr lang="el-GR" sz="9600" dirty="0"/>
              <a:t>η αποστείρωση-κονσερβοποίηση     </a:t>
            </a:r>
            <a:r>
              <a:rPr lang="el-GR" sz="9600" b="1" dirty="0"/>
              <a:t>Γ.</a:t>
            </a:r>
            <a:r>
              <a:rPr lang="el-GR" sz="9600" dirty="0"/>
              <a:t> η κατάψυξη.</a:t>
            </a:r>
          </a:p>
          <a:p>
            <a:endParaRPr lang="el-GR" sz="9600" dirty="0"/>
          </a:p>
          <a:p>
            <a:pPr marL="0" lvl="0" indent="0">
              <a:buNone/>
            </a:pPr>
            <a:r>
              <a:rPr lang="el-GR" sz="9600" b="1" u="sng" dirty="0"/>
              <a:t>Τα δημητριακά πρωινού είναι αποτέλεσμα:</a:t>
            </a:r>
          </a:p>
          <a:p>
            <a:pPr marL="0" indent="0">
              <a:buNone/>
            </a:pPr>
            <a:r>
              <a:rPr lang="el-GR" sz="9600" b="1" dirty="0"/>
              <a:t>Α</a:t>
            </a:r>
            <a:r>
              <a:rPr lang="el-GR" sz="9600" dirty="0"/>
              <a:t>. ξήρανσης,       </a:t>
            </a:r>
            <a:r>
              <a:rPr lang="el-GR" sz="9600" b="1" dirty="0"/>
              <a:t>Β.</a:t>
            </a:r>
            <a:r>
              <a:rPr lang="el-GR" sz="9600" dirty="0"/>
              <a:t> αφυδάτωσης,          </a:t>
            </a:r>
            <a:r>
              <a:rPr lang="el-GR" sz="9600" b="1" dirty="0"/>
              <a:t>Γ.</a:t>
            </a:r>
            <a:r>
              <a:rPr lang="el-GR" sz="9600" dirty="0"/>
              <a:t> ζύμωσης</a:t>
            </a:r>
            <a:r>
              <a:rPr lang="el-GR" sz="9600" b="1" dirty="0"/>
              <a:t>,           Δ.</a:t>
            </a:r>
            <a:r>
              <a:rPr lang="el-GR" sz="9600" dirty="0"/>
              <a:t> αλιπάστωσης.</a:t>
            </a:r>
          </a:p>
          <a:p>
            <a:endParaRPr lang="el-GR" sz="9600" dirty="0"/>
          </a:p>
          <a:p>
            <a:pPr marL="0" lvl="0" indent="0">
              <a:buNone/>
            </a:pPr>
            <a:r>
              <a:rPr lang="el-GR" sz="9600" b="1" u="sng" dirty="0"/>
              <a:t>Ιδανική θερμοκρασία για τον γρήγορο πολλαπλασιασμό των βακτηρίων στις τροφές είναι:</a:t>
            </a:r>
          </a:p>
          <a:p>
            <a:pPr marL="0" indent="0">
              <a:buNone/>
            </a:pPr>
            <a:r>
              <a:rPr lang="el-GR" sz="9600" b="1" dirty="0"/>
              <a:t>Α.</a:t>
            </a:r>
            <a:r>
              <a:rPr lang="el-GR" sz="9600" dirty="0"/>
              <a:t> 0</a:t>
            </a:r>
            <a:r>
              <a:rPr lang="el-GR" sz="9600" baseline="30000" dirty="0"/>
              <a:t>ο</a:t>
            </a:r>
            <a:r>
              <a:rPr lang="el-GR" sz="9600" dirty="0"/>
              <a:t> </a:t>
            </a:r>
            <a:r>
              <a:rPr lang="en-US" sz="9600" dirty="0"/>
              <a:t>C</a:t>
            </a:r>
            <a:r>
              <a:rPr lang="el-GR" sz="9600" dirty="0"/>
              <a:t> έως 5</a:t>
            </a:r>
            <a:r>
              <a:rPr lang="en-US" sz="9600" baseline="30000" dirty="0"/>
              <a:t>o</a:t>
            </a:r>
            <a:r>
              <a:rPr lang="en-US" sz="9600" dirty="0"/>
              <a:t> C</a:t>
            </a:r>
            <a:r>
              <a:rPr lang="el-GR" sz="9600" dirty="0"/>
              <a:t>        </a:t>
            </a:r>
            <a:r>
              <a:rPr lang="en-US" sz="9600" b="1" dirty="0"/>
              <a:t>B</a:t>
            </a:r>
            <a:r>
              <a:rPr lang="el-GR" sz="9600" b="1" dirty="0"/>
              <a:t>. </a:t>
            </a:r>
            <a:r>
              <a:rPr lang="el-GR" sz="9600" b="1" dirty="0" smtClean="0"/>
              <a:t>20</a:t>
            </a:r>
            <a:r>
              <a:rPr lang="en-US" sz="9600" baseline="30000" dirty="0" smtClean="0"/>
              <a:t>o</a:t>
            </a:r>
            <a:r>
              <a:rPr lang="en-US" sz="9600" dirty="0" smtClean="0"/>
              <a:t> </a:t>
            </a:r>
            <a:r>
              <a:rPr lang="en-US" sz="9600" dirty="0"/>
              <a:t>C</a:t>
            </a:r>
            <a:r>
              <a:rPr lang="el-GR" sz="9600" dirty="0"/>
              <a:t> </a:t>
            </a:r>
            <a:r>
              <a:rPr lang="el-GR" sz="9600"/>
              <a:t>έως </a:t>
            </a:r>
            <a:r>
              <a:rPr lang="el-GR" sz="9600" smtClean="0"/>
              <a:t>40</a:t>
            </a:r>
            <a:r>
              <a:rPr lang="en-US" sz="9600" baseline="30000" smtClean="0"/>
              <a:t>o</a:t>
            </a:r>
            <a:r>
              <a:rPr lang="en-US" sz="9600" smtClean="0"/>
              <a:t> </a:t>
            </a:r>
            <a:r>
              <a:rPr lang="en-US" sz="9600" dirty="0"/>
              <a:t>C</a:t>
            </a:r>
            <a:r>
              <a:rPr lang="el-GR" sz="9600" dirty="0"/>
              <a:t>          </a:t>
            </a:r>
            <a:r>
              <a:rPr lang="el-GR" sz="9600" b="1" dirty="0"/>
              <a:t>Γ.</a:t>
            </a:r>
            <a:r>
              <a:rPr lang="el-GR" sz="9600" dirty="0"/>
              <a:t> 0</a:t>
            </a:r>
            <a:r>
              <a:rPr lang="el-GR" sz="9600" baseline="30000" dirty="0"/>
              <a:t>ο </a:t>
            </a:r>
            <a:r>
              <a:rPr lang="en-US" sz="9600" dirty="0"/>
              <a:t>C</a:t>
            </a:r>
            <a:r>
              <a:rPr lang="el-GR" sz="9600" dirty="0"/>
              <a:t> έως  -18</a:t>
            </a:r>
            <a:r>
              <a:rPr lang="en-US" sz="9600" baseline="30000" dirty="0"/>
              <a:t>o</a:t>
            </a:r>
            <a:r>
              <a:rPr lang="en-US" sz="9600" dirty="0"/>
              <a:t> C</a:t>
            </a:r>
            <a:r>
              <a:rPr lang="el-GR" sz="9600" dirty="0"/>
              <a:t>.</a:t>
            </a:r>
          </a:p>
          <a:p>
            <a:endParaRPr lang="el-GR" sz="9600" dirty="0"/>
          </a:p>
          <a:p>
            <a:pPr marL="0" lvl="0" indent="0">
              <a:buNone/>
            </a:pPr>
            <a:r>
              <a:rPr lang="el-GR" sz="9600" b="1" u="sng" dirty="0"/>
              <a:t>Ιδανικός τρόπος για το ξεπάγωμα των τροφίμων είναι:</a:t>
            </a:r>
          </a:p>
          <a:p>
            <a:pPr marL="0" indent="0">
              <a:buNone/>
            </a:pPr>
            <a:r>
              <a:rPr lang="el-GR" sz="9600" b="1" dirty="0"/>
              <a:t>Α.</a:t>
            </a:r>
            <a:r>
              <a:rPr lang="el-GR" sz="9600" dirty="0"/>
              <a:t> απόψυξη σε ζεστό νερό,      </a:t>
            </a:r>
            <a:r>
              <a:rPr lang="el-GR" sz="9600" b="1" dirty="0"/>
              <a:t>Β.</a:t>
            </a:r>
            <a:r>
              <a:rPr lang="el-GR" sz="9600" dirty="0"/>
              <a:t> απόψυξη στη συντήρηση,     </a:t>
            </a:r>
            <a:r>
              <a:rPr lang="el-GR" sz="9600" b="1" dirty="0"/>
              <a:t>Γ.</a:t>
            </a:r>
            <a:r>
              <a:rPr lang="el-GR" sz="9600" dirty="0"/>
              <a:t> απόψυξη σε θερμοκρασία περιβάλλοντος.</a:t>
            </a:r>
          </a:p>
          <a:p>
            <a:endParaRPr lang="el-GR" dirty="0"/>
          </a:p>
        </p:txBody>
      </p:sp>
    </p:spTree>
    <p:extLst>
      <p:ext uri="{BB962C8B-B14F-4D97-AF65-F5344CB8AC3E}">
        <p14:creationId xmlns="" xmlns:p14="http://schemas.microsoft.com/office/powerpoint/2010/main" val="2807819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177800" y="193191"/>
            <a:ext cx="12573000" cy="3693009"/>
          </a:xfrm>
          <a:solidFill>
            <a:schemeClr val="bg1">
              <a:lumMod val="85000"/>
            </a:schemeClr>
          </a:solidFill>
        </p:spPr>
        <p:txBody>
          <a:bodyPr>
            <a:normAutofit lnSpcReduction="10000"/>
          </a:bodyPr>
          <a:lstStyle/>
          <a:p>
            <a:pPr marL="0" indent="0" algn="just">
              <a:buNone/>
            </a:pPr>
            <a:endParaRPr lang="el-GR" dirty="0"/>
          </a:p>
          <a:p>
            <a:pPr algn="just">
              <a:buFont typeface="Wingdings" panose="05000000000000000000" pitchFamily="2" charset="2"/>
              <a:buChar char="q"/>
              <a:tabLst>
                <a:tab pos="720725" algn="l"/>
                <a:tab pos="803275" algn="l"/>
              </a:tabLst>
            </a:pPr>
            <a:r>
              <a:rPr lang="el-GR" sz="3600" dirty="0" smtClean="0"/>
              <a:t>         Η κατανάλωση των τροφίμων ιδανικά θα έπρεπε να γίνεται μετά τη συγκομιδή ή την επεξεργασία της τροφής.</a:t>
            </a:r>
          </a:p>
          <a:p>
            <a:pPr algn="just">
              <a:buFont typeface="Wingdings" panose="05000000000000000000" pitchFamily="2" charset="2"/>
              <a:buChar char="q"/>
            </a:pPr>
            <a:r>
              <a:rPr lang="el-GR" sz="3600" dirty="0" smtClean="0"/>
              <a:t>        Ωστόσο ο σύγχρονος τρόπος ζωής και η ανάγκη για τη διατήρηση της τροφής για μεγάλο χρονικό διάστημα δεν το επιτρέπουν για αυτό και χρησιμοποιούνται διάφοροι τρόποι συντήρησης των τροφίμων.</a:t>
            </a:r>
            <a:endParaRPr lang="el-GR" sz="3600" dirty="0"/>
          </a:p>
        </p:txBody>
      </p:sp>
      <p:pic>
        <p:nvPicPr>
          <p:cNvPr id="8" name="Picture 2" descr="Συντήρηση τροφίμων σε κενό αέρα - τι προσφέρει - V for Vegan"/>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67320" y="4495800"/>
            <a:ext cx="9296400" cy="43434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Ορθογώνιο 5"/>
          <p:cNvSpPr/>
          <p:nvPr/>
        </p:nvSpPr>
        <p:spPr>
          <a:xfrm>
            <a:off x="3722928" y="9063022"/>
            <a:ext cx="5585183" cy="461665"/>
          </a:xfrm>
          <a:prstGeom prst="rect">
            <a:avLst/>
          </a:prstGeom>
        </p:spPr>
        <p:txBody>
          <a:bodyPr wrap="none">
            <a:spAutoFit/>
          </a:bodyPr>
          <a:lstStyle/>
          <a:p>
            <a:r>
              <a:rPr lang="el-GR" sz="2400" b="1" dirty="0" smtClean="0">
                <a:solidFill>
                  <a:schemeClr val="accent2"/>
                </a:solidFill>
              </a:rPr>
              <a:t>Συντήρηση τροφίμων σε κενό αέρος.</a:t>
            </a:r>
            <a:endParaRPr lang="el-GR" sz="2400" b="1" dirty="0">
              <a:solidFill>
                <a:schemeClr val="accent2"/>
              </a:solidFill>
            </a:endParaRPr>
          </a:p>
        </p:txBody>
      </p:sp>
    </p:spTree>
    <p:extLst>
      <p:ext uri="{BB962C8B-B14F-4D97-AF65-F5344CB8AC3E}">
        <p14:creationId xmlns="" xmlns:p14="http://schemas.microsoft.com/office/powerpoint/2010/main" val="3676279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4000" y="228600"/>
            <a:ext cx="12496800" cy="852310"/>
          </a:xfrm>
          <a:solidFill>
            <a:schemeClr val="tx2">
              <a:lumMod val="20000"/>
              <a:lumOff val="80000"/>
            </a:schemeClr>
          </a:solidFill>
        </p:spPr>
        <p:txBody>
          <a:bodyPr/>
          <a:lstStyle/>
          <a:p>
            <a:pPr algn="ctr"/>
            <a:r>
              <a:rPr lang="el-GR" b="1" u="sng" dirty="0" smtClean="0">
                <a:solidFill>
                  <a:srgbClr val="FF0000"/>
                </a:solidFill>
              </a:rPr>
              <a:t>Αλλοίωση τροφίμων.</a:t>
            </a:r>
            <a:endParaRPr lang="el-GR" b="1" u="sng" dirty="0">
              <a:solidFill>
                <a:srgbClr val="FF0000"/>
              </a:solidFill>
            </a:endParaRPr>
          </a:p>
        </p:txBody>
      </p:sp>
      <p:sp>
        <p:nvSpPr>
          <p:cNvPr id="5" name="Θέση περιεχομένου 4"/>
          <p:cNvSpPr>
            <a:spLocks noGrp="1"/>
          </p:cNvSpPr>
          <p:nvPr>
            <p:ph idx="1"/>
          </p:nvPr>
        </p:nvSpPr>
        <p:spPr>
          <a:xfrm>
            <a:off x="254000" y="1295400"/>
            <a:ext cx="12496800" cy="8458200"/>
          </a:xfrm>
          <a:solidFill>
            <a:schemeClr val="bg1">
              <a:lumMod val="65000"/>
            </a:schemeClr>
          </a:solidFill>
        </p:spPr>
        <p:txBody>
          <a:bodyPr>
            <a:normAutofit lnSpcReduction="10000"/>
          </a:bodyPr>
          <a:lstStyle/>
          <a:p>
            <a:r>
              <a:rPr lang="el-GR" b="1" dirty="0" smtClean="0">
                <a:solidFill>
                  <a:srgbClr val="FF0000"/>
                </a:solidFill>
              </a:rPr>
              <a:t>Αιτία: </a:t>
            </a:r>
            <a:r>
              <a:rPr lang="el-GR" dirty="0" smtClean="0"/>
              <a:t>τα ένζυμα και οι μικροοργανισμοί που υπάρχουν στα τρόφιμα.</a:t>
            </a:r>
          </a:p>
          <a:p>
            <a:pPr marL="0" indent="0">
              <a:buNone/>
            </a:pPr>
            <a:r>
              <a:rPr lang="el-GR" b="1" u="sng" dirty="0" smtClean="0"/>
              <a:t>ΈΝΖΥΜΑ </a:t>
            </a:r>
            <a:r>
              <a:rPr lang="el-GR" dirty="0" smtClean="0"/>
              <a:t>                          </a:t>
            </a:r>
            <a:r>
              <a:rPr lang="el-GR" b="1" dirty="0" smtClean="0"/>
              <a:t>υπάρχουν στα τρόφιμα.</a:t>
            </a:r>
          </a:p>
          <a:p>
            <a:pPr marL="0" indent="0">
              <a:buNone/>
            </a:pPr>
            <a:r>
              <a:rPr lang="el-GR" dirty="0" smtClean="0"/>
              <a:t>   Συμβάλλουν     στην ωρίμανση των φρούτων και των λαχανικών</a:t>
            </a:r>
          </a:p>
          <a:p>
            <a:endParaRPr lang="el-GR" dirty="0"/>
          </a:p>
          <a:p>
            <a:pPr marL="0" indent="0">
              <a:buNone/>
            </a:pPr>
            <a:r>
              <a:rPr lang="el-GR" dirty="0" smtClean="0"/>
              <a:t>                                              Υποβαθμίζουν την ποιότητα των τροφίμων</a:t>
            </a:r>
          </a:p>
          <a:p>
            <a:endParaRPr lang="el-GR" dirty="0"/>
          </a:p>
          <a:p>
            <a:pPr marL="0" indent="0" algn="just">
              <a:buNone/>
            </a:pPr>
            <a:r>
              <a:rPr lang="el-GR" b="1" u="sng" dirty="0" smtClean="0"/>
              <a:t>ΜΙΚΡΟΟΡΓΑΝΙΣΜΟΙ</a:t>
            </a:r>
            <a:r>
              <a:rPr lang="el-GR" b="1" u="sng" dirty="0" smtClean="0">
                <a:solidFill>
                  <a:srgbClr val="FF0000"/>
                </a:solidFill>
              </a:rPr>
              <a:t> </a:t>
            </a:r>
            <a:r>
              <a:rPr lang="el-GR" b="1" dirty="0" smtClean="0">
                <a:solidFill>
                  <a:srgbClr val="FF0000"/>
                </a:solidFill>
              </a:rPr>
              <a:t>                               </a:t>
            </a:r>
            <a:r>
              <a:rPr lang="el-GR" b="1" dirty="0" smtClean="0"/>
              <a:t>υπάρχουν στα τρόφιμα</a:t>
            </a:r>
          </a:p>
          <a:p>
            <a:pPr marL="0" indent="0" algn="just">
              <a:buNone/>
            </a:pPr>
            <a:r>
              <a:rPr lang="el-GR" b="1" dirty="0" smtClean="0"/>
              <a:t>      διακρίνονται σε :</a:t>
            </a:r>
          </a:p>
          <a:p>
            <a:pPr marL="0" indent="0" algn="just">
              <a:buNone/>
            </a:pPr>
            <a:r>
              <a:rPr lang="el-GR" b="1" dirty="0" smtClean="0"/>
              <a:t> </a:t>
            </a:r>
            <a:r>
              <a:rPr lang="el-GR" b="1" dirty="0" smtClean="0">
                <a:solidFill>
                  <a:srgbClr val="FFC000"/>
                </a:solidFill>
              </a:rPr>
              <a:t>Βακτήρια </a:t>
            </a:r>
            <a:r>
              <a:rPr lang="el-GR" b="1" dirty="0" smtClean="0"/>
              <a:t>                        </a:t>
            </a:r>
            <a:r>
              <a:rPr lang="el-GR" b="1" dirty="0" smtClean="0">
                <a:solidFill>
                  <a:srgbClr val="FFC000"/>
                </a:solidFill>
              </a:rPr>
              <a:t>Μύκητες </a:t>
            </a:r>
            <a:r>
              <a:rPr lang="el-GR" b="1" dirty="0" smtClean="0"/>
              <a:t>    </a:t>
            </a:r>
            <a:r>
              <a:rPr lang="el-GR" b="1" dirty="0" smtClean="0">
                <a:solidFill>
                  <a:srgbClr val="FF0000"/>
                </a:solidFill>
              </a:rPr>
              <a:t>                            </a:t>
            </a:r>
            <a:r>
              <a:rPr lang="el-GR" b="1" dirty="0" smtClean="0">
                <a:solidFill>
                  <a:srgbClr val="FFC000"/>
                </a:solidFill>
              </a:rPr>
              <a:t>Ζύμες</a:t>
            </a:r>
            <a:endParaRPr lang="el-GR" b="1" dirty="0">
              <a:solidFill>
                <a:srgbClr val="FFC000"/>
              </a:solidFill>
            </a:endParaRPr>
          </a:p>
          <a:p>
            <a:pPr marL="0" indent="0" algn="ctr">
              <a:buNone/>
            </a:pPr>
            <a:r>
              <a:rPr lang="el-GR" b="1" dirty="0" smtClean="0">
                <a:solidFill>
                  <a:srgbClr val="FF0000"/>
                </a:solidFill>
              </a:rPr>
              <a:t>                        Υποβαθμίζουν την ποιότητα των τροφών </a:t>
            </a:r>
          </a:p>
          <a:p>
            <a:pPr marL="0" indent="0" algn="ctr">
              <a:buNone/>
            </a:pPr>
            <a:r>
              <a:rPr lang="el-GR" b="1" dirty="0" smtClean="0">
                <a:solidFill>
                  <a:srgbClr val="FF0000"/>
                </a:solidFill>
              </a:rPr>
              <a:t>Μολύνουν τις τροφές, </a:t>
            </a:r>
          </a:p>
          <a:p>
            <a:pPr marL="0" indent="0" algn="ctr">
              <a:buNone/>
            </a:pPr>
            <a:r>
              <a:rPr lang="el-GR" b="1" dirty="0">
                <a:solidFill>
                  <a:srgbClr val="FF0000"/>
                </a:solidFill>
              </a:rPr>
              <a:t>Ο</a:t>
            </a:r>
            <a:r>
              <a:rPr lang="el-GR" b="1" dirty="0" smtClean="0">
                <a:solidFill>
                  <a:srgbClr val="FF0000"/>
                </a:solidFill>
              </a:rPr>
              <a:t>δηγούν σε τροφικές δηλητηριάσεις.</a:t>
            </a:r>
          </a:p>
          <a:p>
            <a:pPr marL="0" indent="0" algn="just">
              <a:buNone/>
            </a:pPr>
            <a:endParaRPr lang="el-GR" b="1" dirty="0" smtClean="0">
              <a:solidFill>
                <a:srgbClr val="FF0000"/>
              </a:solidFill>
            </a:endParaRPr>
          </a:p>
          <a:p>
            <a:pPr algn="just"/>
            <a:r>
              <a:rPr lang="el-GR" b="1" dirty="0" smtClean="0">
                <a:solidFill>
                  <a:srgbClr val="FF0000"/>
                </a:solidFill>
              </a:rPr>
              <a:t>Αποτελέσματα: </a:t>
            </a:r>
            <a:r>
              <a:rPr lang="el-GR" dirty="0" smtClean="0"/>
              <a:t>ακίνδυνες αλλαγές στη γεύση, την οσμή, το χρώμα, την υφή,</a:t>
            </a:r>
          </a:p>
          <a:p>
            <a:pPr marL="0" indent="0" algn="just">
              <a:buNone/>
            </a:pPr>
            <a:r>
              <a:rPr lang="el-GR" dirty="0"/>
              <a:t> </a:t>
            </a:r>
            <a:r>
              <a:rPr lang="el-GR" dirty="0" smtClean="0"/>
              <a:t> επικίνδυνες αλλαγές για την υγεία του ανθρώπου (ανάπτυξη παθογόνων μικροοργανισμών).</a:t>
            </a:r>
            <a:endParaRPr lang="el-GR" dirty="0"/>
          </a:p>
        </p:txBody>
      </p:sp>
      <p:cxnSp>
        <p:nvCxnSpPr>
          <p:cNvPr id="7" name="Ευθύγραμμο βέλος σύνδεσης 6"/>
          <p:cNvCxnSpPr/>
          <p:nvPr/>
        </p:nvCxnSpPr>
        <p:spPr>
          <a:xfrm>
            <a:off x="2463800" y="1981200"/>
            <a:ext cx="12192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Γωνιακή σύνδεση 8"/>
          <p:cNvCxnSpPr/>
          <p:nvPr/>
        </p:nvCxnSpPr>
        <p:spPr>
          <a:xfrm rot="5400000">
            <a:off x="1957070" y="2016760"/>
            <a:ext cx="533400" cy="462280"/>
          </a:xfrm>
          <a:prstGeom prst="bentConnector3">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Γωνιακή σύνδεση 10"/>
          <p:cNvCxnSpPr/>
          <p:nvPr/>
        </p:nvCxnSpPr>
        <p:spPr>
          <a:xfrm rot="16200000" flipH="1">
            <a:off x="2535486" y="2390706"/>
            <a:ext cx="1761629" cy="1143000"/>
          </a:xfrm>
          <a:prstGeom prst="bentConnector3">
            <a:avLst>
              <a:gd name="adj1" fmla="val 43080"/>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p:nvPr/>
        </p:nvCxnSpPr>
        <p:spPr>
          <a:xfrm>
            <a:off x="4216400" y="4669787"/>
            <a:ext cx="12192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72919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11199" y="-32657"/>
            <a:ext cx="6232815" cy="928510"/>
          </a:xfrm>
        </p:spPr>
        <p:txBody>
          <a:bodyPr/>
          <a:lstStyle/>
          <a:p>
            <a:pPr algn="ctr"/>
            <a:r>
              <a:rPr lang="el-GR" b="1" u="sng" dirty="0" smtClean="0"/>
              <a:t>Ασφάλεια τροφίμων.</a:t>
            </a:r>
            <a:endParaRPr lang="el-GR" b="1" u="sng" dirty="0"/>
          </a:p>
        </p:txBody>
      </p:sp>
      <p:pic>
        <p:nvPicPr>
          <p:cNvPr id="5122" name="Picture 2" descr="κρεοπωλεία ΔΙΑΧΕΙΡΙΣΗ YΓΙΕΙΝΗΣ &amp;amp; ΑΣΦΑΛΕΙΑΣ ΤΡΟΦΙΜΩΝ ΣΕ ΕΚΠΑΙΔΕΥΤΙΚO YΛΙΚΟ  ΤΕΧΝΙΚΗΣ ΕΠΑΓΓΕΛΜΑΤΙΚΗΣ ΚΑΤΑΡΤΙΣΗΣ Δρ. ΓΕΩΡΓΙΟΣ ΜΠΟΣΚΟΥ - PDF Free Download"/>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4000" y="1219200"/>
            <a:ext cx="6537615" cy="8293432"/>
          </a:xfrm>
          <a:prstGeom prst="rect">
            <a:avLst/>
          </a:prstGeom>
          <a:noFill/>
          <a:ln w="57150">
            <a:solidFill>
              <a:schemeClr val="tx2"/>
            </a:solidFill>
          </a:ln>
          <a:extLst>
            <a:ext uri="{909E8E84-426E-40DD-AFC4-6F175D3DCCD1}">
              <a14:hiddenFill xmlns="" xmlns:a14="http://schemas.microsoft.com/office/drawing/2010/main">
                <a:solidFill>
                  <a:srgbClr val="FFFFFF"/>
                </a:solidFill>
              </a14:hiddenFill>
            </a:ext>
          </a:extLst>
        </p:spPr>
      </p:pic>
      <p:sp>
        <p:nvSpPr>
          <p:cNvPr id="4" name="Δεξιό άγκιστρο 3"/>
          <p:cNvSpPr/>
          <p:nvPr/>
        </p:nvSpPr>
        <p:spPr>
          <a:xfrm>
            <a:off x="6654800" y="1143000"/>
            <a:ext cx="2209800" cy="8305800"/>
          </a:xfrm>
          <a:prstGeom prst="rightBrace">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5" name="Ορθογώνιο 4"/>
          <p:cNvSpPr/>
          <p:nvPr/>
        </p:nvSpPr>
        <p:spPr>
          <a:xfrm>
            <a:off x="9169400" y="3962400"/>
            <a:ext cx="3582471" cy="2246769"/>
          </a:xfrm>
          <a:prstGeom prst="rect">
            <a:avLst/>
          </a:prstGeom>
          <a:solidFill>
            <a:schemeClr val="accent4"/>
          </a:solidFill>
        </p:spPr>
        <p:txBody>
          <a:bodyPr wrap="square">
            <a:spAutoFit/>
          </a:bodyPr>
          <a:lstStyle/>
          <a:p>
            <a:pPr algn="ctr"/>
            <a:endParaRPr lang="el-GR" sz="2800" b="1" dirty="0" smtClean="0">
              <a:solidFill>
                <a:srgbClr val="FF0000"/>
              </a:solidFill>
            </a:endParaRPr>
          </a:p>
          <a:p>
            <a:pPr algn="ctr"/>
            <a:r>
              <a:rPr lang="el-GR" sz="2800" b="1" dirty="0" smtClean="0">
                <a:solidFill>
                  <a:srgbClr val="FF0000"/>
                </a:solidFill>
              </a:rPr>
              <a:t>Θερμοκρασίες</a:t>
            </a:r>
          </a:p>
          <a:p>
            <a:pPr algn="ctr"/>
            <a:r>
              <a:rPr lang="el-GR" sz="2800" b="1" dirty="0" smtClean="0">
                <a:solidFill>
                  <a:srgbClr val="FF0000"/>
                </a:solidFill>
              </a:rPr>
              <a:t> πολλαπλασιασμού</a:t>
            </a:r>
          </a:p>
          <a:p>
            <a:pPr algn="ctr"/>
            <a:r>
              <a:rPr lang="el-GR" sz="2800" b="1" dirty="0" smtClean="0">
                <a:solidFill>
                  <a:srgbClr val="FF0000"/>
                </a:solidFill>
              </a:rPr>
              <a:t> βακτηριών.</a:t>
            </a:r>
          </a:p>
          <a:p>
            <a:pPr algn="ctr"/>
            <a:endParaRPr lang="el-GR" sz="2800" b="1" dirty="0">
              <a:solidFill>
                <a:srgbClr val="FF0000"/>
              </a:solidFill>
            </a:endParaRPr>
          </a:p>
        </p:txBody>
      </p:sp>
    </p:spTree>
    <p:extLst>
      <p:ext uri="{BB962C8B-B14F-4D97-AF65-F5344CB8AC3E}">
        <p14:creationId xmlns="" xmlns:p14="http://schemas.microsoft.com/office/powerpoint/2010/main" val="2907063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 y="1981200"/>
            <a:ext cx="13004800" cy="7772399"/>
          </a:xfrm>
          <a:solidFill>
            <a:schemeClr val="accent6">
              <a:lumMod val="60000"/>
              <a:lumOff val="40000"/>
            </a:schemeClr>
          </a:solidFill>
        </p:spPr>
        <p:txBody>
          <a:bodyPr>
            <a:normAutofit/>
          </a:bodyPr>
          <a:lstStyle/>
          <a:p>
            <a:pPr marL="0" indent="0" algn="ctr">
              <a:buNone/>
            </a:pPr>
            <a:r>
              <a:rPr lang="el-GR" sz="3413" b="1" dirty="0"/>
              <a:t>Κατάλληλες συνθήκες</a:t>
            </a:r>
            <a:r>
              <a:rPr lang="el-GR" sz="3413" dirty="0"/>
              <a:t>.</a:t>
            </a:r>
          </a:p>
          <a:p>
            <a:pPr algn="just"/>
            <a:r>
              <a:rPr lang="el-GR" sz="3413" b="1" u="sng" dirty="0">
                <a:solidFill>
                  <a:srgbClr val="FF0000"/>
                </a:solidFill>
              </a:rPr>
              <a:t>Ιδανική θερμοκρασία </a:t>
            </a:r>
            <a:r>
              <a:rPr lang="el-GR" sz="3413" dirty="0"/>
              <a:t>: </a:t>
            </a:r>
            <a:r>
              <a:rPr lang="el-GR" sz="3413" dirty="0" smtClean="0"/>
              <a:t>21-</a:t>
            </a:r>
            <a:r>
              <a:rPr lang="en-US" sz="3413" smtClean="0"/>
              <a:t>6</a:t>
            </a:r>
            <a:r>
              <a:rPr lang="el-GR" sz="3413" smtClean="0"/>
              <a:t>0</a:t>
            </a:r>
            <a:r>
              <a:rPr lang="en-US" sz="3413" dirty="0" smtClean="0"/>
              <a:t> </a:t>
            </a:r>
            <a:r>
              <a:rPr lang="el-GR" sz="3413" dirty="0"/>
              <a:t>βαθμοί Κελσίου.</a:t>
            </a:r>
          </a:p>
          <a:p>
            <a:pPr algn="just"/>
            <a:r>
              <a:rPr lang="el-GR" sz="3413" b="1" u="sng" dirty="0">
                <a:solidFill>
                  <a:srgbClr val="FF0000"/>
                </a:solidFill>
              </a:rPr>
              <a:t>Ιδανική τροφή: </a:t>
            </a:r>
            <a:r>
              <a:rPr lang="el-GR" sz="3413" dirty="0"/>
              <a:t>πρωτεΐνες.</a:t>
            </a:r>
          </a:p>
          <a:p>
            <a:pPr algn="just"/>
            <a:r>
              <a:rPr lang="el-GR" sz="3413" b="1" u="sng" dirty="0">
                <a:solidFill>
                  <a:srgbClr val="FF0000"/>
                </a:solidFill>
              </a:rPr>
              <a:t>Ύπαρξη υγρασίας.</a:t>
            </a:r>
          </a:p>
          <a:p>
            <a:pPr algn="just"/>
            <a:r>
              <a:rPr lang="el-GR" sz="3413" dirty="0"/>
              <a:t>Όταν οι συνθήκες ανάπτυξης δεν είναι ιδανικές κάποια βακτήρια σχηματίζουν σπόρια που μένουν σε αδράνεια. Αυτά όταν βρεθούν σε κατάλληλες συνθήκες ενεργοποιούνται και παράγουν βακτήρια</a:t>
            </a:r>
            <a:r>
              <a:rPr lang="el-GR" sz="3413" dirty="0" smtClean="0"/>
              <a:t>.</a:t>
            </a:r>
          </a:p>
          <a:p>
            <a:pPr algn="just"/>
            <a:endParaRPr lang="el-GR" sz="3413" dirty="0"/>
          </a:p>
          <a:p>
            <a:pPr algn="just"/>
            <a:r>
              <a:rPr lang="el-GR" sz="3413" dirty="0"/>
              <a:t>Τα βακτήρια καταστρέφονται στους 80 βαθμούς Κελσίου και τα σπόρια τους στους 120</a:t>
            </a:r>
            <a:r>
              <a:rPr lang="el-GR" sz="3413" dirty="0" smtClean="0"/>
              <a:t>.</a:t>
            </a:r>
          </a:p>
          <a:p>
            <a:pPr algn="just"/>
            <a:endParaRPr lang="el-GR" sz="3413" dirty="0"/>
          </a:p>
          <a:p>
            <a:pPr algn="just"/>
            <a:r>
              <a:rPr lang="el-GR" sz="3413" dirty="0"/>
              <a:t>Η κατάψυξη σταματά σχεδόν τελείως την ανάπτυξη τους, αλλά μετά την απόψυξη η δράση τους συνεχίζεται με γρήγορο ρυθμό.</a:t>
            </a:r>
          </a:p>
          <a:p>
            <a:endParaRPr lang="el-GR" sz="3413" dirty="0"/>
          </a:p>
          <a:p>
            <a:endParaRPr lang="el-GR" sz="3413" dirty="0"/>
          </a:p>
          <a:p>
            <a:endParaRPr lang="el-GR" sz="3413" dirty="0"/>
          </a:p>
        </p:txBody>
      </p:sp>
      <p:sp>
        <p:nvSpPr>
          <p:cNvPr id="4" name="3 - Ορθογώνιο"/>
          <p:cNvSpPr/>
          <p:nvPr/>
        </p:nvSpPr>
        <p:spPr>
          <a:xfrm>
            <a:off x="-26847" y="16298"/>
            <a:ext cx="12931563" cy="1843069"/>
          </a:xfrm>
          <a:prstGeom prst="rect">
            <a:avLst/>
          </a:prstGeom>
          <a:solidFill>
            <a:schemeClr val="accent2">
              <a:lumMod val="20000"/>
              <a:lumOff val="80000"/>
            </a:schemeClr>
          </a:solidFill>
        </p:spPr>
        <p:txBody>
          <a:bodyPr wrap="square">
            <a:spAutoFit/>
          </a:bodyPr>
          <a:lstStyle/>
          <a:p>
            <a:endParaRPr lang="el-GR" sz="2844" b="1" dirty="0" smtClean="0">
              <a:solidFill>
                <a:schemeClr val="accent2"/>
              </a:solidFill>
            </a:endParaRPr>
          </a:p>
          <a:p>
            <a:r>
              <a:rPr lang="el-GR" sz="2844" b="1" dirty="0">
                <a:solidFill>
                  <a:schemeClr val="accent2"/>
                </a:solidFill>
              </a:rPr>
              <a:t>Β</a:t>
            </a:r>
            <a:r>
              <a:rPr lang="el-GR" sz="2844" b="1" dirty="0" smtClean="0">
                <a:solidFill>
                  <a:schemeClr val="accent2"/>
                </a:solidFill>
              </a:rPr>
              <a:t>λαβεροί </a:t>
            </a:r>
            <a:r>
              <a:rPr lang="el-GR" sz="2844" b="1" dirty="0">
                <a:solidFill>
                  <a:schemeClr val="accent2"/>
                </a:solidFill>
              </a:rPr>
              <a:t>μικροοργανισμοί (</a:t>
            </a:r>
            <a:r>
              <a:rPr lang="el-GR" sz="2844" b="1" dirty="0" smtClean="0">
                <a:solidFill>
                  <a:schemeClr val="accent2"/>
                </a:solidFill>
              </a:rPr>
              <a:t>βακτήρια)</a:t>
            </a:r>
            <a:endParaRPr lang="el-GR" b="1" dirty="0" smtClean="0">
              <a:solidFill>
                <a:schemeClr val="accent2"/>
              </a:solidFill>
            </a:endParaRPr>
          </a:p>
          <a:p>
            <a:r>
              <a:rPr lang="el-GR" dirty="0" smtClean="0"/>
              <a:t>                                                                                                          </a:t>
            </a:r>
            <a:r>
              <a:rPr lang="el-GR" sz="2844" b="1" dirty="0">
                <a:solidFill>
                  <a:schemeClr val="accent2"/>
                </a:solidFill>
              </a:rPr>
              <a:t>μόλυνση τροφών      </a:t>
            </a:r>
          </a:p>
          <a:p>
            <a:r>
              <a:rPr lang="el-GR" b="1" dirty="0" smtClean="0">
                <a:solidFill>
                  <a:schemeClr val="accent2"/>
                </a:solidFill>
              </a:rPr>
              <a:t>                                                                                                                                       </a:t>
            </a:r>
            <a:r>
              <a:rPr lang="el-GR" sz="2844" b="1" dirty="0" smtClean="0">
                <a:solidFill>
                  <a:schemeClr val="accent2"/>
                </a:solidFill>
              </a:rPr>
              <a:t>τροφικές </a:t>
            </a:r>
            <a:r>
              <a:rPr lang="el-GR" sz="2844" b="1" dirty="0">
                <a:solidFill>
                  <a:schemeClr val="accent2"/>
                </a:solidFill>
              </a:rPr>
              <a:t>δηλητηριάσεις                                                                             </a:t>
            </a:r>
          </a:p>
        </p:txBody>
      </p:sp>
      <p:cxnSp>
        <p:nvCxnSpPr>
          <p:cNvPr id="6" name="5 - Ευθύγραμμο βέλος σύνδεσης"/>
          <p:cNvCxnSpPr/>
          <p:nvPr/>
        </p:nvCxnSpPr>
        <p:spPr>
          <a:xfrm>
            <a:off x="6297578" y="1066800"/>
            <a:ext cx="409646" cy="1024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10 - Ευθύγραμμο βέλος σύνδεσης"/>
          <p:cNvCxnSpPr/>
          <p:nvPr/>
        </p:nvCxnSpPr>
        <p:spPr>
          <a:xfrm>
            <a:off x="8026400" y="1524000"/>
            <a:ext cx="409646" cy="1024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626472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4000" y="222955"/>
            <a:ext cx="12420600" cy="843845"/>
          </a:xfrm>
        </p:spPr>
        <p:txBody>
          <a:bodyPr/>
          <a:lstStyle/>
          <a:p>
            <a:pPr algn="ctr"/>
            <a:r>
              <a:rPr lang="el-GR" b="1" u="sng" dirty="0" smtClean="0">
                <a:solidFill>
                  <a:srgbClr val="FF0000"/>
                </a:solidFill>
              </a:rPr>
              <a:t>Στόχος της συντήρησης των τροφίμων</a:t>
            </a:r>
            <a:endParaRPr lang="el-GR" b="1" u="sng" dirty="0">
              <a:solidFill>
                <a:srgbClr val="FF0000"/>
              </a:solidFill>
            </a:endParaRPr>
          </a:p>
        </p:txBody>
      </p:sp>
      <p:sp>
        <p:nvSpPr>
          <p:cNvPr id="6" name="Ορθογώνιο 5"/>
          <p:cNvSpPr/>
          <p:nvPr/>
        </p:nvSpPr>
        <p:spPr>
          <a:xfrm>
            <a:off x="7264400" y="1137638"/>
            <a:ext cx="5105400" cy="3952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u="sng" dirty="0" smtClean="0"/>
              <a:t>Αποτροπή αλλοίωσης </a:t>
            </a:r>
            <a:r>
              <a:rPr lang="el-GR" sz="4000" dirty="0" smtClean="0"/>
              <a:t>των τροφίμων από τους βλαβερούς μικροοργανισμούς.</a:t>
            </a:r>
            <a:endParaRPr lang="el-GR" sz="4000" dirty="0"/>
          </a:p>
        </p:txBody>
      </p:sp>
      <p:sp>
        <p:nvSpPr>
          <p:cNvPr id="7" name="Ορθογώνιο 6"/>
          <p:cNvSpPr/>
          <p:nvPr/>
        </p:nvSpPr>
        <p:spPr>
          <a:xfrm>
            <a:off x="482600" y="1193518"/>
            <a:ext cx="4537710" cy="38966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u="sng" dirty="0" smtClean="0"/>
              <a:t>Περιορισμός </a:t>
            </a:r>
          </a:p>
          <a:p>
            <a:pPr algn="ctr"/>
            <a:r>
              <a:rPr lang="el-GR" sz="4000" dirty="0" smtClean="0"/>
              <a:t>ποιοτικής υποβάθμισης (μείωση αλλοίωσης χρώματος, γεύσης, οσμής).</a:t>
            </a:r>
            <a:endParaRPr lang="el-GR" sz="4000" dirty="0"/>
          </a:p>
        </p:txBody>
      </p:sp>
      <p:pic>
        <p:nvPicPr>
          <p:cNvPr id="2050" name="Picture 2" descr="Δοχείο συντήρησης τροφίμων σε κενό αέρος στρογγυλό 2.5 λίτρων, λευκό - V  for Vegan"/>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18464" b="16307"/>
          <a:stretch/>
        </p:blipFill>
        <p:spPr bwMode="auto">
          <a:xfrm>
            <a:off x="482600" y="5399758"/>
            <a:ext cx="11471910" cy="43538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81509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635000" y="2205336"/>
            <a:ext cx="11216640" cy="1143000"/>
          </a:xfrm>
        </p:spPr>
        <p:txBody>
          <a:bodyPr>
            <a:normAutofit/>
          </a:bodyPr>
          <a:lstStyle/>
          <a:p>
            <a:pPr algn="ctr"/>
            <a:r>
              <a:rPr lang="el-GR" sz="3200" b="1" u="sng" dirty="0" smtClean="0">
                <a:solidFill>
                  <a:srgbClr val="C00000"/>
                </a:solidFill>
                <a:latin typeface="+mn-lt"/>
              </a:rPr>
              <a:t>Οι συνήθεις μέθοδοι συντήρησης των τροφίμων που χρησιμοποιούνται σήμερα είναι:</a:t>
            </a:r>
            <a:endParaRPr lang="el-GR" sz="3200" b="1" u="sng" dirty="0">
              <a:solidFill>
                <a:srgbClr val="C00000"/>
              </a:solidFill>
              <a:latin typeface="+mn-lt"/>
            </a:endParaRPr>
          </a:p>
        </p:txBody>
      </p:sp>
      <p:sp>
        <p:nvSpPr>
          <p:cNvPr id="4" name="Θέση περιεχομένου 3"/>
          <p:cNvSpPr>
            <a:spLocks noGrp="1"/>
          </p:cNvSpPr>
          <p:nvPr>
            <p:ph idx="1"/>
          </p:nvPr>
        </p:nvSpPr>
        <p:spPr>
          <a:xfrm>
            <a:off x="350520" y="3348336"/>
            <a:ext cx="12420600" cy="6188570"/>
          </a:xfrm>
          <a:solidFill>
            <a:schemeClr val="bg1">
              <a:lumMod val="50000"/>
            </a:schemeClr>
          </a:solidFill>
        </p:spPr>
        <p:txBody>
          <a:bodyPr>
            <a:normAutofit lnSpcReduction="10000"/>
          </a:bodyPr>
          <a:lstStyle/>
          <a:p>
            <a:endParaRPr lang="el-GR" sz="3200" dirty="0" smtClean="0"/>
          </a:p>
          <a:p>
            <a:pPr marL="0" indent="0">
              <a:buNone/>
            </a:pPr>
            <a:r>
              <a:rPr lang="el-GR" sz="3200" dirty="0" smtClean="0"/>
              <a:t>    </a:t>
            </a:r>
            <a:r>
              <a:rPr lang="el-GR" sz="3600" b="1" dirty="0" smtClean="0"/>
              <a:t>Κοινή ψύξη</a:t>
            </a:r>
          </a:p>
          <a:p>
            <a:pPr marL="0" indent="0">
              <a:buNone/>
            </a:pPr>
            <a:r>
              <a:rPr lang="el-GR" sz="3200" dirty="0" smtClean="0"/>
              <a:t>                                                     </a:t>
            </a:r>
            <a:r>
              <a:rPr lang="el-GR" sz="3600" b="1" dirty="0" smtClean="0">
                <a:solidFill>
                  <a:schemeClr val="accent2"/>
                </a:solidFill>
              </a:rPr>
              <a:t>Κατάψυξη</a:t>
            </a:r>
          </a:p>
          <a:p>
            <a:pPr marL="0" indent="0">
              <a:buNone/>
            </a:pPr>
            <a:r>
              <a:rPr lang="el-GR" sz="3200" b="1" dirty="0" smtClean="0">
                <a:solidFill>
                  <a:schemeClr val="accent2"/>
                </a:solidFill>
              </a:rPr>
              <a:t>             </a:t>
            </a:r>
            <a:r>
              <a:rPr lang="el-GR" sz="3600" b="1" dirty="0" smtClean="0">
                <a:solidFill>
                  <a:schemeClr val="accent2"/>
                </a:solidFill>
              </a:rPr>
              <a:t>Παστερίωση</a:t>
            </a:r>
          </a:p>
          <a:p>
            <a:pPr marL="0" indent="0">
              <a:buNone/>
            </a:pPr>
            <a:r>
              <a:rPr lang="el-GR" sz="3200" dirty="0" smtClean="0"/>
              <a:t>                                                              </a:t>
            </a:r>
            <a:r>
              <a:rPr lang="el-GR" sz="3600" b="1" dirty="0" smtClean="0">
                <a:solidFill>
                  <a:srgbClr val="C00000"/>
                </a:solidFill>
              </a:rPr>
              <a:t>Αποστείρωση – κονσερβοποίηση</a:t>
            </a:r>
          </a:p>
          <a:p>
            <a:pPr marL="0" indent="0">
              <a:buNone/>
            </a:pPr>
            <a:r>
              <a:rPr lang="el-GR" sz="3200" dirty="0" smtClean="0"/>
              <a:t>       </a:t>
            </a:r>
            <a:r>
              <a:rPr lang="el-GR" sz="3600" b="1" dirty="0" smtClean="0">
                <a:solidFill>
                  <a:srgbClr val="00B050"/>
                </a:solidFill>
              </a:rPr>
              <a:t>Ξήρανση</a:t>
            </a:r>
          </a:p>
          <a:p>
            <a:pPr marL="0" indent="0">
              <a:buNone/>
            </a:pPr>
            <a:r>
              <a:rPr lang="el-GR" sz="3200" dirty="0" smtClean="0"/>
              <a:t>                </a:t>
            </a:r>
            <a:r>
              <a:rPr lang="el-GR" sz="3600" dirty="0" smtClean="0"/>
              <a:t>          </a:t>
            </a:r>
            <a:r>
              <a:rPr lang="el-GR" sz="3600" b="1" dirty="0" smtClean="0">
                <a:solidFill>
                  <a:srgbClr val="FF0000"/>
                </a:solidFill>
              </a:rPr>
              <a:t>Αφυδάτωση</a:t>
            </a:r>
          </a:p>
          <a:p>
            <a:pPr marL="0" indent="0">
              <a:buNone/>
            </a:pPr>
            <a:r>
              <a:rPr lang="el-GR" sz="3200" dirty="0" smtClean="0"/>
              <a:t>                                                                     </a:t>
            </a:r>
            <a:r>
              <a:rPr lang="el-GR" sz="3600" b="1" dirty="0" smtClean="0">
                <a:solidFill>
                  <a:schemeClr val="accent4">
                    <a:lumMod val="60000"/>
                    <a:lumOff val="40000"/>
                  </a:schemeClr>
                </a:solidFill>
              </a:rPr>
              <a:t>Αλιπάστωση</a:t>
            </a:r>
          </a:p>
          <a:p>
            <a:pPr marL="0" indent="0">
              <a:buNone/>
            </a:pPr>
            <a:r>
              <a:rPr lang="el-GR" sz="3600" dirty="0" smtClean="0"/>
              <a:t>                             </a:t>
            </a:r>
            <a:r>
              <a:rPr lang="el-GR" sz="3600" b="1" dirty="0" smtClean="0">
                <a:solidFill>
                  <a:schemeClr val="accent1">
                    <a:lumMod val="75000"/>
                  </a:schemeClr>
                </a:solidFill>
              </a:rPr>
              <a:t>Χρήση συντηρητικών</a:t>
            </a:r>
          </a:p>
          <a:p>
            <a:pPr marL="0" indent="0">
              <a:buNone/>
            </a:pPr>
            <a:r>
              <a:rPr lang="el-GR" sz="3600" dirty="0" smtClean="0"/>
              <a:t>                 </a:t>
            </a:r>
            <a:r>
              <a:rPr lang="el-GR" sz="3600" b="1" dirty="0" smtClean="0">
                <a:solidFill>
                  <a:srgbClr val="92D050"/>
                </a:solidFill>
              </a:rPr>
              <a:t>Ζύμωση.</a:t>
            </a:r>
            <a:endParaRPr lang="el-GR" sz="3600" b="1" dirty="0">
              <a:solidFill>
                <a:srgbClr val="92D050"/>
              </a:solidFill>
            </a:endParaRPr>
          </a:p>
        </p:txBody>
      </p:sp>
      <p:sp>
        <p:nvSpPr>
          <p:cNvPr id="5" name="Ορθογώνιο 4"/>
          <p:cNvSpPr/>
          <p:nvPr/>
        </p:nvSpPr>
        <p:spPr>
          <a:xfrm>
            <a:off x="254000" y="183646"/>
            <a:ext cx="12517120" cy="1815882"/>
          </a:xfrm>
          <a:prstGeom prst="rect">
            <a:avLst/>
          </a:prstGeom>
          <a:solidFill>
            <a:schemeClr val="bg1">
              <a:lumMod val="85000"/>
            </a:schemeClr>
          </a:solidFill>
        </p:spPr>
        <p:txBody>
          <a:bodyPr wrap="square">
            <a:spAutoFit/>
          </a:bodyPr>
          <a:lstStyle/>
          <a:p>
            <a:pPr algn="just"/>
            <a:r>
              <a:rPr lang="el-GR" sz="2800" b="1" dirty="0" smtClean="0">
                <a:latin typeface="+mn-lt"/>
              </a:rPr>
              <a:t>Η αποτροπή των αλλοιώσεων των τροφίμων από παθογόνους ή μη μικροοργανισμούς και η αποφυγή της υποβάθμισης των οργανοληπτικών χαρακτηριστικών  οδήγησε τους ανθρώπους στην ανακάλυψη μεθόδων συντήρησης των τροφίμων.</a:t>
            </a:r>
            <a:endParaRPr lang="el-GR" sz="2800" b="1" dirty="0">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454</TotalTime>
  <Words>1553</Words>
  <Application>Microsoft Office PowerPoint</Application>
  <PresentationFormat>Προσαρμογή</PresentationFormat>
  <Paragraphs>262</Paragraphs>
  <Slides>34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34</vt:i4>
      </vt:variant>
    </vt:vector>
  </HeadingPairs>
  <TitlesOfParts>
    <vt:vector size="35" baseType="lpstr">
      <vt:lpstr>Θέμα του Office</vt:lpstr>
      <vt:lpstr>Προβολή βίντεο της εκ/κής τηλεόρασης: Αγωγή Υγείας Συντήρηση τροφίμων.  https://www.youtube.com/watch?v=5W21OBbwN4k Ασφάλεια τροφίμων - Συντήρηση τροφίμων.avi</vt:lpstr>
      <vt:lpstr>Άσκηση που σχετίζεται με την παρακολούθηση του βίντεο.</vt:lpstr>
      <vt:lpstr>Άσκηση που σχετίζεται με την  παρακολούθηση του βίντεο.</vt:lpstr>
      <vt:lpstr>Διαφάνεια 4</vt:lpstr>
      <vt:lpstr>Αλλοίωση τροφίμων.</vt:lpstr>
      <vt:lpstr>Ασφάλεια τροφίμων.</vt:lpstr>
      <vt:lpstr>Διαφάνεια 7</vt:lpstr>
      <vt:lpstr>Στόχος της συντήρησης των τροφίμων</vt:lpstr>
      <vt:lpstr>Οι συνήθεις μέθοδοι συντήρησης των τροφίμων που χρησιμοποιούνται σήμερα είναι:</vt:lpstr>
      <vt:lpstr>Διαφάνεια 10</vt:lpstr>
      <vt:lpstr>Κοινή ψύξη</vt:lpstr>
      <vt:lpstr>Διαφάνεια 12</vt:lpstr>
      <vt:lpstr>Διαφάνεια 13</vt:lpstr>
      <vt:lpstr>Διαφάνεια 14</vt:lpstr>
      <vt:lpstr>Διαφάνεια 15</vt:lpstr>
      <vt:lpstr>Διαφάνεια 16</vt:lpstr>
      <vt:lpstr>Διαφάνεια 17</vt:lpstr>
      <vt:lpstr>Αφυδάτωση τροφίμων</vt:lpstr>
      <vt:lpstr>Αλιπάστωση.</vt:lpstr>
      <vt:lpstr>ΜΕΘΟΔΟΙ ΑΛΙΠΑΣΤΩΣΗΣ</vt:lpstr>
      <vt:lpstr> ΑΛΜΗ </vt:lpstr>
      <vt:lpstr> Εξωτερική επάλειψη. </vt:lpstr>
      <vt:lpstr>Εισάγεται εσωτερικά με πίεση (σύριγγες).  </vt:lpstr>
      <vt:lpstr>Τα χημικά συντηρητικά είναι ουσίες οι οποίες, όταν προστεθούν στο τρόφιμο σε ορισμένη ποσότητα, εμποδίζουν την ανάπτυξη των μικροοργανισμών. Τα συντηρητικά επισημαίνονται στις συσκευασίες των τροφίμων είτε με το όνομά τους είτε με τον κωδικό "Ε" και έναν αριθμό (π.χ. Ε 202).</vt:lpstr>
      <vt:lpstr>Διαφάνεια 25</vt:lpstr>
      <vt:lpstr>Διαφάνεια 26</vt:lpstr>
      <vt:lpstr>Ζύμωση.</vt:lpstr>
      <vt:lpstr>Διαφάνεια 28</vt:lpstr>
      <vt:lpstr> Κάντε σωστά την αντιστοίχιση μεταφέροντας τους αριθμούς της στήλης Β στα γράμματα της στήλης Α. ΣΤΗΛΗ Α                                                            ΣΤΗΛΗ Β </vt:lpstr>
      <vt:lpstr>ΕΡΩΤΗΣΗ 1: Συμπληρώστε προσεκτικά τις προτάσεις με την κατάλληλη λέξη.</vt:lpstr>
      <vt:lpstr>Χαρακτηρίστε τις παρακάτω προτάσεις με τη λέξη ΣΩΣΤΗ ή ΛΑΘΟΣ.                       </vt:lpstr>
      <vt:lpstr>Βρείτε 10 λέξεις που είναι κρυμμένες στο κρυπτόλεξο. </vt:lpstr>
      <vt:lpstr>Κυκλώστε τη σωστή απάντηση.                                                                                       </vt:lpstr>
      <vt:lpstr>Διαφάνεια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e95115b6746fd2d6c3da9b4fec3de42a</dc:title>
  <cp:lastModifiedBy>maria sofianou</cp:lastModifiedBy>
  <cp:revision>49</cp:revision>
  <dcterms:created xsi:type="dcterms:W3CDTF">2021-12-29T18:09:35Z</dcterms:created>
  <dcterms:modified xsi:type="dcterms:W3CDTF">2024-05-14T13:11:12Z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2020-12-04T00:00:00Z</vt:filetime>
  </property>
  <property fmtid="{D5CDD505-2E9C-101B-9397-08002B2CF9AE}" pid="3" name="LastSaved">
    <vt:filetime>2021-12-29T00:00:00Z</vt:filetime>
  </property>
</Properties>
</file>