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63" r:id="rId4"/>
    <p:sldId id="258" r:id="rId5"/>
    <p:sldId id="268" r:id="rId6"/>
    <p:sldId id="259" r:id="rId7"/>
    <p:sldId id="267" r:id="rId8"/>
    <p:sldId id="260" r:id="rId9"/>
    <p:sldId id="262" r:id="rId10"/>
    <p:sldId id="269" r:id="rId11"/>
    <p:sldId id="265" r:id="rId12"/>
    <p:sldId id="266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279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469" y="-1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1/12/2024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1/12/2024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1/12/2024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1/12/2024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1/12/2024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1/12/2024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1/12/2024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78092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l-GR" sz="2000" dirty="0">
                <a:solidFill>
                  <a:srgbClr val="FF0000"/>
                </a:solidFill>
              </a:rPr>
              <a:t>Η Ελλάδα βρίσκεται πολύ κοντά στο όριο σύγκλισης των λιθοσφαιρικών πλακών της Ευρασίας και της Αφρικής </a:t>
            </a:r>
            <a:r>
              <a:rPr lang="el-GR" sz="2000" dirty="0"/>
              <a:t>για αυτό και έχει πολύ έντονη σεισμικότητα (κυρίως στη θάλασσα) και ηφαιστειότητα.</a:t>
            </a:r>
            <a:r>
              <a:rPr lang="en-US" sz="2000" dirty="0"/>
              <a:t> </a:t>
            </a:r>
            <a:r>
              <a:rPr lang="el-GR" sz="2000" dirty="0"/>
              <a:t>Είναι </a:t>
            </a:r>
            <a:r>
              <a:rPr lang="el-GR" sz="2000" dirty="0">
                <a:solidFill>
                  <a:srgbClr val="FF0000"/>
                </a:solidFill>
              </a:rPr>
              <a:t>η πρώτη σε σεισμικότητα χώρα στη Μεσόγειο </a:t>
            </a:r>
            <a:r>
              <a:rPr lang="el-GR" sz="2000" dirty="0"/>
              <a:t>και σε όλη την Ευρώπη, ενώ βρίσκεται μέσα </a:t>
            </a:r>
            <a:r>
              <a:rPr lang="el-GR" sz="2000" dirty="0">
                <a:solidFill>
                  <a:srgbClr val="FF0000"/>
                </a:solidFill>
              </a:rPr>
              <a:t>στις έξι πιο σεισμογενείς χώρες του κόσμου</a:t>
            </a:r>
            <a:r>
              <a:rPr lang="el-GR" sz="2000" dirty="0"/>
              <a:t>! Χαρακτηριστική είναι η ύπαρξη </a:t>
            </a:r>
            <a:r>
              <a:rPr lang="el-GR" sz="2000" dirty="0" err="1"/>
              <a:t>θερμομεταλλικών</a:t>
            </a:r>
            <a:r>
              <a:rPr lang="el-GR" sz="2000" dirty="0"/>
              <a:t> και θερμών πηγών ως αποτέλεσμα της ηφαιστειότητας.</a:t>
            </a:r>
          </a:p>
        </p:txBody>
      </p:sp>
      <p:pic>
        <p:nvPicPr>
          <p:cNvPr id="5" name="Picture 4" descr="https://encrypted-tbn2.gstatic.com/images?q=tbn:ANd9GcR6ZxeBOlxJT7rAIZvesYCL0pZCS5U_jOoIjJDmgzNQUOSKMo8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140968"/>
            <a:ext cx="4101259" cy="3071987"/>
          </a:xfrm>
          <a:prstGeom prst="rect">
            <a:avLst/>
          </a:prstGeom>
          <a:noFill/>
        </p:spPr>
      </p:pic>
      <p:pic>
        <p:nvPicPr>
          <p:cNvPr id="17411" name="Picture 3" descr="C:\Users\Multirama\Desktop\ΓΕΩΓΡΑΦΙΑ\Νέος φάκελος\αρχείο λήψης (4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3212976"/>
            <a:ext cx="3749242" cy="32403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https://encrypted-tbn0.gstatic.com/images?q=tbn:ANd9GcRg-lHKZ2HfUrMfEq6OKKFZXMaHO1jEdQItCCCBTo_jyKKMdUPJlxikxsGl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4000528" cy="5212149"/>
          </a:xfrm>
          <a:prstGeom prst="rect">
            <a:avLst/>
          </a:prstGeom>
          <a:noFill/>
        </p:spPr>
      </p:pic>
      <p:sp>
        <p:nvSpPr>
          <p:cNvPr id="6" name="5 - Θέση περιεχομένου"/>
          <p:cNvSpPr>
            <a:spLocks noGrp="1"/>
          </p:cNvSpPr>
          <p:nvPr>
            <p:ph sz="half" idx="2"/>
          </p:nvPr>
        </p:nvSpPr>
        <p:spPr>
          <a:xfrm>
            <a:off x="4000496" y="1"/>
            <a:ext cx="5143504" cy="5286388"/>
          </a:xfrm>
        </p:spPr>
        <p:txBody>
          <a:bodyPr>
            <a:normAutofit fontScale="85000" lnSpcReduction="20000"/>
          </a:bodyPr>
          <a:lstStyle/>
          <a:p>
            <a:pPr marL="182563" indent="-182563" algn="just"/>
            <a:r>
              <a:rPr lang="el-GR" b="1" u="sng" dirty="0" smtClean="0"/>
              <a:t>ΕΡΩΤΗΣΗ : Α) </a:t>
            </a:r>
            <a:r>
              <a:rPr lang="el-GR" dirty="0" smtClean="0"/>
              <a:t>Πείτε που εμφανίστηκε αρχικά έντονη ηφαιστειακή </a:t>
            </a:r>
            <a:r>
              <a:rPr lang="el-GR" dirty="0" err="1" smtClean="0"/>
              <a:t>δραστη</a:t>
            </a:r>
            <a:r>
              <a:rPr lang="el-GR" dirty="0" smtClean="0"/>
              <a:t>-</a:t>
            </a:r>
            <a:r>
              <a:rPr lang="el-GR" dirty="0" err="1" smtClean="0"/>
              <a:t>ριότητα</a:t>
            </a:r>
            <a:r>
              <a:rPr lang="el-GR" dirty="0" smtClean="0"/>
              <a:t> όταν ξεκίνησε η Αλπική πτύχωση.</a:t>
            </a:r>
          </a:p>
          <a:p>
            <a:r>
              <a:rPr lang="el-GR" dirty="0" smtClean="0"/>
              <a:t>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</a:p>
          <a:p>
            <a:pPr algn="just">
              <a:buNone/>
            </a:pPr>
            <a:r>
              <a:rPr lang="el-GR" b="1" dirty="0" smtClean="0"/>
              <a:t>Β)</a:t>
            </a:r>
            <a:r>
              <a:rPr lang="el-GR" dirty="0" smtClean="0"/>
              <a:t>Παρατηρήστε προσεκτικά τον </a:t>
            </a:r>
            <a:r>
              <a:rPr lang="el-GR" dirty="0" err="1" smtClean="0"/>
              <a:t>διπλα</a:t>
            </a:r>
            <a:r>
              <a:rPr lang="el-GR" dirty="0" smtClean="0"/>
              <a:t>-</a:t>
            </a:r>
            <a:r>
              <a:rPr lang="el-GR" dirty="0" err="1" smtClean="0"/>
              <a:t>νό</a:t>
            </a:r>
            <a:r>
              <a:rPr lang="el-GR" dirty="0" smtClean="0"/>
              <a:t> χάρτη:</a:t>
            </a:r>
          </a:p>
          <a:p>
            <a:pPr marL="182563" indent="-182563" algn="just"/>
            <a:r>
              <a:rPr lang="el-GR" dirty="0" smtClean="0"/>
              <a:t> πείτε που βρίσκεται το ηφαιστειακό τόξο της Ελλάδας</a:t>
            </a:r>
          </a:p>
          <a:p>
            <a:pPr marL="0" indent="0" algn="just">
              <a:buNone/>
            </a:pPr>
            <a:r>
              <a:rPr lang="el-GR" dirty="0" smtClean="0"/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lang="el-GR" dirty="0"/>
          </a:p>
        </p:txBody>
      </p:sp>
      <p:sp>
        <p:nvSpPr>
          <p:cNvPr id="7" name="6 - Ορθογώνιο"/>
          <p:cNvSpPr/>
          <p:nvPr/>
        </p:nvSpPr>
        <p:spPr>
          <a:xfrm>
            <a:off x="0" y="5286388"/>
            <a:ext cx="9001156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l-GR" dirty="0" smtClean="0"/>
              <a:t> </a:t>
            </a:r>
            <a:r>
              <a:rPr lang="el-GR" sz="2200" dirty="0" smtClean="0"/>
              <a:t>αναφέρετε τα  σπουδαιότερα ελληνικά ηφαίστεια που το σχηματίζουν.</a:t>
            </a:r>
          </a:p>
          <a:p>
            <a:r>
              <a:rPr lang="el-GR" dirty="0" smtClean="0"/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………………………………………………..………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3968" y="0"/>
            <a:ext cx="4860032" cy="6858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r>
              <a:rPr lang="el-GR" sz="2400" dirty="0"/>
              <a:t> </a:t>
            </a:r>
            <a:br>
              <a:rPr lang="el-GR" sz="2400" dirty="0"/>
            </a:b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/>
            </a:r>
            <a:br>
              <a:rPr lang="el-GR" sz="2400" dirty="0"/>
            </a:br>
            <a:r>
              <a:rPr lang="el-GR" sz="2200" b="1" dirty="0"/>
              <a:t>Α) </a:t>
            </a:r>
            <a:r>
              <a:rPr lang="el-GR" sz="2200" dirty="0"/>
              <a:t>Τρεις </a:t>
            </a:r>
            <a:r>
              <a:rPr lang="el-GR" sz="2200" b="1" dirty="0"/>
              <a:t>(3) </a:t>
            </a:r>
            <a:r>
              <a:rPr lang="el-GR" sz="2200" dirty="0"/>
              <a:t>ευρωπαϊκές  χώρες που έχουν έντονη σεισμικότητα και ηφαιστειότητα.</a:t>
            </a:r>
            <a:br>
              <a:rPr lang="el-GR" sz="2200" dirty="0"/>
            </a:br>
            <a:r>
              <a:rPr lang="el-GR" sz="2200" dirty="0"/>
              <a:t>……………………………………………………………………………………………………………………………..</a:t>
            </a:r>
            <a:br>
              <a:rPr lang="el-GR" sz="2200" dirty="0"/>
            </a:br>
            <a:r>
              <a:rPr lang="el-GR" sz="2200" b="1" dirty="0"/>
              <a:t>Β) Τρεις</a:t>
            </a:r>
            <a:r>
              <a:rPr lang="el-GR" sz="2200" dirty="0"/>
              <a:t> άλλες </a:t>
            </a:r>
            <a:r>
              <a:rPr lang="el-GR" sz="2200" b="1" dirty="0"/>
              <a:t>(3) </a:t>
            </a:r>
            <a:r>
              <a:rPr lang="el-GR" sz="2200" dirty="0"/>
              <a:t>χώρες που έχουν έντονη σεισμικότητα   ……………………………………………………………………………………………………..………………………</a:t>
            </a:r>
            <a:br>
              <a:rPr lang="el-GR" sz="2200" dirty="0"/>
            </a:br>
            <a:r>
              <a:rPr lang="el-GR" sz="2200" b="1" dirty="0"/>
              <a:t>Γ) </a:t>
            </a:r>
            <a:r>
              <a:rPr lang="el-GR" sz="2200" dirty="0"/>
              <a:t>Δύο </a:t>
            </a:r>
            <a:r>
              <a:rPr lang="el-GR" sz="2200" b="1" dirty="0"/>
              <a:t>(2) </a:t>
            </a:r>
            <a:r>
              <a:rPr lang="el-GR" sz="2200" dirty="0"/>
              <a:t>χώρες που δεν παρουσιάζουν σεισμικότητα-ηφαιστειότητα.</a:t>
            </a:r>
            <a:br>
              <a:rPr lang="el-GR" sz="2200" dirty="0"/>
            </a:br>
            <a:r>
              <a:rPr lang="el-GR" sz="2200" dirty="0"/>
              <a:t>……………………………………………………………………………………………………………………..……..</a:t>
            </a:r>
            <a:br>
              <a:rPr lang="el-GR" sz="2200" dirty="0"/>
            </a:br>
            <a:r>
              <a:rPr lang="el-GR" sz="2200" b="1" dirty="0"/>
              <a:t>Δ) </a:t>
            </a:r>
            <a:r>
              <a:rPr lang="el-GR" sz="2200" dirty="0"/>
              <a:t>Εξηγήστε γιατί κάποιες χώρες έχουν έντονη σεισμικότητα-ηφαιστειότητα και κάποιες όχι. </a:t>
            </a:r>
            <a:br>
              <a:rPr lang="el-GR" sz="2200" dirty="0"/>
            </a:br>
            <a:r>
              <a:rPr lang="el-GR" sz="2200" dirty="0"/>
              <a:t>…………………………………………………………………………………………………………………………………………………………..………………………………….</a:t>
            </a: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/>
            </a:r>
            <a:br>
              <a:rPr lang="el-GR" sz="2400" dirty="0"/>
            </a:br>
            <a:endParaRPr lang="el-GR" sz="2400" dirty="0"/>
          </a:p>
        </p:txBody>
      </p:sp>
      <p:pic>
        <p:nvPicPr>
          <p:cNvPr id="4" name="Picture 3" descr="C:\Users\Multirama\Desktop\ΓΕΩΓΡΑΦΙΑ\Νέος φάκελος\αρχείο λήψης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0688"/>
            <a:ext cx="4211960" cy="4824536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251520" y="0"/>
            <a:ext cx="387824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u="sng" dirty="0"/>
              <a:t>ΕΡΩΤΗΣΗ 6</a:t>
            </a:r>
            <a:r>
              <a:rPr lang="el-GR" sz="2000" b="1" dirty="0"/>
              <a:t>:                            (3 μον.)                      </a:t>
            </a:r>
          </a:p>
          <a:p>
            <a:r>
              <a:rPr lang="el-GR" sz="2000" b="1" dirty="0"/>
              <a:t>Μελετήστε τον χάρτη και γράψτε: </a:t>
            </a:r>
          </a:p>
        </p:txBody>
      </p:sp>
      <p:sp>
        <p:nvSpPr>
          <p:cNvPr id="6" name="5 - Ορθογώνιο"/>
          <p:cNvSpPr/>
          <p:nvPr/>
        </p:nvSpPr>
        <p:spPr>
          <a:xfrm>
            <a:off x="0" y="5519172"/>
            <a:ext cx="4319464" cy="13388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/>
              <a:t>………………………………………………………………………………………………………………………………………………………………………………………………………………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076" y="0"/>
            <a:ext cx="5463515" cy="6858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l-GR" sz="1800" b="1" dirty="0"/>
              <a:t>ΕΡΩΤΗΣΗ 2 Α) </a:t>
            </a:r>
            <a:r>
              <a:rPr lang="el-GR" sz="1800" dirty="0"/>
              <a:t>Εξηγήστε γιατί η Ελλάδα έχει έντονη σεισμικότητα.                                                           (1 </a:t>
            </a:r>
            <a:r>
              <a:rPr lang="el-GR" sz="1800" dirty="0" err="1"/>
              <a:t>μον</a:t>
            </a:r>
            <a:r>
              <a:rPr lang="el-GR" sz="1800" dirty="0"/>
              <a:t>.)</a:t>
            </a:r>
          </a:p>
          <a:p>
            <a:pPr marL="0" indent="0">
              <a:buNone/>
            </a:pPr>
            <a:r>
              <a:rPr lang="el-GR" sz="1800" dirty="0"/>
              <a:t>………………………………………………………………………………………</a:t>
            </a:r>
          </a:p>
          <a:p>
            <a:pPr marL="0" indent="0">
              <a:buNone/>
            </a:pPr>
            <a:r>
              <a:rPr lang="el-GR" sz="1800" dirty="0"/>
              <a:t>……………………………………………………………………………………..</a:t>
            </a:r>
          </a:p>
          <a:p>
            <a:pPr marL="0" indent="0">
              <a:buNone/>
            </a:pPr>
            <a:r>
              <a:rPr lang="el-GR" sz="1800" dirty="0"/>
              <a:t>……………………………………………………………………………………</a:t>
            </a:r>
          </a:p>
          <a:p>
            <a:pPr marL="0" indent="0">
              <a:buNone/>
            </a:pPr>
            <a:r>
              <a:rPr lang="el-GR" sz="1800" dirty="0"/>
              <a:t>………………………………………………………………………………………</a:t>
            </a:r>
          </a:p>
          <a:p>
            <a:pPr marL="0" indent="0">
              <a:buNone/>
            </a:pPr>
            <a:r>
              <a:rPr lang="el-GR" sz="1800" dirty="0"/>
              <a:t>………………………………………………………………………………………</a:t>
            </a:r>
          </a:p>
          <a:p>
            <a:pPr marL="0" indent="0" algn="just">
              <a:buNone/>
            </a:pPr>
            <a:endParaRPr lang="el-GR" sz="1800" b="1" dirty="0"/>
          </a:p>
          <a:p>
            <a:pPr marL="0" indent="0" algn="just">
              <a:buNone/>
            </a:pPr>
            <a:r>
              <a:rPr lang="el-GR" sz="1800" b="1" dirty="0"/>
              <a:t>Β) </a:t>
            </a:r>
            <a:r>
              <a:rPr lang="el-GR" sz="1800" dirty="0"/>
              <a:t>Προσδιορίστε σε ποιες περιοχές της Ελλάδας εμφανίζονται συχνότερα σεισμοί.                          (1 </a:t>
            </a:r>
            <a:r>
              <a:rPr lang="el-GR" sz="1800" dirty="0" err="1"/>
              <a:t>μον</a:t>
            </a:r>
            <a:r>
              <a:rPr lang="el-GR" sz="1800" dirty="0"/>
              <a:t>.)</a:t>
            </a:r>
          </a:p>
          <a:p>
            <a:pPr marL="0" indent="0">
              <a:buNone/>
            </a:pPr>
            <a:r>
              <a:rPr lang="el-GR" sz="1800" dirty="0"/>
              <a:t>………………………………………………………………………………………</a:t>
            </a:r>
          </a:p>
          <a:p>
            <a:pPr marL="0" indent="0">
              <a:buNone/>
            </a:pPr>
            <a:r>
              <a:rPr lang="el-GR" sz="1800" dirty="0"/>
              <a:t>……………………………………………………………………………………</a:t>
            </a:r>
          </a:p>
          <a:p>
            <a:pPr marL="0" indent="0">
              <a:buNone/>
            </a:pPr>
            <a:r>
              <a:rPr lang="el-GR" sz="1800" dirty="0"/>
              <a:t>………………………………………………………………………………………</a:t>
            </a:r>
          </a:p>
          <a:p>
            <a:pPr marL="0" indent="0" algn="just">
              <a:buNone/>
            </a:pPr>
            <a:endParaRPr lang="el-GR" sz="1800" b="1" dirty="0"/>
          </a:p>
          <a:p>
            <a:pPr marL="0" indent="0" algn="just">
              <a:buNone/>
            </a:pPr>
            <a:r>
              <a:rPr lang="el-GR" sz="1800" b="1" dirty="0"/>
              <a:t>Γ) Πείτε που βρίσκεται</a:t>
            </a:r>
            <a:r>
              <a:rPr lang="el-GR" sz="1800" dirty="0"/>
              <a:t> το ηφαιστειακό τόξο της Ελλάδας και ποια ηφαίστεια περιλαμβάνει.         (1 </a:t>
            </a:r>
            <a:r>
              <a:rPr lang="el-GR" sz="1800" dirty="0" err="1"/>
              <a:t>μον</a:t>
            </a:r>
            <a:r>
              <a:rPr lang="el-GR" sz="1800" dirty="0"/>
              <a:t>.)</a:t>
            </a:r>
          </a:p>
          <a:p>
            <a:pPr marL="0" indent="0">
              <a:buNone/>
            </a:pPr>
            <a:r>
              <a:rPr lang="el-GR" sz="1800" dirty="0"/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................................</a:t>
            </a:r>
          </a:p>
          <a:p>
            <a:pPr marL="0" indent="0">
              <a:buNone/>
            </a:pPr>
            <a:endParaRPr lang="el-GR" sz="1800" dirty="0"/>
          </a:p>
          <a:p>
            <a:endParaRPr lang="el-GR" sz="1800" dirty="0"/>
          </a:p>
        </p:txBody>
      </p:sp>
      <p:pic>
        <p:nvPicPr>
          <p:cNvPr id="8" name="Picture 2" descr="C:\Users\Multirama\Desktop\ΓΕΩΓΡΑΦΙΑ\Νέος φάκελος\αρχείο λήψης (2).jpg"/>
          <p:cNvPicPr>
            <a:picLocks noChangeAspect="1" noChangeArrowheads="1"/>
          </p:cNvPicPr>
          <p:nvPr/>
        </p:nvPicPr>
        <p:blipFill rotWithShape="1">
          <a:blip r:embed="rId2" cstate="print"/>
          <a:srcRect l="6914" t="3031" r="4943" b="7576"/>
          <a:stretch/>
        </p:blipFill>
        <p:spPr bwMode="auto">
          <a:xfrm>
            <a:off x="5471591" y="360040"/>
            <a:ext cx="3672409" cy="55172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138389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4" cy="259228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el-GR" sz="2400" dirty="0">
                <a:solidFill>
                  <a:schemeClr val="accent6">
                    <a:lumMod val="75000"/>
                  </a:schemeClr>
                </a:solidFill>
              </a:rPr>
              <a:t>Οι σεισμοί και οι εκρήξεις των ηφαιστείων είναι δύο γεωλογικά φαινόμενα που δημιουργούνται στις ενεργά τεκτονικές περιοχές δηλαδή στα όρια των λιθοσφαιρικών πλακών.</a:t>
            </a: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>Συγκεκριμένα οι λιθοσφαιρικές πλάκες πλησιάζουν η μία την άλλη, απομακρύνονται μεταξύ τους ή κινούνται παράλληλα η μία με την άλλη. Το γεγονός αυτό είναι υπεύθυνο για την ύπαρξη των σεισμών και των εκρήξεων των ηφαιστείων.</a:t>
            </a:r>
          </a:p>
        </p:txBody>
      </p:sp>
      <p:pic>
        <p:nvPicPr>
          <p:cNvPr id="14338" name="Picture 2" descr="C:\Users\Multirama\Desktop\ΓΕΩΓΡΑΦΙΑ\Νέος φάκελος\αρχείο λήψης 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2708920"/>
            <a:ext cx="2915816" cy="3888432"/>
          </a:xfrm>
          <a:prstGeom prst="rect">
            <a:avLst/>
          </a:prstGeom>
          <a:noFill/>
        </p:spPr>
      </p:pic>
      <p:sp>
        <p:nvSpPr>
          <p:cNvPr id="14343" name="AutoShape 7" descr="data:image/jpeg;base64,/9j/4AAQSkZJRgABAQAAAQABAAD/2wCEAAkGBxQTEhUUExMVFBUWGBwbFxYYFR8YGBwfHBcaHx4aIBwaHSggGholHxgaITEiJSkrLy4uGB8zODMsNyotLisBCgoKDg0OGxAQGy8kICQvLC4sLDQsMDgvNC0sLDQsLCwsLCwsNDIsLy0sLC8sLCwsLC00LCwsLDQsLDQsLCwsLP/AABEIAMQBAQMBIgACEQEDEQH/xAAcAAACAwEBAQEAAAAAAAAAAAAABAMFBgIBBwj/xABJEAACAQMDAQQHAwgHBgYDAAABAhEAAyEEEjEFEyJBUQYUMlJhcZEjQoEVM3KTsbLR0hZTYmOSoeEHJIKUwvFDVHOzwdM0ovD/xAAaAQACAwEBAAAAAAAAAAAAAAAABAIDBQEG/8QANBEAAQMCAwUGBgICAwAAAAAAAQACEQMhBBIxE0FRYfAFcYGRobEUIjLB0eEjQpLxFTNS/9oADAMBAAIRAxEAPwC+0elQ20JRSSqkkjPAqb1O37i/QV5oPzVv9Bf3RTFOABefc90m6g9Tt+4v0FHqdv3F+gqeiiAuZncVB6nb9xfoKPU7fuL9BU9FEBGZ3FQep2/cX6Cj1O37i/QVPXF26FEsYH8TAHxM0QEZncVH6nb9xfoKPU7fuL9BUNvWrcZkS7bQhcM5BQkrKgkN3QRJkjO0050de1Xtbtspa7xLG+SpCnkbbaHJiIJBE+OKWrYqnS1E9daJqlhqtQTMBQ+p2/cX/DR6nb9xfoKmex272xpka3b2sr3HDsZhSuRc2mIIO4k97GJNW59HAdv213B70bRu+Hs938Kpd2hSZ9YIPBWjA1XfS6RxVF6nb9xfoKPU7fuL9BWh0no1p0A3WxdYffuAOZzLAEQpO4g7QMQOAKR630S3bBu227EKAOzRFCsZIEgASx3BQTIHMVWztOm5+XKeuSsd2fUDZzqs9Tt+4v0FQ2tNb78qsBjyBAG0fQVPplcDvkEnwGYwMTA3ZnMD5Ug57S8bXgrC5cxiMBF/FlLfK2R41p2hZ0umJT3qlv3F+go9Tt+4v0FL3eo7bfakBU3qku4EswwoCbmDCRIIBGfxbsOWUEjaT4c1FrmO0XXtqMALrSuPU7fuL9BR6nb9xfoK7ulsbQpzmSRA+EAyajJu7+ECYzJLHicYA8fPkeWZWUZdxXvqdv3F+go9Tt+4v0FT1Bqi8A29pM5B8RB4MiDwfjBGJkEBcDnHej1O37i/QUep2/cX6ClLXVQCEu9xjAEggEkwAJ5M4xirKuCDopOztMFQep2/cX6Cj1O37i/QVPRXYCjndxUHqdv3F+go9Tt+4v0FT0UQEZncVB6nb9xfoKPU7fuL9BU9FEBGZ3FQep2/cX6Cj1O37i/QVPRRAXMzuKyPq6e6v0FFSUVCyczHitFoPzVv9Bf3RTFUK6i+FXsogogG625AhDJ7olpJHjwvxNTHUajEbYnP2NyYkQPpg/PwqcpYtvqriiqO5qtQSNgYsyrFvsXaDgFjtUyskZlQM5yItBoHQp2wLBnhj9ojmS2FhlUbVPAWTsnnNL1sUylY6q+jgn1RI0TFFNHp9tlDWWvqCJUle1Qj8TJ+YbxpbU6NbdpnvXNQI5dLQRR4cMG8+SfniqR2jSPGeEKw9m1QdyqeqWLr7dhfI3dmksWWSAWFsb0BxBzg8EyBWLo7qpFxDtadm5WdixCoO7dReRcAMkqQ542mdDpOnhouaY3CDIffbewTIHe32FG8YECPxr3qOn12otguEVxvhBaYCDA2HLhgQJn45GKo+M+e5t5ekp34T+OB14wsvZ3MWIB7oIaIG0ooYhgQQCIPdlTgGRib21qn7vrAKKpGxIUhS0kMTbQBQwZfaJG7xmodT0vsLNo3iQsKlxTZgKSHkrtB3tDFSDIbnA4l6f1i6b1u063b1u4GFxHtMwgHuwoGCFyYEHPjtru1n+RoBA7/AEXHUx/1m08ITeisdk7vaYoz8mFb8BuUkDEwMTWp6JrWu2yWAkMVkcNHiPLyI8waxg1yJduW03soZiALVwG2N2EKsCQOYIxhhCgAVeejPUQBdB7YgPhexc7ZG4nCYlmPPlUMexj6IqNF58VDBuqMrGm4yAFp6znpZrCQNOinc21ixA2BQ2YJ9phA9nKkqSRImXWelNtQwtrcd1MR2NwAHxk7OR5DPyrL9U64zXQ3Y371zaSLdqzc7qgPDFTOS3c3Y9ryBpTB4VxeHvENCbxOIAaWMu5WF+6EUsxgDn/t4n4eNKdItkdo7KFd3lvP2V2qcnKrAMYkE+NVzdQD3gt1L0BibVsWXWSoyXn7yGYBgAwcmCH9Prcv9nd9v+rPurXogZusAtLRCcbTqSSRM8g5U8Z28TAAnyA8qkApJg14FvtbdpZ3t2MyB7WdwAiCJM5mRipujae0bPata1CvDbjbSFhWIkKSQWMSd0tLETilKmMp0zETxTVPA1KjZJ7gmKQZ3uMyjei+DjbkSVleTO5XGYjbwZEF27ef/wDGt3bqCQX2BGBKiBDH2hIPEEH8C1Z6E3dLm9uBBLJYCMfeBO/72ZwPDGIoq4umIk+G/wDS7SwdS9u47lALqWgQSQoiXYyJIYgE+cKx8vqJc6TZOoaATbQZJwLhBEqQrAwp8yK56ppnRGTT2NS5d0dZCEW2XBYm4+5wVgQd1XGkJUWtyXy1sFZW0qh1iACowB7JhYyuMYpKtj3FkMt7pylgGh0vv7Jiz0CypkhnMEd9iwhhnHGf8vCBVSvSrjOTbs9jbHdAe6SzwfbI722QMZkg96DgXv5R/ub3+D/Wj8o/3N7/AAf61n08RWY7NMnmnX0Kb25SLLOXtPdRS72yqqQCSwnJiRBI2jxJI+VVt12Zwtm4GLNkLDMAFyByPAtkT4DwjaNr5EGzeIPINvH7a8t60KAq2LoAEAC2AAPICcCnB2lVy/M26U/46nmkGyyOjvY2uxLZPetm0SJ8A0SBxIxTQNaG/qEeA+nuPBkBrQaD55PNV97QWmct2OoUEeygKKD4t3WGTj6Tgkk30+0x/dqoqdmXlrlV3r6oAWZVBMAsQBPlnxqSm/yTZ2j7LVFgSRcMlgST4btvjEbYqjvdTC3NnebMAm26MeZgbSrRGSG8R8qboYxlUkAEJatgn0xNirGkNZrwCVWdym0TiBD3AME4OJny3Dzqb10e5c/Vt/CqKxrd32RF9ib7MwuW8hFubuDns52hY8CBTLjCXosBN9AudtFLduPdb/CaK4rZWq0H5q3+gv7oqeqn124ltBbsG79juBDqoLALFvJmSJM8CPjUWs649sOfVydpMTetrK9mSHy2AXGz/P4V3MAqtk4mwVrpxZe+o1CkKpU22O3aWDTnJbnZHHDTxS3XfTK6t5EOiLdncfcJW4SAbiqw2z2YjaS3gWKZgmkbWte6w7NWkoGO/cltDA47kvknII45qx6doRbBMyzQWPyEACAIUcAeFIvwja1QvNwtGniThqYaRfh+Vfei3X1vqFNoac4Fu2XU7h2altu3HdbesDgJOJgX5jxj418n9ILSm5AWQpDO2YtMcC4I4cpumcCUOOTq+g6Eam0moY7HcANbYBwGUKpDSx3juSPmDnFZmMwjaTpBstHCVtszM6yuNGNS1zdcZbVsHFtYYtAMSxmAd3hnuLxmXtbeKW3cQSqkgc8AkcZ8Kql9GbYKsrHcrA7mEyACACAR7xM1VanQWVJsu19QAF3LZI3QEk7wCCo7ND8Mj5K2cZ+yaDG6B3ove3fetwuWcAgEwRDcgLG0eGQAcDPMw9O6UzhhaZUe0FNsxnxAG77vBGARmIIwYtb0nT5e3eHaM1zDKdh2Em53VzgSwjnHgaZ0/RNI7IiXWLXBcaRM3BuQFgeABAAjBE8itKpjGbOGNgnlwSTOzyHzUeSByOvmo7aMGbeHDGD32liIxmTjkCT4VPptW9l2dFV9ygMpO0nacEH4BnweZGRGUPSjou3tL3aHugG43d7zHuJbRBkGGK557oE5rkdMG7duPhP4BYjMj2fDmfgKbovGIpZctt6Rr0WYern2l+7zTWmtbVAJk5LHzZiSzH4kkn8aq+t6Fbzqo3m4FPDlVVS6mXjJG5BA8dpGBJDOq1Jsratqu9mOxZO0YQnJAMYU/wCdT6HTbFyQXY7rjARuY8n5cADwAA8KegEQs7MWuzAqOxpUs7myWcgFok8wqhVGFEwAB4yZJJPWidHMlottcBZlwdpRfGO7mJPIE8cjjqavBKhjtEiGA7wMgxtJJwIHmZ8K96VpmvPqLNoqdr9+8ZKFntqzttBDSXLd2RjMxE0VaobIdYRr13q+lSLgHi5kW67vJWXXNbbOlsraJtJcfYBG090OoBk+/tMZnGMmrjoepZkUdh2VvYNhDSDxECJAIzJpFPRNRgXrgABggLuBYgkqSpVZjMKJx5U507pdrRo5TdsJBbAgRiYUAYHJ5hR5VhVX0TSyMMmSfPrgtpjam0zO0gDyVqigCAAB5Cqc2NUXufalVNwbO6hASYaPHdBkSOQOeKttPeV1DIyup4ZSCD8iMGpKSBhNAws6tjXACbgaVaY2KwLLC7SUKkqwmTjvnDRUnZayVG+FjvE7N5lFEiFK4cMc+B8a9b0eyzK4Ult8hPvi5cdSYPeA7SCPHaOKjT0bZWVxfMqSwlARvYqWYgESJBYDwZpkxVsjl5K7M3iPJd3bGsB7tyRt8dm7d2Zgnuxt38jB4gwCDa9PFwJ9qQX3PkCBG9tsD9Hb8fOaX0NlNLbW21yVL7bZc94lshZ+8ZmPh8q6fXspG9Ftp2hQs9wDGAjKPHexAgkGoG9goOJNgn6Kh1elW4u15iVOCQZVgRkZ5AqaoKtVPWOsdnKW1L3I+G0EjG6SPoMxnxE1PVfSO4qgqOz4B7vaSzGOFztA704PM4GffSjTGyBdRid9wb1YA4IJJBxEBfEnHyg0vXr7DTs9probulWsAl8kcQD3YOccTW3hcLQfSzgSefFZVfEVm1Qw2BO7WFfXerXo2AbIlSzGbhgxu42gmJ8eaz/U+rjTmGt3WB7xcAsJLEtmeQJaB4CndJem2HblhubB58cHOPjnFU2n0i6m890z2QKggncrtbnbAI7oG47h4tj7pBfoUW0mjIIJ1SdWo6o8moZaClLnXNTcKldNqLVuCSOz3XGlVgZEKZYmc+wZHFXPQNGLauNjqTcckuwdm72GkeBGQDxMVZ0UwGwZS760tygQFlKK9orithWGl6JZe1bJQAwrEjE93M/A+NM6bolhIi2DDbgTlgQZGeYHlTHTfzNv9Bf3RTNAY3WFW+vUuMxhFFFFTVCzPVrTKuuQdoQ9g3FmGG4h90EDdPsABvBccVruiaVLhtgWrbWkY3i63O8t47Skqp8bT7s+DLVR1Tpa38MzKCpU7SBIJUxMSMoMjwJrv/Z71K3ZV7N02bTm9stkAq12BtXdu5fGB7pWMAE5naQds7DrorY7OIMmfDruW+qK9pleNwmJH1walorzy11g+ndE7ZjAY2SxC3XHf22wg3SIjcZUCAYSTIxVhqVNm+ri3a3wxVFJ7omNzORI9piEUAEs3lJ0PUdetlZbJOFUe0x8h/8AJ4Ayaydi3AydzH2mJJJMRJJkn+EVsYSm7EnM/wCkW71nYvEmgIaTJ5qGxo9swxG7L7ZXcQWiSDJADsIJM4kk5LSrAAHA4r2vCa2msa3QLEfUc/6ioNZpVuCDyMqQSCDBEypB8eJpToupMGy8m5aADMVMESQjSScsF3RM5pTqeuu3LbGwpKKfaEk3IIBVVUhgJJ7wPCnkGoNF6QBZt+p30K8BUAVufZ3EHgBuJg5rhcBqrWUnubAErTJaZztRSxgmJAwIHJIzkCvfRzWDSrdtMj7+3Y7F2kqvZWiCx3BfIcknPME0jpL+rN5VsC1bdlM71e6AsiSdpRVIIHiZmPGaa/oi167cu3NZdV+0z2Vu2qyLSKSBcW4RIAxPgfOsvGVWGpkqn5dbarRwdFzaWdn1Hjol/wCkwF577bthT7IXHCrbY92ZUx2TkLkyZOJMirHqnpIVXs5Has//AIE3SFhSPAEMwYcA4M+VZm90J7GrLDtriWwFAugbXBBO5WgKXBdyQfAx4YNNae7cHZpqS25bodbTorbez2q5uQhP2SGd4BgYgkVX8NSIbUBEc+vNNuxBl1NwJ5jdPUrSejvWhZ2aa9KEyFLobZkuYB3YJYnBmTjGZqw0/Vympezd3Hc/2ZC+DDujH3TmG4lHyMAVXTPSHVPevWLmkS61ns2fs2AVCwDbSXMNcjIC+WSMEs6nRW+od63euoMJdtlTbuIIbAVgHtOZ9o8jjwNKODcxLxAI3XvqD4q0CwynTjw4aK56fqX3vbukFx3l2qwXYcDJEbpDYBJAiudXZ23BefUNbtjaNkqqEkwJJGZJAgQZ8TxXWp6WrpbXcwe3Gy7g3BgAmSIlhIJjxNc9d1AS2rMwVA6l2ZAyhQZJaSAi49vwpWZdberg1tgvenK7sbtxSk4S2SZVR743Fd8zkeBAp90BwQD8/hVP0rrtsqqvdO5j3HuJ2Quy0ApOGHAxngxkUzruqG2+02brDHfAXZJ3YksDMqBxy61wtdMKV3Gysa4N5c94d3nIxic+WM15p7m5FYqVLAEq3IkTB+IrJdf6UovE7d28bwGY7SwYlh/ZGQIAyCZngW4ehtX5JgpevV2Tcy4671Eam2SVKWgrEFiQTuUjcQuVAUk8z3jgEVRdRVrquytce2jqEFlxbZtrCXLMcCPunmPjUzahtxtupuLujYo5XaSFe4ZAVvZ3BZMH2ZBqm1mod7HYOtsu91pAuAAw8kMd42XFJBIyN0DxrfpsbTAY0GB7rMhz5e4iT7Rf8J2zeuOps2QpAmXMhF3FoBhV7y91ti5PBKgydDp7IRQo4HnknzJPiSck+ZpHebP2aIdqBY5JMsJ+JOSSfrXr6y6MdlmRGcZ3eXyHnE1e1zW2VFWlUrfMIAN4kb96saKrTr38LbRBOQfKQCImTxTumuFgZUrBIg+QPPln4VNrw4wEvUw76Yl3us1XteV7XFamNOp2Lsu3klRMWLjwdiDEqVA7rHHvfXo2n/8ANamIz/urc7pn83zGI48watum/mbf6C/uimakBZUuqfMf1+FSPvYLF+8pAAaNM7AnzzbkT/8A0eHN22+4sl/ULJmDprjAAngSmABMfE+UAXaIBwIrqiFHacvb8Ki7J8/7xqASZkaVvhjKGOPDz480euAKyXZcGArMbLqNwO5XAa2eCvAMwB5SNXXF22GUqeGBBgwciovZmbCto4jZvDo68l76Kemtu7ZK3bpvahFe44t2HjYXYoYVSAu0qJPwJqO91V3ne9/IghLN1B8YhJz5zNUvTdRqdNcuEEXtOpKXbKqQxHZ2wrxBkhIHd5zjMLZW9Qt8smnS5edArqj9nsAYsAbpDiVQidgKs20c96sxlFlBznPb3cP0tStUNaBSd38dFGvUYuBftmQBssl5iGi33e8pOQFMDzPnln11fdu/qLv8lRp0pEBV13MjSxuBXbd3WmcrHBgYqk1iW7Q7a1qraEMFEjfb7zoAoAMiQACw892K0GGAIAgrOcxj3EEmRbTqFfnXL5Xf1Fz+Sqq/fGpbaQ/YqRIFq4S5ABHC91Mg+ZxxVjY1+4fm7kgkGBIkEqYPiJBz8qU6HcbfdFwPvJBDMoUMolQQBkEAAtI5bGAItVIAAJ3jrgnxq18rn6m5/JS3UNW20dnKkGWL2LpG0AzwmDMZ+dWVQa4fZvmBtaT5YOfwrp0VbYle+hyCybl7UNca9e2Tt018BVVFG3aUgEspYx5x4VfaTrVqbn532/8Ay973V/u6uAIpbRHN3/1D+6teTqVRUcXO9/0vUsZlAaEre6tYYQy3GB5B0t0j6G3XOo9ItPbUF2dFkKC1i6okmFGbfJJAAqwu6pVdEJ7z7tog52gE5+RqR1BwQD8xNQlu8Hz/AEpL510jqj6fUXwlpwl6610B7N0uVG0FVgeW4iRgsJ5qHq925durqVs3UvhFQuti6HBDXcgAEFRIbaSZkAzmrf8A2hbrey8rNvBUWgpaRAc3IjuqxBSJgEqFJzmsu+l25ZTVFpRJ2W7krC+MrBuN35QCcDyw7TDnQ5gubK1zmR80eqVuekmpWxfW+jOXA3FrV1GAkKe621QCqx3So3SRV70zrNrUtOpW6iq02NMbNw4QDv3AqHe4LCRJRe5EsN1VXTnfU3DfuPvRYFuJCMQPaG7vFV3ECTyWJkgNV7oWRL9u4VzOzdGRvhR+E7fkKcfgwKRfEHrRZr8eDWFPdx7+oTHpR1Kxc07qwvEShn1e4CsXF7wLIApXmZBEYzWc9HetKr3S51eosG4RBsNfUMgTa2+CQAAg8SW3E5rQ9f1hdmUz2do+yM7iAGkjxg8L555iKbQNLt2gU2Dd3EHdvVuzK7lCHDd4AzPsnE5FDMIdhm43jkrmY1m12ZFuPPh1vWrv+kmnT23dcE96xdGBycpwJyfjWN676UK119r3GVAxRuxO0B0SAQEB7NSpMnnOYFXPXOl27nq+ottutptUCZ9mQh7wJkEspEg5+BnJ+lnUDZcmQVNtSUKkwwvKFdozsG4yBnujip4PDMDdqJkbuaqrV5eaJFiNUl0z0gN4C22pW41wEMEsEhV7K3uwBLNJJEGPtDOFAp3XdL0rWmBS49wnfvNl1cuOCStoKMgGNu0kZBqx0enHq1wy1+5cQ7z2g3udp7m9SAkTAiAJnkkmz0g7igqV7oG1juIxwSCQxHnJmtYNkLKqVcrrCIOnXkq231QNatmbm4hCxFm4J43R3IzmoV19yPaae6fzNyO6Mj8394wZ8JPGKY6MBbuXtOs7bex1+Aub+7PjBQ/gRVtRlLryjbNpnKGgjW/nwVGvUHke2YaT9k4xgbY7M+BJnzA8MVYDqVv+8/U3P5Kcr1ak1pG9U1KrX6tju/0sX68nm3+Bv5a9qGioSUzAWv6b+Zt/oL+6KZqt0WiU2UM3JKA4vXAPZHgGxS6aS4SB3wIEk37nMmRhvKP41MuiLKgUs5JkDvVtfubVZoJ2gmAJJgTAHiaRXrNvycYJgoQTHkKW9Wu47r8Cft7nO0GZ38TuEfEeVdeq3JOH5x9vc43L/byY3Yx4fjE1OR8lY3DCLuHmmH6wngtxsTIQkRIHIxORjnwicU7YvB1DLwRIqH1BfO7+uufz1xc0dtVJLXAqgkntrkAAST7dWXSxynRc6m8tu8pZwqujA7iAJUrtMnxhm+cDyqHVPYabi31R173a2rgDiPOJ3gR7LAg+VK9O0a6g9sxLWs9ivaXNwglS5Jc+1GIiAc5p9ujWTypPzuP/ADVEjMIIVjXBjgZII4LN9Q6leuh+0uoLZuDtL10NbXaTbRQ6qkpuIIkEYEkAc/SNf6K2Wt7LSiwZUllEkhSO62e+CBB3TgnxzWK9XRU1Ye6bLJDC673HEMyAN2auC3d7k59n4ED6KOlW/evf8ze/+ysPG1MjmhpIhb1ABzSbQTO77KivdFuWZFtWuW8lYI3qJnaZaX+EZjByJNTrunre2uGdGUHY6uyxMHIBAYSqna3l862f5Kt+9e/5m9/9lVGu9FuTYuMpJkq9y4yiZJIht0znJ8T8KtwvaQHy1T4x7pTE4C+alrwVFY1wVmt3nUOMqSNgdSORJgkGQQOO7PIl8jzpXVdKWTbvI05wbjMrCY3DvcfOCJpLqHTrdtLlxAwuldquHYtJgKJLcbtuJitdrw4Zm3CynMh2U2K03SuqG2OzcEoB3GBk8+wQfAeBmIwYiSinXGTU3H2nsRhw1wKQTthwsweIJYg+XxXXSDzef/Vf+akfyRbY3JLgliCRcafZXzJn/Wk6mApElwGu5O0Mc4ANebDfEn34LZW7+mvtau7lL25KAsVKlhBlCRmAeR8qfGst/wBYh4+8PvHaPHxYEDzIisX0i1pgr23W5+cAB5lWDJEkmFBFwniAFNT6i1prqFLdy4zsWt2ySIBt7CqkkRsUhGB5+JJisOpRyvLeC9BTa1zQ6/kr251hLhKWnB7zI77gpt9wkOocRcyMRIweYNUl6x2Q7AX7moO8O7OVldqBAndAySu4jwMnG4VTdhb7K3f0wukXkCXHa4Cq7mW1t2kEzJLCO7FvwmQ7a6ciiAbn61xz8mFaGBwsuz7h7rO7Srspt2Y1PLruUR0ty0p7JlKiSLbqT5naHBlRJxIaOBiAGrbrdtz91x9J5HzBkfMVz6kvnc/XXP5qS6Xo1ZXM3I7W4AO2uYhyD97xILf8VbSwZBEp+wjhnLNu3NuGMyctwByfD/sKe5qSHv2WJBLblKqZCvkOc95dwKH5R4irX1BfO5+uufz1WdX6V3rVxAzbWIugu7M1sqQVEknBIaBzEZmKgWwICtpuBccx199U307Uo67yySsb9rzbDFQWI8A2dpPIgieZqfSPcbo33DYtoqP3lBkdqAW2nvAH2ciIk+IjqzrbN2LiNcVCe8Vu3G3MrwLg7Nt6uxC90+AJHnUev0F68TcTUqVMhJu3mCCILd+6STuBMTE48KozPcBA7+vVOMbTpvJee7r0SfTNUEuOEusGZd3ct9sCQzWyGRAeDbkMGWdxBELVq+vvlCyXrJC+39kVZRtnKtc7pJjwaPI1Eq9lcsLcK3nuPcQKl27a7vtHvKxI2QPmPjVi3RLTW2uLqXF20drC7qAp4kAXBGzdI9oeB45qLnmkINuutysGSs/NrPXD729FPp9CtuX3vuJ3XGZvahYlgIUADwAAHNNWr6t7LAwAcGcHIP41Q3NH2gDW31CLClWN1mEsTO5WedgHMFTBORS2g1idxne+A4bBa4qnJIKsWBMBSNgloMkQJpnNHcktltBrJ6t1C1dApRdEhyGuH5X7h/669GgXzufrrn89TSsQsjRUPqw/tf42/jRVSeWy6VdU20AYEqi7gDJHdHI8K81mkJbdvKiAOSIEMDHhPeGfMCkLXTTcS2zLbMIIkuOVUeBjgCvG6Apz2VngjDOOSCeD5gfSpkSIVLXBjiQfZNPobpn7XwAxIPdGPGJPenHiM4FTaBGBcswOfZH3Y48cSu0+H7aSudEDBQ1u0doCg7nBgTGQfDcfrXtzo+47ilokxmX8BA8fIRUQyDP3U3Vy5uUkeQVwpkSMg5Bqr6025rNmSBeZ1cL7W0Wbh+m4LPzA8aWPo8pgdnagGY33OYjzrrW2LllO0TswbQJjc3eBMspLTJMY+MfGpyqGtE2KukQAQMAV1Sim9/d//tXIS/undbiI2wYmeeJmuyoZeJXep0oLC4FRnUEbXBKOpBDI0eBBMGDBzByDpOhddXUgG2kKAweXXdbZWgIyqTk5OOIrM3bl1VLE2gFBJPe4Ak1S6fpLnska21w7FnsWC3Ae1Ri5ZmUnaSWAAIJABGaze0MM17c+hC1+zK5nZONt3KxJX1es+9rXSe+CM7SAozPd3SPZEwYyYUiM1zqPRVCBN14VdokAiFQqsxEkKSPjNUnVDpzK2ye1I52taVVFtRBBzxDAQT8QDNY1KnmMNutuWMEk27lzqmvszntGch7iAnYICXLigcAcgSYn6VJ1OwXtOAzK0SrLEgqQwIkEHKjkVTLZMd68phAW7rcbg8nxDFvGZJkc0dS6dc7ItvU7QhO0sshYkyD7snHxHjXoaQLG5Wj1WDiGte/M50X/APJV7or4e2jjh1VvqoP/AM0afl/0/wDpWkul2LiWkACKIna24su7O0mTJExM+FS2O1l/zfteTe6vxpoG11mPaA4gGyueg6ZWu3JRSotgGQDO9mkfRTPnvq9bp9oiDbQiAI2CIEQPkIH0FZbpj3lvLt7KXBQzuAMAsPxEGP0jWjnU/wBx9X/hXne0WOFcnjC9BgKk0BG5YnrHT7frupZrPC22Qi61s9qgbsgqBgtxWm4SYIHj4xLb1p2qbmy2QB2iluCVuGQZ9gdjcyRmPhTGuuXn1DuTahVFsRuI3Kz7yM4yQp4ynwBqqu9I7Ur2lmzIWGJ3HexJzAMbQGYL8LriB46eGbUaxsb48IH3SGJfTe9wdu07z+FeVVtqks3yjuqi8N6yQIZdiMJPnKR8d3wpC5qLl0BECNb9kLlRdAEMoJyFXx88jNON0xwjqnZLvG2SWaBnujdMLkwBgTxTodOiTdRNP69+7rrdrMW9Q97f47dvkImfPmf8s0ro7l5ratFoSoMSxjHEkCfnXd973dAC8HcRx/ZiTPzrpMCVBjCXRbxS3XtMdm9LjWWBEsigkhjG0g4Ikg58sVT3Efs5bUuSLZ73YruBHiQDlzDACIkNzir0G6ZnGU+6CMkb484kwfh9X9HobwKXWsLe7u9czBZAUEEgAhxyBgOMzNJ4nEbMZuvdamDw4eCwkGLzP6+6r/Rb0Yutca5c1DxtK42M0i42Mhgo5B287UzipU092A9xdrWUJvKVAGQAdpIP9oggwQCPiL9dRq1CjsgdshtoAB7oUMo3cFtzx5CKNLc1bvsvWk7Iwr8EEFbgaB4qSE54DRnMZjcfVaSTG70/KeqdnU3XEb96qLGnVAQBgmSJJ5+ZwPhxVZ1+x3e0HbNtG0JbG6CXUi5siWZSo/Dd8asdXYuWrz2lKFVhkLbi21pgE+JG0ieYAmTJqBrd/cG3IAAQVztPxOJkfAjnM1useHsDm6Fefc11OoQ43CoFvs1sHY1gMSAjK+72pbbathW2yshmkw2RmuOm6jdcshreqVmcbd9prdpDC3HgH7xG9ZYk91oIBzbdT6ez/aPEov3HuD2Tu9lTkyPx4pXpukdhpQoXbYQMu7eCC1vaoZT97azEg8SPOohkOTJrZqdzv+3XmqzdRUE3P7P+dFFkLa9N/M2/0F/dFM0t038zb/QX90UzVo0SL/qKKKKK6oopTqwHY3NylgEJ2jk7ROPjim6rtaVuXEtSrbTvuLzACkLI8JZgRPunyrhUmayuNP01goC33RYBAQJtB2j2ZUwk94LxnyxUtvUOjBbzIQwhXClRuEkhpJAkZHHBHlTyqAAAIAwAOPlXjKDyJ/0ohGadUh1i4raZ4IZbgCAg4IuEJM/8VWmh0Vm/ce3eWdotMhkqZFxmAVlIMzbVoBzs+FUXWtGZthCAj37faIeDDhiw+J2ncODM+cv6dh62gK2iS1kjtHIOPWJa2Ig3BIj4E0njp2JjktDABu0Hj9h+VuNVeVUZnMKAS3yjPFYe3pQ6A3VlyFLyfELEYMRkiOIqx6hrWuswJhEcgKDglGI3HGciY4EA58Iap7PwmzbmfqfZdx2MLnZaZIhLeo2/cH+fmDHykDHGKU6uq7bViIS64tn4BUd4yCIPZ7c+DGrSleoWyVBVdzK6sBMeMHJ4wTWjlA0SG0c4/MSfFTWt2dwAE92PLwn41zp+X/T/AOlaSsdYBdLTqUusSCvKghWaN2NwKoxBjjkDindPy/6f/StdBlce0g3ELq+pKnbhhlD5MMqfwMVb3vSEkQlpwxHtPtCg+IgMWJH0Mc+NVlQau6ygbRLMYWeBgmT8AATS9bC06xBfuV1DE1KQLWb1Ff1OyEWXuHIBJk5y7N4CTJPJzEnFctYuXO7cIVPEIxl/mYBRfgDPxjmfTacIJ9pjG5yMtHy4HkOBU9MAKkuG7zXiqAIAgDwHFe0UV1QSb9Lskkm2CZJnOCTJK+6ZzIjOa402sCi4LjybTQSfaK7VYGBz7UYGSOKfqK9pkcqWRWKmVLKCQQQQRPBkAyPKuKQdOqgcdqA1t8DyJ53KYIGeARB96uNPe1ItogYyqOu4mB392cEyV7pXHAAkSQDV9PJbfaYWrn3jtkPiBuUEbogQeQBAImvV1N0e3ZnnNtwZ+MMVj5SfnVFWgyqfnCdoYqrSb/GR46jzTGk1uptMHLdvCFOzB2g8kOSxPf3c/CYGAK19vWIbQvbgEKB904giZ+lY/T6tHJCnvLBZSCrLPEqcgGDB4MGlRYm8NoTs1GQIkNJMEAcyVYZ8zGZpSv2bTfBZZX0u0al9oJ9E/wBs1xjdcQzwdvugDC/GPH4k1xqr2xGfaW2qTtXLGBMCfGpaoeuax3tN2RATYWLsO6wIhYyO6x4b722ACCSHwG02ho8FnAOqvLj4pfX9QOoura02oe25thmAt4VSytubdlXK90LH3jMeF907SC0iopZo5ZjLMfFmPix5JpLoOhKK1x123bzb3EyRJJgnzksTGASQMAVarUmg6lFRw+lugWHr2vKKrTS1/TfzNv8AQX90UzS3TfzNv9Bf3RUt+8qCWMD+PAq0aJJ31FSVXajqUlFsBLrNLe3ChVIBJYBsyQAPHPka4tTqAzFmFkkqqiBvAOWYkTtJBAAiVzJ3QLG3aVZ2qFnmABP0oRAGqW9dI9q1dB8IXfOYiUJj/iiuOlq/2jOmze+5QTLRsVe9GB7PA/bT9FEXRmEEQiiiiuqKS6oSqq4E9m4Zhn2chiIySFYtHjtil+qtsJuhrdshNyXWUXIdAxRQhUli3aMRsgkqBmatGEiDweaoL3THBAdtTeRYNvs7wtsI4DAMhJECHDEmTMcmmtTzsLU1haopvDjun1Vv0xptWzjKg4mBImBu70DgTnGaYLDzH1qoXRMcCwu3Mteum45PxEtMySSXn4UsdNYRtt3RW93gbVoXRE4JGwOOPdj4mrBYKssDiY69Vf7x5j611VNct6Tk6cGPLSMT/wC3Uema7cVbVtHs20gG4wZHgMwCorDOFWSYw3nijMuClPLvTHXdalvZLL2gYPbQkAtHdYKCcttciPMiutNq3ff2dtvbw1zuLws49uRn7uY5jNSaXpao+8vcuNt2999wAkHA8MgfSp9Lzc/TP7q0CUOLQIF43qC3bvnvNcVCfuKu9APMMQGL/HA/s+Ne6ew24G66uy4UKNo8i0T7RBjyA45M96vQi4ZLHgiIEQQQfqI+lR3OmKVgsYzJxMbi2T8CR9KiS6bD1VjW0iBmdHgnt1ebh5iq46C3v9v7TdJAMkktKjbORJOIzPnXtzTW9xBfYyMJU90gyzCQYkfaDB5xXM7piPVd2VKJzH/H9qxmiaRGhVFyxgQSWMjCkePAzx4VAbFpf/GAMh/aXkey3yiB8lFdLnDd6rgpUT/c+StZr2qixpbSlQLo7pkAkEzAB5zkAj4AkDHFot1TEMDPGefl511ridVXVptaflM+ELuiiipqpQajSW7kb0R443KGifKRSt6wtp0uIkLlXCJ4RIYhRJgiIE+0cVY0VyFJryEvZ1ttoC3FO7IAYEkRP7M0p07ThiXddrKzfZ8KpJndAw7EEHec5MbZIrvU6PYWu2wd0gsoyGH3oHg5HBESYmpdASe0YgqGc7QRBgKqyQc5Kkj4EVwTvUjlA+XopugUUCpKtYava8r2qk8rjSapyiK12xbUKJ2XvtDiADuTuHziTIwfGmdMLCEENbZhwz6k3CMRILkwSCZipNf/ALbrVq7ct+pX27N2SQwg7WIkY+FRWv8AbpaZgPUb4kgSWHiflUBV5Jg4Od/XmuNQQzsw1SpMDaLywIUxEqYydx84A4qKyrD2tarZ/rFGI4JA8zOI8BmvrnUdcli1cvXDCW1LuQCYVRJMDJgAmqj+mWkmO07wJBWO8CAZUjncI4En6GDackfB8/RfO7AKspOsVwOQbi94ScGAI58PLM1FbsFVCjXYAjN1STg5JKzOZHkQORivoJ9PdHAIdiWggBTMF9m6PKQwjklSoBaBUnUfTXT2bYuHeytbFxdqzuB3fGAe4Tkj9tG05I+E5+iw2jv7CS2otXAQIm4AQZYk4xBkYjEHMQA3+UU9+z+tH8K1Len+jAYl3AUS02yNuQMzxBIB8iYMHFdW/T3Rltgd90kQbbAyJnBEyIyORmYgwbXkonAgmZ9FlPyinv2f1o/hXN3qiATvtGPAXQT9Iz51r7PpxpWYKrOSYgdm05MDuxIBJVZOJYDmpdZ6X2Lbsj9ou3fuYp3RsInPxk547pru2QMAOPXmsSNeWQMvZ94YPrFqR8YLD5xXGnsh7xLXLaBlyx1CyhUd0iJBz93IId5+G0/pxpN5TewI3TKEEbSZO2J291juiIE8EGtIpkVQ81HCCfT9phmGpsMgL5VZ6mpkF7MqSpIvAqSMEqYytSflFPfs/rR/CvqVFXCqYulzgGk2K+XW9UbmLb6df7dy+AvMEAAbmP0GPaFMaDR6c9p2t+27FiCRqzbB7oggIcGDkjkiYwI+k0UtWFSp/aByTVKhSpjSVhrdnSCZuWW/S1ckc8Hnx8/LyFd7NHmfVm3chtQGHEYDSBPjHPjNbailzhXnV59fyrhkGjQstY6lYRQqXNMqjwF9f4VzqNfp3EO2lYcd68p/atauiq/gBM5uvNWbTksZo30tuNrackcM2pDsPkzAkU4nVrImLmmEmTF9RJ8+Oa09Fddgcxlzieu9cDw0QAs1+Wrf9bp/+YH8KgfW6YkknSEtyTeST8+7mtZRXBgANHdea7tOS+b9WuW7Y32rlphPeX1kMFEEl8guRiNqhjkQtKW+pIQDutCQDBuiR8DA5r6nRWhRLqbYJlI1sKyoZFl8u/KCe/Z/Wj+FeflBPfs/rR/CvqVFXbbkqPgBxXy78op79n9aP4UflBPfs/rR/CvqNFG25I+AHFfLvygn9ZZ/Wj+FA6in9ZZ/Wj+FfUaKNtyR8AOK/PvbfFP8X+leV+g6KhnV/wAMOKp/Sfr1vRWe1dS0sFVREkmT4/AE/hR6Mdet62z2qKVhirK0SCAD4ciCD+NS+kPQ7ersm1dkCQQymGUjxEgjxIyPGj0e6Ha0lkWrUkSSWYyzExkxA4AGAOKp+bNyWh/Dsd+efCE31C5bW07XtvZKpZ9wlQqiSSPEACap/wCk+hRlTtFQjdbUG2ywVjcglRxtyB7vwq+u2wwKsAykQQRIIPIIPIpZul2Dg2bRj+7Xx/CpqhVyek+j3Ei6u7G47GBxBg93EBw0HgNuwDNCekmjRbe26oW4W2BUaCZacBcEkN84bnNWD9LsHaDZtkIQVGwQCAAIEeED/CPIV7+S7MAdjagAgDs1gBjJAEYBIk+dCEoPSDStI7RSIHKnaQ3kSIbxGPHHNTdP6nYvs3ZMrvbw0DK7iREx4lDxzt+FSN0qwebNo8/cXxUKfDxUBfkI4qfT6ZEEIioPJVAH+XzP1oQpYryK9ooQiKKKKEIooooQiiiihCKKKKEIooooQiiiihCKKKKEIooooQiiiihCKKKKEIooooQiiiihCy/+0htX6jcTQo7X7hCAowVkByzgkiDAgEGZYVbejV+8+lstqUNu+UHaqYw4w3BIgkSM8EVZ0UIS3UEuG2wtMFc+yxEgZE+B8JrMW9H1do3ajTJnMITjavGPe3CJ4HOe7sKKELMpo+pBV/3iyWI70rgGfCLY3ADGdsnOPZq96etwW1F0g3I7xBkT8DtWfoPlTNRvfUMFJALTA84if2j6ihC7oqP1hd23cJifw8/h/ofI1560nvrlto7w9r3fn8KEKWiohqk7veHf9n+1AnHngTRc1aLul1G2N2eJ4n50IUtFRDVJjvrkwO8OYmPnGa6F9SQAyyRIEiY8/l8aELuio/WEjduWImZEREzPyrldYhAO9cwMmMkSBByCR4c0IU1FQrq0JADAkiRnwBifhkx9fKul1CkwGUnOAROOfpQhSUVGupQmA6kyRG4TIiR8xI+tFu+rCQykeYIPjH7aEKSiojq0B27hOPHzMD8SfD4V4mrQmAwMNtMeBHgfLihCmoqP1hJjcsyBEiZIkD5kV726zG5ZiYkTHnQhd0Vwt9TwynMcjmJj5x4VGddbid6x70jb4+PE4OPhQhT0VF60kE71gcncIHH8R9RQ+rQGC6A4wWAOePrQhS0VA2ttiO+uRIyIiY5pihC8or2ihC8or2ihC8or2ihCKKKKEIooooQik9V05LjBmmQABEYhg2MSMqOOYHkK8ooQlbfo5YAChTtEQNxwBtx5kEIoIPIBnlplHRbXZ9l3ipmc5Mps/d/YKKKEKROloNnMW/YGIGIPhwROOM8YEQaroFm4WLgktG6TMw24c+I4B8ABHAoooQleq9AtdlcI3AhWYZ4I7w/AMoMHHnNe6zoFpUO3cMFcNxv2qx45IAPkCJAoooQpz6O2ZY94M3JDZ5BJ8gSVBP04xTLdLQjaZgMWGcgkzI/EnnzNFFCEs3o5YPg0STG4wCWVv3raGOO78TM+l6atojYzeRkgyAWIGROCx486KKEKEej1nPtwQAe9yFKlfxG1RPkPPNRafolstckthiBmPaRGY4HJbPwPEUUUITOl6NbtEFNwgggTIwmyMjyA+PdGeZg/o9aYQzXCIK+3HiYMqAdy8huZEzJJJRQhM2OlIjbl3DLYnADBZAEYHcUjyjyxUOm9H7NvbtDALG0bpAh0b9ttfofMz7RQhLanoNlryggwyuzCeSCkGeQe8TgiSczTP5As+O4yWJludzBjxx3gGxEHjEiiihC9udCtEEEvBLn2uN7AsB5CR+H0jt+j2mLEgndzn+wUxHwP7PIUUUIXr9HtGZXBnE4z2k/+6/1HlVhRRQhFFFFCEUUUUIRRRRQh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8" name="7 - Εικόνα" descr="http://www.oasp.gr/userfiles/image/29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212976"/>
            <a:ext cx="5715000" cy="3083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864096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just"/>
            <a:r>
              <a:rPr lang="el-GR" sz="2000" dirty="0"/>
              <a:t>Στην Ευρώπη η σεισμική και η ηφαιστειακή δράση εντοπίζονται κατά μήκος της </a:t>
            </a:r>
            <a:r>
              <a:rPr lang="el-GR" sz="2000" b="1" dirty="0">
                <a:solidFill>
                  <a:srgbClr val="FF0000"/>
                </a:solidFill>
              </a:rPr>
              <a:t>Αλπικής Πτύχωσης </a:t>
            </a:r>
            <a:r>
              <a:rPr lang="el-GR" sz="2000" dirty="0"/>
              <a:t>και της </a:t>
            </a:r>
            <a:r>
              <a:rPr lang="el-GR" sz="2000" u="sng" dirty="0" err="1">
                <a:solidFill>
                  <a:srgbClr val="FF0000"/>
                </a:solidFill>
              </a:rPr>
              <a:t>μεσοωκεάνιας</a:t>
            </a:r>
            <a:r>
              <a:rPr lang="el-GR" sz="2000" u="sng" dirty="0">
                <a:solidFill>
                  <a:srgbClr val="FF0000"/>
                </a:solidFill>
              </a:rPr>
              <a:t> ράχης </a:t>
            </a:r>
            <a:r>
              <a:rPr lang="el-GR" sz="2000" dirty="0"/>
              <a:t>του Ατλαντικού Ωκεανού.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1026" name="Picture 2" descr="http://1.bp.blogspot.com/_03maBBHrrQg/SxIShLfI62I/AAAAAAAALr4/AtA-w4P_qrA/s400/AAHFAIST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84784"/>
            <a:ext cx="8280920" cy="5113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332656"/>
            <a:ext cx="8064896" cy="99412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el-GR" sz="2400" dirty="0"/>
              <a:t>Μελετήστε προσεκτικά τον παρακάτω χάρτη και πείτε ποιες χώρες παρουσιάζουν</a:t>
            </a:r>
            <a:r>
              <a:rPr lang="el-GR" sz="2400" b="1" dirty="0"/>
              <a:t> έντονη σεισμικότητα και ηφαιστειότητα</a:t>
            </a:r>
            <a:r>
              <a:rPr lang="el-GR" sz="2400" dirty="0"/>
              <a:t>.</a:t>
            </a:r>
          </a:p>
        </p:txBody>
      </p:sp>
      <p:pic>
        <p:nvPicPr>
          <p:cNvPr id="4" name="Picture 3" descr="C:\Users\Multirama\Desktop\ΓΕΩΓΡΑΦΙΑ\Νέος φάκελος\αρχείο λήψης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556792"/>
            <a:ext cx="8712968" cy="51125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el-GR" sz="2800" b="1" u="sng" dirty="0"/>
              <a:t>Συμπληρώστε σωστά τον πίνακα.</a:t>
            </a:r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539061009"/>
              </p:ext>
            </p:extLst>
          </p:nvPr>
        </p:nvGraphicFramePr>
        <p:xfrm>
          <a:off x="179512" y="836713"/>
          <a:ext cx="8784980" cy="5616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23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0425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16835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248139"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Χώρες με έντονη σεισμικότητα/ηφαιστειότητα.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Χώρες με έντονη σεισμικότητα.</a:t>
                      </a:r>
                    </a:p>
                    <a:p>
                      <a:pPr algn="ctr"/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Χώρες </a:t>
                      </a:r>
                      <a:r>
                        <a:rPr lang="el-GR"/>
                        <a:t>χωρίς σεισμικότητα/ηφαιστειότητα</a:t>
                      </a:r>
                      <a:r>
                        <a:rPr lang="el-GR" dirty="0"/>
                        <a:t>.</a:t>
                      </a:r>
                    </a:p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7369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l-GR" dirty="0"/>
                        <a:t>1. Ελλάδα.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l-GR" dirty="0"/>
                        <a:t>1. Βουλγαρία.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l-GR" dirty="0"/>
                        <a:t>Πολωνία.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l-GR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7369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l-GR" dirty="0"/>
                        <a:t>2. Ισλανδία.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2. Αλβανία.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2. Ρωσία.</a:t>
                      </a:r>
                    </a:p>
                    <a:p>
                      <a:endParaRPr lang="el-GR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73697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l-GR" dirty="0"/>
                        <a:t>3. Ιταλία.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3. Κροατία.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3. Ην. Βασίλειο.</a:t>
                      </a:r>
                    </a:p>
                    <a:p>
                      <a:endParaRPr lang="el-GR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73697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4. Ισπανία.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4. Σουηδία.</a:t>
                      </a:r>
                    </a:p>
                    <a:p>
                      <a:endParaRPr lang="el-GR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73697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5.Γερμανία.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5. Δανία</a:t>
                      </a:r>
                    </a:p>
                    <a:p>
                      <a:endParaRPr lang="el-GR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726258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04665"/>
            <a:ext cx="8229600" cy="3168351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algn="just"/>
            <a:r>
              <a:rPr lang="el-GR" b="1" u="sng" dirty="0">
                <a:solidFill>
                  <a:schemeClr val="accent2">
                    <a:lumMod val="75000"/>
                  </a:schemeClr>
                </a:solidFill>
              </a:rPr>
              <a:t>Ισλανδία:  </a:t>
            </a:r>
            <a:r>
              <a:rPr lang="el-GR" dirty="0"/>
              <a:t>Χέκλα, </a:t>
            </a:r>
            <a:r>
              <a:rPr lang="el-GR" dirty="0" err="1"/>
              <a:t>Λάκι</a:t>
            </a:r>
            <a:r>
              <a:rPr lang="el-GR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el-GR" dirty="0"/>
              <a:t>Εκτός από τα ηφαίστεια υπάρχουν  θερμοπίδακες, θερμές πηγές και γίνονται </a:t>
            </a:r>
            <a:r>
              <a:rPr lang="el-GR" dirty="0" smtClean="0"/>
              <a:t>σεισμοί.</a:t>
            </a:r>
            <a:endParaRPr lang="el-GR" dirty="0"/>
          </a:p>
          <a:p>
            <a:pPr algn="just"/>
            <a:r>
              <a:rPr lang="el-GR" b="1" u="sng" dirty="0">
                <a:solidFill>
                  <a:schemeClr val="tx2">
                    <a:lumMod val="40000"/>
                    <a:lumOff val="60000"/>
                  </a:schemeClr>
                </a:solidFill>
              </a:rPr>
              <a:t>Ιταλία: </a:t>
            </a:r>
            <a:r>
              <a:rPr lang="el-GR" dirty="0"/>
              <a:t>Αίτνα, Βεζούβιος,</a:t>
            </a:r>
            <a:r>
              <a:rPr lang="en-US" dirty="0"/>
              <a:t> </a:t>
            </a:r>
            <a:r>
              <a:rPr lang="el-GR" dirty="0" err="1"/>
              <a:t>Στρόμπολι</a:t>
            </a:r>
            <a:r>
              <a:rPr lang="en-US" dirty="0"/>
              <a:t>, </a:t>
            </a:r>
            <a:r>
              <a:rPr lang="el-GR" dirty="0"/>
              <a:t>Λίπαρι –</a:t>
            </a:r>
            <a:r>
              <a:rPr lang="en-US" dirty="0"/>
              <a:t> </a:t>
            </a:r>
            <a:r>
              <a:rPr lang="el-GR" dirty="0"/>
              <a:t>θερμές πηγές και σεισμοί.</a:t>
            </a:r>
            <a:endParaRPr lang="el-GR" b="1" u="sng" dirty="0"/>
          </a:p>
          <a:p>
            <a:pPr algn="just"/>
            <a:r>
              <a:rPr lang="el-GR" b="1" u="sng" dirty="0"/>
              <a:t>Ελλάδα: </a:t>
            </a:r>
            <a:r>
              <a:rPr lang="el-GR" dirty="0"/>
              <a:t>Εκτός από ηφαίστεια υπάρχουν και θερμές πηγές, πολλές από αυτές είναι και ιαματικές, γίνονται επίσης και σεισμοί.</a:t>
            </a:r>
          </a:p>
          <a:p>
            <a:pPr algn="just"/>
            <a:r>
              <a:rPr lang="el-GR" b="1" u="sng" dirty="0">
                <a:solidFill>
                  <a:schemeClr val="accent6">
                    <a:lumMod val="75000"/>
                  </a:schemeClr>
                </a:solidFill>
              </a:rPr>
              <a:t>Ισπανία</a:t>
            </a:r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l-GR" b="1" u="sng" dirty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l-GR" b="1" u="sng" dirty="0">
                <a:solidFill>
                  <a:schemeClr val="accent6">
                    <a:lumMod val="75000"/>
                  </a:schemeClr>
                </a:solidFill>
              </a:rPr>
              <a:t>έντονη σεισμικότητα)</a:t>
            </a:r>
          </a:p>
          <a:p>
            <a:pPr algn="just"/>
            <a:r>
              <a:rPr lang="el-GR" b="1" u="sng" dirty="0">
                <a:solidFill>
                  <a:schemeClr val="accent2"/>
                </a:solidFill>
              </a:rPr>
              <a:t>Κροατία   </a:t>
            </a:r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l-GR" b="1" u="sng" dirty="0">
                <a:solidFill>
                  <a:schemeClr val="accent6">
                    <a:lumMod val="75000"/>
                  </a:schemeClr>
                </a:solidFill>
              </a:rPr>
              <a:t>έντονη σεισμικότητα)</a:t>
            </a:r>
          </a:p>
          <a:p>
            <a:pPr algn="just"/>
            <a:endParaRPr lang="el-GR" b="1" u="sng" dirty="0">
              <a:solidFill>
                <a:schemeClr val="accent2"/>
              </a:solidFill>
            </a:endParaRPr>
          </a:p>
          <a:p>
            <a:pPr algn="just"/>
            <a:r>
              <a:rPr lang="el-GR" b="1" u="sng" dirty="0">
                <a:solidFill>
                  <a:schemeClr val="accent3">
                    <a:lumMod val="75000"/>
                  </a:schemeClr>
                </a:solidFill>
              </a:rPr>
              <a:t>Αλβανία  </a:t>
            </a:r>
            <a:r>
              <a:rPr lang="en-US" b="1" u="sng" dirty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l-GR" b="1" u="sng" dirty="0">
                <a:solidFill>
                  <a:schemeClr val="accent6">
                    <a:lumMod val="75000"/>
                  </a:schemeClr>
                </a:solidFill>
              </a:rPr>
              <a:t>έντονη σεισμικότητα)</a:t>
            </a:r>
          </a:p>
          <a:p>
            <a:pPr algn="just"/>
            <a:endParaRPr lang="el-GR" b="1" u="sng" dirty="0">
              <a:solidFill>
                <a:schemeClr val="accent3">
                  <a:lumMod val="75000"/>
                </a:schemeClr>
              </a:solidFill>
            </a:endParaRPr>
          </a:p>
          <a:p>
            <a:pPr algn="just"/>
            <a:endParaRPr lang="el-GR" dirty="0"/>
          </a:p>
          <a:p>
            <a:endParaRPr lang="el-GR" dirty="0"/>
          </a:p>
        </p:txBody>
      </p:sp>
      <p:pic>
        <p:nvPicPr>
          <p:cNvPr id="4" name="Picture 18" descr="https://encrypted-tbn2.gstatic.com/images?q=tbn:ANd9GcSvNF2jrf7Ibw4Hp-mIe7gncDRzL2APzPA5JSwJNtRPmwSgg7f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2132856"/>
            <a:ext cx="3816424" cy="4464496"/>
          </a:xfrm>
          <a:prstGeom prst="rect">
            <a:avLst/>
          </a:prstGeom>
          <a:noFill/>
        </p:spPr>
      </p:pic>
      <p:sp>
        <p:nvSpPr>
          <p:cNvPr id="16388" name="AutoShape 4" descr="data:image/jpeg;base64,/9j/4AAQSkZJRgABAQAAAQABAAD/2wCEAAkGBxQTEhUTExQWFhUXFh0ZFxgYGRwcGBsYGBwaFxoaHRoaHSggGBolHBYXITEhJSorLy4uGB8zODMsNygtLisBCgoKDg0OGhAQGywkHCQsLCwsLCwsLCwsLCwsLCwsLCwsLCwsLCwsLCwsLCwsLCwsLCwsLCwsLCwsLCwsNissLP/AABEIAMIBAwMBIgACEQEDEQH/xAAbAAACAwEBAQAAAAAAAAAAAAADBAACBQEGB//EAD0QAAEDAgQDBgQEBgEDBQAAAAEAAhEDIQQSMUEFUWEicYGRofATscHRFDJS4QYVQmJy8ZIjgqIzQ1PC4v/EABgBAQEBAQEAAAAAAAAAAAAAAAECAAME/8QAIxEAAgMAAgMBAQEAAwAAAAAAAAECERIDIRMxUUEiYRRC8P/aAAwDAQACEQMRAD8A+a8Qa+nWa01DlJGh0aTcATHX2V6D+UtkQ52tiR0/yhX4pw0OcHOyFwY51m7Ni2netRnDiWjtg25leaV10NGU7gNM/mqOHLT7qjeDQBBHeStj+Uu5jzP7K38rd7j6qP7HK+GKzg9QG2Uje49kIj+CviWhsx+pbI4Y7cnzCuMGdyT4j7oUZ/QyjAocDqDVzesfVStwJ5iHtEDn5/JegGFdz9R91HYM7keLlsTbuxyjFp8FIH52+v01QDwDf4g6WOu69C3A9W+Z+iL/AC8amPM/ZUoSX6bK+HmncAza1NOQJTeHpOwlKq5hnMGgyCDY2uD/AHadFt/gBs4eqV4jwxzmEAhxMQPGd0qMr9hVdmDiq9UUqcGzpeYGk5W7z08xyRX8DeSDtuDr6SE+zg9QNywDA2I3eDueQlaH4F/twV8qk0ssle+zEdwY/wB2kDkOotKvQ4TktE+crcZg39B4ov4R/wCoeamMZoWkYzeHC+3O6t+Agf0m+/3Wx+Df+oHvv9FX8A7+3zKpxbCkYn8vB5T0QMVwUu0IC9F+A/x8/wBlT8AefqjEjUeZZwV4/qaY5FcxPCqpENAK9K7BnkfAhCdw92xd6fdTKMq6FJHl/wCSVg02zGNvkgcPxZZXc9s05pOnJDXAjtAA8hF/AL15wNT2bLz9TAONN+UCHUnOsdmvJ13tHoq4lL2xulRlUgarXGXOi0wbTfXqg0+H1Q+zCYuDFu42uYW3/CuFqBjyDHaHq0Eb8iFq1MQ9tj8j71RyOenSBJUeFfg3txBDh+VxGoMeRWxRpB3YJIJkyZ9BEK7awbXLz2e0bnmQBfzPmtcYwu0LSO6Qq57TVL8CHfsz2cIhoa5xc03AJAv5Arh4Kx9o/wDJazqhMdgnuadfBBxIgZnMf3ZTN+h3XJa+FfyZR4FTab2j+77Ib+GssRJvOq1WhpH5H3vdpj1ELnwANj3RHoEuzVEz/jDmB0gqJipw1pM9rwC4udSIo9A+k1xBLWkgEbxex3ui08rQGhogCBdx06zdItzd+m3O2wurFj/6QTysvVUjpaHw8fpb6qF8n9krSoVCNDJHkjtwzrTadp77T4JxL4bSCBXa4TsuMwZ3gf8AcrNwhvfyjwT4pE7idgLrQ3kFcYN3L/yP2XRhncm+JKrxyDaLBw5DyVCG7hEGDftlU/B1OnonxSNtAmsGwCIAijCO3jzRG4eOXoqXEyfIhdUd3pp9G23oiNoJXCbYg3vRgE58IdPfgguZyv4/snx0GwIb7CjqZOxTIpjeffcp8NvMeKfEbYr+FPL5/ZWGCPP35ph0fqVQ4frSoxBuQH8GdnLhwL/1e/JMU6oI/MR77111Zg1d781WIBqQnUwJgy4m17LFe6mQ4AAgNmMo5xHlBXon4mkQQS4ztBulWUqbZ7GvNoFuS5yhFv8AkuM3+mXwnhtKq1zi0NggWAGw/wBQmn8ByuGUdnnmMjwGqYp4WnlLSwEEzAEiRoY/ZHrVZyhuYQbnTY8iFspLtGtt9MwaFEOqloicxvLtWiLjuHotP+VH9QnoT9kV9RrDI1POD5QRC43ipm58h9yFOY/9huX4DOCqj+sD/uH1C7RwdYf1gep8yEY8SbEzA5lsCPEppjgbsY02sTUbdaoIbkZz+GONzUba8nlz5BUfwt7o7Yc2JzWjwvey2KbeYY3mM7f9ItOmDYZf+YP/ANlSUCW5nnX8Lg6v/wCBPqFF6Q0Y5eY+6iMQ+m1L4Z9TiDCYy35Gfkrtxg/Q3xWc6uYiZnmQfouNDv6SffgQB3Lp5ERhmuMSSPyN+f0Qn4y9w3ylZVWq+bgEdXEQgfHDNiJ6yCfAkrObMoI9EzEkiYZ6fZUOLfyasSniGmZB8nyf/GECpxSmYs+TyExHMbJ2Ciehfj+cenzVW44HcD1+SyGVaZAILpPOPUHRT8RS0J8iFOnZTijZ/Fg6n0KC+qzmPFZ4q0yZGYj5+VkYBh0a/wAdEuYKKGxVZOvz+6IKg2I8kj8CdArtoE6QoUysjRqdVz4x5+qHSoayZ5K34fqnRqOuf1JVH1Q3VXGFtvKFU4bm3Pgto1BqNcOFlcOXKGAyDdQvZzTpBQKq4n/SFJKZqU+h8tktiMRlEa8wACfGLqHJFpHGNKsaB3zeQ+pS7sa4aAAf43+n1UHGy1oNRljYXgnwJTGUP0JKX4GZhxMkO8fcJg0xGnvuCmHxTKglha4chcjv5ItWnyF+77LrpRXRzpy9i1RhAmAfErz/APEXFH0gz4bZcTe3LqvTfAM6z4fcpWqwHXK6bflaI9VynJs6RVCFNlSJIdHUGPKFWrh276gdx6aLR+GTaJ3vPzAgJXEUw29+epAHhMFcpNFqxJ9Eg6iItB18CgYWhSqPLHsGgINjMWMx4eaHxTEfCl7XFwvq4mCbRE3315ofDKEtEUi/O0llQPd3x+cAGY0jRRddlVfRsnhtDMG5QAZi94GtosOvMjmq4jhuFYAXljORLgP9lK4XDmvLcThiYBhwgk3mCcx8l3G8Ew5mKT3PAsBEa5R2iYbsbocmKijQo08PAyvEbXC4rUf4TpFoll/8/wD8qI0//UbKMLgGKpYeiKRxLH3JzAGDJ03JN1p0OL06n5HZmgxMDLIMf1CT4BK5adV+TD0Guce38R7S5oLTpma0wSOdk6zglXKA9lKDq1jIGbYHO0yJkyBuF18kkvZzymXrYljWudJtrAP018FnUeP4dwzNeSOvZOuwdeFpjANZma+sKcxZ0T3iI6jTdZmJ/hmnVdlHbblmcsNbpDc2QXM7ckbb/RykPYXirHA5MzheZ/KDpvtPhZMUOJU8waTc6ERc8oDY0G3JI1v4clmVj2MMDIbkwTezgZsdZ1JRqfAhTaW0ySY0c0CTFrlpgazARuX02UN1Ghzsxg6xmiI7g36lDbiWyWn4Y7UN/KZMTYR377Ly/EOF8Qu/NTAvFNmY25ABkDzS+DocSDIbQeBJJMB3f+YmAtqX0aXw9q/FMDB/1aZLj2eyG35C5vsu0a5MgnLBi416g/deMpYXG5copubziBPkdOi3P4d4LWY1znEy7VoE7xrz7lrZqPSNa0Ngug+d9+9Ve4MEksdJtJIt3rJr1qrDlZSNtCdfml6P4h7oyuA33+aUwo3HVLgDKBuZH1uquqwCQ8eAk/uhswj2DNG0a/QBcY52a4M7Wm3v6KlJhQrXxVQxDiJ209IXpP4Q4b8SXVASGmd9tpnS48lTg/C3VCZzFoMcr/6le54bhgxuUNjeVa+sli1bhVN4dmYLiO6NIheT4tws0TmHaYdZAt01le8rutCwOMtJYYE9FgPF4moXyJcPTysk6VMahh8Yk8pP3WxUoG5NjyQamEP5iSA3WCIPiVxZ1Qi9jQMzrAxaJE+An/SDFMvbmyZoloILhF4ELUrVBoxsmNXT6a2WLXxLh2g2mb5TBM8408VNjQ3WoG7qbGzMmQGg7681gca4nWDyGSANTYj6qVuJVGl0UwJkSQXadSbrOw9Rhdme431sD3ReArS/QYF3FqzjJqOmNjHy1RMNxWq14JIef7gPnr6o1OmzM4kCI7Nog+BT2G4fReBDr6ka35RCu0TTGMJxSrUaTlZmaQLkht9NBO6y+I4vFiT8MZHWLbOg8hvcLawvDmNMh5OttBb1CsWWAsMtyTv91zZVHjMHhW1nFr6nw+QuQT42C9fwnhJYwMolzg7V8QBF941tdLDDVHPa4MpmDrkzd2tvXdaGHZXa4vdVOVplzXBmkaWEjULP/TI36720yxlmuIzBotLBawMWmyBUrObOh6CLDmTyWZUpVKlf8S5zSfhhtPKMrWMFx/USTc+Z8OYhsOaTcA37Uef+7rnP+mdI9IFW4w4EgnKeUiyi0BWoD+lvkT6gKI6N2cHBng/+vULibE1A4xyDYiPDdL8Q/hptS73VS4akG/jabL0YZluxkncz6DXyRrnS06jvV2c6PJ4X+Gw2YLgTA7Rk2PMafNa1LgDIE03Ea3cSJ7ibiy1abSNgLE9LK7nEGbeRW1Q0Uw+DImQ0E8heANDzVX4YyAGW3MgW7plcqU3vggtkaEgmPUX8VStScSM3bIGvZAE2MT0WUmakWq4Ro1Db6k6Dnr5JfC42kXhlMtvIsDFuobB801/KmTmILjM3cTfxsifADBIAEcuXgn17A5WphjIBJMWEOOvdHPmqZ3DKGtBJHaLnERyHZbE/JWoMZUh9idJi/UX8EZ1M+C3QmdjKNYtu8B0/+20Ot3uI6IlGgd9e/wBYFkzXa4RAmdSTAH3RA2BIE/JKyDsG6mCCOY8u5Wp0haAPJWNSD+Qlo35n6eKHh8U4vAbTtO+8g7R006q0iT13C8PDBa9581ohqrg5yiRFtEZ6uyRDFrJqYgTB8ytTFFYmLCuJEmJY6lBkmde4X08lnBjXE5XCeWo9E5jgHjKRP0SVPDhkENDdtfWVznx9lxn0VfIB+IGxG2sdx2hJYfDYcjO1o6eG0I2MpPLi2oBlHuQQbapHEFsgNbYa/suDR1syuIYcmqMzCZvDTNu+JATlQGRko0rG4EG25JcJC7iX1JBa2wtcg28EemwR2WwTrySajKxHC2ukh4Djewht+n+krT4cabiW1Jix2nmLHqvRupMDRz6CTA2AHzQGGnEOHUbEDS97FbQ5M/DYFxObMR4z81oMw7YiJPzRGU3SOzAPnHPu70elS5jLe0xfuXRTiiKYhW41TpP+FlcdPym0nnbW+vRP1eF0RRzB2ZrruMyD/bMSLW8bJYU25pLQCDvvG/mo7CGCc5Muzd3cuUkWmY+M405pZTohoa3UPm473nT1sr8XqtnNmgCQBmEFxFjABJAE680anwMOqBzpgmZIWjW4XSccxgEGLgHv1Q2kKTaPG4fD1i0FuJDQbxnHPvUXq3cUptMfCmLSGiPmonX+BX+mycKXMy1XNg7t7J7oE6jcFN0mNa0AWA5crQs2vi3gdhk33cQPlcLlOvVePzNH+AmPE/ZHRjTzQDktqdN+tvVVw9Vr+09zSRZ0E5QdSANFh18Nm7L3uJOzqgHhDREJ3BYZjGAADsj8sn5ndSJqfzFmgk3j8pPyBQ3cQpgxJn/E/MhLsDwYAEbxfXqq1qbW3JMu6n02C2jUM0ccwAklzouSRAF9JMDoqfzKZIpOs0wSW3OwF7+miU+JII/4kmb9Qi0K+5MkC2w8oVdh0aAqNy5icggXeQB3e7IP41swL9dj3LPq1MzMtYNfcxItG1jPmquqARAFuQC1SN0atR4DQ4kQdPBLYfibXHsk+91n4yu95EHKByGvmEDDUHhxd8QzaNIEctgqUZX2DaPUVK8kBjSRYGBInnb3da/DcGZuJ7V+g1m+/wBe5K8FwrXNc8jO4umJMCPWNDHML0uHA2EfZd6o5WNUmwFWubLuaEriaqEgbEcU+6xsa5bb6eYHTRYuPbHvddotHKSZlPqXRKRmNOaWrkAoYqELq4poiLpmhxftBoEQBJ52B33WBmPaJbtAbMT47J99WdUtVpRdebk4j0Q5DHxBrPsQ0XtBNvDdNUWlrCBAeRE930R46KrmqPGi9soHODWN/wCTtDfojNYzlGl+evlsqwreCnxfB2CcCX5ZcGDU7nug6I07nUWF9ufQ/dQRFyhOcNjPmhwFTF3saHshrjN3EmRO0CdeqBhsVUzD/p5WAmbiCOZHOeqetF1C2bBChTFysO7ENMm8kRaEtXeSey1sbkkmfBWy9ff0XFWY2GmVDQuK2Q+wuKqJHnP7wqGr1JldyyrNajKDQMOHI6ItMRouiFyTOgVqJOwg710BczK4ctg2wbmk7qpaUctPLzVRSmx5Xv7hKig0wOTu+a6KaarYbIwPI7JMc79U/wAH4L8UB5IDZ8T4lOQ0zINNdYwaL0PFv4c7BNFxzgCAYg6zfmbeS8pjsFWokBwJJE9nTqO9KjZtUei4BicjgI1MaL2OGcDoR4LxP8FVGhzviNMusC4ei9xTLQLQESVApWXrvWfXqiV3F11lV6wTGJMpDtfExDbBefx9cFx5T6fREqVjMzdZeJqyukYUc3yX0CqvQXu1Q31UP4i6Ag7XJtwaacaGfTT33LIdVXXY3swVE/R0j7GDOim0JJvEQRM+/JWGMB3Xm0jtljTLBV96oZqhQUwbyqUgphJCoXKZY0I8UxRotI7TiHTsOz6+CzZuxZp39+SLHJOYXhvxNHCNbSfpqu4vBNZaXTy+kqWhsSjnC6GbxC6aHUlFZQPJFG0CgKJnI/8AS1RFDYB0RE+qrmGn7pT4c7z8l3I2YmfOF06OTbGw8aX5qxB2CFQpgGSSffVEbWTZIzTonomAcu90oxx1kwl8TjIQ2WkNYiuedz5pUF4cCDfkfsqYbHNB1A6laOFrN1a4TI2B9ldI0jnKbPWcIg0Wy2CbkdZ6rSFZrWrE4ZWkZZPP30RKle5HJS1bK30aFTEgrjMTzush1U8xHNWFdOTm+QfbSaKmbYmfPVM/Hb0Pcs+jUm6M8N1hOSdkruzAnksiq9ar6gAjZY2MHJMSZysTxFSFl16qYrO5lIYirsupxTAFyHVrJXEVjsgGsd1DZ3ixk1ktia1oQjUSlSvsVEnao6KQzTLYRqd+9INf1TNKpC5ZO2x2DzRGvKUbVHVPYZoO6MD5CvxT1V2VTH0WjTwgj7qfh7ppBsVoY17TLSQRystPC/xGZio1r97iDPhYoZoDl5rjQBtp0W6No3KfFsM89slp6i3otKjiKJlwIcOQuF41zAbwEfORpATRrPT5aB/V5P8AsovO/jH/AKj6qIyzaQgWjUCPnP1RKFMdrszm33nePMIzWjQ6+niiVKTmAj5GyEcwWIwADQWk9xj6IdHBkfPmguceZ9U3hy8Cb3EeCr0ZdsI5/ZHdKyMRUBdlFz75prGYrYCfks/eQIPMfdc9pez0KL/C9bCW/MPfd9kGm57bWjmFXM8ugvgc9UQ5W2JcSsuWglxWer4Fi5b+a6cqYmSZI+S8dRxWW0HntKaZxZo/M1x7tV1XJF9nmlxTXSPRnFibnyXXYsaLz9XijNpQzxNnM+S7Ls80rT7PUMxh2um24u1z6ryuG4gw2zeaaOMp/rCzRjcfiRzCzMViRe6Qq12kWM93+1nVnf5eYWsGmMYnEjmsXF4g7IlXu9UjXKlsqMWC+NzKE+uEKs08j5FN4TAAtl8gnQG1uphc5TSR1jxyk6QlUrobG5lr/gKVxr1DjH7q9DDNbo0eJlQuaH6dv+PIzBRKs1q03sbyI5wbeSPSoMFyAfP7q/PAfBIz6ccwmmY0t0HlCdcGDRDLhF2jyCPPFlLgZRnHDoWrQZjpEgarNcGHVo+XyVqdEb5o5Ao1F+hw0arnXXHPP0SzKuzTbwTNGnPMotBlhSTC4zlN910tJGnvwXKoIMAAc51+aTHfiQog/DeeXkPuot2ah5lIdPNEzECNZ3QA+0yPNFp1J3T0RRehQabOdH/ah4unlZINgY5a6HusjF7d0SliuceSmXZUejAbhXOJgSBrvAM35x+3NKy5xhsRvOy9VUeDMuGkCwsPYQWYdjhJdpa41Gv1K4PjZ6FyI8y/AvDpc+RrDR91QOuf6j7/AGXp6+BZOWA4HkSOun7rjOBMymScx5RA1nQX25KcSLU4nmK+JbTF400CvSf2dLn5ai/ddaGL/h6oB2WMd9fMaoI4HinZszS2BEgyJ6AKcSHSEKrgXBs35DXvUzDQGT6IrP4ZqU3mo8uJPZADTcnS6tS4e8FzWscMs5rGepv/ALVKU4+iJQhL2heBue9ccQYjfptb7o9fhxa24PM957/AIWSWzyOg05Qjc37YrigvSRPjgITq5ecsEz5eJFgq1mmYbBIG2vWF3huBIDnO/MZGXkOffIW/pi8l8MBeQ2R7KtQrhz7bN+ZjfomcPw2DJmYmduWiSqUwHEuc8F7W3iAIHMiCjsf5QxUrT3pc1QSBNzfw09+KZbw6wIaX21iZPhzQ8Fw4uqPmQQ3IbGQZmIPu6KZVo6+G8reaCMS11we+yLiOHGo7KHGNIb0680D8G2kMnad2jcwCOltQnIaC4TtTGg5c/DvTlKJ/b9lbB4SrUaX5S1kxMGPTZatPhbWgEuuelh9/2TlhpGXViZI7kvWAmQD3XP0WhicL2nHUCe0NPeqQbhwSDJnlt8kJf6NnDhKpBLWOcLzHTe8dE3T4RUABgFx2zRlnfmfRek4UGUqbQ4OMmRm06kGNBdL4/EZS6CYzQNAJtcHWF1UUjm22I4fhzGtAqucXD8xbHkBMx1Kd/mVOn2G0jERNr78rrIqU3PM5gDzMemxK66pAiNtSt5Aya54+WgtbTtt/sJOtxfMCHNAM7eykfiPMETyg8+kKrsG5xzZYymDynxSpg49BnY5k6EdFFPwgGrvWfoortHPJepWm0R7G0d/krtxuQflJPOVeqzYhx8CkDTbnBJJOwPu/ivPuR38cRl3ED/8AHE6EkROuum6pRxZJEgdwv4hO0SWkOa8ju/dK1Mg0GYg3FtNyAZTtm8aG6dTNr2drzHnou4iq1u8xy5c5WcOIiwiRqbmflcqzcU25iJ/UbjpAifFPkYeNGjTxYFpN/cpn4sxePKfncLFfjhGUQOo18zKjMXcAkxqbbbe7LLlYPiSPQ4atEwT4o4x538yVkjCkgEkx3yO8odV5bac3yEXgm8q3yV7JwbL8URvA+fdCVr4kzqQDfnP3WdW4g11oLbWOonn+ythyIzS5x6gi/OCjdjmjRp1cvaBiUY12mczWdrWWjtctrrKqEEy6Qb6ARf8AtkA7ctEWlhX65gbbNJEbDoeo5ouQ0jSe2iBem0/4gA9PsuOoUiAWMy9946dPBYeH4hWzFr2yAJBAtpPvv6I/4xzhDZHOdvBXYUP18K0/1AHlAJgCT9UtRw1IWIzXi57yLWtOyE/ECBO26WNYT+Yc+q3QdnoGYltNoAAHObHmIA8fNK4jid4LZPMxvyk9VkVca11gCZ9fNKPL2iXFo6g27pKbMegp/CInLGv9QtPIe9UKpg8NdzmgkxMmTbb19FjUqriO0QOVjp3yuPqNA3J3ESizHqn45ojK7KI/LETFgJ+6zcTxBpN+0dumuvmsL8VIkW7gInuVGVJvcpbsT0P4UO/KYteO7u6oVHg4gl0zsT4aRseXRKUa8tvY8uijg7UkQbjX1UUirY/VY9rQAAdru26CfcrOq0Tv7kwPWPNNNYCDBnuKs05Zg2kGTHfv9FLS+im/glXc5kCzY3Iva/UzoZ6pfBgv7Uzc7Q3yOi0atQud2odA5CNNOcJbEAuPZOWLCBEd0AQoU0inBsMKUCdp+Z6KVWB9x4FLClUcRDrDb5yN1wfEDpzkD9LQL+QnwkLOSMotA6lMg8lxG+M46j35FRGmVk2ncTpNOXOwP/TmEzuIF1KrGmHODZn33+KVeSDsO4DU+Cs2o/r00H7rraOdDrcOy8Bv3SWLwDTBDSCDNo8r7K9Nzwfza9QmG4h3MHkirEy62HBE5SPBI4nDhsuJ2sDYCNZjVeicS7WfAx8ks6mw9TzIn5qXAVI87gqbDeAd8xJN5sA3aOaYqOpU5c45bDNE3y7w3aFo1uH0zaI7hHu6C7BgHsR4kjws0hGZIdJmjhGzDmmbC0EQSND1myE3h0zP5jeddY7XPc+XmrhPjS4lrgAdZBaeoLSbJs1nbyPRU42SmJ/hXCQY7gb99irHD+nv6JpmIIBFr6zqhsnLlIBA6X56qKaKdMGLfq+iqcRFmkyb9PXVDqUKv9JHSx+6fpYcNYM57ZtoI+6dtBhCrqpJzODTvEevRAeTs22xBiR4p8YEEEh8Ry25ITMHA59bCfMpXL9B8fwTyBVpsjcX6AlMmkOXgUIm9mqlJE0zhAB20gIOKrDc9wEwu/HN7AeBKUqSSSb+DtNO7afHdUFBvxDY5kaqzWyJJAnWYn/VkoSObo5NbA7rm/iuGs2LMeepI+y3ZhxlRo3Hvv7lDUb19z9kh+LaJlp8Tp3wi0DJHZEeJ18RC3Zuh/D1JdlAmfSPHRNPb2YDhM7GfolMJh/1GAdY5dea1aLW3g2397LnOVFxjZTCmBctMXPKPJBr1QYGw1At6zZAGPcTlp05G6ZdRflnK0HbMfsFx1fs65r0RrhHZ7JUwGbMW1C2+hH7rlJjou5o/wAR9ZuhYnC53AtxDwRq0aH6g+KUrCwuLwRaQS791fD0m7eqco0c9MEhxdvNzI8VKPDOZJ8Y9AqSfoGwQLf1NHkorO4FSJk0x/xCicMNHKevvmrs1KiiUZ+ilbbvR6ZsoousfRyYLFPIcIJ1+i4wS4Te32UUSxQerr5IVRouI93UUQ/ZhdjRniBB228k+7WNrKKKkDGH0wW3A8kk8RpyUUUyFBqWvikMU4/Ed3fRRRcZHRCjXntXOg+a28GNPexUUUFF67dPBKPYOQ1Oyiislkp0GwTlbI0MDmvPcJaCDIn8+veVFFaJ/A4pi9h5JN4ue76Lii6Ih+jNFyZ6LZ4eLjxUUTL0ZGnTH/TJ3k/RAxDz8RjZMECRsddlFFwmdom7g8OxhhrWtGUmwAvzsi4tohtlFFkYE+g2R2W+Q6JtrAAYAHcFFFRLBVx8/qpUNvBdUVIllY+QXVFF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6391" name="Picture 7" descr="C:\Users\Multirama\Desktop\ΓΕΩΓΡΑΦΙΑ\Νέος φάκελος\αρχείο λήψης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3972946"/>
            <a:ext cx="3515210" cy="26244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 descr="Ηφαίστεια στην Ιταλία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900"/>
            <a:ext cx="9429784" cy="70009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Ορθογώνιο 3"/>
          <p:cNvSpPr/>
          <p:nvPr/>
        </p:nvSpPr>
        <p:spPr>
          <a:xfrm>
            <a:off x="2643174" y="4429132"/>
            <a:ext cx="1224136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Ορθογώνιο 4"/>
          <p:cNvSpPr/>
          <p:nvPr/>
        </p:nvSpPr>
        <p:spPr>
          <a:xfrm>
            <a:off x="2857488" y="3286124"/>
            <a:ext cx="1116124" cy="2880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Ορθογώνιο 5"/>
          <p:cNvSpPr/>
          <p:nvPr/>
        </p:nvSpPr>
        <p:spPr>
          <a:xfrm>
            <a:off x="2928926" y="3929066"/>
            <a:ext cx="1152128" cy="319707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Ορθογώνιο 6"/>
          <p:cNvSpPr/>
          <p:nvPr/>
        </p:nvSpPr>
        <p:spPr>
          <a:xfrm>
            <a:off x="5143504" y="2214554"/>
            <a:ext cx="1153268" cy="147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600" dirty="0"/>
              <a:t>Βεζούβιος</a:t>
            </a:r>
          </a:p>
        </p:txBody>
      </p:sp>
    </p:spTree>
    <p:extLst>
      <p:ext uri="{BB962C8B-B14F-4D97-AF65-F5344CB8AC3E}">
        <p14:creationId xmlns="" xmlns:p14="http://schemas.microsoft.com/office/powerpoint/2010/main" val="2072031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1520" y="1772816"/>
            <a:ext cx="2808312" cy="4608512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4000" b="1" u="sng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4000" b="1" u="sng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l-GR" sz="4000" b="1" u="sng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l-GR" sz="4000" b="1" u="sng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700" b="1" u="sng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2700" b="1" u="sng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l-GR" sz="2700" b="1" u="sng" dirty="0">
                <a:solidFill>
                  <a:srgbClr val="FFC000"/>
                </a:solidFill>
              </a:rPr>
              <a:t> Η Ελλάδα  είναι:</a:t>
            </a:r>
            <a:br>
              <a:rPr lang="el-GR" sz="2700" b="1" u="sng" dirty="0">
                <a:solidFill>
                  <a:srgbClr val="FFC000"/>
                </a:solidFill>
              </a:rPr>
            </a:br>
            <a:r>
              <a:rPr lang="el-GR" sz="2700" b="1" u="sng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l-GR" sz="2700" b="1" u="sng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l-GR" sz="2700" u="sng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el-GR" sz="2700" u="sng" baseline="30000" dirty="0">
                <a:solidFill>
                  <a:schemeClr val="accent2">
                    <a:lumMod val="75000"/>
                  </a:schemeClr>
                </a:solidFill>
              </a:rPr>
              <a:t>η</a:t>
            </a:r>
            <a:r>
              <a:rPr lang="el-GR" sz="2700" u="sng" dirty="0">
                <a:solidFill>
                  <a:schemeClr val="accent2">
                    <a:lumMod val="75000"/>
                  </a:schemeClr>
                </a:solidFill>
              </a:rPr>
              <a:t> χώρα σε σεισμικότητα στην Μεσόγειο και</a:t>
            </a:r>
            <a:br>
              <a:rPr lang="el-GR" sz="2700" u="sng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l-GR" sz="2700" u="sng" dirty="0">
                <a:solidFill>
                  <a:schemeClr val="accent2">
                    <a:lumMod val="75000"/>
                  </a:schemeClr>
                </a:solidFill>
              </a:rPr>
              <a:t> την Ευρώπη και</a:t>
            </a:r>
            <a:br>
              <a:rPr lang="el-GR" sz="2700" u="sng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l-GR" sz="2700" u="sng" dirty="0">
                <a:solidFill>
                  <a:schemeClr val="accent2">
                    <a:lumMod val="75000"/>
                  </a:schemeClr>
                </a:solidFill>
              </a:rPr>
              <a:t> 6</a:t>
            </a:r>
            <a:r>
              <a:rPr lang="el-GR" sz="2700" u="sng" baseline="30000" dirty="0">
                <a:solidFill>
                  <a:schemeClr val="accent2">
                    <a:lumMod val="75000"/>
                  </a:schemeClr>
                </a:solidFill>
              </a:rPr>
              <a:t>η</a:t>
            </a:r>
            <a:r>
              <a:rPr lang="el-GR" sz="2700" u="sng" dirty="0">
                <a:solidFill>
                  <a:schemeClr val="accent2">
                    <a:lumMod val="75000"/>
                  </a:schemeClr>
                </a:solidFill>
              </a:rPr>
              <a:t>  στον κόσμο.</a:t>
            </a:r>
            <a:br>
              <a:rPr lang="el-GR" sz="2700" u="sng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l-GR" sz="2700" u="sng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l-GR" sz="2700" u="sng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700" b="1" u="sng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2700" b="1" u="sng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700" b="1" u="sng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2700" b="1" u="sng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700" b="1" u="sng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2700" b="1" u="sng" dirty="0">
                <a:solidFill>
                  <a:schemeClr val="accent2">
                    <a:lumMod val="75000"/>
                  </a:schemeClr>
                </a:solidFill>
              </a:rPr>
            </a:br>
            <a:endParaRPr lang="el-GR" sz="2700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2" descr="C:\Users\Multirama\Desktop\ΓΕΩΓΡΑΦΙΑ\Νέος φάκελος\αρχείο λήψης 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2552" y="-14440"/>
            <a:ext cx="6012160" cy="6858000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251520" y="476672"/>
            <a:ext cx="29523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u="sng" dirty="0">
                <a:solidFill>
                  <a:schemeClr val="accent2">
                    <a:lumMod val="75000"/>
                  </a:schemeClr>
                </a:solidFill>
              </a:rPr>
              <a:t>Σεισμοί </a:t>
            </a:r>
            <a:r>
              <a:rPr lang="en-US" b="1" u="sng" dirty="0">
                <a:solidFill>
                  <a:schemeClr val="accent2">
                    <a:lumMod val="75000"/>
                  </a:schemeClr>
                </a:solidFill>
              </a:rPr>
              <a:t>–</a:t>
            </a:r>
            <a:r>
              <a:rPr lang="el-GR" b="1" u="sng" dirty="0">
                <a:solidFill>
                  <a:schemeClr val="accent2">
                    <a:lumMod val="75000"/>
                  </a:schemeClr>
                </a:solidFill>
              </a:rPr>
              <a:t> ηφαίστεια</a:t>
            </a:r>
            <a:r>
              <a:rPr lang="en-US" b="1" u="sng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b="1" u="sng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l-GR" b="1" u="sng" dirty="0">
                <a:solidFill>
                  <a:schemeClr val="accent2">
                    <a:lumMod val="75000"/>
                  </a:schemeClr>
                </a:solidFill>
              </a:rPr>
              <a:t> στην Ελλάδα.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 descr="data:image/jpeg;base64,/9j/4AAQSkZJRgABAQAAAQABAAD/2wCEAAkGBxMTEhUUExQWFhUXGB4bGRgYGR0gHRwdHiAZHB8dHB0cHCggGhwlHBwbITEiJSkrLi8uHSAzODMsNygtLisBCgoKDg0OGxAQGywkICQ0LC0vLCwvLCwtLywsLCwsLC8sLCwsLCwsLCwsLCwsLCwsLCwsLCwsLCwsLCwsLCwsLP/AABEIAMIBAwMBIgACEQEDEQH/xAAbAAACAgMBAAAAAAAAAAAAAAAEBQMGAAIHAf/EAD8QAAIBAgQEBAQEBQMDAwUAAAECEQMhAAQSMQVBUWEGEyJxMoGRoUKxwfAjUmLR4QcU8RUzknKCsiQ0osLS/8QAGQEAAwEBAQAAAAAAAAAAAAAAAQIDBAAF/8QALhEAAgIBBAAEBAYDAQAAAAAAAAECEQMSITFBBBMiUWFxgfAyQpGxwdEUI6Hx/9oADAMBAAIRAxEAPwCpeerzCaQQBuIB3kDVYbmMBZys6rUVPwjWdRXVC9CBE3mMNmoI6NqIBUkGQGiCRMbnCfi1JgIBI1fCCCN7mR0MdOeMqRdguVbyyvrDNqRgZncrbsYJvi2ZjPVCtSiPLqU5DSTDMwAkW267conFN43QdKx0AwQDK3ttNuXvzwcOLtRAcJPmToLAEwQhNrCd/n1xzTq0c/YPy3Dpy/luNJ89WTa6kVB99R+nO+C/CdKrl3ro4IDVGAsZvPqHYwCNxhJleJ1KrmrIQggaZgWF/kDg3OeIa5IXz0BtNpiDO88+hHLDQnKMhZJNDHiWaZSYGokKwvcMCSYjcaG298PeFccOj+FV0f06iIM9Big8RzfqlTYn4gABPQDrvbEnBs4wqC0jYkfi5kEEG3P9cLNyfrCmkqL0nn+b5oqCQSQZv73xe08W0dEkOrRt6YJ7HVzPMjnjkNXhJqEmk7ArLhJ3vpgGf5iFsbT74Bq55mgoVCMquO07qesG/tbvg6JxprsKmpdF6HHUqZhzVUamMRqBW2yzzFhNsOMshjemsnXqF+exsNp2xyulnjEawWBtEfFcm0wf84t3hbiYql6RUs0ekdIEGIMHab98ItSe417lkNYxqNS8QQoExMHb64GzFNSwNMMwVZaSSPucE+a2ofAkHtYxGw5fPAOYzAH4jqYwVB3HPDpnNDCg7LMafSvPmD+uI6uYAsHJA2KiIP6jCps0AyqFJZiSpPMRt0EYgbOAiTADEm30wyYBwtaHaASNHq1E3xHmc8pAB0ixAhb7c/8AOAcvx6mjDzaRaR8VyI+U/cYdUamRrgQACOhiPpYfPHIDK/xTK1aiDy5IiTHqO3ab4qVfKVGMaWbe0E2G5+gOOn0/DqFFAqLq0gEi426jbC/P8MWi1KF1AsR8Zg+hyRYAiY3v88NpZJqzkuZybSdKnT6rgchcne9rx/zhPBaLmdrf26Y6px2jkRUSqpWmUj+A68wQSVJNn+x5xuKpxVsglTLmiKtVbrVVvSxBiCpAGllM9Rt3lhWmhHkuGKw9RIaY5R7TN7YccMyrL6IBJk6o2G9xv8owuzSw58sVGBY6dQW6cpIJJfl333x2Lg3gt1akWVDSBh1aZClQxjq2qF22HaMK8cp8HbLk5xlOHGpV8tTLkyVHMWnSDYSskXjni05Tw3oZgzlqjKCppxp0NCkm0krrE30/CesOPE/CWp1teWWlTp1KbISzIrkEjZi4Nosd9hyGB86FVAGzQNMFRpphWIEaY9CM2kSTY88I4uLplY090VaohTTpuVhirFtoB1XCCCsSASbxywwHhmo9M1gB5rMxSkkkSBYNILAERv8AUEwPMvwuihFapmmok2pjSWdQJAEsegmxw2RlJA9bp/MxEkWiLkgXJ7fOwVew1OhXmPBekA1atOm5BIQsC0CNxMTLcpv9q3V4crshpsjLcMRY7g3Gn4ot/wAYvAoJvSy2o/zGoxAvcsEQD74rVfhlcnXSQl2YlVAgbA3k2+EkbGJ3GA+djmQrwdKlIuStOmr6EZgWVoElUIkjkOokb4AHCqlQFlRfRLMVIsBuYtMG5Pt82mWqVyFQ+YCgYsrj0JsAwXmYJM+/XEeVyTofTWUSwmL3WHmDykEmY/sysShdTzxAgDbqJP3E4zHQuGeD6tWklSouV1uuo6qTCJvpgMAAo9ItsBjMPpYPqB1PDyVDKsus3tA/l6tMWH69Me1vBjVWl2ZVQekXMDaFAvf2iBc4vPDuAU1dWZtK9lIEWgTy6X5HbDOtnMohILoFU/hbUTbmFEqJt3jEljfLLua4RyDjvhyuzqKdN2clS4MBQJIESN7GIJuJjCSt4ZzTVhltKq6nUDU1KArSZ5wJ1CTf09wMdi4zxrLBBCMHuoZDANpvqu23T2OKpnPEXl1qFVKcGGpkkkswYAiTIBOtFj3PXDWkqsV23ZWangPMZelVGaqohJAphCWD9WAgEAf1DmbYrz8DUA7u994AH3kRseu+OjcfzFXMUWZoLKJAhZAlZGoCeZ5745jxbNfAWJBIklZBtAuCb4FuT9PBKeq6Is1ll1NAkc4j68ueDOE0m1qNOoE6TH9oibYQUqqAjeCbj974t2Q4ipUFLkHdidXTflztyx07QYu3RYaGUJqHL0tQLIGVjMLBlh2lipj3wm454Tq5aVrCF9WllYQV1ErB32iZFo3GH3DuKpoZq0yBoZ2aS0gTfSCJiexGLRX/APqkUmQEQVKbOsWIEzq/F1kXnpGLYayw03uhcl45X0zi1CabwJ02gkfS43Fx32xZuHZhVztPQdPXpef388CeOuHshDaQBIUsIgEXuOW4v+yj4TUC5lCxgB+9h/YTicoP8w6mujq+arrE3LC5B2jfbAtbMMrEgIlrgfpHO+Na9Qt6tQgjl+If25/TAQpST8Ugzc8htc4Sitm7VWvFQyBaB139rjELoBdVmeZ/X5490kXnnb598CVHNo2/f+cMKSoFhfiBA25fTpgk0UALkLIBM7H3++84Bo525uDygmDf/iPnglKFlMNEbc5/4wECzE4nUpudLkyNmueXPfYnnywxocRFQjV8YvP7254UhCSSCLQNr/u+PKoIi1+UX5DFUIxlxPJLUB1Lfnb9yMUjxBlGWBpUJNogQex5nF84NnkqAJWgMNm+1/6fyw0zXhTzFZHUaSPiHLuP8jDCtHJUzbh1ZqzqNVwoIOkXj0rEnlvjoGQ/1nIB1ozBLgFAGKzcllOmTt8Ci++Kzx3w7UytWmrBGUhtNSJkDTJMn0ldQ3sJ3OEtfKMrMNwcuzGINgZKhhaLb46MqA1Z0rOeLaefYVTSqaCPSCQoUKIIkIY9U87/AGxJRzqAgCjTEgEFndpkkDYgRY3OKh4KzSGiA7VUphiNQqMFBJnTeEn1DYzfYzix5jheXWjXdWdKpIZDOywijWsXky1xeeeFlG5MpF0kWbLeFsvnF8/NqhSjPlpSLD1HTLMVaX2gAH+aZm1a8Y5o0csymsDpcItNVg2MXIQXCgm5xaOK1xk6AoVanl6gQtWmJD21E6bsHXmLiLg2IHLfF2dqVHUMSwUypI0CApltIJknVuSYEXuZacUooClLfYA4PxY3oM7rSCsYHqiSJhSwB3n5bYa5KjVD09CVEW3I6CwMEk6oB3WDtPK2Av8ATrLLms/TTRqVQ7vIBAABAJHP1FR8+XLsdLw+lOoD5lSoBdaTEQsgqWmLC9+XTEnFtjRuijV/FVcK61glUABYi8XBMqdxPQz+dLzNJlroWJUWGknUAhFwRP4hMjrq25dHreBFfMOqo60xF2K6HJuSv4kjkDaV+tP8XZfycyyMxBpekAC8WYGBtIgj3O2Ek5Ivhxxm/U+P7CF8ZZtQFWmpAsCJ/VpxmKw61CSQQQSb2xmBqZzg72i/v6Has6UbQGZyQOXX6GF22wJVygESYm8Dpteeft0wt4F4gevVrrVVcutElTqaWZgDYArMGDETOGhzVlZWBDgfDMLO4KmO/UYZr3JL4EGcIiBEydvpGrmef/GAqlHzKbIw+JYknbvqi0GDYbjDOlnkgoSQQylSAIMm87kRG3fbA2VzDCG0gr1JkfIiB9eh+QaummMtuULcpxMtRqFtIqNTNMgSRrDaWblcQWHI2xt4f8KUs1TqGt6mMRdTF5FwJBPf9MCZ6olKqNFMDzrOqhQQw9QfluJVjz9PeWHg6stLMsZgMpkRuVKnrf0kg7/Da8DD4HWTf6EcsXVlZ8e+DhlBTagkqR6zFyRcz2IM22ibYrnBcuxBZY8tdxI1KTf5i24/uMdK8S5pqtOoUBIIkGdLvcyDMX8vUwH9MdJonB6RXUodSFcTK3dKhkMDuCLjSCIvPPFvEqo2ieNvgd8LRKgZSW9EONJgyJ2O4kWsee+L94fzIq5dxp1VMtUIMgkmlL6Z6+kkbnbrjm1L+HWBViAGFhz5weZmDNsWrg+dr5bN66sLRqMiJAF5IMEnY+omCbfLGbwrrL8yuZ3BDPxLl1KEPTBp1F3BkRPpkgbCVuOvXHMM/wAN8olQp1IdxBkbjt9Oox2PigOry6cKjwyjlInUvKxseW47xR/EPCof4TKzpMRIMW2gnnO9iDONueFxtEMbp0yueGOIVCvk1CbElb3AtIg8pIj2OLkKACmDubidog2++Od1VCZmlf8AEvWReOWL8MzCrIjraPmfl+WMhpj7AbsQscp2jtGBHUn5YY5sbwYBM4ADxI+/uJGOQzBaNYFfgE6tKmO3xH64PpkjTLGR152gntGEAz5gwSNEKbWHO57x8sOMpmgwW4aVgkHbbbtM/TBRK9wnMADc7wJHbt1/xjeili08v30OFTZeK48t4Agsh5QABpG0EAffDXLAgESCDsOfyOHjYGyPTqBgbAQRuD++WH3hHxU1N/IriUIJBgyo7f09uXLCjyoBImTMDCHiNE1CAbAG49pwWBHVK2S8/NU6tJqb0kp1FIBJP8Q0iJAFv+2d43xXuN+GMxVrswy8IMvUpavMVTUZgApIQmVt+LebjFMoVq1JxoqMCLqJn35yPkRGLDw3x1mqRHmjUqiWa5MXubg9Bu2OUgtWb+Aqeay2UZfJRlapUlTINjoMkFhuhtEd8Q8UChKso9E1KiEBZCpJpKQACU3BeYDAscWfg/jHJuoVQF3MLzJJJJkBgZJJtzxv4p4aucyhFCGLVKYMRYCohaTI2WTG+DaYKZzriKVs1Sq1mqVCtMMlD4SSwdfWQDKExuLTtE418X8HqNkqDFgTTrVaU/CWJZjB5SQoINt46YtfEOBmgjKVNRDJZBKmTf0kbr7iR35VDxDWqVMm1IUwlEOrglmchgCvqcqLGRczHWNmXJzew/8A9B8qBVzlU/EAiREfEWY25XUWjHR/FvEUoUPOal5mhhGwibEknYQTOOLeEeOZukK60ZBlNRCgsNwJncDr0jlGCM9xWvXp1fMzTRF11fFeIgDr+eFyTSdHRTaLhmvGlSs3l5dlViQEJIAWPi1a5ix6/Y457xuu9WqWA9YWWfUJb0hpLNY9hzmOgwIHsQanqEX6e8yAB94w6pcNMGrVEv5fpW4BIVY1/wAw1T8JBGm55YnHfka64YuytUaFmogMSRqG5udsZjbSy2BAHQI0Cb2i2MxPRH3/AOB82fu/1L3nKoR1FSA7jWLyDMjcE3+Z3HWMeJk/NBcaTTZQQdzvNpEm536RbERrJm6cqVVllDEw2qflMx3E98FlWShTrIYIU+iQBdQQ3yK3H9XW2JI0WLCXCkhQxiCTJI5WGxj22nbE2SzHpbVBUESALaeotYgxttfBNPNqCGUAaxPWSfi3O8lvnvvhex0uGQXMhvUW6CI2AgR+uDCQskE8ZyvmoWXSalMh1VecGY3MtYgnrjXhbL59BwJpuwneJO0NuGBKsCNjG24OyDxUQ/KeUgQOdhH3H0hUhPMomT5TJWUBYlNZYjpqWCsdApxbZVL4ojzsE5vhbJm2FRtRtUQmZkchyAYSpAtuY2xUs1kQjEQQhknSLjWVOpQbArUUe09sdS8Q0hUyxqeltK6laJsQJAtcFZ9jp6YoefyC1tNNG1EK2i0E6uWrfcahfcd8bZx1RcTPF07Kr/02s8PSqC1U011tDORA3AMEiIuOuGgoZmk61tFXQoGtNQdJBJGkgb2/FeOeGfHcj5tBHNQZfyiykMCNUtEEFlCGL6rRcYifL1clR15ashWwbzW9DI8QxGqC0mdQNpJEAxjzMc/Ur+RryQ9OxcuAcXFemlQrpYroOwKg/imSSSCh32mNjiLjaiohAH8SlIleaqYJ6SBB9m54rmTzFKopqU1Eo4YEGRMGWgG4B5zEHphlk+LIG87lItFujWG8gm3YdcerfRhKlmchNRLfiUiR3GLCEjcSb/bGnHaKI8q0gnzEB3AYkxYfhNvlienVkAgbx94P5Yx6abRpjLawHMNY2vH7+2FAqEt77/L/AIw9rU5kkYWjL3J74CRRsTplyyMKjCDaL3M/iHQAziLhOT1VholVphiV5Wm/WL4ZcQqKFVhYif3+uAuAZv11BYkqyweakqI+hYwOmO7JWN6NSuBLqjgmxWxG0E9bxiThsRFxewAFhJvY94vgrNPTZisFRAkC1jEEdDKk4jZ1QSewtJ3tfDUdYZ5pk6YPIT++uFfEV0yxnUIA95jb36YYrpiRa24wuzlNishpImCDDTuII9sF8HIXI0uAwvF59xOGWcpIRUAHK6xuCR+gjCull2S1xJlp+/M/nhzlZh5IYadM/KeW98IOiDLcDV6dMDncg8ribnc2wfkK9bLOXpSqgw9PeR172A9uXQzIANRgra2nnbboeWIqdXUCAZB3kReN5wEGi1ZPjVKugZjKNYG9m6HpIiIthH4m8J+dScUajqDMorQCfaYPcGJ5EG5XPV8lvMVfiAGk7PvMXidjhpwni6Elgx6FTeO3XFExGjmFDJtS1JXB1KQEIWbAnVcwY6DcGRAOPauYcZkIiM6sPSoB1EXJtMExM/ocdizuU1N5tLTrtJ5MLWb5fivHcWxVeILV85a2WpU1cahVBADEtEEieYB9Que+DSu2BcbFIXJqjJWDaNfwKwKi1jBOmbWt154sXEs3KkhwPUinUQLMJmDcRcTEfrpQ1tRyyPRR6dMALKgg6hBa0iDJP374GzlWmSaio9FwZlTpU2tqBJSIjp74DSOTI8pwM1UFQNWGrkTBHLYEdMZiDL5tioIdQO0f4/L674zA3G2Oo5TLoj1KchdfJha8EnqReZG0/PAQqMBUoRInYHYEkmL2GqCO3yw34hRdn1ARAgC7Xkz8MRcnf74lyWUSqajgqxCjUCoHpteQBEAQReQoNjvghK2amjnRr6XiIWGgFTupBOkg945T3tgmvRjSSdIJBB5gzaLdhj3i3Bl/3K1JZkaLbwWPxdCpXUvuDgjiNJlTQYIAMRuIuNztyIN74ravYnuHcPqKNlkCYJG1zM7AdSbyPrhlSZGzKCJ10XAvv6qVzO8f3xW8nmtUOQXHxMFHS225jf8Ath9lgozCVBYNTYydoDU+XKzMf/b2w83cBYr1Fz4RkkJNBp1LOiZKwbtpbsb3kiewJ5hny1DMOpOlkqEA9CpvHUc+h2546gaTVK1HQ0APJM2I0vdSOckfQzio/wCpfDzRr+a0FalMgvz1INQLD2CiRGwt10YcjeO/YjlilIhp8QFfVVNyI82mFgSDAqqCDE2DTYEAyBfG/GuHJUpEBAFqDYmIsNiLcgbn88VzL59ytOrQZVqDZtxLDcxuIP1+eLM1Za1NQAqFyQ4MeXqI6fgJ7SD77Sy4db1x59ikMumOmQgHBloKHpAmk6HSCDab9TcEQQevYYlR4FhpBIVhupX1W9pJ+o7DCt61TI1kVA9OmE8soTrEhtUqDtIciOg+eGKgVGQqy6XEzJuZM/LTG3PT741Y90mZpqmeU6gekqi+kFdWy2uQRbqCD0JwVkKoKqO30vGJsplLPSiJOoW/Etp99Mie4xX8wXpOdxfCZLuxoMeVdjgFm3GJKdfWsiJO/viA0SZnCjoTV6BckWMKT8tzj3hPB1dnLbBZEbgggiMEPI1e0fI4ccBowCSNwBgcnA9PJVQGBvcgEb3BjtacQZJagVVJGoTyNz6gfa364tMxgdqA3ielr4bSLYrI0AWAjaOnS+IANTXgReflP9sNGQi4E9sLeIjSAQBqLAaTbfc33gchgS4CjVqUBrg6juD0mbfMYyigM7C1422j6z+eJqggAj0zIkfCe98D5eoI6KBFucxv8owBiUViNMxDGInmCeR/cYXcb4k1OZWzKpDX+ItpP5/u2GQMkRdo1bbAe/Xvg6rlqTpLLqCkFZiZvcDl6sLtY29AlIkeuAQBeOVtx8sBVlvqUlaoMgkbjlPKMHZkemxYSJgXk2tvYc+eAKnImLg/oMFMDLHwPiK1RYlag+JP1B59Y9sScXykxUpMVYT6lgxz9Q5rO4+fLFRWgGaVMECxHU9eothnw/jjlIZilys6bdNpt9MGzgLgXFiKNNHT0JTWGEXAAgkb/wDj/jBNTK5TNLoWoA3UGHHeD6vlgpspTKqoYsoFo3AMGPtGE/EfDmudBB/9VmEdDjlLc5o2XwWot5gPfTT/AP5x7hM/CM6CQK1VRyFzA99WMw2pHafgdtqpqAI+dvy62j6YB4bUpisjN6dQ0XmCTsLETcEX2Awcvwi8yo9+f16YW8UREUM0adQPtvPsYn7Y8m6dmsqNek9OvWy1RYak9TQRcGnqV6cAf0Obf0HG3EUHlkbSAfz+/wDnbDL/AFHo6K+WzQg+YBSY/wBSkH5g0/MH/ibYBqMHAB3llAMz8o7R8saJ8pokVk5tVMSQwUn02gd+YB94O2LBls4y0qbEH4ibXFwUIMCwgsbCZ6TiuZqpckkaRyj4Tz25z7cumCOHVWuCdIldIJhg8gIwA9TeqJFrb2xVcUK+TrVHPaI0r8K2GhwvSBIHKfnOK9/qcyVaKM7qHpydLKwgFgoMWnaPnhnw7iyVGVm3YoCB8N2g8zdSIPL098A/6p8Vo06D0mBJqsANOmBDrUkk3ub7QJ7jFvCr/WyOZ3I53w7MCnRdh6hPqvtaVgm8QQbD8I3jB+TzSnVSJUq6br6gIlwQAZn4h9rYpdbiD0y6ofQ/w9Ony9NsEcLzf8Wi59LI4aR01UmA5LcEi3L3xSPIhe+LFsxltY/7tJgL+osoJHSzKRGo7iZN8e8HymlUKr6SZ7XB5fPAvAyxq1lEaGJRxG83226An9RiwZNNI08h6drwI/5wZyrgCWxo+YIYXmPneTIt2+eF3iXLQAyixvzjn/fDOqNiRiLjSejTEg2BJwJbgg96EHCmWIm5MkdMH5muqrvBi2Eqp5bQDf8AZxrna20Azz/xbCLco9jbLZuC2xMCx5iRi2UM1SAAkARGKE09N++DqdbpIMCx54Ltbguy3rmlNh+xgmjV5RfFYyDn8XyxZuH1gY58sCMmwtE1TL/PuMLM5ky6guoIVgwM7RIk+4J2xZfKkGOQ2wtzKaVEDc3nlv8AqBhpHIQ5wEwNxNhHbfvzwGy7mwAIInmbiAfp9sOcxT1GQL7WG/v88DPS9IBHbpPIW6Wx1HWLUSW6ESD7H29xhzRaKaxBnn1i+Aky2m4HM/WP+cGAgILxAkm298JJDxYJWWw9QE8u3P54EAd6gVKYqamC6ZKm4/Cb9rWvz6GBQxvHOCdpgW2sMWDwJlA1Uuw2bQkG+ozqO8iEsD3PPHQVuhhDxjhAy4DufLBbSpIMNpUMSvMrBjUeYI5YZ+D+CJUrEtDU6Y8yCAQ03XtveO2Hf+pLMzZNQCC9VlVbWEQdh74Io55FRqOTSnUcALVrfDSVj6CWYAmo0iNKTtBKwMXhi7b7IPLbarr/AM/n9Cv57gyfE7pSRKOpiTEuHqBjJsNR0AexscUrMcXrimCoamGAguuonWGYaAB0QmXjl6TjpPA8rS8ujmswwLtRFdi+nShcbUk/DALeq7HmTyqviMJUNMKpRNbsHI3AVgoA3jTzNr88TyJa/Si2K5QuX3y/4FOXyNNkVnpl2KglmJJJIB3/AHG2MwvamLRLDSt2a/wj/jHuEEOy02hgIMztzg/PtgDi+X1IwC6mIkKTGqBGkyDaT3+2DSxLXAIP05Hp74Bz2ZXSWVgoEsY5gSDHUyR7xAx5sltsbexbxzL+dwivqcTTdWRnEwAV9JEC+626jc4p2VrlU0VKgNUAFoEabCCZ35329M2xccwiPls7SUFkdS6qZMxpmJMbxG2Oa8ZzIRyELN6BF7nUDzi9ot7dxi8d4pEprcgzGZ1OdR3uY7nedojnibK57y0BBaDbUsggztbcxz+XPCmpU1avTpa0XO19rbTeY2nbBvDlYMpZhoZGbSs+wkxy33GKvYlVsvPDq4p1aVUUylNZ1emWAAnVpN+7DcgdcZ/qHQFRHZdMlRUYkBfhDKqwWhbktB3gRvg7Ky4pAvpDK46yfSAp5wZ/PAXi9HanTDAg2CkASSjU1beCBAY8vjE97eGf+tiZVUjjign03E7T1Ox7e+HnBaekEsLhlEHluPYmIjDRuAoaoLDebybkHeBMGZ54my3DgJBE9rR9OQw6kIyz8OWCCDcFewIKm5ve/wCWGWVbqLg3++/fAnD6FgNiyBbj+WY+xP1OGlOksHkRub3wkVyjm2e11BW2I82FFEtUMado5cvnOPayVCF8vTedzYR16DDPNZFNBUkaWgyBJ+V8WUb2FrTuyjVslMMuxEziJsjOLaKNNFCqJjmRgZsrOLeWjPKbK8nDMD5rIHpi3DKjGjZOeWA8YnmsqmTqMto9PQ/ph7lMwAL2x7W4fzGInpwp9x+uIyxFYZh3luI6SCbjBnEUUIH1CD/kfmcUDNVKgJ0PHaf2Dj2nx5iwGYJCxB0xEyYlZ3iOg7TfE5Wi8MkWXCpQFiOYG2359+WNP9tMEgzy7c5xJ4XpqVqHfU+q0fDEAkDaww18uZ2ImJv259d8PB2rGkqZXhlbfP6Y0ztCCTHT8p+mHzURP54Az9SnSUtUfQuwnmegAksewk2w7igKVCKuhgGbzz/ffFp8HcQo0AoIapmHLlaSBS7QIG5AQQjmWIHxXxX/APp9WqTY0kmQDBqEf/FBbu3ZTh5wjL0sv/tVIjVUc+iS7HRXuTdmN1Ek7bmMdCI7ls6GfGOGNmHpVM5o0prKZdJK6mEep7GraZEKt4ht8bOUas1Kkuop5foUhUATVCuYhQNU6QCdjGInyLu5LEoIJCBpM7epgYFhsh5D1EYB4Q708+iO4AqDSiIsIAEDEBRtZWMk9euGybOPzDWnF8wOkaYTJCsysTlkNIEQq6ULEBRMnSsyxmZjeMLs7xINYoBUQXBIIAIufe9xywmoLSpPQlkSVJ3AJ1LBifcD2nFZ474k841NKFKjMBqUn1aTA+1vtjPJy8x18jRB444N92/+dfs2OWqzpsfhXb/0i+Mwhy+Sr6ROY0GPhgGO2/THuAQ2O8upNtM2O+K5UBNGqWB9LHSNudiPoY98WU05iW/4wqq8PCrUAYkEsx639VrdSQO0Y8ycqRsirZUvBOaqtXNOpam1B9JAiw0c5v6o+mEvEOCBKdZ129TgsZgBthIkGIGLhlKflMsn8MKegIAt0O0+2Kl4k4gfUjgtcoAg+IEk8vlg48jk6QZQ0rcQZGn55Noi0idx164uT5amVAVAPSABHL3xW+B5dqUagqrUZdMmenpLcu3LlM73gUCkEyRFj+m3LF27lSM7elb8hFEjywtrdTabROGviPIl8urNMmLRaQCCR1BkdrfULJZZ6oMKNPNjYDG3iDOZpGy9LL1wqL6nJAKmT+Ix8AHK0z2GNOL0Rp9k3B5N0VD/AGktCEXaJEGDt+eJctlyHNpIJtz/AHfDXNcBKhnpSUZjEH/No74AyS1aVS1h74v5bRmtJ0F8DD1aukqVgkDmbACSO9/p3xZEZKer8R0mJix5ffCDLl0aQxk7nn9cb1y5MzvjlibC88I8IYeGn/24cFi+syQeW/8Af7YPzOf1chGEFGm2D6FI40whRky52zaos8se0qWJK9ZaYBb8TBQBcknYAczY4nK4oqujNJyrV0arSGNalPEwHb64G4hnadEA1H0gmBY/pJwXS5FTctkRvTwHWy9z3sfzH79sN1INxcEWI54WvVJzHlBTt6hFxHqB6wdsJklGNWUxY5zb09C2rwoRthXmOF9VnvGLk1LA9SiMc8aYiyOJTmy7LBpswIA2MRueXc4Z5HxPVpArUuP5tjHOSRe+GhyqkbYTZrhOvSfiEix2AlSfnFx7YzTw7GvHn3ofUONCqVWkFVm3qVRYSPwAH+IeW6judsS5zhlNA7MS9TTepUILRuYtCLYWUATFpxSM5TGswGDDpy/tgijxKrDhzICHTM9zbvOEeuPJpjkjIvjkt8ACj+dp+qqfzNuYnFc49lnXTpdlJeC1tRkMPiiQILDSIHqNse8S4o4BYvpRd5tPLFb8Q+MiGSmFUiA2oGb+oR9IwFlvgro7LblPFLUqenMkK4VgtRiAHbZRAAC2vvzxU/GHjYVKlQUw1N6Y00qiNB2EmxtIJHMRin8X4lVelTWo5bSzgz1GnnEmxwopgswVRJJAHue2C22qGctkhpnar1qdDYwHEmAAoI35ADHmWC05N4SzObEn+SmORPNtwL22OuYqqFWm1QlEmUSfU/MliIAmBInbbAWZrNUI5ACFUbKOn+Tc4VCjPL+H8zmV85UJDk7C1iRA9ojGY7B4Iy/l5DLr6RKar7+sl/8A9sZhdZRQRZ7gbbXJ7e2FXG84ERjqvp/v+mIG8R0/UFqCQIInvHPlig+KfF61P4dEajsfTuTyE23x5ahLI6o2OShuxrxLj1mA1EsRpAudhO+3XCVq4J1FiTeyxfe0G97RMT12GJPDvCUzNHzdVZahBVWKSgix0sCAdxMwcPF8KiKiKbIV9TGdakWL2EEXNgJP1xRKENuxblLdgfAuHEprkiZJQ33vcTI35QPywzzDVsuof46KQDJkjvA9QWb2n2xYclwukBKgkREnkv75zJjphlSySjZfTHLfE3P1WTlC2JaeaqZiifKKQRdATBBvzYye+3tha+aVSKVf+HqGgKec2AnYjuMNavhWmCXonyn/AJR8P0mx7jAVfOhYp5uktQKZUwNQI2Knr3BBxeHit6e/7jLG+mEU8yVHlODY+k+wAMDmLYrPGjWFdTSqLpKwyNsDO/Q2/LFvpZTzk15VkqwZamXOrv8AFzMRBgHqcA8UUtU9eW8vu2wjoPh7zfGyM5aKJThFzc+QlssEMWYRvz+l74lVFPL7Yr1XO1QCSTpJsRYH7TGDcvnWAAgDsPxHv1xtxzlp3PJzQjqdbIJao/nimigiRqBF9MC4j3m+GrEDCr/qlMMNCutWACAinblJO2D2zXmGYKzeCdj8rYXw+Sbk1JD+Mx4owi8fPD/sizxBQCLkyCZERsQdsT5bMDRDaZEC2I6mVBxvTy8ekT7Ti3levVZmfiv9fl0iWkR3+mFHifhtDMoqs9RCrTKgEgGQf3GGbUzsDbr0/tiGrw4sJg+8/oP1x2aEpRpMHhsqhK6NqSaERKRBRVCgzFgI9U32wtqORW1K5XlqG35bYNpZaB0+v64kFAe+B5OpeoP+U4yuJp5hMkA6SbEi31jfG52xpkeI1qjmlmKnl0AAV2hVghCNKw8sRJJ5jG6m8Hf3sfb+2BhyxkqXQ/i/DzxtSfe5DT2+ZH3OAM9W0oOp03HQEEjfDIgS0EC+x9gfznCbiuTZ6JiSxHohtiO3eIv1wMuRRiDw+GU5pLs3o1qbQA6KNonbCPxBxhKVNxTEsDpaVsRzi0GPnjbK8FqimnmBi8XgTP0598L+IcHqlWhXAbfcA/XEZXLsvGChJpor3iTjLvUqJJgxI3Gw+h9sV9VLuFmCSAJ6naemLFxfgVQ1HIHQfQAYW0+HvTD1GF1GlR/U1h9tR/8AbhNNI0LIm6PM/R1UBUGxq1D/AORUD/440yieTT8w/wDcqAimP5V2L+5+EfM4Y5FqRyoFaQiH1DmzSSoS+5Eg9BPbCt286oW1b3I02VVHSYAAED5Y577Ide5JksiHFhPywcvCmUAgeo7T2n9fyx5wnNoq6ySoU9LEnkLkk84xbOBsK7qE0k6hAB+0x07Ym5Uxki35fhbIqqKtUBQFG2wsOXQYzA716s3pGd/rfHmJFdgPJf6ffxHZqlUlhEaoPL4mAB0zNhHzxY8n4STL0gtJKZbq0tG9gTtyv9sWJR1xL5c/84dY9qsh5pzLOcAzysRl6opqJFhtJJIWbXJJmNzyxN4SGfGajM1NdIJcKqiWkBSSoBJ/fPHRGQE7YScS4S7/AAEo14YGAB35Nz3nCTwelpfsMs71WxlXXR6tQbVHpJkAQLxy59zgE8USYW9uQJ/TFcr+HM0vw13PYwfncGPljZKrJCuSSJBJEExzgbHtjBkwyW5sx5Iy2LU+YAEkjC3P00qfENQwpGd/xhZR48oqsjhljm3a1hvfcflhI4pMo5JElXIVaDB6LGR/Kbj37HDrJeLFrJ5ebW8QKqEq1/a4PO30wrynFTXP8Een+ZwfVtIAAlY6wcM83wumVn8ccuv5Y1wnOD3IzipIG4h4Vdoq0KproepGofoflHthRxbwjmM1lyKRCwZMtuBMghZn27YmyNbM5ZtSAiRJX4l9jHPF34Rx6hWqAEeVWFgQbPP2PsfvjestxqJk8qKnqlZSeAcPGXpLTZ2ZgSdREc9h2HTFiobSJNvt/bE3iHLVsv8AEoamWOlgPxEzLSIkmbThIlQPvIM2J3k94j6Y143sebng9Tseo+0A42k85j2jFQynG1bMvRMymrVMyCrBYv13Echh0uftPqA2tJ+UsbW6TiiyJkJYZR5HKIenLHppX+E/OP7YDy+dEAFyNXSCPnBkfTE/mA7Enp6QJH1vhrJ6aPKwWfiEHv8A4/TAOcYkQptebbgiInl7xg86SNh8j+c41qKgFgwPuMc1aoMXpdgzV2en5TAGwUsCdRWQ2n2nAXEcw1OqtJqZhgN/c/4P9sE1fSbTP798Af8AVKvwwD3YT9O/fGLJCWPbGj08GWGX1ZnuuPv3JKL3JkwQAJtcapEnn/bqMaGnMgGNxvBg3+e8YOylHzIQQR0sN+2K94s8M51cyjU39MJcHaG9vV8QBjnHI2M5NJJnYsfrc4XS7DaOVMRYx3v98VOtkMwvENS6/Ja7b6QNA35XbbFwWoQSGI+Ykz8hgUZ2C4hiGEC0AHkd5wMuv8qBh8vfW+QXMU5Y9yT98C5mmoWWAudrXi2/LnfBVRoEm94EbnpHXAdeZIeB36DoO3+cNL2IwXLFHEOGrUEldhYD4QOw2I74VtwiFIiE6LYvHUmTp+3QTizoNO1x3xE5BuQZwlD637lJzeVdmuIgQAPhA6Dph54By4TPUmYkKpLMBsYVontqjB2Yy6kbSf32w78C5MDMM0Tppm3uyD++FmqiyuKTc0W+jQosASVk9WM/O4xmNhkE5zudiB9tOMxl1HoaSwg49ZlESYnaef8AfA2ZzOkGInC4UdZ9Qa/4p/UG3ti8pqOxghHVuWAkdhj3yQdsC5eitMAXg9+eJKWcGytt2/K18K86XJRYr4CjlwBvHSThPxjw55sMj6HE33B2se1hh3Q5TMHr+mJjUVbCOvt74NqS3HUXF7HPH4VXU6GoyQRDJLCPcc//AFDpgTN8FovUDVVII9MydPUBouDvv1Py6lShp0gahvEfngbN8GoVWJqUkYncsvT9ziPkdxZZZX2Ufg2SFSoaNP0AAEsFsAeY6m/tYd8WPM8CSnSM1CW5W3PtMn69cJfEpp5KrT8gaVA9WksxLSIBBfSogE3v2wXlfGVMoDWi4jQl4I5kEAg2OxOKRxwWzObk90ZlOHEGWi/KP74gzvhhWbWgKnpaJ5e2DsvxFK16R1KdnBAAAN99iOhwwydUGSGDAmdwY+nL3wE4wVA3kJRxyrlKOiqvmLtpa5i/zI2tfCply2YJNCqKbm8W0n84v0Ixcc/kKVdIqBWX9R3xQeP/AOn+p3qUHYOdpaB7ggGdhY4jLLK+aQ6xxa4sIy+SNJm8yghqOZNQAXAiJJIM++JM4yRYovYafzYz8oxTcjxrieSbTVQ1EG4e0qCBM7dffrhrl+MZfMhXA8kubabgsNwVmbW+ovi+KenZ8e6M2aGt338R1ltTSoVBaSWBWw6+kYVZzIl61NqbwVq09bKGKhZAYfD6bDl3wfUpK1Dyg4RTqmrpDhm25XgdjhfwLgdWnl2daqV6jTo0sCoIkqGnaT2t+dMk9bUUHBiWNOT36/Uu+YpBbyGnmIYfnOBwJmBf2H5TP0xXfDYrIz0qlVqqlEdGbSCGOrzF9M+kGCBIiYw+pa2I3M87/ScbcWTVGzzfEYHjnpojqID1H5D67YhemCNgD164YVaNyRuPi/lHvqxCXETpsedxf8sUUkyDhKIkz4qABqcBg0yZn+364AzfFc5WZVYEKDIIPOCOYnn2xY6tNTviteLeG5opRXK0nZGf+I67ACLNAnSZmf6Y54llUK1SRo8NkyN6IDPJ11dTqWHBhwTz6g9CDI9xiR6CgFtMAc5FvniDJcPall6TAa3RFV5k64EGZMzOx+XPEHG6wqUkpoB/GYCV5KPUx3tYRjozWgTJjayV8fv6EdKkH/iH4fwTaxtqjeT15DErZNW5Dp+4xtxGiroKYG8CJi39MXkC/sDjbI8Op5emEWsKpJLEztJ2UH8IEC04lGenLof6lpY1PAskbv29l99iyvw6D6TbAz0iNxh3UzCmRKk9on7YFrEH/g/2xZ6ejKta5EZpXw/8G5MHznYn8IEW31TgBqVxIMT/AJ64a8AoMKVRhAUtpJO8gTYA3+IcxiGThmzw/wCNBpA51X+o/tjMQ1iqkh30sNwWpiPkTOMxi0v3PT1Iu9YqekHmRy5YgrRbQRHU7e8YNVAVsFjkYAM97bYT182wJWIA5jl7Yn4iTSJ44psKUNHU8p2+ccsSU6oEgwDF4EjCwZsavieehO/t/wA4kJk6ig1TyNh3jbGF5mo7cmhY1ZI2dvFwdwYiwO99vng5KDH+IXOwgC45wbdZ74CIYJALT8zB2Fud9xzjBuWA3YrO0ryNpEEnnzPbrgQacrYzVIkytddbKCVqL8QtN5PqIkiRykTbBFWuZ9Nxz3t1JgX+ZwNlzUdmamKemSC5J1XS5nYQbDfn7YgXN6201vRUYNCI7MpRbFixTSit6eQIJG+N2KUWr4X9EpJlf8TUSN0QSZJiAfnFvvzwlpUFYaQusbQF0xH9RidveMXc5dVkUqjFvQq6mDKABGxPS0m+2FnEeDO7F1qKTYXAPw3H3M9r74o3fALoT8PyqJEaaeqSVGrS8AgEyCNgBy27YcZbii06d6kAtYblvmJOkdY7Dvrn1GWy5crOm8MzRJNz6ZO/aBtGKpm6tdoY0Bp2B1gWmQbMeW3z22x0YdslLKy55PxLQqNpkiB2I5A7GRBMXGG6Z6iR/wBxbG41AH5g3xzzLZd/MqBUfVaHAgxcmCxu0wNiMbZWUkVwY0kJqUsSJu1gYkd4323wrh2gf5DXJbeIZ+i801gyIk897D988UfifgrLVQFplUqbKUNp9IEwQAbAg/fFrydGkyAqgggH0seg9QE3Nh2x5Ry9JZ8pPURHrJIaev2Nr+0zhoxrglLI3yUY8MzmXtUUmD8aTIFt5J1QI+KRffBGR4jo1ekhjYlPSTtuJ0v3IPyxc+N8SVKYDppZSFK/06Rs0GesCTy74Bz3DstXSQN5gzygSTNohjJ5AbnbD6ewqbQJ4Wd0LaHkNJbnEwQArAFYi5P0wVm85mNdgAsX9Kk/Tn8xhY/heuCrUiGS0LMyttgQPwyCP7XjqJUQwitQLEkidI1A2GgiCSL2wYScOVY88kpKroZZPiLkhWV//GB7nYDEHDUZalTzTZWPqJ3m4MbxB9u2BM2agBLOZX4h5aHr8UARt99saZdasKy+XLX/AO2Qff4hb5YZ5m5J9LoSEIxg49vv4D+tm6aLIhz0gR8ixGAR4meAMq4qLPqDI0e02GkdOcbxukrZ9mJUPT1DdSKg58wTt1jHnl1IOpKMASSWKjaZk0vyxTJnjNbk8OJ422mWuhn9QKlVljfyzA6xAMDbrhTlqatUd/Uq6iAAVubarsDaekbnC1M+1NDBVRcSrgibiNhblO2CMpngiqpQ23BBk9YKNaf1GOjmhsn0JPDN21W+305YbmqVEqQQ03/EzW+UKMJP+l0iFBWdBlb3HckXJ98OV4rSP4BzJAdlJA7aWsMejO0QbU1J5zW597Ak4MsuK7DHFmrTsI894g0Vxl1pku2nTqn1aiB6YG++5G2G7qOYM++A65p/7hcwaQ1IkiHGlfYm4Jnn1wUueWpJ8tJ3Mard51RgY/Ebu+Bs/hIuK0tX9/AFzLzsMMfDvHUpo9LSS+owQs7gbEcwOowHX1kelEWbaiDA7+omTgc8cpZZS0FmMfhgnlMAC3eI747NmvZC4MOh6mA5/OE1GLKCeckg/MaBGPMYPENQ3FNADyIM/wD4mPpjMZPLNXnS9jtKYAzSDVsNxjzGYbxH4Q4uQLjXxAcunywn4VULVCGJIkWJnGYzHlQ7NYwq3N72H6Y9yI/jafwgiF5D4thsNh9MZjMSXf0H6DeFoA1gB7ewwrqMRmM2oMLpX0ja4E22vzxmMxSX4n8v5Aujfg7E01kkwkieRtcdDh1SEGlFpUT39bj8rY8xmN3hyOYH4iP4anne/Pcf3OOS5uq05o6jN7zf41H5WxmMxshwzDLkYZKs3+4I1GJUxJiTTUzHvfBnDjqz2lvUAtgbgerocZjMT7+gsvxA+ctUMWvy/wDdi8cQP8NTz1NfnZTGMxmHjwJ0eUaYNyAYEiRsY3HTCLhuZcmvLsfcnqR+WMxmKflORdMuo0gf0/ocCIZQTew3+mMxmM7KirjdJRSkKAZ3A7nEWRvTSb2P5tjMZjmOVHOoP9zMCzQPaDb2xNxxzqqiTAUwOQliPytjMZggYp4fu/8ASGjtFO0dMWUIP9u1hcJNt+V/kBjMZgSD0KOJf/c0P/Uv6YdcSpL5VUwJ0Hl2XHuMxJGifKBWUCixFiGMEb/DgKpXbyax1NI1QZMj4tsZjMNHghP8Qfm6hFGmQSJ0zB3krM9cV3xeIcxaFIEdARH0xmMw8ORRhk0GgWHPl3OMxmMw7FP/2Q==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395536" y="332656"/>
            <a:ext cx="8496944" cy="367240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just"/>
            <a:r>
              <a:rPr lang="el-GR" sz="2000" b="1" u="sng" dirty="0"/>
              <a:t>Περιοχές με έντονη σεισμικότητα: </a:t>
            </a:r>
            <a:r>
              <a:rPr lang="el-GR" sz="2000" dirty="0"/>
              <a:t>Η περιοχή κατά μήκους του νοητού τόξου που δημιουργούν τα νησιά του Ιονίου, η Κρήτη, η Ρόδος.</a:t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b="1" u="sng" dirty="0"/>
              <a:t>Περιοχές με ενεργά ηφαίστεια: </a:t>
            </a:r>
            <a:r>
              <a:rPr lang="el-GR" sz="2000" dirty="0"/>
              <a:t>Μήλος, Νίσυρος, Σαντορίνη, Μέθανα.</a:t>
            </a:r>
            <a:br>
              <a:rPr lang="el-GR" sz="2000" dirty="0"/>
            </a:br>
            <a:r>
              <a:rPr lang="el-GR" sz="2400" dirty="0"/>
              <a:t/>
            </a:r>
            <a:br>
              <a:rPr lang="el-GR" sz="2400" dirty="0"/>
            </a:br>
            <a:r>
              <a:rPr lang="el-GR" sz="2000" b="1" u="sng" dirty="0"/>
              <a:t>Περιοχές με θερμά και ιαματικά νερά: </a:t>
            </a:r>
            <a:r>
              <a:rPr lang="el-GR" sz="1600" dirty="0"/>
              <a:t>Περίπου 750 </a:t>
            </a:r>
            <a:r>
              <a:rPr lang="el-GR" sz="1600" dirty="0" err="1"/>
              <a:t>θερμομεταλλικές</a:t>
            </a:r>
            <a:r>
              <a:rPr lang="el-GR" sz="1600" dirty="0"/>
              <a:t> πηγές είναι γνωστές στη χώρα μας, 80 από τις οποίες έχουν αναγνωριστεί επίσημα ως ιαματικές. (</a:t>
            </a:r>
            <a:r>
              <a:rPr lang="el-GR" sz="1600" dirty="0" err="1"/>
              <a:t>π.χ</a:t>
            </a:r>
            <a:r>
              <a:rPr lang="el-GR" sz="1600" dirty="0"/>
              <a:t> Αιδηψός, Μέθανα, Λουτράκι, Αριδαία, Τραϊανούπολη Αλεξανδρούπολης).  </a:t>
            </a:r>
          </a:p>
        </p:txBody>
      </p:sp>
      <p:pic>
        <p:nvPicPr>
          <p:cNvPr id="19466" name="Picture 10" descr="https://encrypted-tbn0.gstatic.com/images?q=tbn:ANd9GcRg-lHKZ2HfUrMfEq6OKKFZXMaHO1jEdQItCCCBTo_jyKKMdUPJlxikxsG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86458" y="3377852"/>
            <a:ext cx="2641518" cy="3456384"/>
          </a:xfrm>
          <a:prstGeom prst="rect">
            <a:avLst/>
          </a:prstGeom>
          <a:noFill/>
        </p:spPr>
      </p:pic>
      <p:pic>
        <p:nvPicPr>
          <p:cNvPr id="19468" name="Picture 12" descr="https://encrypted-tbn1.gstatic.com/images?q=tbn:ANd9GcQj76kK9_Wp67HzaHrIiXZkkVaqMtgnZiFEgQVHIlPrLoCx_qKN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005064"/>
            <a:ext cx="4248472" cy="258440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1084</TotalTime>
  <Words>418</Words>
  <Application>Microsoft Office PowerPoint</Application>
  <PresentationFormat>Προβολή στην οθόνη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Θέμα του Office</vt:lpstr>
      <vt:lpstr>Η Ελλάδα βρίσκεται πολύ κοντά στο όριο σύγκλισης των λιθοσφαιρικών πλακών της Ευρασίας και της Αφρικής για αυτό και έχει πολύ έντονη σεισμικότητα (κυρίως στη θάλασσα) και ηφαιστειότητα. Είναι η πρώτη σε σεισμικότητα χώρα στη Μεσόγειο και σε όλη την Ευρώπη, ενώ βρίσκεται μέσα στις έξι πιο σεισμογενείς χώρες του κόσμου! Χαρακτηριστική είναι η ύπαρξη θερμομεταλλικών και θερμών πηγών ως αποτέλεσμα της ηφαιστειότητας.</vt:lpstr>
      <vt:lpstr>Οι σεισμοί και οι εκρήξεις των ηφαιστείων είναι δύο γεωλογικά φαινόμενα που δημιουργούνται στις ενεργά τεκτονικές περιοχές δηλαδή στα όρια των λιθοσφαιρικών πλακών. Συγκεκριμένα οι λιθοσφαιρικές πλάκες πλησιάζουν η μία την άλλη, απομακρύνονται μεταξύ τους ή κινούνται παράλληλα η μία με την άλλη. Το γεγονός αυτό είναι υπεύθυνο για την ύπαρξη των σεισμών και των εκρήξεων των ηφαιστείων.</vt:lpstr>
      <vt:lpstr>Στην Ευρώπη η σεισμική και η ηφαιστειακή δράση εντοπίζονται κατά μήκος της Αλπικής Πτύχωσης και της μεσοωκεάνιας ράχης του Ατλαντικού Ωκεανού.</vt:lpstr>
      <vt:lpstr>Μελετήστε προσεκτικά τον παρακάτω χάρτη και πείτε ποιες χώρες παρουσιάζουν έντονη σεισμικότητα και ηφαιστειότητα.</vt:lpstr>
      <vt:lpstr>Συμπληρώστε σωστά τον πίνακα.</vt:lpstr>
      <vt:lpstr>Διαφάνεια 6</vt:lpstr>
      <vt:lpstr>Διαφάνεια 7</vt:lpstr>
      <vt:lpstr>    Η Ελλάδα  είναι:  1η χώρα σε σεισμικότητα στην Μεσόγειο και  την Ευρώπη και  6η  στον κόσμο.     </vt:lpstr>
      <vt:lpstr>Περιοχές με έντονη σεισμικότητα: Η περιοχή κατά μήκους του νοητού τόξου που δημιουργούν τα νησιά του Ιονίου, η Κρήτη, η Ρόδος.  Περιοχές με ενεργά ηφαίστεια: Μήλος, Νίσυρος, Σαντορίνη, Μέθανα.  Περιοχές με θερμά και ιαματικά νερά: Περίπου 750 θερμομεταλλικές πηγές είναι γνωστές στη χώρα μας, 80 από τις οποίες έχουν αναγνωριστεί επίσημα ως ιαματικές. (π.χ Αιδηψός, Μέθανα, Λουτράκι, Αριδαία, Τραϊανούπολη Αλεξανδρούπολης).  </vt:lpstr>
      <vt:lpstr>Διαφάνεια 10</vt:lpstr>
      <vt:lpstr>    Α) Τρεις (3) ευρωπαϊκές  χώρες που έχουν έντονη σεισμικότητα και ηφαιστειότητα. …………………………………………………………………………………………………………………………….. Β) Τρεις άλλες (3) χώρες που έχουν έντονη σεισμικότητα   ……………………………………………………………………………………………………..……………………… Γ) Δύο (2) χώρες που δεν παρουσιάζουν σεισμικότητα-ηφαιστειότητα. ……………………………………………………………………………………………………………………..…….. Δ) Εξηγήστε γιατί κάποιες χώρες έχουν έντονη σεισμικότητα-ηφαιστειότητα και κάποιες όχι.  …………………………………………………………………………………………………………………………………………………………..………………………………….   </vt:lpstr>
      <vt:lpstr>Διαφάνεια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Οι σεισμοί και οι εκρήξεις των ηφαιστείωνείναι δύο γεωλογικά φαινόμενα που δημιουργούντ</dc:title>
  <dc:creator>Λαβράκι</dc:creator>
  <cp:lastModifiedBy>maria sofianou</cp:lastModifiedBy>
  <cp:revision>62</cp:revision>
  <dcterms:created xsi:type="dcterms:W3CDTF">2014-09-04T18:46:32Z</dcterms:created>
  <dcterms:modified xsi:type="dcterms:W3CDTF">2024-12-01T18:19:27Z</dcterms:modified>
</cp:coreProperties>
</file>