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Default Extension="sldx" ContentType="application/vnd.openxmlformats-officedocument.presentationml.slide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68" r:id="rId2"/>
    <p:sldId id="259" r:id="rId3"/>
    <p:sldId id="260" r:id="rId4"/>
    <p:sldId id="261" r:id="rId5"/>
    <p:sldId id="263" r:id="rId6"/>
    <p:sldId id="264" r:id="rId7"/>
    <p:sldId id="267" r:id="rId8"/>
    <p:sldId id="281" r:id="rId9"/>
    <p:sldId id="282" r:id="rId10"/>
    <p:sldId id="284" r:id="rId11"/>
    <p:sldId id="283" r:id="rId12"/>
    <p:sldId id="273" r:id="rId13"/>
    <p:sldId id="275" r:id="rId14"/>
    <p:sldId id="269" r:id="rId15"/>
    <p:sldId id="270" r:id="rId16"/>
    <p:sldId id="271" r:id="rId17"/>
    <p:sldId id="276" r:id="rId18"/>
    <p:sldId id="279" r:id="rId19"/>
    <p:sldId id="278" r:id="rId20"/>
    <p:sldId id="256" r:id="rId21"/>
    <p:sldId id="266" r:id="rId22"/>
    <p:sldId id="280" r:id="rId23"/>
    <p:sldId id="257" r:id="rId24"/>
    <p:sldId id="258" r:id="rId25"/>
    <p:sldId id="265" r:id="rId26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1469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57B23AE-67B1-46C8-9697-BA02CD3176F4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38C487CE-A959-48F9-BCB1-43C3B8A5BB72}">
      <dgm:prSet phldrT="[Κείμενο]"/>
      <dgm:spPr/>
      <dgm:t>
        <a:bodyPr/>
        <a:lstStyle/>
        <a:p>
          <a:r>
            <a:rPr lang="el-GR" b="1" dirty="0" smtClean="0">
              <a:solidFill>
                <a:srgbClr val="FFC000"/>
              </a:solidFill>
            </a:rPr>
            <a:t>Τοπογραφικοί ή γενικοί: </a:t>
          </a:r>
          <a:r>
            <a:rPr lang="el-GR" dirty="0" smtClean="0"/>
            <a:t>απεικονίζουν το φυσικό ή το ανθρωπογενές περιβάλλον</a:t>
          </a:r>
          <a:endParaRPr lang="el-GR" dirty="0"/>
        </a:p>
      </dgm:t>
    </dgm:pt>
    <dgm:pt modelId="{8C845E3B-97AF-4AA3-BD71-18B61AECDB24}" type="parTrans" cxnId="{0FBDDCBA-7106-498B-9770-52D199B5A8F4}">
      <dgm:prSet/>
      <dgm:spPr/>
      <dgm:t>
        <a:bodyPr/>
        <a:lstStyle/>
        <a:p>
          <a:endParaRPr lang="el-GR"/>
        </a:p>
      </dgm:t>
    </dgm:pt>
    <dgm:pt modelId="{9EB89DD2-5A1C-4A83-8F9D-001D4755A77D}" type="sibTrans" cxnId="{0FBDDCBA-7106-498B-9770-52D199B5A8F4}">
      <dgm:prSet/>
      <dgm:spPr/>
      <dgm:t>
        <a:bodyPr/>
        <a:lstStyle/>
        <a:p>
          <a:endParaRPr lang="el-GR"/>
        </a:p>
      </dgm:t>
    </dgm:pt>
    <dgm:pt modelId="{0B333B62-4799-4063-A739-A35CE47FD893}">
      <dgm:prSet phldrT="[Κείμενο]"/>
      <dgm:spPr>
        <a:solidFill>
          <a:schemeClr val="accent5">
            <a:lumMod val="75000"/>
            <a:alpha val="90000"/>
          </a:schemeClr>
        </a:solidFill>
      </dgm:spPr>
      <dgm:t>
        <a:bodyPr/>
        <a:lstStyle/>
        <a:p>
          <a:r>
            <a:rPr lang="el-GR" b="1" dirty="0" smtClean="0">
              <a:solidFill>
                <a:srgbClr val="FF0000"/>
              </a:solidFill>
            </a:rPr>
            <a:t>Πολιτικοί: </a:t>
          </a:r>
          <a:r>
            <a:rPr lang="el-GR" b="0" dirty="0" smtClean="0"/>
            <a:t>Α</a:t>
          </a:r>
          <a:r>
            <a:rPr lang="el-GR" dirty="0" smtClean="0"/>
            <a:t>πεικονίζουν το ανθρωπογενές περιβάλλον (πόλεις, λιμάνια, δρόμοι, εργοστάσια…..)</a:t>
          </a:r>
          <a:endParaRPr lang="el-GR" dirty="0"/>
        </a:p>
      </dgm:t>
    </dgm:pt>
    <dgm:pt modelId="{D2CF9C0E-4F42-43F3-86AA-0B424D80046F}" type="parTrans" cxnId="{79FB03A6-41B3-4AC7-BB2E-C90D8A10415C}">
      <dgm:prSet/>
      <dgm:spPr/>
      <dgm:t>
        <a:bodyPr/>
        <a:lstStyle/>
        <a:p>
          <a:endParaRPr lang="el-GR"/>
        </a:p>
      </dgm:t>
    </dgm:pt>
    <dgm:pt modelId="{C740B2F6-5CC0-4B8F-87DF-31CDCCAF81AF}" type="sibTrans" cxnId="{79FB03A6-41B3-4AC7-BB2E-C90D8A10415C}">
      <dgm:prSet/>
      <dgm:spPr/>
      <dgm:t>
        <a:bodyPr/>
        <a:lstStyle/>
        <a:p>
          <a:endParaRPr lang="el-GR"/>
        </a:p>
      </dgm:t>
    </dgm:pt>
    <dgm:pt modelId="{A774DA3E-7D85-4AE8-B2B7-F6D1A99DA4C4}">
      <dgm:prSet phldrT="[Κείμενο]"/>
      <dgm:spPr>
        <a:solidFill>
          <a:schemeClr val="accent5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l-GR" b="1" dirty="0" smtClean="0">
              <a:solidFill>
                <a:srgbClr val="FF0000"/>
              </a:solidFill>
            </a:rPr>
            <a:t>Γεωμορφολογικοί ή γεωφυσικοί: </a:t>
          </a:r>
          <a:r>
            <a:rPr lang="el-GR" b="0" dirty="0" smtClean="0"/>
            <a:t>Απεικονίζουν</a:t>
          </a:r>
          <a:r>
            <a:rPr lang="el-GR" dirty="0" smtClean="0"/>
            <a:t> το φυσικό περιβάλλον (βουνά, λίμνες, πεδιάδες…….)</a:t>
          </a:r>
          <a:endParaRPr lang="el-GR" dirty="0"/>
        </a:p>
      </dgm:t>
    </dgm:pt>
    <dgm:pt modelId="{6E1EF4DE-B8F2-4502-B119-56439D5C2E0F}" type="parTrans" cxnId="{ED8BBD73-56E9-4A74-AB56-2CC422BBA91C}">
      <dgm:prSet/>
      <dgm:spPr/>
      <dgm:t>
        <a:bodyPr/>
        <a:lstStyle/>
        <a:p>
          <a:endParaRPr lang="el-GR"/>
        </a:p>
      </dgm:t>
    </dgm:pt>
    <dgm:pt modelId="{38A43279-5078-483D-B583-CDE43929E5AB}" type="sibTrans" cxnId="{ED8BBD73-56E9-4A74-AB56-2CC422BBA91C}">
      <dgm:prSet/>
      <dgm:spPr/>
      <dgm:t>
        <a:bodyPr/>
        <a:lstStyle/>
        <a:p>
          <a:endParaRPr lang="el-GR"/>
        </a:p>
      </dgm:t>
    </dgm:pt>
    <dgm:pt modelId="{F2822FFC-74FC-4F83-A52E-55F4B485486D}">
      <dgm:prSet phldrT="[Κείμενο]"/>
      <dgm:spPr/>
      <dgm:t>
        <a:bodyPr/>
        <a:lstStyle/>
        <a:p>
          <a:r>
            <a:rPr lang="el-GR" b="1" dirty="0" smtClean="0">
              <a:solidFill>
                <a:srgbClr val="FFC000"/>
              </a:solidFill>
            </a:rPr>
            <a:t>Θεματικοί ή ειδικοί : </a:t>
          </a:r>
          <a:r>
            <a:rPr lang="el-GR" dirty="0" smtClean="0"/>
            <a:t>παρουσιάζουν την κατανομή ενός φαινομένου στο χώρο (</a:t>
          </a:r>
          <a:r>
            <a:rPr lang="el-GR" dirty="0" err="1" smtClean="0"/>
            <a:t>π.χ</a:t>
          </a:r>
          <a:r>
            <a:rPr lang="el-GR" dirty="0" smtClean="0"/>
            <a:t> κλίμα, θρησκείες, θερμοκρασίες, ορυκτά βλάστηση, πληθυσμός…)</a:t>
          </a:r>
          <a:endParaRPr lang="el-GR" dirty="0"/>
        </a:p>
      </dgm:t>
    </dgm:pt>
    <dgm:pt modelId="{7C6251A6-754F-45DB-8290-B74D0190513B}" type="parTrans" cxnId="{23309848-2F62-43FE-B66E-38755305221A}">
      <dgm:prSet/>
      <dgm:spPr/>
      <dgm:t>
        <a:bodyPr/>
        <a:lstStyle/>
        <a:p>
          <a:endParaRPr lang="el-GR"/>
        </a:p>
      </dgm:t>
    </dgm:pt>
    <dgm:pt modelId="{7C2EF8F5-68EC-4B47-9518-7E848C3D184A}" type="sibTrans" cxnId="{23309848-2F62-43FE-B66E-38755305221A}">
      <dgm:prSet/>
      <dgm:spPr/>
      <dgm:t>
        <a:bodyPr/>
        <a:lstStyle/>
        <a:p>
          <a:endParaRPr lang="el-GR"/>
        </a:p>
      </dgm:t>
    </dgm:pt>
    <dgm:pt modelId="{9D624D40-A683-40C8-8500-C9129112D1DE}">
      <dgm:prSet phldrT="[Κείμενο]"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l-GR" b="1" dirty="0" smtClean="0">
              <a:solidFill>
                <a:srgbClr val="FF0000"/>
              </a:solidFill>
            </a:rPr>
            <a:t>Ποσοτικοί: </a:t>
          </a:r>
          <a:r>
            <a:rPr lang="el-GR" b="0" dirty="0" smtClean="0"/>
            <a:t>Δείχνουν</a:t>
          </a:r>
          <a:r>
            <a:rPr lang="el-GR" dirty="0" smtClean="0"/>
            <a:t> την κατανομή του φαινομένου με αριθμητικά δεδομένα.</a:t>
          </a:r>
          <a:endParaRPr lang="el-GR" dirty="0"/>
        </a:p>
      </dgm:t>
    </dgm:pt>
    <dgm:pt modelId="{00252414-25EF-4B29-93B2-8F33CD76A2C2}" type="parTrans" cxnId="{92D35477-BCB3-425F-847B-601CFBB31EC7}">
      <dgm:prSet/>
      <dgm:spPr/>
      <dgm:t>
        <a:bodyPr/>
        <a:lstStyle/>
        <a:p>
          <a:endParaRPr lang="el-GR"/>
        </a:p>
      </dgm:t>
    </dgm:pt>
    <dgm:pt modelId="{C7200087-47DA-4126-BA78-C18EDAA9F46F}" type="sibTrans" cxnId="{92D35477-BCB3-425F-847B-601CFBB31EC7}">
      <dgm:prSet/>
      <dgm:spPr/>
      <dgm:t>
        <a:bodyPr/>
        <a:lstStyle/>
        <a:p>
          <a:endParaRPr lang="el-GR"/>
        </a:p>
      </dgm:t>
    </dgm:pt>
    <dgm:pt modelId="{C2E8A7C3-C0A5-4583-9276-8F13FED1854B}">
      <dgm:prSet phldrT="[Κείμενο]"/>
      <dgm:spPr>
        <a:solidFill>
          <a:schemeClr val="accent2">
            <a:lumMod val="75000"/>
            <a:alpha val="90000"/>
          </a:schemeClr>
        </a:solidFill>
      </dgm:spPr>
      <dgm:t>
        <a:bodyPr/>
        <a:lstStyle/>
        <a:p>
          <a:r>
            <a:rPr lang="el-GR" b="1" dirty="0" smtClean="0">
              <a:solidFill>
                <a:srgbClr val="FF0000"/>
              </a:solidFill>
            </a:rPr>
            <a:t>Ποιοτικοί: </a:t>
          </a:r>
          <a:r>
            <a:rPr lang="el-GR" dirty="0" smtClean="0"/>
            <a:t>Δείχνουν την κατανομή ενός φαινομένου χωρίς ποσοτικά δεδομένα.</a:t>
          </a:r>
          <a:endParaRPr lang="el-GR" dirty="0"/>
        </a:p>
      </dgm:t>
    </dgm:pt>
    <dgm:pt modelId="{9DFD9950-76DD-4623-929D-E79CEA124215}" type="parTrans" cxnId="{5BEC6E7A-5B6E-41B3-831E-198ABA44DF31}">
      <dgm:prSet/>
      <dgm:spPr/>
      <dgm:t>
        <a:bodyPr/>
        <a:lstStyle/>
        <a:p>
          <a:endParaRPr lang="el-GR"/>
        </a:p>
      </dgm:t>
    </dgm:pt>
    <dgm:pt modelId="{461C7718-2464-479D-A106-4E5CE8B72AD1}" type="sibTrans" cxnId="{5BEC6E7A-5B6E-41B3-831E-198ABA44DF31}">
      <dgm:prSet/>
      <dgm:spPr/>
      <dgm:t>
        <a:bodyPr/>
        <a:lstStyle/>
        <a:p>
          <a:endParaRPr lang="el-GR"/>
        </a:p>
      </dgm:t>
    </dgm:pt>
    <dgm:pt modelId="{DFEFFB4B-D6BF-4C00-AE7C-6E441EF2E47A}" type="pres">
      <dgm:prSet presAssocID="{057B23AE-67B1-46C8-9697-BA02CD3176F4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l-GR"/>
        </a:p>
      </dgm:t>
    </dgm:pt>
    <dgm:pt modelId="{59C2F594-79A5-4009-A32A-513D5318DEEF}" type="pres">
      <dgm:prSet presAssocID="{38C487CE-A959-48F9-BCB1-43C3B8A5BB72}" presName="root" presStyleCnt="0"/>
      <dgm:spPr/>
    </dgm:pt>
    <dgm:pt modelId="{FC01F946-65AC-4641-9A22-75D65141A625}" type="pres">
      <dgm:prSet presAssocID="{38C487CE-A959-48F9-BCB1-43C3B8A5BB72}" presName="rootComposite" presStyleCnt="0"/>
      <dgm:spPr/>
    </dgm:pt>
    <dgm:pt modelId="{72F33699-30B9-4C48-B725-5E83164F072D}" type="pres">
      <dgm:prSet presAssocID="{38C487CE-A959-48F9-BCB1-43C3B8A5BB72}" presName="rootText" presStyleLbl="node1" presStyleIdx="0" presStyleCnt="2" custScaleX="137770" custLinFactNeighborX="476" custLinFactNeighborY="-3527"/>
      <dgm:spPr/>
      <dgm:t>
        <a:bodyPr/>
        <a:lstStyle/>
        <a:p>
          <a:endParaRPr lang="el-GR"/>
        </a:p>
      </dgm:t>
    </dgm:pt>
    <dgm:pt modelId="{B4AFAD27-1B4B-49F3-A5FF-153CAAF326CB}" type="pres">
      <dgm:prSet presAssocID="{38C487CE-A959-48F9-BCB1-43C3B8A5BB72}" presName="rootConnector" presStyleLbl="node1" presStyleIdx="0" presStyleCnt="2"/>
      <dgm:spPr/>
      <dgm:t>
        <a:bodyPr/>
        <a:lstStyle/>
        <a:p>
          <a:endParaRPr lang="el-GR"/>
        </a:p>
      </dgm:t>
    </dgm:pt>
    <dgm:pt modelId="{E555380F-75E5-447B-819A-4F4CFA8FC881}" type="pres">
      <dgm:prSet presAssocID="{38C487CE-A959-48F9-BCB1-43C3B8A5BB72}" presName="childShape" presStyleCnt="0"/>
      <dgm:spPr/>
    </dgm:pt>
    <dgm:pt modelId="{F0CFFF7A-EA60-4701-9F0B-8FF6E81F8449}" type="pres">
      <dgm:prSet presAssocID="{D2CF9C0E-4F42-43F3-86AA-0B424D80046F}" presName="Name13" presStyleLbl="parChTrans1D2" presStyleIdx="0" presStyleCnt="4"/>
      <dgm:spPr/>
      <dgm:t>
        <a:bodyPr/>
        <a:lstStyle/>
        <a:p>
          <a:endParaRPr lang="el-GR"/>
        </a:p>
      </dgm:t>
    </dgm:pt>
    <dgm:pt modelId="{1CCF6AAB-D6AF-4DC1-AE26-27CBA7C29A5E}" type="pres">
      <dgm:prSet presAssocID="{0B333B62-4799-4063-A739-A35CE47FD893}" presName="childText" presStyleLbl="bgAcc1" presStyleIdx="0" presStyleCnt="4" custScaleX="131170" custLinFactNeighborX="-2818" custLinFactNeighborY="-329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5605F5D9-0DAC-4E70-A3F3-D67EBE2F4F7F}" type="pres">
      <dgm:prSet presAssocID="{6E1EF4DE-B8F2-4502-B119-56439D5C2E0F}" presName="Name13" presStyleLbl="parChTrans1D2" presStyleIdx="1" presStyleCnt="4"/>
      <dgm:spPr/>
      <dgm:t>
        <a:bodyPr/>
        <a:lstStyle/>
        <a:p>
          <a:endParaRPr lang="el-GR"/>
        </a:p>
      </dgm:t>
    </dgm:pt>
    <dgm:pt modelId="{C5A99D88-AD0F-45E7-AA4B-9F1241C9B4C9}" type="pres">
      <dgm:prSet presAssocID="{A774DA3E-7D85-4AE8-B2B7-F6D1A99DA4C4}" presName="childText" presStyleLbl="bgAcc1" presStyleIdx="1" presStyleCnt="4" custScaleX="15340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E5777341-2596-4377-847D-9193DE2422E9}" type="pres">
      <dgm:prSet presAssocID="{F2822FFC-74FC-4F83-A52E-55F4B485486D}" presName="root" presStyleCnt="0"/>
      <dgm:spPr/>
    </dgm:pt>
    <dgm:pt modelId="{4DB69E2B-7230-4ACA-BBC4-79E3338B5F2A}" type="pres">
      <dgm:prSet presAssocID="{F2822FFC-74FC-4F83-A52E-55F4B485486D}" presName="rootComposite" presStyleCnt="0"/>
      <dgm:spPr/>
    </dgm:pt>
    <dgm:pt modelId="{9BF391FA-E7CE-4F33-A0DF-6D4F080A7F05}" type="pres">
      <dgm:prSet presAssocID="{F2822FFC-74FC-4F83-A52E-55F4B485486D}" presName="rootText" presStyleLbl="node1" presStyleIdx="1" presStyleCnt="2" custScaleX="131841" custScaleY="125935"/>
      <dgm:spPr/>
      <dgm:t>
        <a:bodyPr/>
        <a:lstStyle/>
        <a:p>
          <a:endParaRPr lang="el-GR"/>
        </a:p>
      </dgm:t>
    </dgm:pt>
    <dgm:pt modelId="{57E52AA4-F483-4441-B3D9-83E2FC90FF43}" type="pres">
      <dgm:prSet presAssocID="{F2822FFC-74FC-4F83-A52E-55F4B485486D}" presName="rootConnector" presStyleLbl="node1" presStyleIdx="1" presStyleCnt="2"/>
      <dgm:spPr/>
      <dgm:t>
        <a:bodyPr/>
        <a:lstStyle/>
        <a:p>
          <a:endParaRPr lang="el-GR"/>
        </a:p>
      </dgm:t>
    </dgm:pt>
    <dgm:pt modelId="{285BC759-6568-4D04-9AB0-88015882F8FF}" type="pres">
      <dgm:prSet presAssocID="{F2822FFC-74FC-4F83-A52E-55F4B485486D}" presName="childShape" presStyleCnt="0"/>
      <dgm:spPr/>
    </dgm:pt>
    <dgm:pt modelId="{B182926E-C3B8-4587-8943-B6F500694170}" type="pres">
      <dgm:prSet presAssocID="{00252414-25EF-4B29-93B2-8F33CD76A2C2}" presName="Name13" presStyleLbl="parChTrans1D2" presStyleIdx="2" presStyleCnt="4"/>
      <dgm:spPr/>
      <dgm:t>
        <a:bodyPr/>
        <a:lstStyle/>
        <a:p>
          <a:endParaRPr lang="el-GR"/>
        </a:p>
      </dgm:t>
    </dgm:pt>
    <dgm:pt modelId="{05ECAACB-438F-4DEA-8717-40D034EAA0BB}" type="pres">
      <dgm:prSet presAssocID="{9D624D40-A683-40C8-8500-C9129112D1DE}" presName="child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B4E63233-24C5-444D-A81C-8554A5508F73}" type="pres">
      <dgm:prSet presAssocID="{9DFD9950-76DD-4623-929D-E79CEA124215}" presName="Name13" presStyleLbl="parChTrans1D2" presStyleIdx="3" presStyleCnt="4"/>
      <dgm:spPr/>
      <dgm:t>
        <a:bodyPr/>
        <a:lstStyle/>
        <a:p>
          <a:endParaRPr lang="el-GR"/>
        </a:p>
      </dgm:t>
    </dgm:pt>
    <dgm:pt modelId="{D7F8E3DD-1911-4B9B-8375-36B17D6926F8}" type="pres">
      <dgm:prSet presAssocID="{C2E8A7C3-C0A5-4583-9276-8F13FED1854B}" presName="child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92D35477-BCB3-425F-847B-601CFBB31EC7}" srcId="{F2822FFC-74FC-4F83-A52E-55F4B485486D}" destId="{9D624D40-A683-40C8-8500-C9129112D1DE}" srcOrd="0" destOrd="0" parTransId="{00252414-25EF-4B29-93B2-8F33CD76A2C2}" sibTransId="{C7200087-47DA-4126-BA78-C18EDAA9F46F}"/>
    <dgm:cxn modelId="{0FBDDCBA-7106-498B-9770-52D199B5A8F4}" srcId="{057B23AE-67B1-46C8-9697-BA02CD3176F4}" destId="{38C487CE-A959-48F9-BCB1-43C3B8A5BB72}" srcOrd="0" destOrd="0" parTransId="{8C845E3B-97AF-4AA3-BD71-18B61AECDB24}" sibTransId="{9EB89DD2-5A1C-4A83-8F9D-001D4755A77D}"/>
    <dgm:cxn modelId="{3023E9AC-7A3F-4D72-B2D1-A943F5A79593}" type="presOf" srcId="{38C487CE-A959-48F9-BCB1-43C3B8A5BB72}" destId="{72F33699-30B9-4C48-B725-5E83164F072D}" srcOrd="0" destOrd="0" presId="urn:microsoft.com/office/officeart/2005/8/layout/hierarchy3"/>
    <dgm:cxn modelId="{79FB03A6-41B3-4AC7-BB2E-C90D8A10415C}" srcId="{38C487CE-A959-48F9-BCB1-43C3B8A5BB72}" destId="{0B333B62-4799-4063-A739-A35CE47FD893}" srcOrd="0" destOrd="0" parTransId="{D2CF9C0E-4F42-43F3-86AA-0B424D80046F}" sibTransId="{C740B2F6-5CC0-4B8F-87DF-31CDCCAF81AF}"/>
    <dgm:cxn modelId="{ED8BBD73-56E9-4A74-AB56-2CC422BBA91C}" srcId="{38C487CE-A959-48F9-BCB1-43C3B8A5BB72}" destId="{A774DA3E-7D85-4AE8-B2B7-F6D1A99DA4C4}" srcOrd="1" destOrd="0" parTransId="{6E1EF4DE-B8F2-4502-B119-56439D5C2E0F}" sibTransId="{38A43279-5078-483D-B583-CDE43929E5AB}"/>
    <dgm:cxn modelId="{420BA2B1-219A-4261-B2F5-3D75F3E89729}" type="presOf" srcId="{D2CF9C0E-4F42-43F3-86AA-0B424D80046F}" destId="{F0CFFF7A-EA60-4701-9F0B-8FF6E81F8449}" srcOrd="0" destOrd="0" presId="urn:microsoft.com/office/officeart/2005/8/layout/hierarchy3"/>
    <dgm:cxn modelId="{7325C1DB-2F40-489B-8A29-E8F073235C03}" type="presOf" srcId="{9DFD9950-76DD-4623-929D-E79CEA124215}" destId="{B4E63233-24C5-444D-A81C-8554A5508F73}" srcOrd="0" destOrd="0" presId="urn:microsoft.com/office/officeart/2005/8/layout/hierarchy3"/>
    <dgm:cxn modelId="{F606DEED-5F93-4578-B31B-6BEDF98685E0}" type="presOf" srcId="{C2E8A7C3-C0A5-4583-9276-8F13FED1854B}" destId="{D7F8E3DD-1911-4B9B-8375-36B17D6926F8}" srcOrd="0" destOrd="0" presId="urn:microsoft.com/office/officeart/2005/8/layout/hierarchy3"/>
    <dgm:cxn modelId="{23309848-2F62-43FE-B66E-38755305221A}" srcId="{057B23AE-67B1-46C8-9697-BA02CD3176F4}" destId="{F2822FFC-74FC-4F83-A52E-55F4B485486D}" srcOrd="1" destOrd="0" parTransId="{7C6251A6-754F-45DB-8290-B74D0190513B}" sibTransId="{7C2EF8F5-68EC-4B47-9518-7E848C3D184A}"/>
    <dgm:cxn modelId="{17B4545A-530F-434C-B937-AB9CB49F1D7C}" type="presOf" srcId="{9D624D40-A683-40C8-8500-C9129112D1DE}" destId="{05ECAACB-438F-4DEA-8717-40D034EAA0BB}" srcOrd="0" destOrd="0" presId="urn:microsoft.com/office/officeart/2005/8/layout/hierarchy3"/>
    <dgm:cxn modelId="{2F44C13A-6FD8-4177-898D-00EDA980686E}" type="presOf" srcId="{00252414-25EF-4B29-93B2-8F33CD76A2C2}" destId="{B182926E-C3B8-4587-8943-B6F500694170}" srcOrd="0" destOrd="0" presId="urn:microsoft.com/office/officeart/2005/8/layout/hierarchy3"/>
    <dgm:cxn modelId="{B4E9A0AA-411F-4B05-993E-3968733450D4}" type="presOf" srcId="{F2822FFC-74FC-4F83-A52E-55F4B485486D}" destId="{57E52AA4-F483-4441-B3D9-83E2FC90FF43}" srcOrd="1" destOrd="0" presId="urn:microsoft.com/office/officeart/2005/8/layout/hierarchy3"/>
    <dgm:cxn modelId="{CE4BD06F-02BF-4315-8320-180DA3B83BAE}" type="presOf" srcId="{057B23AE-67B1-46C8-9697-BA02CD3176F4}" destId="{DFEFFB4B-D6BF-4C00-AE7C-6E441EF2E47A}" srcOrd="0" destOrd="0" presId="urn:microsoft.com/office/officeart/2005/8/layout/hierarchy3"/>
    <dgm:cxn modelId="{9A7EA3BD-F2AC-45EA-81FD-9E6183D93867}" type="presOf" srcId="{A774DA3E-7D85-4AE8-B2B7-F6D1A99DA4C4}" destId="{C5A99D88-AD0F-45E7-AA4B-9F1241C9B4C9}" srcOrd="0" destOrd="0" presId="urn:microsoft.com/office/officeart/2005/8/layout/hierarchy3"/>
    <dgm:cxn modelId="{97169CFF-B775-420A-A2BE-8995A536A0A3}" type="presOf" srcId="{38C487CE-A959-48F9-BCB1-43C3B8A5BB72}" destId="{B4AFAD27-1B4B-49F3-A5FF-153CAAF326CB}" srcOrd="1" destOrd="0" presId="urn:microsoft.com/office/officeart/2005/8/layout/hierarchy3"/>
    <dgm:cxn modelId="{23B8D01C-4ED2-4C71-853D-C9C0654169EC}" type="presOf" srcId="{6E1EF4DE-B8F2-4502-B119-56439D5C2E0F}" destId="{5605F5D9-0DAC-4E70-A3F3-D67EBE2F4F7F}" srcOrd="0" destOrd="0" presId="urn:microsoft.com/office/officeart/2005/8/layout/hierarchy3"/>
    <dgm:cxn modelId="{C2120CB2-579F-42BB-909A-EE25F0252088}" type="presOf" srcId="{0B333B62-4799-4063-A739-A35CE47FD893}" destId="{1CCF6AAB-D6AF-4DC1-AE26-27CBA7C29A5E}" srcOrd="0" destOrd="0" presId="urn:microsoft.com/office/officeart/2005/8/layout/hierarchy3"/>
    <dgm:cxn modelId="{5BEC6E7A-5B6E-41B3-831E-198ABA44DF31}" srcId="{F2822FFC-74FC-4F83-A52E-55F4B485486D}" destId="{C2E8A7C3-C0A5-4583-9276-8F13FED1854B}" srcOrd="1" destOrd="0" parTransId="{9DFD9950-76DD-4623-929D-E79CEA124215}" sibTransId="{461C7718-2464-479D-A106-4E5CE8B72AD1}"/>
    <dgm:cxn modelId="{FCB78EE7-448F-4AA2-AE66-C79F496EABF9}" type="presOf" srcId="{F2822FFC-74FC-4F83-A52E-55F4B485486D}" destId="{9BF391FA-E7CE-4F33-A0DF-6D4F080A7F05}" srcOrd="0" destOrd="0" presId="urn:microsoft.com/office/officeart/2005/8/layout/hierarchy3"/>
    <dgm:cxn modelId="{CB966063-309E-4A67-9123-C6ECD737DDE9}" type="presParOf" srcId="{DFEFFB4B-D6BF-4C00-AE7C-6E441EF2E47A}" destId="{59C2F594-79A5-4009-A32A-513D5318DEEF}" srcOrd="0" destOrd="0" presId="urn:microsoft.com/office/officeart/2005/8/layout/hierarchy3"/>
    <dgm:cxn modelId="{B78D2DD4-D39F-4B8B-A445-A97E25DC29B0}" type="presParOf" srcId="{59C2F594-79A5-4009-A32A-513D5318DEEF}" destId="{FC01F946-65AC-4641-9A22-75D65141A625}" srcOrd="0" destOrd="0" presId="urn:microsoft.com/office/officeart/2005/8/layout/hierarchy3"/>
    <dgm:cxn modelId="{FBAFE635-042E-4A55-AF17-070A489C778C}" type="presParOf" srcId="{FC01F946-65AC-4641-9A22-75D65141A625}" destId="{72F33699-30B9-4C48-B725-5E83164F072D}" srcOrd="0" destOrd="0" presId="urn:microsoft.com/office/officeart/2005/8/layout/hierarchy3"/>
    <dgm:cxn modelId="{C4D7267C-DD6A-4A8D-9FBD-999FCFFD2223}" type="presParOf" srcId="{FC01F946-65AC-4641-9A22-75D65141A625}" destId="{B4AFAD27-1B4B-49F3-A5FF-153CAAF326CB}" srcOrd="1" destOrd="0" presId="urn:microsoft.com/office/officeart/2005/8/layout/hierarchy3"/>
    <dgm:cxn modelId="{C2A5C800-6F4C-49AE-89AC-123619E01861}" type="presParOf" srcId="{59C2F594-79A5-4009-A32A-513D5318DEEF}" destId="{E555380F-75E5-447B-819A-4F4CFA8FC881}" srcOrd="1" destOrd="0" presId="urn:microsoft.com/office/officeart/2005/8/layout/hierarchy3"/>
    <dgm:cxn modelId="{EC1C90FA-D804-458E-8FD8-05AF8DAAD4DB}" type="presParOf" srcId="{E555380F-75E5-447B-819A-4F4CFA8FC881}" destId="{F0CFFF7A-EA60-4701-9F0B-8FF6E81F8449}" srcOrd="0" destOrd="0" presId="urn:microsoft.com/office/officeart/2005/8/layout/hierarchy3"/>
    <dgm:cxn modelId="{42CF7E60-A8E3-4CC4-A615-03ECDE9E2219}" type="presParOf" srcId="{E555380F-75E5-447B-819A-4F4CFA8FC881}" destId="{1CCF6AAB-D6AF-4DC1-AE26-27CBA7C29A5E}" srcOrd="1" destOrd="0" presId="urn:microsoft.com/office/officeart/2005/8/layout/hierarchy3"/>
    <dgm:cxn modelId="{7CB29F85-41DC-4557-A9B9-95DB82796F8B}" type="presParOf" srcId="{E555380F-75E5-447B-819A-4F4CFA8FC881}" destId="{5605F5D9-0DAC-4E70-A3F3-D67EBE2F4F7F}" srcOrd="2" destOrd="0" presId="urn:microsoft.com/office/officeart/2005/8/layout/hierarchy3"/>
    <dgm:cxn modelId="{1AFB326F-AD0F-4B23-A447-82A4FDB69108}" type="presParOf" srcId="{E555380F-75E5-447B-819A-4F4CFA8FC881}" destId="{C5A99D88-AD0F-45E7-AA4B-9F1241C9B4C9}" srcOrd="3" destOrd="0" presId="urn:microsoft.com/office/officeart/2005/8/layout/hierarchy3"/>
    <dgm:cxn modelId="{7FB4809D-CD4A-4CAF-B146-EC10C78D46C3}" type="presParOf" srcId="{DFEFFB4B-D6BF-4C00-AE7C-6E441EF2E47A}" destId="{E5777341-2596-4377-847D-9193DE2422E9}" srcOrd="1" destOrd="0" presId="urn:microsoft.com/office/officeart/2005/8/layout/hierarchy3"/>
    <dgm:cxn modelId="{592DB9D6-99B7-454D-9151-734B64723764}" type="presParOf" srcId="{E5777341-2596-4377-847D-9193DE2422E9}" destId="{4DB69E2B-7230-4ACA-BBC4-79E3338B5F2A}" srcOrd="0" destOrd="0" presId="urn:microsoft.com/office/officeart/2005/8/layout/hierarchy3"/>
    <dgm:cxn modelId="{EBAA9CB5-8072-4FC1-833C-76651E65F85F}" type="presParOf" srcId="{4DB69E2B-7230-4ACA-BBC4-79E3338B5F2A}" destId="{9BF391FA-E7CE-4F33-A0DF-6D4F080A7F05}" srcOrd="0" destOrd="0" presId="urn:microsoft.com/office/officeart/2005/8/layout/hierarchy3"/>
    <dgm:cxn modelId="{F34C0BB5-4558-4DEC-B911-F4915298F596}" type="presParOf" srcId="{4DB69E2B-7230-4ACA-BBC4-79E3338B5F2A}" destId="{57E52AA4-F483-4441-B3D9-83E2FC90FF43}" srcOrd="1" destOrd="0" presId="urn:microsoft.com/office/officeart/2005/8/layout/hierarchy3"/>
    <dgm:cxn modelId="{F3D5B207-D6DC-417B-B995-E77E8F2F0444}" type="presParOf" srcId="{E5777341-2596-4377-847D-9193DE2422E9}" destId="{285BC759-6568-4D04-9AB0-88015882F8FF}" srcOrd="1" destOrd="0" presId="urn:microsoft.com/office/officeart/2005/8/layout/hierarchy3"/>
    <dgm:cxn modelId="{FBDF00B1-4169-4B38-B009-4D8D167E6892}" type="presParOf" srcId="{285BC759-6568-4D04-9AB0-88015882F8FF}" destId="{B182926E-C3B8-4587-8943-B6F500694170}" srcOrd="0" destOrd="0" presId="urn:microsoft.com/office/officeart/2005/8/layout/hierarchy3"/>
    <dgm:cxn modelId="{C728A383-433A-4A65-AB5D-092D9567C075}" type="presParOf" srcId="{285BC759-6568-4D04-9AB0-88015882F8FF}" destId="{05ECAACB-438F-4DEA-8717-40D034EAA0BB}" srcOrd="1" destOrd="0" presId="urn:microsoft.com/office/officeart/2005/8/layout/hierarchy3"/>
    <dgm:cxn modelId="{C61A1F76-FFA3-4B85-9155-630BF6F2F2C4}" type="presParOf" srcId="{285BC759-6568-4D04-9AB0-88015882F8FF}" destId="{B4E63233-24C5-444D-A81C-8554A5508F73}" srcOrd="2" destOrd="0" presId="urn:microsoft.com/office/officeart/2005/8/layout/hierarchy3"/>
    <dgm:cxn modelId="{9B506AE0-BA0C-4CB0-983F-A84CAAEC904A}" type="presParOf" srcId="{285BC759-6568-4D04-9AB0-88015882F8FF}" destId="{D7F8E3DD-1911-4B9B-8375-36B17D6926F8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2F33699-30B9-4C48-B725-5E83164F072D}">
      <dsp:nvSpPr>
        <dsp:cNvPr id="0" name=""/>
        <dsp:cNvSpPr/>
      </dsp:nvSpPr>
      <dsp:spPr>
        <a:xfrm>
          <a:off x="15003" y="164005"/>
          <a:ext cx="4063901" cy="14748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100" b="1" kern="1200" dirty="0" smtClean="0">
              <a:solidFill>
                <a:srgbClr val="FFC000"/>
              </a:solidFill>
            </a:rPr>
            <a:t>Τοπογραφικοί ή γενικοί: </a:t>
          </a:r>
          <a:r>
            <a:rPr lang="el-GR" sz="2100" kern="1200" dirty="0" smtClean="0"/>
            <a:t>απεικονίζουν το φυσικό ή το ανθρωπογενές περιβάλλον</a:t>
          </a:r>
          <a:endParaRPr lang="el-GR" sz="2100" kern="1200" dirty="0"/>
        </a:p>
      </dsp:txBody>
      <dsp:txXfrm>
        <a:off x="15003" y="164005"/>
        <a:ext cx="4063901" cy="1474886"/>
      </dsp:txXfrm>
    </dsp:sp>
    <dsp:sp modelId="{F0CFFF7A-EA60-4701-9F0B-8FF6E81F8449}">
      <dsp:nvSpPr>
        <dsp:cNvPr id="0" name=""/>
        <dsp:cNvSpPr/>
      </dsp:nvSpPr>
      <dsp:spPr>
        <a:xfrm>
          <a:off x="421393" y="1638892"/>
          <a:ext cx="325849" cy="11533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53331"/>
              </a:lnTo>
              <a:lnTo>
                <a:pt x="325849" y="115333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CF6AAB-D6AF-4DC1-AE26-27CBA7C29A5E}">
      <dsp:nvSpPr>
        <dsp:cNvPr id="0" name=""/>
        <dsp:cNvSpPr/>
      </dsp:nvSpPr>
      <dsp:spPr>
        <a:xfrm>
          <a:off x="747243" y="2054780"/>
          <a:ext cx="3095373" cy="1474886"/>
        </a:xfrm>
        <a:prstGeom prst="roundRect">
          <a:avLst>
            <a:gd name="adj" fmla="val 10000"/>
          </a:avLst>
        </a:prstGeom>
        <a:solidFill>
          <a:schemeClr val="accent5">
            <a:lumMod val="75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900" b="1" kern="1200" dirty="0" smtClean="0">
              <a:solidFill>
                <a:srgbClr val="FF0000"/>
              </a:solidFill>
            </a:rPr>
            <a:t>Πολιτικοί: </a:t>
          </a:r>
          <a:r>
            <a:rPr lang="el-GR" sz="1900" b="0" kern="1200" dirty="0" smtClean="0"/>
            <a:t>Α</a:t>
          </a:r>
          <a:r>
            <a:rPr lang="el-GR" sz="1900" kern="1200" dirty="0" smtClean="0"/>
            <a:t>πεικονίζουν το ανθρωπογενές περιβάλλον (πόλεις, λιμάνια, δρόμοι, εργοστάσια…..)</a:t>
          </a:r>
          <a:endParaRPr lang="el-GR" sz="1900" kern="1200" dirty="0"/>
        </a:p>
      </dsp:txBody>
      <dsp:txXfrm>
        <a:off x="747243" y="2054780"/>
        <a:ext cx="3095373" cy="1474886"/>
      </dsp:txXfrm>
    </dsp:sp>
    <dsp:sp modelId="{5605F5D9-0DAC-4E70-A3F3-D67EBE2F4F7F}">
      <dsp:nvSpPr>
        <dsp:cNvPr id="0" name=""/>
        <dsp:cNvSpPr/>
      </dsp:nvSpPr>
      <dsp:spPr>
        <a:xfrm>
          <a:off x="421393" y="1638892"/>
          <a:ext cx="392349" cy="30017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01791"/>
              </a:lnTo>
              <a:lnTo>
                <a:pt x="392349" y="300179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A99D88-AD0F-45E7-AA4B-9F1241C9B4C9}">
      <dsp:nvSpPr>
        <dsp:cNvPr id="0" name=""/>
        <dsp:cNvSpPr/>
      </dsp:nvSpPr>
      <dsp:spPr>
        <a:xfrm>
          <a:off x="813742" y="3903240"/>
          <a:ext cx="3620031" cy="1474886"/>
        </a:xfrm>
        <a:prstGeom prst="roundRect">
          <a:avLst>
            <a:gd name="adj" fmla="val 10000"/>
          </a:avLst>
        </a:prstGeom>
        <a:solidFill>
          <a:schemeClr val="accent5">
            <a:lumMod val="60000"/>
            <a:lumOff val="4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900" b="1" kern="1200" dirty="0" smtClean="0">
              <a:solidFill>
                <a:srgbClr val="FF0000"/>
              </a:solidFill>
            </a:rPr>
            <a:t>Γεωμορφολογικοί ή γεωφυσικοί: </a:t>
          </a:r>
          <a:r>
            <a:rPr lang="el-GR" sz="1900" b="0" kern="1200" dirty="0" smtClean="0"/>
            <a:t>Απεικονίζουν</a:t>
          </a:r>
          <a:r>
            <a:rPr lang="el-GR" sz="1900" kern="1200" dirty="0" smtClean="0"/>
            <a:t> το φυσικό περιβάλλον (βουνά, λίμνες, πεδιάδες…….)</a:t>
          </a:r>
          <a:endParaRPr lang="el-GR" sz="1900" kern="1200" dirty="0"/>
        </a:p>
      </dsp:txBody>
      <dsp:txXfrm>
        <a:off x="813742" y="3903240"/>
        <a:ext cx="3620031" cy="1474886"/>
      </dsp:txXfrm>
    </dsp:sp>
    <dsp:sp modelId="{9BF391FA-E7CE-4F33-A0DF-6D4F080A7F05}">
      <dsp:nvSpPr>
        <dsp:cNvPr id="0" name=""/>
        <dsp:cNvSpPr/>
      </dsp:nvSpPr>
      <dsp:spPr>
        <a:xfrm>
          <a:off x="4802307" y="216024"/>
          <a:ext cx="3889009" cy="18573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100" b="1" kern="1200" dirty="0" smtClean="0">
              <a:solidFill>
                <a:srgbClr val="FFC000"/>
              </a:solidFill>
            </a:rPr>
            <a:t>Θεματικοί ή ειδικοί : </a:t>
          </a:r>
          <a:r>
            <a:rPr lang="el-GR" sz="2100" kern="1200" dirty="0" smtClean="0"/>
            <a:t>παρουσιάζουν την κατανομή ενός φαινομένου στο χώρο (</a:t>
          </a:r>
          <a:r>
            <a:rPr lang="el-GR" sz="2100" kern="1200" dirty="0" err="1" smtClean="0"/>
            <a:t>π.χ</a:t>
          </a:r>
          <a:r>
            <a:rPr lang="el-GR" sz="2100" kern="1200" dirty="0" smtClean="0"/>
            <a:t> κλίμα, θρησκείες, θερμοκρασίες, ορυκτά βλάστηση, πληθυσμός…)</a:t>
          </a:r>
          <a:endParaRPr lang="el-GR" sz="2100" kern="1200" dirty="0"/>
        </a:p>
      </dsp:txBody>
      <dsp:txXfrm>
        <a:off x="4802307" y="216024"/>
        <a:ext cx="3889009" cy="1857398"/>
      </dsp:txXfrm>
    </dsp:sp>
    <dsp:sp modelId="{B182926E-C3B8-4587-8943-B6F500694170}">
      <dsp:nvSpPr>
        <dsp:cNvPr id="0" name=""/>
        <dsp:cNvSpPr/>
      </dsp:nvSpPr>
      <dsp:spPr>
        <a:xfrm>
          <a:off x="5191208" y="2073423"/>
          <a:ext cx="388900" cy="11061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06164"/>
              </a:lnTo>
              <a:lnTo>
                <a:pt x="388900" y="110616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ECAACB-438F-4DEA-8717-40D034EAA0BB}">
      <dsp:nvSpPr>
        <dsp:cNvPr id="0" name=""/>
        <dsp:cNvSpPr/>
      </dsp:nvSpPr>
      <dsp:spPr>
        <a:xfrm>
          <a:off x="5580109" y="2442144"/>
          <a:ext cx="2359818" cy="1474886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900" b="1" kern="1200" dirty="0" smtClean="0">
              <a:solidFill>
                <a:srgbClr val="FF0000"/>
              </a:solidFill>
            </a:rPr>
            <a:t>Ποσοτικοί: </a:t>
          </a:r>
          <a:r>
            <a:rPr lang="el-GR" sz="1900" b="0" kern="1200" dirty="0" smtClean="0"/>
            <a:t>Δείχνουν</a:t>
          </a:r>
          <a:r>
            <a:rPr lang="el-GR" sz="1900" kern="1200" dirty="0" smtClean="0"/>
            <a:t> την κατανομή του φαινομένου με αριθμητικά δεδομένα.</a:t>
          </a:r>
          <a:endParaRPr lang="el-GR" sz="1900" kern="1200" dirty="0"/>
        </a:p>
      </dsp:txBody>
      <dsp:txXfrm>
        <a:off x="5580109" y="2442144"/>
        <a:ext cx="2359818" cy="1474886"/>
      </dsp:txXfrm>
    </dsp:sp>
    <dsp:sp modelId="{B4E63233-24C5-444D-A81C-8554A5508F73}">
      <dsp:nvSpPr>
        <dsp:cNvPr id="0" name=""/>
        <dsp:cNvSpPr/>
      </dsp:nvSpPr>
      <dsp:spPr>
        <a:xfrm>
          <a:off x="5191208" y="2073423"/>
          <a:ext cx="388900" cy="29497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49772"/>
              </a:lnTo>
              <a:lnTo>
                <a:pt x="388900" y="294977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F8E3DD-1911-4B9B-8375-36B17D6926F8}">
      <dsp:nvSpPr>
        <dsp:cNvPr id="0" name=""/>
        <dsp:cNvSpPr/>
      </dsp:nvSpPr>
      <dsp:spPr>
        <a:xfrm>
          <a:off x="5580109" y="4285752"/>
          <a:ext cx="2359818" cy="1474886"/>
        </a:xfrm>
        <a:prstGeom prst="roundRect">
          <a:avLst>
            <a:gd name="adj" fmla="val 10000"/>
          </a:avLst>
        </a:prstGeom>
        <a:solidFill>
          <a:schemeClr val="accent2">
            <a:lumMod val="75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900" b="1" kern="1200" dirty="0" smtClean="0">
              <a:solidFill>
                <a:srgbClr val="FF0000"/>
              </a:solidFill>
            </a:rPr>
            <a:t>Ποιοτικοί: </a:t>
          </a:r>
          <a:r>
            <a:rPr lang="el-GR" sz="1900" kern="1200" dirty="0" smtClean="0"/>
            <a:t>Δείχνουν την κατανομή ενός φαινομένου χωρίς ποσοτικά δεδομένα.</a:t>
          </a:r>
          <a:endParaRPr lang="el-GR" sz="1900" kern="1200" dirty="0"/>
        </a:p>
      </dsp:txBody>
      <dsp:txXfrm>
        <a:off x="5580109" y="4285752"/>
        <a:ext cx="2359818" cy="14748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CC0A94-63DD-412A-B2DC-16F970BEC96B}" type="datetimeFigureOut">
              <a:rPr lang="el-GR" smtClean="0"/>
              <a:pPr/>
              <a:t>22/9/2025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751A62-3861-454E-B1DE-AC1AEC462F3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4789794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51A62-3861-454E-B1DE-AC1AEC462F36}" type="slidenum">
              <a:rPr lang="el-GR" smtClean="0"/>
              <a:pPr/>
              <a:t>22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42244810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22/9/2025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22/9/2025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22/9/2025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22/9/2025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22/9/2025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22/9/2025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22/9/2025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22/9/2025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22/9/2025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22/9/2025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22/9/2025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22/9/2025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____Microsoft_Office_PowerPoint1.sl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____Microsoft_Office_PowerPoint2.sl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gif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40960" cy="36004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Ερωτήσεις μαθήματος.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251520" y="678706"/>
            <a:ext cx="8568952" cy="6062662"/>
          </a:xfrm>
          <a:solidFill>
            <a:schemeClr val="bg2">
              <a:lumMod val="75000"/>
            </a:schemeClr>
          </a:solidFill>
        </p:spPr>
        <p:txBody>
          <a:bodyPr>
            <a:norm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el-GR" b="1" dirty="0" smtClean="0"/>
              <a:t>Τι είναι ο χάρτης;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l-GR" b="1" dirty="0" smtClean="0">
                <a:solidFill>
                  <a:schemeClr val="accent2">
                    <a:lumMod val="75000"/>
                  </a:schemeClr>
                </a:solidFill>
              </a:rPr>
              <a:t>Ποιες είναι οι βασικές πληροφορίες που παρέχουν οι χάρτες; (χρησιμότητα χαρτών).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l-GR" b="1" dirty="0" smtClean="0">
                <a:solidFill>
                  <a:schemeClr val="accent6">
                    <a:lumMod val="75000"/>
                  </a:schemeClr>
                </a:solidFill>
              </a:rPr>
              <a:t>Σε ποιες κατηγορίες κατατάσσονται οι χάρτες;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l-GR" b="1" dirty="0" smtClean="0">
                <a:solidFill>
                  <a:schemeClr val="accent3">
                    <a:lumMod val="50000"/>
                  </a:schemeClr>
                </a:solidFill>
              </a:rPr>
              <a:t>Ποιοι χάρτες ονομάζονται τοπογραφικοί  ή γενικοί και σε ποιες κατηγορίες διακρίνονται;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l-GR" b="1" dirty="0" smtClean="0">
                <a:solidFill>
                  <a:schemeClr val="accent3">
                    <a:lumMod val="50000"/>
                  </a:schemeClr>
                </a:solidFill>
              </a:rPr>
              <a:t>Περιγράψτε την κάθε κατηγορία.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l-GR" b="1" dirty="0" smtClean="0">
                <a:solidFill>
                  <a:schemeClr val="accent1">
                    <a:lumMod val="75000"/>
                  </a:schemeClr>
                </a:solidFill>
              </a:rPr>
              <a:t>Ποιοι χάρτες ονομάζονται ειδικοί ή θεματικοί και σε ποιες κατηγορίες διακρίνονται; Περιγράψτε την κάθε κατηγορία.</a:t>
            </a:r>
            <a:endParaRPr lang="el-GR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732013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sofia\OneDrive\Υπολογιστής\ΧΑΡΤΕΣ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7844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612"/>
          </a:xfrm>
        </p:spPr>
        <p:txBody>
          <a:bodyPr/>
          <a:lstStyle/>
          <a:p>
            <a:r>
              <a:rPr lang="el-GR" altLang="el-GR" sz="3200" b="1" smtClean="0">
                <a:solidFill>
                  <a:srgbClr val="FF0000"/>
                </a:solidFill>
              </a:rPr>
              <a:t>Κάντε σωστά την αντιστοίχιση.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285750" y="1643063"/>
            <a:ext cx="2857500" cy="4525962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algn="ctr">
              <a:buFont typeface="Arial" charset="0"/>
              <a:buNone/>
              <a:defRPr/>
            </a:pPr>
            <a:r>
              <a:rPr lang="el-GR" b="1" dirty="0" smtClean="0"/>
              <a:t>Α. </a:t>
            </a:r>
            <a:r>
              <a:rPr lang="el-GR" dirty="0" smtClean="0"/>
              <a:t>Χάρτες</a:t>
            </a:r>
          </a:p>
          <a:p>
            <a:pPr algn="ctr">
              <a:buFont typeface="Arial" charset="0"/>
              <a:buNone/>
              <a:defRPr/>
            </a:pPr>
            <a:r>
              <a:rPr lang="el-GR" dirty="0" smtClean="0"/>
              <a:t> γενικής χρήσης.</a:t>
            </a:r>
          </a:p>
          <a:p>
            <a:pPr>
              <a:defRPr/>
            </a:pPr>
            <a:endParaRPr lang="el-GR" dirty="0" smtClean="0"/>
          </a:p>
          <a:p>
            <a:pPr>
              <a:defRPr/>
            </a:pPr>
            <a:endParaRPr lang="el-GR" dirty="0" smtClean="0"/>
          </a:p>
          <a:p>
            <a:pPr algn="ctr">
              <a:buFont typeface="Arial" charset="0"/>
              <a:buNone/>
              <a:defRPr/>
            </a:pPr>
            <a:r>
              <a:rPr lang="el-GR" b="1" dirty="0" smtClean="0"/>
              <a:t>Β. </a:t>
            </a:r>
            <a:r>
              <a:rPr lang="el-GR" dirty="0" smtClean="0"/>
              <a:t>Θεματικοί</a:t>
            </a:r>
          </a:p>
          <a:p>
            <a:pPr algn="ctr">
              <a:buFont typeface="Arial" charset="0"/>
              <a:buNone/>
              <a:defRPr/>
            </a:pPr>
            <a:r>
              <a:rPr lang="el-GR" dirty="0" smtClean="0"/>
              <a:t> χάρτες.</a:t>
            </a:r>
          </a:p>
          <a:p>
            <a:pPr>
              <a:defRPr/>
            </a:pPr>
            <a:endParaRPr lang="el-GR" dirty="0" smtClean="0"/>
          </a:p>
          <a:p>
            <a:pPr>
              <a:defRPr/>
            </a:pPr>
            <a:endParaRPr lang="el-GR" dirty="0" smtClean="0"/>
          </a:p>
          <a:p>
            <a:pPr>
              <a:defRPr/>
            </a:pPr>
            <a:endParaRPr lang="el-GR" dirty="0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3500438" y="1071563"/>
            <a:ext cx="5500687" cy="5572125"/>
          </a:xfrm>
          <a:solidFill>
            <a:schemeClr val="bg1">
              <a:lumMod val="75000"/>
            </a:schemeClr>
          </a:solidFill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el-GR" b="1" dirty="0" smtClean="0"/>
              <a:t>1. </a:t>
            </a:r>
            <a:r>
              <a:rPr lang="el-GR" dirty="0" smtClean="0"/>
              <a:t>Χάρτης ανάγλυφου.</a:t>
            </a:r>
          </a:p>
          <a:p>
            <a:pPr>
              <a:buFont typeface="Arial" charset="0"/>
              <a:buNone/>
              <a:defRPr/>
            </a:pPr>
            <a:r>
              <a:rPr lang="el-GR" b="1" dirty="0" smtClean="0"/>
              <a:t>2. </a:t>
            </a:r>
            <a:r>
              <a:rPr lang="el-GR" dirty="0" smtClean="0"/>
              <a:t>Χάρτης παραγωγής.</a:t>
            </a:r>
          </a:p>
          <a:p>
            <a:pPr>
              <a:buFont typeface="Arial" charset="0"/>
              <a:buNone/>
              <a:defRPr/>
            </a:pPr>
            <a:r>
              <a:rPr lang="el-GR" b="1" dirty="0" smtClean="0"/>
              <a:t>3. </a:t>
            </a:r>
            <a:r>
              <a:rPr lang="el-GR" dirty="0" smtClean="0"/>
              <a:t>Χάρτης γεωφυσικός.</a:t>
            </a:r>
          </a:p>
          <a:p>
            <a:pPr>
              <a:buFont typeface="Arial" charset="0"/>
              <a:buNone/>
              <a:defRPr/>
            </a:pPr>
            <a:r>
              <a:rPr lang="el-GR" b="1" dirty="0" smtClean="0"/>
              <a:t>4.</a:t>
            </a:r>
            <a:r>
              <a:rPr lang="el-GR" dirty="0" smtClean="0"/>
              <a:t>Χάρτης κατανάλωσης ενέργειας.</a:t>
            </a:r>
          </a:p>
          <a:p>
            <a:pPr>
              <a:buFont typeface="Arial" charset="0"/>
              <a:buNone/>
              <a:defRPr/>
            </a:pPr>
            <a:r>
              <a:rPr lang="el-GR" b="1" dirty="0" smtClean="0"/>
              <a:t>5. </a:t>
            </a:r>
            <a:r>
              <a:rPr lang="el-GR" dirty="0" smtClean="0"/>
              <a:t>Πολιτικός χάρτης.</a:t>
            </a:r>
          </a:p>
          <a:p>
            <a:pPr>
              <a:buFont typeface="Arial" charset="0"/>
              <a:buNone/>
              <a:defRPr/>
            </a:pPr>
            <a:r>
              <a:rPr lang="el-GR" b="1" dirty="0" smtClean="0"/>
              <a:t>6. </a:t>
            </a:r>
            <a:r>
              <a:rPr lang="el-GR" dirty="0" smtClean="0"/>
              <a:t>Χάρτης θρησκειών.</a:t>
            </a:r>
          </a:p>
          <a:p>
            <a:pPr>
              <a:buFont typeface="Arial" charset="0"/>
              <a:buNone/>
              <a:defRPr/>
            </a:pPr>
            <a:r>
              <a:rPr lang="el-GR" b="1" dirty="0" smtClean="0"/>
              <a:t>7. </a:t>
            </a:r>
            <a:r>
              <a:rPr lang="el-GR" dirty="0" smtClean="0"/>
              <a:t>Χάρτης οδικού δικτύου.</a:t>
            </a:r>
          </a:p>
          <a:p>
            <a:pPr>
              <a:buFont typeface="Arial" charset="0"/>
              <a:buNone/>
              <a:defRPr/>
            </a:pPr>
            <a:r>
              <a:rPr lang="el-GR" b="1" dirty="0" smtClean="0"/>
              <a:t>8. </a:t>
            </a:r>
            <a:r>
              <a:rPr lang="el-GR" dirty="0" smtClean="0"/>
              <a:t>Τοπογραφικός χάρτης.</a:t>
            </a:r>
          </a:p>
          <a:p>
            <a:pPr>
              <a:buFont typeface="Arial" charset="0"/>
              <a:buNone/>
              <a:defRPr/>
            </a:pPr>
            <a:r>
              <a:rPr lang="el-GR" b="1" dirty="0" smtClean="0"/>
              <a:t>9. </a:t>
            </a:r>
            <a:r>
              <a:rPr lang="el-GR" dirty="0" smtClean="0"/>
              <a:t>Χάρτης βροχοπτώσεων.</a:t>
            </a:r>
          </a:p>
          <a:p>
            <a:pPr algn="just">
              <a:buFont typeface="Arial" charset="0"/>
              <a:buNone/>
              <a:defRPr/>
            </a:pPr>
            <a:r>
              <a:rPr lang="el-GR" b="1" dirty="0" smtClean="0"/>
              <a:t>10.  </a:t>
            </a:r>
            <a:r>
              <a:rPr lang="el-GR" dirty="0" smtClean="0"/>
              <a:t>Χάρτης κατανομής πληθυσμού.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περιεχομένου 3"/>
          <p:cNvSpPr>
            <a:spLocks noGrp="1"/>
          </p:cNvSpPr>
          <p:nvPr>
            <p:ph sz="half" idx="1"/>
          </p:nvPr>
        </p:nvSpPr>
        <p:spPr>
          <a:xfrm>
            <a:off x="395536" y="188640"/>
            <a:ext cx="4824536" cy="2664296"/>
          </a:xfrm>
          <a:solidFill>
            <a:schemeClr val="accent5">
              <a:lumMod val="20000"/>
              <a:lumOff val="80000"/>
            </a:schemeClr>
          </a:solidFill>
        </p:spPr>
        <p:txBody>
          <a:bodyPr rtlCol="0">
            <a:normAutofit/>
          </a:bodyPr>
          <a:lstStyle/>
          <a:p>
            <a:pPr marL="0" indent="0" algn="ctr">
              <a:buNone/>
              <a:defRPr/>
            </a:pPr>
            <a:r>
              <a:rPr lang="el-GR" b="1" u="sng" dirty="0">
                <a:solidFill>
                  <a:srgbClr val="FF0000"/>
                </a:solidFill>
              </a:rPr>
              <a:t>Η «ταυτότητα» των χαρτών</a:t>
            </a:r>
            <a:endParaRPr lang="el-GR" u="sng" dirty="0" smtClean="0">
              <a:solidFill>
                <a:srgbClr val="FF0000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l-GR" dirty="0" smtClean="0"/>
              <a:t>Ο τίτλος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l-GR" dirty="0" smtClean="0"/>
              <a:t>Η κλίμακα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l-GR" dirty="0" smtClean="0"/>
              <a:t>Το υπόμνημα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l-GR" dirty="0" smtClean="0"/>
              <a:t>Ο προσανατολισμός.</a:t>
            </a:r>
          </a:p>
        </p:txBody>
      </p:sp>
      <p:sp>
        <p:nvSpPr>
          <p:cNvPr id="3" name="Ορθογώνιο 2"/>
          <p:cNvSpPr/>
          <p:nvPr/>
        </p:nvSpPr>
        <p:spPr>
          <a:xfrm>
            <a:off x="6012160" y="188640"/>
            <a:ext cx="2520280" cy="513371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342900" lvl="0" indent="-342900" algn="just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l-GR" b="1" u="sng" dirty="0" smtClean="0">
                <a:solidFill>
                  <a:prstClr val="black"/>
                </a:solidFill>
              </a:rPr>
              <a:t>Υπόμνημα.</a:t>
            </a:r>
          </a:p>
          <a:p>
            <a:pPr marL="342900" lvl="0" indent="-342900" algn="just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l-GR" dirty="0" smtClean="0">
                <a:solidFill>
                  <a:prstClr val="black"/>
                </a:solidFill>
              </a:rPr>
              <a:t>Ερμηνεύει </a:t>
            </a:r>
            <a:r>
              <a:rPr lang="el-GR" dirty="0">
                <a:solidFill>
                  <a:prstClr val="black"/>
                </a:solidFill>
              </a:rPr>
              <a:t>τα </a:t>
            </a:r>
            <a:r>
              <a:rPr lang="el-GR" dirty="0" err="1">
                <a:solidFill>
                  <a:prstClr val="black"/>
                </a:solidFill>
              </a:rPr>
              <a:t>χαρτο</a:t>
            </a:r>
            <a:r>
              <a:rPr lang="el-GR" dirty="0">
                <a:solidFill>
                  <a:prstClr val="black"/>
                </a:solidFill>
              </a:rPr>
              <a:t>-γραφικά σύμβολα που χρησιμοποίησε ο χαρτογράφος.</a:t>
            </a:r>
          </a:p>
          <a:p>
            <a:pPr marL="342900" lvl="0" indent="-342900" algn="just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l-GR" dirty="0">
                <a:solidFill>
                  <a:prstClr val="black"/>
                </a:solidFill>
              </a:rPr>
              <a:t>Είναι το «κλειδί» του χάρτη.</a:t>
            </a:r>
          </a:p>
          <a:p>
            <a:pPr marL="342900" lvl="0" indent="-342900" algn="just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l-GR" u="sng" dirty="0">
                <a:solidFill>
                  <a:srgbClr val="FF0000"/>
                </a:solidFill>
              </a:rPr>
              <a:t>Περιλαμβάνει:</a:t>
            </a:r>
          </a:p>
          <a:p>
            <a:pPr marL="742950" lvl="1" indent="-285750" algn="just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l-GR" dirty="0">
                <a:solidFill>
                  <a:prstClr val="black"/>
                </a:solidFill>
              </a:rPr>
              <a:t>σημεία</a:t>
            </a:r>
          </a:p>
          <a:p>
            <a:pPr marL="742950" lvl="1" indent="-285750" algn="just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l-GR" dirty="0" smtClean="0">
                <a:solidFill>
                  <a:prstClr val="black"/>
                </a:solidFill>
              </a:rPr>
              <a:t>γραμμές </a:t>
            </a:r>
            <a:endParaRPr lang="el-GR" dirty="0">
              <a:solidFill>
                <a:prstClr val="black"/>
              </a:solidFill>
            </a:endParaRPr>
          </a:p>
          <a:p>
            <a:pPr marL="742950" lvl="1" indent="-285750" algn="just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l-GR" dirty="0" smtClean="0">
                <a:solidFill>
                  <a:prstClr val="black"/>
                </a:solidFill>
              </a:rPr>
              <a:t>ε</a:t>
            </a:r>
            <a:r>
              <a:rPr lang="el-GR" dirty="0" smtClean="0">
                <a:solidFill>
                  <a:prstClr val="black"/>
                </a:solidFill>
              </a:rPr>
              <a:t>πιφάνειες</a:t>
            </a:r>
            <a:endParaRPr lang="en-US" dirty="0" smtClean="0">
              <a:solidFill>
                <a:prstClr val="black"/>
              </a:solidFill>
            </a:endParaRPr>
          </a:p>
          <a:p>
            <a:pPr marL="742950" lvl="1" indent="-285750" algn="just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l-GR" dirty="0" smtClean="0">
                <a:solidFill>
                  <a:prstClr val="black"/>
                </a:solidFill>
              </a:rPr>
              <a:t>αριθμούς</a:t>
            </a:r>
            <a:endParaRPr lang="el-GR" dirty="0">
              <a:solidFill>
                <a:prstClr val="black"/>
              </a:solidFill>
            </a:endParaRPr>
          </a:p>
          <a:p>
            <a:pPr marL="82550" lvl="1" algn="just">
              <a:spcBef>
                <a:spcPct val="20000"/>
              </a:spcBef>
              <a:defRPr/>
            </a:pPr>
            <a:r>
              <a:rPr lang="el-GR" dirty="0">
                <a:solidFill>
                  <a:prstClr val="black"/>
                </a:solidFill>
              </a:rPr>
              <a:t>Αυτά διαφέρουν ως προς το </a:t>
            </a:r>
            <a:r>
              <a:rPr lang="el-GR" b="1" dirty="0">
                <a:solidFill>
                  <a:srgbClr val="FFC000"/>
                </a:solidFill>
              </a:rPr>
              <a:t>χρώμα,</a:t>
            </a:r>
            <a:r>
              <a:rPr lang="el-GR" dirty="0">
                <a:solidFill>
                  <a:prstClr val="black"/>
                </a:solidFill>
              </a:rPr>
              <a:t> το </a:t>
            </a:r>
            <a:r>
              <a:rPr lang="el-GR" b="1" dirty="0">
                <a:solidFill>
                  <a:srgbClr val="00B050"/>
                </a:solidFill>
              </a:rPr>
              <a:t>μέγεθος</a:t>
            </a:r>
            <a:r>
              <a:rPr lang="el-GR" dirty="0">
                <a:solidFill>
                  <a:prstClr val="black"/>
                </a:solidFill>
              </a:rPr>
              <a:t> και το </a:t>
            </a:r>
            <a:r>
              <a:rPr lang="el-GR" b="1" dirty="0">
                <a:solidFill>
                  <a:srgbClr val="00B0F0"/>
                </a:solidFill>
              </a:rPr>
              <a:t>σχήμα</a:t>
            </a:r>
            <a:r>
              <a:rPr lang="el-GR" dirty="0">
                <a:solidFill>
                  <a:prstClr val="black"/>
                </a:solidFill>
              </a:rPr>
              <a:t>.</a:t>
            </a:r>
          </a:p>
          <a:p>
            <a:pPr marL="742950" lvl="1" indent="-285750" algn="just">
              <a:spcBef>
                <a:spcPct val="20000"/>
              </a:spcBef>
              <a:buFont typeface="Arial" pitchFamily="34" charset="0"/>
              <a:buChar char="–"/>
              <a:defRPr/>
            </a:pPr>
            <a:endParaRPr lang="el-GR" sz="2400" dirty="0">
              <a:solidFill>
                <a:prstClr val="black"/>
              </a:solidFill>
            </a:endParaRPr>
          </a:p>
        </p:txBody>
      </p:sp>
      <p:sp>
        <p:nvSpPr>
          <p:cNvPr id="5" name="Ορθογώνιο 4"/>
          <p:cNvSpPr/>
          <p:nvPr/>
        </p:nvSpPr>
        <p:spPr>
          <a:xfrm>
            <a:off x="251520" y="5373216"/>
            <a:ext cx="8712968" cy="147732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just"/>
            <a:endParaRPr lang="el-GR" b="1" u="sng" dirty="0" smtClean="0">
              <a:solidFill>
                <a:srgbClr val="FF0000"/>
              </a:solidFill>
            </a:endParaRPr>
          </a:p>
          <a:p>
            <a:pPr algn="just"/>
            <a:r>
              <a:rPr lang="el-GR" b="1" u="sng" dirty="0" smtClean="0">
                <a:solidFill>
                  <a:srgbClr val="FF0000"/>
                </a:solidFill>
              </a:rPr>
              <a:t>Η </a:t>
            </a:r>
            <a:r>
              <a:rPr lang="el-GR" b="1" u="sng" dirty="0">
                <a:solidFill>
                  <a:srgbClr val="FF0000"/>
                </a:solidFill>
              </a:rPr>
              <a:t>κλίμακα</a:t>
            </a:r>
            <a:r>
              <a:rPr lang="el-GR" dirty="0"/>
              <a:t> είναι ένα κλάσμα που δείχνει πόσες φορές έχουν σμικρυνθεί οι πραγματικές αποστάσεις, προκειμένου να δημιουργηθεί ο </a:t>
            </a:r>
            <a:r>
              <a:rPr lang="el-GR" dirty="0" smtClean="0"/>
              <a:t>χάρτης. </a:t>
            </a:r>
            <a:r>
              <a:rPr lang="el-GR" b="1" u="sng" dirty="0" smtClean="0"/>
              <a:t>Για </a:t>
            </a:r>
            <a:r>
              <a:rPr lang="el-GR" b="1" u="sng" dirty="0"/>
              <a:t>παράδειγμα </a:t>
            </a:r>
            <a:r>
              <a:rPr lang="el-GR" dirty="0"/>
              <a:t>το κλάσμα 1:5.000 δηλώνει ότι 1 εκατοστό στον χάρτη αντιστοιχεί με 5.000 εκατοστά στη Γη</a:t>
            </a:r>
            <a:r>
              <a:rPr lang="el-GR" dirty="0" smtClean="0"/>
              <a:t>.</a:t>
            </a:r>
          </a:p>
          <a:p>
            <a:pPr algn="just"/>
            <a:endParaRPr lang="el-GR" dirty="0"/>
          </a:p>
        </p:txBody>
      </p:sp>
      <p:sp>
        <p:nvSpPr>
          <p:cNvPr id="6" name="Ορθογώνιο 5"/>
          <p:cNvSpPr/>
          <p:nvPr/>
        </p:nvSpPr>
        <p:spPr>
          <a:xfrm>
            <a:off x="251520" y="3381385"/>
            <a:ext cx="5328592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just"/>
            <a:endParaRPr lang="el-GR" b="1" u="sng" dirty="0" smtClean="0"/>
          </a:p>
          <a:p>
            <a:pPr algn="just"/>
            <a:r>
              <a:rPr lang="el-GR" b="1" u="sng" dirty="0" smtClean="0"/>
              <a:t>Ο τίτλος </a:t>
            </a:r>
            <a:r>
              <a:rPr lang="el-GR" dirty="0" smtClean="0"/>
              <a:t>ενός χάρτη είναι βασικό στοιχείο του. Δίνει βασικές  πληροφορίες για το περιεχόμενο ενός χάρτη.</a:t>
            </a:r>
          </a:p>
          <a:p>
            <a:pPr algn="just"/>
            <a:r>
              <a:rPr lang="el-GR" dirty="0" smtClean="0"/>
              <a:t> </a:t>
            </a:r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65991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Τίτλος 1"/>
          <p:cNvSpPr>
            <a:spLocks noGrp="1"/>
          </p:cNvSpPr>
          <p:nvPr>
            <p:ph type="title"/>
          </p:nvPr>
        </p:nvSpPr>
        <p:spPr>
          <a:xfrm>
            <a:off x="323850" y="115888"/>
            <a:ext cx="8640763" cy="2017712"/>
          </a:xfrm>
          <a:solidFill>
            <a:schemeClr val="accent4">
              <a:lumMod val="60000"/>
              <a:lumOff val="40000"/>
            </a:schemeClr>
          </a:solidFill>
        </p:spPr>
        <p:txBody>
          <a:bodyPr rtlCol="0">
            <a:normAutofit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el-GR" sz="2200" b="1" u="sng" dirty="0" smtClean="0">
                <a:solidFill>
                  <a:srgbClr val="FF0000"/>
                </a:solidFill>
              </a:rPr>
              <a:t>Η κλίμακα</a:t>
            </a:r>
            <a:r>
              <a:rPr lang="el-GR" sz="2200" dirty="0" smtClean="0"/>
              <a:t> είναι ένα κλάσμα που δείχνει πόσες φορές έχουν σμικρυνθεί οι πραγματικές αποστάσεις, προκειμένου να δημιουργηθεί ο χάρτης.</a:t>
            </a:r>
            <a:br>
              <a:rPr lang="el-GR" sz="2200" dirty="0" smtClean="0"/>
            </a:br>
            <a:r>
              <a:rPr lang="el-GR" sz="2200" b="1" u="sng" dirty="0" smtClean="0"/>
              <a:t>Για παράδειγμα </a:t>
            </a:r>
            <a:r>
              <a:rPr lang="el-GR" sz="2200" dirty="0" smtClean="0"/>
              <a:t>το κλάσμα 1:5.000 δηλώνει ότι 1 εκατοστό στον χάρτη αντιστοιχεί με 5.000 εκατοστά στη Γη.</a:t>
            </a:r>
            <a:endParaRPr lang="el-GR" sz="2200" b="1" u="sng" dirty="0" smtClean="0">
              <a:solidFill>
                <a:srgbClr val="FF0000"/>
              </a:solidFill>
            </a:endParaRPr>
          </a:p>
        </p:txBody>
      </p:sp>
      <p:sp>
        <p:nvSpPr>
          <p:cNvPr id="7171" name="Θέση περιεχομένου 5"/>
          <p:cNvSpPr>
            <a:spLocks noGrp="1"/>
          </p:cNvSpPr>
          <p:nvPr>
            <p:ph idx="1"/>
          </p:nvPr>
        </p:nvSpPr>
        <p:spPr>
          <a:xfrm>
            <a:off x="323850" y="2276475"/>
            <a:ext cx="8569325" cy="4176713"/>
          </a:xfrm>
          <a:solidFill>
            <a:schemeClr val="accent4">
              <a:lumMod val="20000"/>
              <a:lumOff val="80000"/>
            </a:schemeClr>
          </a:solidFill>
        </p:spPr>
        <p:txBody>
          <a:bodyPr rtlCol="0">
            <a:normAutofit fontScale="85000" lnSpcReduction="20000"/>
          </a:bodyPr>
          <a:lstStyle/>
          <a:p>
            <a:pPr marL="342900" lvl="1" indent="-342900" algn="just" eaLnBrk="1" fontAlgn="auto" hangingPunct="1">
              <a:spcAft>
                <a:spcPts val="0"/>
              </a:spcAft>
              <a:buFontTx/>
              <a:buChar char="•"/>
              <a:defRPr/>
            </a:pPr>
            <a:endParaRPr lang="el-GR" dirty="0" smtClean="0"/>
          </a:p>
          <a:p>
            <a:pPr marL="342900" lvl="1" indent="-342900" algn="just" eaLnBrk="1" fontAlgn="auto" hangingPunct="1">
              <a:spcAft>
                <a:spcPts val="0"/>
              </a:spcAft>
              <a:buFontTx/>
              <a:buChar char="•"/>
              <a:defRPr/>
            </a:pPr>
            <a:r>
              <a:rPr lang="el-GR" dirty="0" smtClean="0"/>
              <a:t>Όταν ο </a:t>
            </a:r>
            <a:r>
              <a:rPr lang="el-GR" b="1" dirty="0" smtClean="0"/>
              <a:t>παρονομαστής</a:t>
            </a:r>
            <a:r>
              <a:rPr lang="el-GR" dirty="0" smtClean="0"/>
              <a:t> του κλάσματος είναι </a:t>
            </a:r>
            <a:r>
              <a:rPr lang="el-GR" b="1" dirty="0" smtClean="0"/>
              <a:t>μεγάλος</a:t>
            </a:r>
            <a:r>
              <a:rPr lang="el-GR" dirty="0" smtClean="0"/>
              <a:t> το κλάσμα είναι μικρό και ο </a:t>
            </a:r>
            <a:r>
              <a:rPr lang="el-GR" b="1" dirty="0" smtClean="0"/>
              <a:t>χάρτης</a:t>
            </a:r>
            <a:r>
              <a:rPr lang="el-GR" dirty="0" smtClean="0"/>
              <a:t> χαρακτηρίζεται </a:t>
            </a:r>
            <a:r>
              <a:rPr lang="el-GR" b="1" dirty="0" smtClean="0"/>
              <a:t>μικρής κλίμακας, </a:t>
            </a:r>
            <a:r>
              <a:rPr lang="el-GR" dirty="0" smtClean="0"/>
              <a:t>που σημαίνει ότι απεικονίζει μεγαλύτερη γεωγραφική περιοχή με λιγότερες λεπτομέρειες.</a:t>
            </a:r>
          </a:p>
          <a:p>
            <a:pPr marL="342900" lvl="1" indent="-342900" algn="just" eaLnBrk="1" fontAlgn="auto" hangingPunct="1">
              <a:spcAft>
                <a:spcPts val="0"/>
              </a:spcAft>
              <a:buFontTx/>
              <a:buChar char="•"/>
              <a:defRPr/>
            </a:pPr>
            <a:endParaRPr lang="el-GR" dirty="0" smtClean="0"/>
          </a:p>
          <a:p>
            <a:pPr marL="342900" lvl="1" indent="-342900" algn="just" eaLnBrk="1" fontAlgn="auto" hangingPunct="1">
              <a:spcAft>
                <a:spcPts val="0"/>
              </a:spcAft>
              <a:buFontTx/>
              <a:buChar char="•"/>
              <a:defRPr/>
            </a:pPr>
            <a:r>
              <a:rPr lang="el-GR" dirty="0" smtClean="0"/>
              <a:t>Όταν ο </a:t>
            </a:r>
            <a:r>
              <a:rPr lang="el-GR" b="1" dirty="0" smtClean="0"/>
              <a:t>παρονομαστής</a:t>
            </a:r>
            <a:r>
              <a:rPr lang="el-GR" dirty="0" smtClean="0"/>
              <a:t> του κλάσματος είναι </a:t>
            </a:r>
            <a:r>
              <a:rPr lang="el-GR" b="1" dirty="0" smtClean="0"/>
              <a:t>μικρότερος από </a:t>
            </a:r>
            <a:r>
              <a:rPr lang="el-GR" dirty="0" smtClean="0"/>
              <a:t> </a:t>
            </a:r>
            <a:r>
              <a:rPr lang="el-GR" b="1" dirty="0" smtClean="0"/>
              <a:t>10.000</a:t>
            </a:r>
            <a:r>
              <a:rPr lang="el-GR" dirty="0" smtClean="0"/>
              <a:t> ο </a:t>
            </a:r>
            <a:r>
              <a:rPr lang="el-GR" b="1" dirty="0" smtClean="0"/>
              <a:t>χάρτης</a:t>
            </a:r>
            <a:r>
              <a:rPr lang="el-GR" dirty="0" smtClean="0"/>
              <a:t> χαρακτηρίζεται </a:t>
            </a:r>
            <a:r>
              <a:rPr lang="el-GR" b="1" dirty="0" smtClean="0"/>
              <a:t>μεγάλης κλίμακας, </a:t>
            </a:r>
            <a:r>
              <a:rPr lang="el-GR" dirty="0" smtClean="0"/>
              <a:t>που σημαίνει ότι απεικονίζει μικρότερη γεωγραφική περιοχή με περισσότερες λεπτομέρειες.</a:t>
            </a:r>
          </a:p>
          <a:p>
            <a:pPr marL="342900" lvl="1" indent="-342900" algn="just" eaLnBrk="1" fontAlgn="auto" hangingPunct="1">
              <a:spcAft>
                <a:spcPts val="0"/>
              </a:spcAft>
              <a:buFontTx/>
              <a:buChar char="•"/>
              <a:defRPr/>
            </a:pPr>
            <a:r>
              <a:rPr lang="el-GR" dirty="0" smtClean="0"/>
              <a:t> Καθώς η κλίμακα μεγαλώνει, ο χάρτης παρουσιάζει όλο και περισσότερες λεπτομέρειες και πληροφορίες.</a:t>
            </a:r>
          </a:p>
        </p:txBody>
      </p:sp>
    </p:spTree>
    <p:extLst>
      <p:ext uri="{BB962C8B-B14F-4D97-AF65-F5344CB8AC3E}">
        <p14:creationId xmlns="" xmlns:p14="http://schemas.microsoft.com/office/powerpoint/2010/main" val="1723169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215516" y="293348"/>
            <a:ext cx="8712968" cy="706090"/>
          </a:xfr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/>
          <a:p>
            <a:r>
              <a:rPr lang="en-US" sz="2400" u="sng" dirty="0" smtClean="0"/>
              <a:t/>
            </a:r>
            <a:br>
              <a:rPr lang="en-US" sz="2400" u="sng" dirty="0" smtClean="0"/>
            </a:br>
            <a:r>
              <a:rPr lang="el-GR" sz="2400" u="sng" dirty="0" smtClean="0"/>
              <a:t/>
            </a:r>
            <a:br>
              <a:rPr lang="el-GR" sz="2400" u="sng" dirty="0" smtClean="0"/>
            </a:br>
            <a:r>
              <a:rPr lang="en-US" sz="2000" u="sng" dirty="0" smtClean="0"/>
              <a:t>1.</a:t>
            </a:r>
            <a:r>
              <a:rPr lang="el-GR" sz="2000" u="sng" dirty="0" smtClean="0"/>
              <a:t>Χαρακτηρίστε </a:t>
            </a:r>
            <a:r>
              <a:rPr lang="el-GR" sz="2000" u="sng" dirty="0"/>
              <a:t>τις προτάσεις με τη λέξη ΣΩΣΤΟ ή ΛΑΘΟΣ και δικαιολογήστε την απάντηση σας</a:t>
            </a:r>
            <a:r>
              <a:rPr lang="el-GR" sz="2000" u="sng" dirty="0" smtClean="0"/>
              <a:t>.</a:t>
            </a:r>
            <a:br>
              <a:rPr lang="el-GR" sz="2000" u="sng" dirty="0" smtClean="0"/>
            </a:br>
            <a:r>
              <a:rPr lang="el-GR" sz="2000" dirty="0"/>
              <a:t/>
            </a:r>
            <a:br>
              <a:rPr lang="el-GR" sz="2000" dirty="0"/>
            </a:br>
            <a:endParaRPr lang="el-GR" sz="200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215516" y="1412776"/>
            <a:ext cx="8712968" cy="511256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 algn="just"/>
            <a:r>
              <a:rPr lang="el-GR" sz="2000" dirty="0" smtClean="0"/>
              <a:t>Ο </a:t>
            </a:r>
            <a:r>
              <a:rPr lang="el-GR" sz="2000" dirty="0"/>
              <a:t>προσανατολισμός ενός χάρτη αποτελεί στοιχείο της ταυτότητας του.</a:t>
            </a:r>
          </a:p>
          <a:p>
            <a:pPr algn="just"/>
            <a:r>
              <a:rPr lang="el-GR" sz="2000" dirty="0" smtClean="0"/>
              <a:t>Η </a:t>
            </a:r>
            <a:r>
              <a:rPr lang="el-GR" sz="2000" dirty="0"/>
              <a:t>κλίμακα είναι ένας πίνακας που περιέχει χαρτογραφικά σύμβολα.</a:t>
            </a:r>
          </a:p>
          <a:p>
            <a:pPr algn="just"/>
            <a:r>
              <a:rPr lang="el-GR" sz="2000" dirty="0" smtClean="0"/>
              <a:t>Το </a:t>
            </a:r>
            <a:r>
              <a:rPr lang="el-GR" sz="2000" dirty="0"/>
              <a:t>υπόμνημα χρησιμεύει για τον προσανατολισμό του χάρτη.</a:t>
            </a:r>
          </a:p>
          <a:p>
            <a:pPr algn="just"/>
            <a:r>
              <a:rPr lang="el-GR" sz="2000" dirty="0" smtClean="0"/>
              <a:t>Ο </a:t>
            </a:r>
            <a:r>
              <a:rPr lang="el-GR" sz="2000" dirty="0"/>
              <a:t>τίτλος ενός χάρτη βρίσκεται στο κάτω μέρος του χάρτη</a:t>
            </a:r>
            <a:r>
              <a:rPr lang="el-GR" sz="2000" dirty="0" smtClean="0"/>
              <a:t>.</a:t>
            </a:r>
          </a:p>
          <a:p>
            <a:pPr lvl="0" algn="just"/>
            <a:r>
              <a:rPr lang="el-GR" sz="2000" dirty="0"/>
              <a:t>Οι χάρτες μας βοηθούν να μελετήσουμε τη θέση ενός σημείου στον </a:t>
            </a:r>
            <a:r>
              <a:rPr lang="el-GR" sz="2000" dirty="0" smtClean="0"/>
              <a:t>κόσμο.</a:t>
            </a:r>
            <a:endParaRPr lang="el-GR" sz="2000" dirty="0"/>
          </a:p>
          <a:p>
            <a:pPr lvl="0" algn="just"/>
            <a:r>
              <a:rPr lang="el-GR" sz="2000" dirty="0"/>
              <a:t>Οι πολεοδομικοί χάρτες είναι θεματικοί χάρτες.</a:t>
            </a:r>
          </a:p>
          <a:p>
            <a:pPr lvl="0" algn="just"/>
            <a:r>
              <a:rPr lang="el-GR" sz="2000" dirty="0"/>
              <a:t>Οι θεματικοί χάρτες έχουν μεγάλη ποικιλία χαρτογραφικών </a:t>
            </a:r>
            <a:r>
              <a:rPr lang="el-GR" sz="2000" dirty="0" smtClean="0"/>
              <a:t>συμβόλων.</a:t>
            </a:r>
            <a:endParaRPr lang="el-GR" sz="2000" dirty="0"/>
          </a:p>
          <a:p>
            <a:pPr lvl="0" algn="just"/>
            <a:r>
              <a:rPr lang="el-GR" sz="2000" dirty="0"/>
              <a:t>Οι γενικοί χάρτες διαθέτουν μεγάλη ποικιλία </a:t>
            </a:r>
            <a:r>
              <a:rPr lang="el-GR" sz="2000" dirty="0" smtClean="0"/>
              <a:t>πληροφοριών.</a:t>
            </a:r>
            <a:endParaRPr lang="el-GR" sz="2000" dirty="0"/>
          </a:p>
          <a:p>
            <a:pPr lvl="0" algn="just"/>
            <a:r>
              <a:rPr lang="el-GR" sz="2000" dirty="0"/>
              <a:t>Οι θεματικοί χάρτες παρουσιάζουν την κατανομή ενός φαινομένου στον </a:t>
            </a:r>
            <a:r>
              <a:rPr lang="el-GR" sz="2000" dirty="0" smtClean="0"/>
              <a:t>χώρο.</a:t>
            </a:r>
            <a:endParaRPr lang="el-GR" sz="2000" dirty="0"/>
          </a:p>
          <a:p>
            <a:pPr lvl="0" algn="just"/>
            <a:r>
              <a:rPr lang="el-GR" sz="2000" dirty="0"/>
              <a:t>Υπάρχουν τόσοι χάρτες όσες και οι ανάγκες των </a:t>
            </a:r>
            <a:r>
              <a:rPr lang="el-GR" sz="2000" dirty="0" smtClean="0"/>
              <a:t>ανθρώπων.</a:t>
            </a:r>
            <a:endParaRPr lang="el-GR" sz="2000" dirty="0"/>
          </a:p>
          <a:p>
            <a:pPr lvl="0" algn="just"/>
            <a:r>
              <a:rPr lang="el-GR" sz="2000" dirty="0"/>
              <a:t>Οι χάρτες της βλάστησης είναι γενικοί </a:t>
            </a:r>
            <a:r>
              <a:rPr lang="el-GR" sz="2000" dirty="0" smtClean="0"/>
              <a:t>χάρτες.</a:t>
            </a:r>
            <a:endParaRPr lang="el-GR" sz="2000" dirty="0"/>
          </a:p>
          <a:p>
            <a:pPr lvl="0" algn="just"/>
            <a:r>
              <a:rPr lang="el-GR" sz="2000" dirty="0"/>
              <a:t>Οι γενικοί χάρτες περιλαμβάνουν μόνο τους γεωφυσικούς ή </a:t>
            </a:r>
            <a:r>
              <a:rPr lang="el-GR" sz="2000" dirty="0" smtClean="0"/>
              <a:t>γεωμορφολογικούς.</a:t>
            </a:r>
            <a:endParaRPr lang="el-GR" sz="2000" dirty="0"/>
          </a:p>
          <a:p>
            <a:endParaRPr lang="el-GR" sz="2000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0914" y="2475260"/>
            <a:ext cx="1258742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-576381" y="3206206"/>
            <a:ext cx="1284464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932824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Θέση περιεχομένου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832741530"/>
              </p:ext>
            </p:extLst>
          </p:nvPr>
        </p:nvGraphicFramePr>
        <p:xfrm>
          <a:off x="179512" y="188640"/>
          <a:ext cx="8856984" cy="6504973"/>
        </p:xfrm>
        <a:graphic>
          <a:graphicData uri="http://schemas.openxmlformats.org/presentationml/2006/ole">
            <p:oleObj spid="_x0000_s2063" name="Διαφάνεια" r:id="rId3" imgW="4570378" imgH="3427533" progId="PowerPoint.Slide.12">
              <p:embed/>
            </p:oleObj>
          </a:graphicData>
        </a:graphic>
      </p:graphicFrame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763688" y="2870796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7" name="Ορθογώνιο 6"/>
          <p:cNvSpPr/>
          <p:nvPr/>
        </p:nvSpPr>
        <p:spPr>
          <a:xfrm>
            <a:off x="4716016" y="836712"/>
            <a:ext cx="324036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2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endParaRPr lang="el-G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02329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331640" y="158477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5" name="Αντικείμενο 4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442402180"/>
              </p:ext>
            </p:extLst>
          </p:nvPr>
        </p:nvGraphicFramePr>
        <p:xfrm>
          <a:off x="-1" y="0"/>
          <a:ext cx="9318567" cy="6858000"/>
        </p:xfrm>
        <a:graphic>
          <a:graphicData uri="http://schemas.openxmlformats.org/presentationml/2006/ole">
            <p:oleObj spid="_x0000_s3087" name="Διαφάνεια" r:id="rId3" imgW="4145160" imgH="3108969" progId="PowerPoint.Slide.12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3579596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sofia\OneDrive\Υπολογιστής\ΜΑΡΙΑ\ΓΕΩΓΡΑΦΙΑ\ΓΕΩΓΡΑΦΙΑ Α ΓΥΜΝΑΣΙΟΥ\Α1.3 Χρήση χαρτών\Στιγμιότυπο οθόνης 2023-11-26 212736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52386"/>
            <a:ext cx="9143999" cy="66056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3471863" cy="439738"/>
          </a:xfrm>
        </p:spPr>
        <p:txBody>
          <a:bodyPr>
            <a:normAutofit fontScale="90000"/>
          </a:bodyPr>
          <a:lstStyle/>
          <a:p>
            <a:r>
              <a:rPr lang="el-GR" sz="2400" b="1" u="sng" smtClean="0">
                <a:solidFill>
                  <a:srgbClr val="FF0000"/>
                </a:solidFill>
              </a:rPr>
              <a:t>Συμπληρώστε τα κενά:</a:t>
            </a:r>
            <a:endParaRPr lang="el-GR" sz="2400" smtClean="0"/>
          </a:p>
        </p:txBody>
      </p:sp>
      <p:pic>
        <p:nvPicPr>
          <p:cNvPr id="9219" name="Picture 2" descr="C:\Users\sofia\OneDrive\Υπολογιστής\Χωρίς τίτλο 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500063"/>
            <a:ext cx="9144000" cy="6357937"/>
          </a:xfr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85750" y="274638"/>
            <a:ext cx="8572500" cy="725487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>
              <a:defRPr/>
            </a:pPr>
            <a:r>
              <a:rPr lang="el-GR" sz="2400" b="1" u="sng" dirty="0" smtClean="0">
                <a:solidFill>
                  <a:srgbClr val="FF0000"/>
                </a:solidFill>
              </a:rPr>
              <a:t>Συμπληρώστε τις προτάσεις με τις κατάλληλες λέξεις .</a:t>
            </a:r>
            <a:endParaRPr lang="el-GR" sz="2400" b="1" u="sng" dirty="0">
              <a:solidFill>
                <a:srgbClr val="FF0000"/>
              </a:solidFill>
            </a:endParaRPr>
          </a:p>
        </p:txBody>
      </p:sp>
      <p:sp>
        <p:nvSpPr>
          <p:cNvPr id="5" name="4 - Ορθογώνιο"/>
          <p:cNvSpPr/>
          <p:nvPr/>
        </p:nvSpPr>
        <p:spPr>
          <a:xfrm>
            <a:off x="285750" y="1428750"/>
            <a:ext cx="8572500" cy="526256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spAutoFit/>
          </a:bodyPr>
          <a:lstStyle/>
          <a:p>
            <a:pPr algn="just" eaLnBrk="1" hangingPunct="1">
              <a:defRPr/>
            </a:pPr>
            <a:endParaRPr lang="el-GR" sz="2400" dirty="0"/>
          </a:p>
          <a:p>
            <a:pPr algn="just" eaLnBrk="1" hangingPunct="1">
              <a:defRPr/>
            </a:pPr>
            <a:r>
              <a:rPr lang="el-GR" sz="2400" dirty="0"/>
              <a:t>Οι άνθρωποι σχεδιάζουν χάρτες για κάθε ……………… που έχουν.</a:t>
            </a:r>
          </a:p>
          <a:p>
            <a:pPr algn="just" eaLnBrk="1" hangingPunct="1">
              <a:defRPr/>
            </a:pPr>
            <a:r>
              <a:rPr lang="el-GR" sz="2400" dirty="0"/>
              <a:t>Ο χάρτης είναι ένα πολύτιμο εργαλείο για να εντοπίσουμε τόπους στην επιφάνεια της Γης. </a:t>
            </a:r>
          </a:p>
          <a:p>
            <a:pPr algn="just" eaLnBrk="1" hangingPunct="1">
              <a:buFont typeface="Arial" pitchFamily="34" charset="0"/>
              <a:buChar char="•"/>
              <a:defRPr/>
            </a:pPr>
            <a:r>
              <a:rPr lang="el-GR" sz="2400" dirty="0"/>
              <a:t>  Οι χάρτες διακρίνονται στους χάρτες ………………… χρήσης και στους ……………………… χάρτες.</a:t>
            </a:r>
          </a:p>
          <a:p>
            <a:pPr algn="just" eaLnBrk="1" hangingPunct="1">
              <a:buFont typeface="Arial" pitchFamily="34" charset="0"/>
              <a:buChar char="•"/>
              <a:defRPr/>
            </a:pPr>
            <a:r>
              <a:rPr lang="el-GR" sz="2400" dirty="0"/>
              <a:t>Οι πρώτοι παρουσιάζουν μεγάλη ποικιλία ………………………………… Γι’ αυτό και έχουν και μεγάλη ποικιλία ………………………… </a:t>
            </a:r>
            <a:r>
              <a:rPr lang="el-GR" sz="2400" dirty="0" err="1"/>
              <a:t>π.χ</a:t>
            </a:r>
            <a:r>
              <a:rPr lang="el-GR" sz="2400" dirty="0"/>
              <a:t> ………………, γραμμές, επιφάνειες, χρώματα, …………………….. και γράμματα.</a:t>
            </a:r>
          </a:p>
          <a:p>
            <a:pPr algn="just" eaLnBrk="1" hangingPunct="1">
              <a:buFont typeface="Arial" pitchFamily="34" charset="0"/>
              <a:buChar char="•"/>
              <a:defRPr/>
            </a:pPr>
            <a:r>
              <a:rPr lang="el-GR" sz="2400" dirty="0"/>
              <a:t>Οι δεύτεροι παρουσιάζουν συνήθως ένα συγκεκριμένο …………………………</a:t>
            </a:r>
          </a:p>
          <a:p>
            <a:pPr eaLnBrk="1" hangingPunct="1">
              <a:defRPr/>
            </a:pPr>
            <a:endParaRPr lang="el-GR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l-GR" sz="3200" b="1" u="sng" dirty="0" smtClean="0">
                <a:solidFill>
                  <a:srgbClr val="FF0000"/>
                </a:solidFill>
              </a:rPr>
              <a:t>Χάρτης είναι: </a:t>
            </a:r>
            <a:r>
              <a:rPr lang="el-GR" sz="3200" dirty="0" smtClean="0"/>
              <a:t>η απεικόνιση μιας περιοχής μεγάλης ή μικρής, σε σχέδιο.</a:t>
            </a:r>
            <a:endParaRPr lang="el-GR" sz="3200" dirty="0"/>
          </a:p>
        </p:txBody>
      </p:sp>
      <p:pic>
        <p:nvPicPr>
          <p:cNvPr id="2050" name="Picture 2" descr="C:\Users\Multirama\Desktop\ΓΕΩΓΡΑΦΙΑ\aegean-6miles_small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115616" y="1772816"/>
            <a:ext cx="4834880" cy="4404042"/>
          </a:xfrm>
          <a:prstGeom prst="rect">
            <a:avLst/>
          </a:prstGeom>
          <a:noFill/>
        </p:spPr>
      </p:pic>
      <p:sp>
        <p:nvSpPr>
          <p:cNvPr id="5" name="4 - Θέση περιεχομένου"/>
          <p:cNvSpPr>
            <a:spLocks noGrp="1"/>
          </p:cNvSpPr>
          <p:nvPr>
            <p:ph sz="half" idx="2"/>
          </p:nvPr>
        </p:nvSpPr>
        <p:spPr>
          <a:xfrm>
            <a:off x="5724128" y="1600200"/>
            <a:ext cx="2962672" cy="4525963"/>
          </a:xfrm>
        </p:spPr>
        <p:txBody>
          <a:bodyPr/>
          <a:lstStyle/>
          <a:p>
            <a:pPr algn="ctr"/>
            <a:endParaRPr lang="el-GR" dirty="0" smtClean="0"/>
          </a:p>
          <a:p>
            <a:pPr algn="ctr"/>
            <a:endParaRPr lang="el-GR" dirty="0" smtClean="0"/>
          </a:p>
          <a:p>
            <a:pPr algn="ctr"/>
            <a:endParaRPr lang="el-GR" dirty="0" smtClean="0"/>
          </a:p>
          <a:p>
            <a:pPr algn="ctr"/>
            <a:endParaRPr lang="el-GR" dirty="0" smtClean="0"/>
          </a:p>
          <a:p>
            <a:pPr algn="ctr"/>
            <a:r>
              <a:rPr lang="el-GR" u="sng" dirty="0" smtClean="0"/>
              <a:t>Ναυτικός χάρτης.</a:t>
            </a:r>
            <a:endParaRPr lang="el-GR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ultirama\Desktop\ΓΕΩΓΡΑΦΙΑ\world-map-550x327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8760"/>
            <a:ext cx="9144000" cy="5589240"/>
          </a:xfrm>
          <a:prstGeom prst="rect">
            <a:avLst/>
          </a:prstGeom>
          <a:noFill/>
        </p:spPr>
      </p:pic>
      <p:sp>
        <p:nvSpPr>
          <p:cNvPr id="5" name="4 - Ορθογώνιο"/>
          <p:cNvSpPr/>
          <p:nvPr/>
        </p:nvSpPr>
        <p:spPr>
          <a:xfrm>
            <a:off x="107504" y="188640"/>
            <a:ext cx="8856984" cy="9541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chemeClr val="accent3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l-GR" sz="2800" dirty="0" smtClean="0"/>
              <a:t>Πληροφορίες που προκύπτουν για την Ευρώπη από τη μελέτη του παγκόσμιου χάρτη.</a:t>
            </a:r>
            <a:endParaRPr lang="el-G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07504" y="274638"/>
            <a:ext cx="8856984" cy="1143000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l-GR" sz="2800" b="1" dirty="0" smtClean="0"/>
              <a:t>Μαθαίνω πληροφορίες για την Ευρώπη απαντώντας σε ερωτήσεις.</a:t>
            </a:r>
            <a:endParaRPr lang="el-GR" sz="2800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07504" y="1600200"/>
            <a:ext cx="8856984" cy="506916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77500" lnSpcReduction="20000"/>
          </a:bodyPr>
          <a:lstStyle/>
          <a:p>
            <a:pPr algn="just"/>
            <a:r>
              <a:rPr lang="el-GR" b="1" dirty="0" smtClean="0">
                <a:solidFill>
                  <a:srgbClr val="FF0000"/>
                </a:solidFill>
              </a:rPr>
              <a:t>Ποια είναι η γεωγραφική θέση της Ευρώπης;</a:t>
            </a:r>
          </a:p>
          <a:p>
            <a:pPr algn="just"/>
            <a:r>
              <a:rPr lang="el-GR" b="1" dirty="0" smtClean="0">
                <a:solidFill>
                  <a:srgbClr val="00B0F0"/>
                </a:solidFill>
              </a:rPr>
              <a:t>Πείτε ποια είναι η σχετική θέση της Ευρώπης αναφέροντας ως σημεία αναφοράς τον Ισημερινό και τον μεσημβρινό του Γκρήνουιτς.</a:t>
            </a:r>
            <a:endParaRPr lang="en-US" b="1" dirty="0" smtClean="0">
              <a:solidFill>
                <a:srgbClr val="00B0F0"/>
              </a:solidFill>
            </a:endParaRPr>
          </a:p>
          <a:p>
            <a:pPr algn="just"/>
            <a:r>
              <a:rPr lang="el-GR" b="1" dirty="0" smtClean="0">
                <a:solidFill>
                  <a:srgbClr val="FF0000"/>
                </a:solidFill>
              </a:rPr>
              <a:t>Πείτε τη σχετική θέση της Ευρώπης αναφέροντας ως σημεία αναφοράς τις υπόλοιπες ηπείρους.</a:t>
            </a:r>
          </a:p>
          <a:p>
            <a:pPr algn="just"/>
            <a:r>
              <a:rPr lang="el-GR" b="1" dirty="0" smtClean="0">
                <a:solidFill>
                  <a:schemeClr val="accent2"/>
                </a:solidFill>
              </a:rPr>
              <a:t>Ποια είναι η θέση της ως προς τον Β. Πόλο και τον Ισημερινό;</a:t>
            </a:r>
          </a:p>
          <a:p>
            <a:pPr algn="just"/>
            <a:r>
              <a:rPr lang="el-GR" b="1" dirty="0" smtClean="0">
                <a:solidFill>
                  <a:schemeClr val="accent3">
                    <a:lumMod val="75000"/>
                  </a:schemeClr>
                </a:solidFill>
              </a:rPr>
              <a:t>Τι έκταση έχει συγκριτικά με τις άλλες ηπείρους;</a:t>
            </a:r>
          </a:p>
          <a:p>
            <a:pPr algn="just"/>
            <a:r>
              <a:rPr lang="el-GR" b="1" dirty="0" smtClean="0">
                <a:solidFill>
                  <a:srgbClr val="FFFF00"/>
                </a:solidFill>
              </a:rPr>
              <a:t>Ποια είναι η απόσταση της από τις άλλες ηπείρους;</a:t>
            </a:r>
          </a:p>
          <a:p>
            <a:pPr algn="just"/>
            <a:r>
              <a:rPr lang="el-GR" b="1" dirty="0" smtClean="0">
                <a:solidFill>
                  <a:srgbClr val="00B0F0"/>
                </a:solidFill>
              </a:rPr>
              <a:t>Ποια είναι η απόσταση των πιο απομακρυσμένων σημείων της Ευρώπης από τη θάλασσα;</a:t>
            </a:r>
          </a:p>
          <a:p>
            <a:pPr algn="just"/>
            <a:r>
              <a:rPr lang="el-GR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Ποια είναι τα σύνορα της Ευρώπης με την Ασία και την Αφρική;</a:t>
            </a:r>
          </a:p>
          <a:p>
            <a:pPr algn="just"/>
            <a:r>
              <a:rPr lang="el-GR" b="1" dirty="0" smtClean="0">
                <a:solidFill>
                  <a:schemeClr val="accent3">
                    <a:lumMod val="75000"/>
                  </a:schemeClr>
                </a:solidFill>
              </a:rPr>
              <a:t>Από ποιες θάλασσες βρέχεται η Ευρώπη;</a:t>
            </a:r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784976" cy="778098"/>
          </a:xfrm>
        </p:spPr>
        <p:txBody>
          <a:bodyPr>
            <a:normAutofit fontScale="90000"/>
          </a:bodyPr>
          <a:lstStyle/>
          <a:p>
            <a:r>
              <a:rPr lang="el-GR" sz="2800" b="1" dirty="0" smtClean="0"/>
              <a:t>Θέση της Ευρώπης σε σχέση με τον Ισημερινό και τον μεσημβρινό του Γκρήνουιτς.</a:t>
            </a:r>
            <a:endParaRPr lang="el-GR" sz="2800" b="1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1"/>
          </p:nvPr>
        </p:nvSpPr>
        <p:spPr>
          <a:xfrm>
            <a:off x="212584" y="980728"/>
            <a:ext cx="4316288" cy="5001419"/>
          </a:xfrm>
        </p:spPr>
        <p:txBody>
          <a:bodyPr>
            <a:normAutofit/>
          </a:bodyPr>
          <a:lstStyle/>
          <a:p>
            <a:pPr marL="0" indent="0" algn="just"/>
            <a:r>
              <a:rPr lang="el-GR" sz="2000" dirty="0"/>
              <a:t>Με </a:t>
            </a:r>
            <a:r>
              <a:rPr lang="el-GR" sz="2000" dirty="0" smtClean="0"/>
              <a:t>σημείο αναφοράς τον 1</a:t>
            </a:r>
            <a:r>
              <a:rPr lang="el-GR" sz="2000" baseline="30000" dirty="0" smtClean="0"/>
              <a:t>ο</a:t>
            </a:r>
            <a:r>
              <a:rPr lang="el-GR" sz="2000" dirty="0" smtClean="0"/>
              <a:t> Μεσημβρινό </a:t>
            </a:r>
            <a:r>
              <a:rPr lang="el-GR" sz="2000" dirty="0"/>
              <a:t>η Ευρώπη εκτείνεται κυρίως στο </a:t>
            </a:r>
            <a:r>
              <a:rPr lang="el-GR" sz="2000" b="1" u="sng" dirty="0"/>
              <a:t>ανατολικό </a:t>
            </a:r>
            <a:r>
              <a:rPr lang="el-GR" sz="2000" dirty="0" smtClean="0"/>
              <a:t>ημισφαίριο.</a:t>
            </a:r>
          </a:p>
          <a:p>
            <a:pPr marL="0" indent="0" algn="just">
              <a:buNone/>
            </a:pPr>
            <a:r>
              <a:rPr lang="el-GR" sz="2000" dirty="0" smtClean="0"/>
              <a:t>Μικρό τμήμα της βρίσκεται στο </a:t>
            </a:r>
            <a:r>
              <a:rPr lang="el-GR" sz="2000" b="1" u="sng" dirty="0" smtClean="0"/>
              <a:t>δυτικό</a:t>
            </a:r>
            <a:r>
              <a:rPr lang="el-GR" sz="2000" dirty="0" smtClean="0"/>
              <a:t> ημισφαίριο (</a:t>
            </a:r>
            <a:r>
              <a:rPr lang="el-GR" sz="2000" dirty="0" err="1" smtClean="0"/>
              <a:t>π.χ</a:t>
            </a:r>
            <a:r>
              <a:rPr lang="el-GR" sz="2000" dirty="0" smtClean="0"/>
              <a:t> η </a:t>
            </a:r>
            <a:r>
              <a:rPr lang="el-GR" sz="2000" dirty="0"/>
              <a:t>Ιρλανδία, </a:t>
            </a:r>
            <a:r>
              <a:rPr lang="el-GR" sz="2000" dirty="0" smtClean="0"/>
              <a:t>η Πορτογαλία, η Ισλανδία, τμήμα της Γαλλίας, της Ισπανίας, του Ην. Βασιλείου)</a:t>
            </a:r>
            <a:endParaRPr lang="el-GR" sz="2000" dirty="0"/>
          </a:p>
          <a:p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sz="half" idx="2"/>
          </p:nvPr>
        </p:nvSpPr>
        <p:spPr>
          <a:xfrm>
            <a:off x="4139952" y="1124744"/>
            <a:ext cx="4752528" cy="5472608"/>
          </a:xfrm>
        </p:spPr>
        <p:txBody>
          <a:bodyPr>
            <a:normAutofit/>
          </a:bodyPr>
          <a:lstStyle/>
          <a:p>
            <a:endParaRPr lang="el-GR" dirty="0" smtClean="0"/>
          </a:p>
          <a:p>
            <a:endParaRPr lang="el-GR" dirty="0"/>
          </a:p>
          <a:p>
            <a:endParaRPr lang="el-GR" b="1" u="sng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pPr algn="just"/>
            <a:endParaRPr lang="el-GR" dirty="0" smtClean="0"/>
          </a:p>
          <a:p>
            <a:pPr algn="just"/>
            <a:r>
              <a:rPr lang="el-GR" dirty="0" smtClean="0"/>
              <a:t>Με σημείο αναφοράς  </a:t>
            </a:r>
            <a:r>
              <a:rPr lang="el-GR" dirty="0"/>
              <a:t>τον Ισημερινό η Ευρώπη </a:t>
            </a:r>
            <a:r>
              <a:rPr lang="el-GR" dirty="0" smtClean="0"/>
              <a:t>βρίσκε-</a:t>
            </a:r>
            <a:r>
              <a:rPr lang="el-GR" dirty="0" err="1" smtClean="0"/>
              <a:t>ται</a:t>
            </a:r>
            <a:r>
              <a:rPr lang="el-GR" dirty="0" smtClean="0"/>
              <a:t> </a:t>
            </a:r>
            <a:r>
              <a:rPr lang="el-GR" dirty="0"/>
              <a:t>στο </a:t>
            </a:r>
            <a:r>
              <a:rPr lang="el-GR" u="sng" dirty="0"/>
              <a:t>βόρειο </a:t>
            </a:r>
            <a:r>
              <a:rPr lang="el-GR" dirty="0"/>
              <a:t>ημισφαίριο</a:t>
            </a:r>
            <a:r>
              <a:rPr lang="en-US" dirty="0"/>
              <a:t>.</a:t>
            </a:r>
            <a:endParaRPr lang="el-GR" dirty="0"/>
          </a:p>
          <a:p>
            <a:endParaRPr lang="el-GR" dirty="0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0602" y="1124744"/>
            <a:ext cx="3419475" cy="3019425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532" y="3528031"/>
            <a:ext cx="4419600" cy="334674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60686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84976" cy="1143000"/>
          </a:xfrm>
          <a:solidFill>
            <a:schemeClr val="accent6"/>
          </a:solidFill>
          <a:ln w="57150">
            <a:solidFill>
              <a:schemeClr val="accent5">
                <a:lumMod val="20000"/>
                <a:lumOff val="80000"/>
              </a:schemeClr>
            </a:solidFill>
          </a:ln>
        </p:spPr>
        <p:txBody>
          <a:bodyPr>
            <a:normAutofit/>
          </a:bodyPr>
          <a:lstStyle/>
          <a:p>
            <a:r>
              <a:rPr lang="el-GR" sz="3200" b="1" dirty="0" smtClean="0"/>
              <a:t>Πληροφορίες που προκύπτουν για την Ευρώπη από τη μελέτη του παγκόσμιου χάρτη.</a:t>
            </a:r>
            <a:endParaRPr lang="el-GR" sz="3200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79512" y="1412776"/>
            <a:ext cx="8784976" cy="5328592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pPr algn="just"/>
            <a:r>
              <a:rPr lang="el-GR" b="1" dirty="0" smtClean="0">
                <a:solidFill>
                  <a:srgbClr val="FF0000"/>
                </a:solidFill>
              </a:rPr>
              <a:t>Εκτείνεται το ηπειρωτικό της τμήμα από 36</a:t>
            </a:r>
            <a:r>
              <a:rPr lang="el-GR" b="1" baseline="30000" dirty="0" smtClean="0">
                <a:solidFill>
                  <a:srgbClr val="FF0000"/>
                </a:solidFill>
              </a:rPr>
              <a:t>ο</a:t>
            </a:r>
            <a:r>
              <a:rPr lang="el-GR" b="1" dirty="0" smtClean="0">
                <a:solidFill>
                  <a:srgbClr val="FF0000"/>
                </a:solidFill>
              </a:rPr>
              <a:t> έως 71</a:t>
            </a:r>
            <a:r>
              <a:rPr lang="el-GR" b="1" baseline="30000" dirty="0" smtClean="0">
                <a:solidFill>
                  <a:srgbClr val="FF0000"/>
                </a:solidFill>
              </a:rPr>
              <a:t>ο</a:t>
            </a:r>
            <a:r>
              <a:rPr lang="el-GR" b="1" dirty="0" smtClean="0">
                <a:solidFill>
                  <a:srgbClr val="FF0000"/>
                </a:solidFill>
              </a:rPr>
              <a:t> βόρειο γεωγρ. πλάτος και από 9</a:t>
            </a:r>
            <a:r>
              <a:rPr lang="el-GR" b="1" baseline="30000" dirty="0" smtClean="0">
                <a:solidFill>
                  <a:srgbClr val="FF0000"/>
                </a:solidFill>
              </a:rPr>
              <a:t>ο</a:t>
            </a:r>
            <a:r>
              <a:rPr lang="el-GR" b="1" dirty="0" smtClean="0">
                <a:solidFill>
                  <a:srgbClr val="FF0000"/>
                </a:solidFill>
              </a:rPr>
              <a:t> δυτικό έως 66</a:t>
            </a:r>
            <a:r>
              <a:rPr lang="el-GR" b="1" baseline="30000" dirty="0" smtClean="0">
                <a:solidFill>
                  <a:srgbClr val="FF0000"/>
                </a:solidFill>
              </a:rPr>
              <a:t>ο</a:t>
            </a:r>
            <a:r>
              <a:rPr lang="el-GR" b="1" dirty="0" smtClean="0">
                <a:solidFill>
                  <a:srgbClr val="FF0000"/>
                </a:solidFill>
              </a:rPr>
              <a:t> ανατολικό γεωγρ. μήκος.</a:t>
            </a:r>
          </a:p>
          <a:p>
            <a:pPr algn="just"/>
            <a:r>
              <a:rPr lang="el-G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Βρίσκεται βόρεια της Αφρικής.</a:t>
            </a:r>
          </a:p>
          <a:p>
            <a:pPr algn="just"/>
            <a:r>
              <a:rPr lang="el-GR" b="1" dirty="0" smtClean="0">
                <a:solidFill>
                  <a:schemeClr val="accent3">
                    <a:lumMod val="75000"/>
                  </a:schemeClr>
                </a:solidFill>
              </a:rPr>
              <a:t>Αποτελεί συνέχεια της Ασίας και βρίσκεται στα δυτικά της.</a:t>
            </a:r>
          </a:p>
          <a:p>
            <a:pPr algn="just"/>
            <a:r>
              <a:rPr lang="el-GR" b="1" dirty="0">
                <a:solidFill>
                  <a:srgbClr val="C00000"/>
                </a:solidFill>
              </a:rPr>
              <a:t>Βρίσκεται ανάμεσα στην Ασία, την Αφρική, και την Αμερική.</a:t>
            </a:r>
          </a:p>
          <a:p>
            <a:pPr algn="just"/>
            <a:r>
              <a:rPr lang="el-GR" b="1" dirty="0" smtClean="0">
                <a:solidFill>
                  <a:srgbClr val="FFC000"/>
                </a:solidFill>
              </a:rPr>
              <a:t>Έχει μικρή έκταση σε σχέση με τις άλλες ηπείρους.</a:t>
            </a:r>
          </a:p>
          <a:p>
            <a:pPr algn="just"/>
            <a:r>
              <a:rPr lang="el-GR" b="1" dirty="0" smtClean="0">
                <a:solidFill>
                  <a:schemeClr val="bg2">
                    <a:lumMod val="25000"/>
                  </a:schemeClr>
                </a:solidFill>
              </a:rPr>
              <a:t>Ακόμα και οι πιο απομακρυσμένες περιοχές απέχουν λίγο από τη θάλασσα.</a:t>
            </a:r>
            <a:endParaRPr lang="el-GR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51520" y="260648"/>
            <a:ext cx="8640960" cy="6264696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/>
          <a:p>
            <a:pPr algn="just"/>
            <a:endParaRPr lang="el-GR" b="1" dirty="0" smtClean="0"/>
          </a:p>
          <a:p>
            <a:pPr algn="just"/>
            <a:r>
              <a:rPr lang="el-GR" b="1" dirty="0" smtClean="0"/>
              <a:t>Το μεγαλύτερο τμήμα της Ευρώπης απέχει αρκετά από τον Ισημερινό και τον </a:t>
            </a:r>
            <a:r>
              <a:rPr lang="el-GR" b="1" dirty="0" err="1" smtClean="0"/>
              <a:t>Β.Πόλο</a:t>
            </a:r>
            <a:r>
              <a:rPr lang="el-GR" b="1" dirty="0" smtClean="0"/>
              <a:t> με αποτέλεσμα το κλίμα της να είναι ήπιο.</a:t>
            </a:r>
          </a:p>
          <a:p>
            <a:pPr algn="just"/>
            <a:r>
              <a:rPr lang="el-GR" b="1" dirty="0" smtClean="0">
                <a:solidFill>
                  <a:schemeClr val="accent6">
                    <a:lumMod val="75000"/>
                  </a:schemeClr>
                </a:solidFill>
              </a:rPr>
              <a:t>Βρέχεται από πολλές θάλασσες και δυτικά από τον Ατλαντικό Ωκεανό.</a:t>
            </a:r>
          </a:p>
          <a:p>
            <a:pPr algn="just"/>
            <a:r>
              <a:rPr lang="el-G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Απέχει λίγο από την Αμερική αλλά πολύ από την Ωκεανία και την Ανταρκτική</a:t>
            </a:r>
            <a:r>
              <a:rPr lang="el-GR" b="1" dirty="0" smtClean="0"/>
              <a:t>.</a:t>
            </a:r>
          </a:p>
          <a:p>
            <a:pPr algn="just"/>
            <a:r>
              <a:rPr lang="el-GR" b="1" dirty="0" smtClean="0">
                <a:solidFill>
                  <a:srgbClr val="FFC000"/>
                </a:solidFill>
              </a:rPr>
              <a:t>Όρια της </a:t>
            </a:r>
            <a:r>
              <a:rPr lang="el-GR" b="1" u="sng" dirty="0" smtClean="0">
                <a:solidFill>
                  <a:srgbClr val="FF0000"/>
                </a:solidFill>
              </a:rPr>
              <a:t>με την Ασία </a:t>
            </a:r>
            <a:r>
              <a:rPr lang="el-GR" b="1" dirty="0" smtClean="0">
                <a:solidFill>
                  <a:srgbClr val="FFC000"/>
                </a:solidFill>
              </a:rPr>
              <a:t>είναι η οροσειρά των Ουραλίων και του Καυκάσου, η Κασπία Θάλασσα, ο Εύξεινος Πόντος και τα Στενά του Ελλησπόντου - Βοσπόρου. </a:t>
            </a:r>
          </a:p>
          <a:p>
            <a:pPr algn="just">
              <a:buNone/>
            </a:pPr>
            <a:r>
              <a:rPr lang="el-GR" b="1" dirty="0" smtClean="0">
                <a:solidFill>
                  <a:srgbClr val="FFC000"/>
                </a:solidFill>
              </a:rPr>
              <a:t>    Όρια της </a:t>
            </a:r>
            <a:r>
              <a:rPr lang="el-GR" b="1" u="sng" dirty="0" smtClean="0">
                <a:solidFill>
                  <a:srgbClr val="FF0000"/>
                </a:solidFill>
              </a:rPr>
              <a:t>με την Αφρική </a:t>
            </a:r>
            <a:r>
              <a:rPr lang="el-GR" b="1" dirty="0" smtClean="0">
                <a:solidFill>
                  <a:srgbClr val="FFC000"/>
                </a:solidFill>
              </a:rPr>
              <a:t>αποτελούν η Μεσόγειος θάλασσα και ο Πορθμός του Γιβραλτάρ.</a:t>
            </a:r>
            <a:endParaRPr lang="el-GR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57909" y="274638"/>
            <a:ext cx="8828181" cy="490066"/>
          </a:xfrm>
        </p:spPr>
        <p:txBody>
          <a:bodyPr>
            <a:noAutofit/>
          </a:bodyPr>
          <a:lstStyle/>
          <a:p>
            <a:r>
              <a:rPr lang="el-GR" sz="28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Ποια είναι τα σύνορα </a:t>
            </a:r>
            <a:r>
              <a:rPr lang="el-GR" sz="28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της Ευρώπης με την Ασία και την Αφρική;</a:t>
            </a:r>
            <a:endParaRPr lang="el-GR" sz="2800" dirty="0"/>
          </a:p>
        </p:txBody>
      </p:sp>
      <p:pic>
        <p:nvPicPr>
          <p:cNvPr id="4" name="Picture 4" descr="scan000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/>
          <a:srcRect l="3324" t="2223" r="6158" b="8570"/>
          <a:stretch/>
        </p:blipFill>
        <p:spPr bwMode="auto">
          <a:xfrm>
            <a:off x="157909" y="1052736"/>
            <a:ext cx="8828181" cy="56886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548680"/>
          </a:xfrm>
        </p:spPr>
        <p:txBody>
          <a:bodyPr>
            <a:normAutofit fontScale="90000"/>
          </a:bodyPr>
          <a:lstStyle/>
          <a:p>
            <a:r>
              <a:rPr lang="el-GR" sz="3600" b="1" u="sng" dirty="0" smtClean="0">
                <a:solidFill>
                  <a:schemeClr val="accent6">
                    <a:lumMod val="75000"/>
                  </a:schemeClr>
                </a:solidFill>
              </a:rPr>
              <a:t>Χρησιμότητα χαρτών</a:t>
            </a:r>
            <a:endParaRPr lang="el-GR" sz="3600" b="1" u="sng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620688"/>
            <a:ext cx="9144000" cy="6237312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77500" lnSpcReduction="20000"/>
          </a:bodyPr>
          <a:lstStyle/>
          <a:p>
            <a:pPr algn="just"/>
            <a:r>
              <a:rPr lang="el-GR" sz="4000" b="1" dirty="0" smtClean="0">
                <a:solidFill>
                  <a:srgbClr val="00B0F0"/>
                </a:solidFill>
              </a:rPr>
              <a:t>Δίνουν τη δυνατότητα στον άνθρωπο να αντιληφθεί τη μορφή που έχει μία περιοχή.</a:t>
            </a:r>
          </a:p>
          <a:p>
            <a:pPr algn="just"/>
            <a:r>
              <a:rPr lang="el-GR" sz="38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Δίνουν πληροφορίες για τη γεωγραφική θέση των σημείων του χώρου (</a:t>
            </a:r>
            <a:r>
              <a:rPr lang="el-GR" sz="38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π.χ</a:t>
            </a:r>
            <a:r>
              <a:rPr lang="el-GR" sz="38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που βρίσκεται ένα βουνό, μία λίμνη, ένα ποτάμι</a:t>
            </a:r>
            <a:r>
              <a:rPr lang="en-US" sz="38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l-GR" sz="38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μία πόλη, ………).</a:t>
            </a:r>
          </a:p>
          <a:p>
            <a:pPr algn="just"/>
            <a:r>
              <a:rPr lang="el-GR" sz="3800" b="1" dirty="0" smtClean="0">
                <a:solidFill>
                  <a:schemeClr val="accent2">
                    <a:lumMod val="75000"/>
                  </a:schemeClr>
                </a:solidFill>
              </a:rPr>
              <a:t>Δίνουν πληροφορίες για τα στοιχεία του φυσικού περιβάλλοντος (</a:t>
            </a:r>
            <a:r>
              <a:rPr lang="el-GR" sz="3800" b="1" dirty="0" err="1" smtClean="0">
                <a:solidFill>
                  <a:schemeClr val="accent2">
                    <a:lumMod val="75000"/>
                  </a:schemeClr>
                </a:solidFill>
              </a:rPr>
              <a:t>π.χ</a:t>
            </a:r>
            <a:r>
              <a:rPr lang="el-GR" sz="3800" b="1" dirty="0" smtClean="0">
                <a:solidFill>
                  <a:schemeClr val="accent2">
                    <a:lumMod val="75000"/>
                  </a:schemeClr>
                </a:solidFill>
              </a:rPr>
              <a:t> θάλασσα, νησί, πεδιάδα………..)</a:t>
            </a:r>
          </a:p>
          <a:p>
            <a:pPr algn="just"/>
            <a:r>
              <a:rPr lang="el-GR" sz="3800" b="1" dirty="0" smtClean="0">
                <a:solidFill>
                  <a:schemeClr val="bg2">
                    <a:lumMod val="50000"/>
                  </a:schemeClr>
                </a:solidFill>
              </a:rPr>
              <a:t>Ενημερώνουν για τα φαινόμενα και τις λειτουργίες που συμβαίνουν στο χώρο (</a:t>
            </a:r>
            <a:r>
              <a:rPr lang="el-GR" sz="3800" b="1" dirty="0" err="1" smtClean="0">
                <a:solidFill>
                  <a:schemeClr val="bg2">
                    <a:lumMod val="50000"/>
                  </a:schemeClr>
                </a:solidFill>
              </a:rPr>
              <a:t>π.χ</a:t>
            </a:r>
            <a:r>
              <a:rPr lang="el-GR" sz="3800" b="1" dirty="0" smtClean="0">
                <a:solidFill>
                  <a:schemeClr val="bg2">
                    <a:lumMod val="50000"/>
                  </a:schemeClr>
                </a:solidFill>
              </a:rPr>
              <a:t> αν υπάρχουν δρόμοι, λιμάνια, αεροδρόμια, ποια πόλη είναι μεγάλη).                                  Αναφέρονται στο ανθρωπογενές περιβάλλον</a:t>
            </a:r>
          </a:p>
          <a:p>
            <a:pPr algn="just"/>
            <a:r>
              <a:rPr lang="el-GR" sz="3800" b="1" dirty="0" smtClean="0">
                <a:solidFill>
                  <a:srgbClr val="C00000"/>
                </a:solidFill>
              </a:rPr>
              <a:t>Δίνουν πληροφορίες για τη σχέση ανάμεσα στο χώρο και τα φαινόμενα (</a:t>
            </a:r>
            <a:r>
              <a:rPr lang="el-GR" sz="3800" b="1" dirty="0" err="1" smtClean="0">
                <a:solidFill>
                  <a:srgbClr val="C00000"/>
                </a:solidFill>
              </a:rPr>
              <a:t>π.χ</a:t>
            </a:r>
            <a:r>
              <a:rPr lang="el-GR" sz="3800" b="1" dirty="0" smtClean="0">
                <a:solidFill>
                  <a:srgbClr val="C00000"/>
                </a:solidFill>
              </a:rPr>
              <a:t> ύπαρξη ορεινού όγκου οδηγεί στην ανάπτυξη της κτηνοτροφίας, η ύπαρξη ομαλού ανάγλυφου βοηθά στη δημιουργία οδικής αρτηρίας).</a:t>
            </a:r>
            <a:endParaRPr lang="el-GR" sz="3800" b="1" dirty="0">
              <a:solidFill>
                <a:srgbClr val="C00000"/>
              </a:solidFill>
            </a:endParaRPr>
          </a:p>
        </p:txBody>
      </p:sp>
      <p:sp>
        <p:nvSpPr>
          <p:cNvPr id="4" name="Δεξιό βέλος 3"/>
          <p:cNvSpPr/>
          <p:nvPr/>
        </p:nvSpPr>
        <p:spPr>
          <a:xfrm>
            <a:off x="-108520" y="4653136"/>
            <a:ext cx="504056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432048"/>
          </a:xfrm>
        </p:spPr>
        <p:txBody>
          <a:bodyPr>
            <a:normAutofit fontScale="90000"/>
          </a:bodyPr>
          <a:lstStyle/>
          <a:p>
            <a:r>
              <a:rPr lang="el-GR" sz="3600" u="sng" dirty="0" smtClean="0"/>
              <a:t>Κατηγορίες χαρτών</a:t>
            </a:r>
            <a:endParaRPr lang="el-GR" sz="3600" u="sng" dirty="0"/>
          </a:p>
        </p:txBody>
      </p:sp>
      <p:graphicFrame>
        <p:nvGraphicFramePr>
          <p:cNvPr id="4" name="3 - Θέση περιεχομένου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340592045"/>
              </p:ext>
            </p:extLst>
          </p:nvPr>
        </p:nvGraphicFramePr>
        <p:xfrm>
          <a:off x="200200" y="692696"/>
          <a:ext cx="8692280" cy="5976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35287" y="61058"/>
            <a:ext cx="8291264" cy="720080"/>
          </a:xfrm>
        </p:spPr>
        <p:txBody>
          <a:bodyPr>
            <a:normAutofit fontScale="90000"/>
          </a:bodyPr>
          <a:lstStyle/>
          <a:p>
            <a:r>
              <a:rPr lang="el-GR" sz="3200" b="1" u="sng" dirty="0" smtClean="0">
                <a:solidFill>
                  <a:srgbClr val="FF0000"/>
                </a:solidFill>
              </a:rPr>
              <a:t>Βρείτε σε ποια κατηγορία ανήκει ο κάθε χάρτης.</a:t>
            </a:r>
            <a:endParaRPr lang="el-GR" sz="3200" b="1" u="sng" dirty="0">
              <a:solidFill>
                <a:srgbClr val="FF0000"/>
              </a:solidFill>
            </a:endParaRPr>
          </a:p>
        </p:txBody>
      </p:sp>
      <p:pic>
        <p:nvPicPr>
          <p:cNvPr id="3074" name="Picture 2" descr="C:\Users\Multirama\Desktop\ΓΕΩΓΡΑΦΙΑ\EUG_G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836712"/>
            <a:ext cx="3960440" cy="2625155"/>
          </a:xfrm>
          <a:prstGeom prst="rect">
            <a:avLst/>
          </a:prstGeom>
          <a:noFill/>
        </p:spPr>
      </p:pic>
      <p:pic>
        <p:nvPicPr>
          <p:cNvPr id="3075" name="Picture 3" descr="C:\Users\Multirama\Desktop\ΓΕΩΓΡΑΦΙΑ\xartisevropi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923" y="4149080"/>
            <a:ext cx="5151189" cy="2448272"/>
          </a:xfrm>
          <a:prstGeom prst="rect">
            <a:avLst/>
          </a:prstGeom>
          <a:noFill/>
        </p:spPr>
      </p:pic>
      <p:pic>
        <p:nvPicPr>
          <p:cNvPr id="3077" name="Picture 5" descr="http://ebooks.edu.gr/modules/ebook/show.php/DSGYM-B106/382/2534,9796/images/20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3573016"/>
            <a:ext cx="2460002" cy="3115533"/>
          </a:xfrm>
          <a:prstGeom prst="rect">
            <a:avLst/>
          </a:prstGeom>
          <a:noFill/>
        </p:spPr>
      </p:pic>
      <p:pic>
        <p:nvPicPr>
          <p:cNvPr id="3079" name="Picture 7" descr="http://1.bp.blogspot.com/-Y1UuXDPogt4/UK8a84R5BgI/AAAAAAAABdM/bj4KxYlYUFA/s640/zones-vlastisis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801561"/>
            <a:ext cx="4536504" cy="30209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ebooks.edu.gr/modules/ebook/show.php/DSGYM-B106/382/2534,9811/images/30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16632"/>
            <a:ext cx="3419475" cy="2876551"/>
          </a:xfrm>
          <a:prstGeom prst="rect">
            <a:avLst/>
          </a:prstGeom>
          <a:noFill/>
        </p:spPr>
      </p:pic>
      <p:sp>
        <p:nvSpPr>
          <p:cNvPr id="21508" name="AutoShape 4" descr="data:image/jpeg;base64,/9j/4AAQSkZJRgABAQAAAQABAAD/2wCEAAkGBhQSERQUEhQUFBQWGBoZGBYYFRkcGhgYGBgWGBgWGBgbHyYeGRokGhgXIi8gIycpLCwsFx4xNTAqNSYsLCkBCQoKDgwOGg8PGikgHyQsKSwqLCosKSwsKSwpLCwpLCwsKSwsLCwpKSksLCksLCwsLCwsLCwpLCwsKSwpLCksKf/AABEIALwBDAMBIgACEQEDEQH/xAAbAAABBQEBAAAAAAAAAAAAAAAAAQMEBQYCB//EADsQAAEDAgQDBQUHBQACAwAAAAEAAhEDIQQSMUEFUWEGEyJxgTKRobHwI0JScsHR4RQzYrLxFYIWkuP/xAAZAQEAAwEBAAAAAAAAAAAAAAAAAQIDBAX/xAApEQACAgICAgEDAwUAAAAAAAAAAQIRAxIhMQRBIhMyUYHw8QUjQmFx/9oADAMBAAIRAxEAPwD0xCQlc1agaC4mAATcwPVUOg6QAqXF8dp0w51NzXuL5LS48g0lojSw6aqtxHa5/eHuwMmgBiTr4jeR5KUmwa1CzHDe1niIrxB9kgaHlG46rQNx1MmA9pNrTrOkc5QD6FE4nVe2mTTyTzcYDR+Lrt71B4RxptVuRznF95dlDbC+bcNF4uoBcoVRTqHKAHNqXmn43Fzg1xzOOhMfhEiyWvjmgPIOUtAbmyghhdeHAaZfd1KAtkLMNx1d0d0ajyNXOa3I4TObMQIGwGsDVT28eFOG14FTcM8UW32BPISpBcLljABAsFRVO1bSQGN3gl1hFr9N+alM480hsDM9xsxvzJOlr39wUAtUITIxTc2WbyRF9QA4jpYj3hSB5C5e6ATe3LVDXTsR5qAdISIQCoVHW47Touygl7RMxBy8g02kXjoAFajGMyZ8wDYBk2gESJnRAPpCU2cS3MG5m5joJud9FU8Wx7cMc7Ye5xuC6Ta0jcRBECBcoC7SLKf/AC+oadmNzmb7AbW3PwTVftRWcwCA0wZcBroBE6GZ/hQ3ReMHJNr0aqpjGNMF7Bzl4B2iy4xfEqdMS5wvECZJkxYLAvc6s8EyXmB57D9FadmcO7+o0HhBzSNNoHJ0/CeSsUNohCFABCEIAUfEC/opCZraoAe9wAgB2k3i3PQyqbjbqtRkd2WNG5qtuNLtbM66X1V8EqkGaZ2TlntkkmRILQBzLdSekhZ3F0X06hpv8JadrzYGGk+hnqvRiVhe0r81fxWgAwdRI9kwYgA6cwdlrCV8Mhlc1o13InflPu1UukafdB2Zwqgmw0ImxmJHv2UM1RIHyG2lrck83GEUwzKy0+INBdeDc3g6D0hGvj17IssqGOFQN7ypUY5gP2gIu0x4I19b9bJ7AYmjRkhxfnADgWaN++06Ak7H3hUzDNrzIiOu0cytPguyYF6riT+FtgLbnc+UaLNriyxzSqh7IaWmsW5oAADaYI8E6NBHlM9V3wWuyrVk5u9a2XEDLOjXNdB8Q0iw0UmnWY15oNLA8mwNMQBM5LG5i4m9/QQ+B4JzqjnuLmva8y78YggtO3tNJNuSqC5xuHZ3TmkQ2NG28gI5nbeV56SdZK1vafiT2FrGGJBJPwj5/BUGC4TUqyWNkDUkgD3nUqQR8O0uIAkk2gCT6Dda7gHDwzMSDnBLST01yjkbXTFDs9SpMLq3jI1gkAeUEE+v8K14fiab2xSILW2gTab73+ilMEpM0cI1pcWiC4km5uTGo02Hx5lOgKh7Q8fNP7OkfEQczrHJ5f5a6qYpydIF+kKweHxNVlZofUewkw4kzDrn2dII2CncW7RPacjXCcoDnNmMwmS2dNYPks5yUXyb4sEsn2mgoVyyiMwJqBpJboXOF3Rzk3tsVCr8Xc9uZgLqe5aCHAACQSD4TflcXWVONe4gl7jGkuNpnTlqU4zHuDfDIOaS7ckTG8Rc6ayojNMnJglFnL25jYpatZ7jJc4zrPMW/U+hXDXx0XcyJB1UzeqsjFjeR6oVmJLSHNJDgZB6hRMTWLsxcSSTJJTzh1Kj1Br+qzeaPo6Y+DO/lwdsNgh6MORlBOvL1XRfcEgxIkfotFNM55YJx9Gl7P8AZ9zTnrNGnhB1BBBBgWG/VSnOfh68W7mo4nT2XO1EjrETzKj1e1QdDWgtkCXkeyTyG4VzQxWbwvAa47atcBu07jpqov1Y1a+TjwSQEq5B2XSuc4IQhACZrC6eTVXVAONNglXLNB5D5Kp49xzuRkZ/cI9Gjn1PRWjFydIEni2I8BY14bUcLXEgSMzhfZsn0WBxmLzvc51sziYIA3tpZPvxjiXEkkuEOJNyLW8rD3Jgt6Lshj1M27FpUS5wve58rEk+6U9XommTTdHhO0G/n0k6cyowpgaW8jCvcNwhlWm4se99SR4izKwncbmdd+Smdf5BFM0T+w+vittQ440UWPreEuBMfijcRpOqyDMKZObwkGIgG481KZTpiA9/IDNJPSGj9Y6Lzs/kwUtFbf4o6IYZNX6GKONLKhqNibnxX1B13nrqt9S0GnOwgXuTHU3WTq8Ayw+RlkQDYmYgBsHc81qsNTysaOQG8/EopOT6oq4pLsj4/hLKxBeDI3BgkX8M8pOylUqQaA1oAA0AXaFYqcVaQc0tcAWmxB0Kbp0mUgGtAYJ0FrlPql4ljXHvfuspgQ4iJqSCILrEAC46qVb4QJ/E3vFF5Z7cbD0sFk+GcPd/UhlRsw4FwJGzQZJG12nqTC0NftEynSY93tPAIZNzcA/NZzDdoiCQGMBIcMxEugO8IB9TrzWqk4QbJjDeSihzjDWCs8F+cl2ewuLEjxXEB2oj7qhYkB3ikSSZaBEfpH7KJAaSDJJM+/e2hkap1mI/F6Hn/Oi83JPZ8HuePiWJU+xtwRljcp7ON+vwC5dRzNknW8QLBMak+ivkZMUWtuWctrg6CfKeutk9TeDoZ6oZA6fskLAZc0OERJBG8xNvP4q7xyl6M4eTjx8p3Y4WclDquvqnKtdzrB0tHIFsncWO3PdR6sEGABzEfMK0cC9syl/UHfCHczY8F4AExq7nHnMeSaptmDGU321vHqm6BunqAEyLdPrqrrEkc+TypSquKHTTNiDodOY6rV9ncS6pTItNOCw9HAnKfdB5eYWVe+BP1ZaHsYWw92cZnEeCdhcEc9Yty8lKxpPgq/IlKNS5L2ljGmoGSM+UyINoLZ9L872UtVWNpGk81x4tnjcMt7NwLETB/wCWVKoHAOaZBEg9CrnOdoQhACaq6p1N1EANd4Af8Z+C8+xmKNR7nu1Jn9h6BbutiMlJpAJMNAA3JgD4rCYnBvY52a8EyQQd7+nWFfHmxwlUnVk6SkrQ1tFomeuka8v2XLQu3jpFvorkhd6MBXMlTaXE5qBz3OY1ohoptHhsW2BsLE35qA1qlYDhzqrwGgkSM0EeEE6/QUSquQN1aYeWim1+YH2s5kxaTNm3PPkrvh/ZEOp5qucPN8kgRyBLgTKvOFcKbRbYAOPtGSfSTsP5U9ck8nPBokV+F4bLMtbxaANJzBoGgDoknm5TwEqFk3ZYELlx6SlCgCqNjqeZhggOAMGASLXjceikFY6lhHuc5hBkuIgzoQNd4uVzeRlcKSV2bYobc30Q+JUjUiCS8ubfUn69yhVOF1GgucPDo4idrAGbScy33D+GtpNgDmQTc3A05eQUergwSDAD3NGdpEtc22aZsfNZ445MUVFu1+DZzhKWyVGJw4EHMSHHTUjlI3mbRfTdX+E7MlwYXizmkkAxBjwgnW/QSFT1uEZOIPpPqOZSINRgEmWmPAJBkyNOhi9jYVeLVQcoc5obo0TYAQNbm3NbxwVJtuyH5bqoX+pFyd1WaMQxzWTfqOYO48lYcawRYe8pNYKTchaWx4rjbnJ9yoON8SfWImr4mnTL4SN22Hx6aq64Vxuk3D1KVUkmXFtpBkCIPmJvz1V4qMDny+T9V/IrcZjn1KjnkQXfd2jkDzgJp2M8Ibtmm4+8YERIJOijuxh30+I69frVR3AmST1iPKx2/wCqzmq4OWWZLosgCBpbYchNh7k1VpBwuo1LFlpAc4kQNtPrqpL5MqYtPo2TtWRTSymCSbfqpjGwo5ZJ+upUmlpKsC04Zj6TKbw4S9xbEiWwCDccgbkbwFZcQ4NTqDvMNBdmvB58pMNgidOfksu5ytOC8U7lxJBMiD7x8hNuZUEmi4mXEMpZvbAaTcZjbfRo1PM2A1KsqNEMa1o0aABOsCyUw4SIO4PyK6aZEqACVIhAKuHrtNvQEDFtP2BmB/8Am6/osy5s63la5zZpNIbLgywnm2Pksk0OLgBFyBc6SYXl+ZBuSS/fR3ePJJOzrhvAzVeYMMBBJMmZ1aDOpg+/qrlvZGlu55vsQDHI2vfe3JWjGso07kNaNzaTzPUrpmLDmZ2eMbRuRaF6WJzx41Fvo48lSk2kZ/C8DpsxQpul4yFwkCCQYvGoA+itJSpBoAaA0DQAQPcoYqNLpIyVNAHHYkE5TodP00Uym6Rz5+a0eTfkrrqdpEqFUAhCEALlx6wukjuuiA4q1g1pcSIEz6LIYvj1VznZHZJiw2jmdbpeMceNWWMGVl94J0gmJ81VUqkWsIMTFjb5oB9+IeSSHuzQRMmffKueB9oWNY1jp19uZuSZnSALc9TyVFUq+SYp17QTeTtrJ25qxBreL42hnp1HDvCGuylr9A4R7MwSQdTootXi9Hu/D3j3Gm5omIg+KMohpi140AWfe+2oXOHxuUAgwWwQYNiIKqgcspEXIMi0OHQTHI7X5IocOc/MaQzACXAaiTsPfbbkrjiLBUb39OwcYe3dr/2Oqj4HGupOzNImIM7jr63UyWyKSipKiifT2KbDzMHbfn9H5LUYzjNNwLnUWuqyfE5rSMvWIkx0nkp3DuzWHrNFTI9tyI7wkWjndZaGDwy9GINz0j3/AMa/FPUsaRIMkc9f5C0fHOyLg4Ooy4EwGBtxN5Lp9nW/ksw9mXMLGDFtLclztyhI9GKTirJdLFtFLNYOLy0WPsgA7kbk7SuKOJkyCcu+l7ajlyScN4TUrENpiZmZgAEXM8oB+K0XE+zXcUw5lwGjPc+1pLQbgXO+66McpN8mcq9FK1P02zEKvDL9BoIm/lysI/Rans26g5thGIuRnnKXXjLBiOY1WpQusG2oynQbBMmHzq1pDiB0iw9FZJVGqYxrajaZmXzFrWBMTzshJJQhCgCLly7XJKA4w3sM/K35BQOJcDbUktJY48og+asMP7Dfyj5BOKsoqXZKbXR5/icPVLwytUN3R7TiGiDJANuRgX8J5wtxgWs7topkFgsI6WM9Z1UfjWFD6R8OYi4A1/4m+CYqmKLQHNETmEgQ4e0PIFYxlKMtJdGkknHZE04clozEOcCSDl0O0CducrnD0XgeJ+Y9GgDy/lQ6nH25y1okAEl08rCBvJI+PJPU+MUyBe5tBBF7qfq43LsaTromtdIldLiloP2Xa3MgQhCASbqHxisG0KhLsvhN/O0eunqpqruO8PNaiWtMOkEeiAxTakixCaa72pjX9Am3UCCZAJbqCLiJkxGug9F3kmR6wBG2s/srMgVrcxi0CPM62nkuq9KGmIt9BFIHYxaZ1N5sZ8v+IfWic9ztFryBJmZsdBuiBxWbrFj03kpzLyTVTWBqPr6CeY6fr4KAWfCcd3RhwDmvhrgdI/F6CfeueM8OdRu3xMcYa79/41UKm4TMi1vUxPugLr/ybwC10PpEQWGeeoIuCDeysBrA4F9dwayPdIHV3Qclv8FhBSYGN0G/M7kqn7PcRa53d0qTabACTGpIygSd9TdXwCqAWH7ScG7uuagHgfJHR+4/VblMYrCNqMLHiQfh1HVVcU+yydFP2NogUC4RLnmfQABXOKpBzHNcYDhB9bKq4XROFpvFS7e8s4fhIAzEa6iI1Vy5shSiDH9peFCm+l3bSA4FsATLhEep+KoTIJIOWDtqCDr0d/C9A4vhu8pSBmLCHAcy0+zdNV+HUcUGPPtWJg35lpi2tpIUkUTcBXL6THOEFzQT6hcYvDAuY4SHNmIN4i4iDOo/dSlFbj6felmbxgaR5kgcz9bKCRzC1i4GdRF+dhces+5PqDQ4flqZy9x8IaG2gXvYbaW2hTkAkpUIQDeH9hv5R8gnEzhD9mz8jf8AULuq4gWE3Fum5R8A7UHimEY6m/MBprp7N2381MYbLPdp6xLmtuA0TPU/A+qw8iahjbNcUXKVIpazo0ievpP6KN/WnlMidtPofRsma9QmQdfW8G9v0UqhRaYFzyvMe/osseDFDGnJXxyXllm51Fkrhfa19JsVBnF48V/DyJ22g+ml9bw7iTKzczNtRy3Hn5rH/wDj2AzAKsOH4oUjLR+bm7TwjkJm6rLzseyUeiy8adW+zVpCVW0+PUyBmkE6jWPX61VhTqBwkEEcwuqGWE/tdmEoSj2jtCQJVoUKHjHZkVC59Ozzcg6c7cjNzzUJvZaqSJLBa9yYnW0dOa1aFIMxU7IFrfs35nf5CBF+U3vus5i8IWOcxxBcNRO2ttwPO/NekObKw/aDhr21nuLW5HOnOYFhFo8jGyIhlbSefugAa33nQ28vknWMdqcvx26/wuqbbydz/ASVagFnTl+9ETl3ibTClogY70lwDY8XM25crb36XXVBjnuDQLmLDUzoByTlUNLabmg58pzgm8zaNojyWm7KcOhpquF3Rln8I3HKZ+CAseDcKFBkD2jGY/oOgv7yrBCQFVLCpEqRAEJUIQFdjXPY7vWEuaBD6cnb7w6/ooGDvXFWnJY4w5u7SReRu2YMq/KzXEHOwtXvGjwOmNhcXbO17+ikEvjfHTSJpsDi+JzQIAM6X181U9m6RFU1XAHK0lznEkjNoWk6m0balXvEuEd+GHMGuG+WZB9Rp+qbPCSzDuYDJJklrbkSLe5CCzY8mZAHIE39dhtZJha2ZjXEZSRMH60TODwmQOadnkg6kgmRJN52nomOI0nANqQ19SnJ3FjrAk/dBHvIUElmhZDCdq3tf4/E0nQaiRaDy016rU4XEtqNDmmQfh0PVAGDH2bPyN/1CeTWF9hn5W/IJ1ACou0uHe4CJybwNDz5jz01V6uXsBBBuDqs8uP6kXEvCWsrPOsZRAgaAnX/AFA5LujioAywG29f3NlZ8a4W5joAlh0nQ9OU9CqruC3xZD1JFgbaHaZ+C50t8eklcvwaP4z2XCH62JmCCD6fG67wr7jyFupn9viojDYZgYkCR1NhcadU+yhyNue9j7plYzji+no+K/fZpGU99lyTSrzs6ZY87Zo9YE/Me5UJErScCeDStqCQfOZ+RC5fAX939Dfyn8CxQkSr3DzREqEIAVZ2hpZsO65EQbecfqrNUnanH5KYbIGeZ8hE/MIDJPc4A6GJMnXyi3vSivBkQbEaxq0j5LkmxIIOt53hNBrYESSL21O958z71coSqN5tpEna8xf0K2fAcQHYdkEGAW2/xMR7oWIo1SZaWg5y30y5rRvqfeFteHtGHw7e8OW5J6FxJiNyqssizSAQqXA8SfWr+EAU2g+cOFifVo8pV2oJBIEqEAJEqEAgK5fTBH8A+t10lQFT/S4ps5atN8xd7SCInQCQZ5lScKysAe8NNx5jNfXURA206qakQDD3VLwG9L6335AC5t5Jzurgm5ExsLiDb/uqhYnjlNj8jjzk8iACB1mT7lWYPjdWrXDAQ1hJ5TlFzB30+JU0RZDxfZyr3gysblJnwu8ItvmuOfpCfq162GPdg21sJ18x0VjxvHAPpUw4Nl7XOM6NBBHlP6BXCkDOE/ts/K3/AFCeTOE/ts/I3/UJ5VJBCEIDl7ARBAIOxWc49wEAZ6YNtRJjWfdstKkc2RB0KpOG3K79MtGVf8PNK1bwwYHQ9do6JcNW7swZyzytcR6QVbYrAinWMgTcA+f8DbrqowwkEFoHIiTF401+ivPn5cGnCUf5OmOCSakn/BJZfQT9bLUcKwZp04OpOY9DAEfBZjhFSHMA9qZGoEZreeq2ijwMa5l76LeTJ8IEIQvUOIEiVCAFUdpcIH0p3aZ9DqPl7lbprEUszHN1kEfBSDz6vTGZth7uW3xQSZsPM7b28/3Xddl/E0jLNpGunWI8ym8PTc92SmJkWjz35e8R0WssbirZmnZddj6Ic5znNkwHA8iZHviL9FM7UYzSmANMxPvAj4qx4JwruKQbYu+86NdYHkJgJ7FcNZUc1zxJboNjvfndZF/RF4BgDTpS72nwY5D7o/X16KyHPpoukKCREqEIAQkQgFQkSoDirWDQXOIAGpKznFO1EhzKQEEQXu0gyLBd9rqxAa2YaZJvy6evyWe7sDlP1+q2UUo7Mo3zQrn878zz6rljyCCDBF55RuPVIQiPr9lbHHZlZOiVhsUDVa+pLvECZi9x0+HRbxeeUGy5obqSAPMm3l5r0JosmeKjVEwdjWD/ALbPyN/1CeTOE/ts/K3/AFCzfEuP1mVXtaRAdA8IKyhBy4RZuuzVIUD+qqf07XtAdUIZaDHic0OMDYAk+irzxbFZy0UQ6HuE5XtBa0+1mJjxC4ifI6qtE2X6FmqXaLElsuwrwdxlfYBjRI5/an/6glds47iSROGLRIDjDjlHizOEe2BlBAFzI3KgWP8AafCy1rhqDH6j4j4qjp1LAgaiVpeH4h1ek/vaRpnMQGuBEtIBY6+8EA8iCs9Wp928sIg7DkTJIke9eN5+KpbL2eh407VFvwfD03uDwfE0DwQIB0kdN4GhV4qvgeFaGZh7TtbzaeW2itF6PjRrGv8AZy5nc2CEIXQZAhZDtzxzEYd9IUHEBwcXeEGSCANQeal9iOLVsRSqOrGSHgDwhtsoOwG6kpur1NIkVH/X4sOd9lmAqOsABNMEtaGmfaMtd5NdpMLh2Kx0ACnTmWgnYm4c4CfYMA6yJ0UFrHcV2ZFR7nGoQXGRDRYbjW56/NT+G8KZQBDZJOpOttB5DkqmjjcdMupCMugyznLPC2c0Zc9ielt1dcPe80296AKkQ6IiQSJEbGJ9Vdzk1TISRIQhCoWBCEICt4/hqj6UUpzZgbGLXm8hV/Zvh1enUcaocAWwJeDeRtJVlxuu9lKac5sw0E2uofAsZWe9wqkxltLYvI6BR9SnqdEYN43LijvE4PFF1TJVa0F7XMkn2WgHLYWBcIPQlc/+NxJua3ilxs9wHidTcGxEEN+1aOhb6P1cbXD3ZaeZjXt+4QXMLfFlJMOcHEX5NdbdQG8Qx0tBogW8VrZpfcEOiIyb7n0k5iRgcFi2up95VY9rZz3MvzADTLAyxbncmJVzUfAJgmNgJPoFT4LG4oupCpSABnvCIgSBkynNJgzmtaY2k3SAwvFuJGvU0/xa3e/TmUuI4PVYw1HsAGp8Vx5ieq2lDDMYIY1rR0AHySYr2HeEvtOUASYvAmy6PqrhJcFNPdnn/Qjzn5X0ThE8rnTz2RUpvc/2DmdcANOhNiAPmtbwfgraTQ5wmpudcvRu3quiU441Zmk5Mi8B4FkIqVBDvut5AjU/5dNvlfoQuKUnJ2zdKhnCf22flb8gqvE8ecx7m5AQCRMlWmE/ts/K35BQa+IpBzs1MEzc5W3XH5LaSqWprjcV9ysk1ceG0e9cDAbmIHloJVfU7VU2nK9rmu+0gS0yaTnNix1c5jw3nl2kKzfiGNpZ3Q2mGyZ0A69FF/8AM4cz4m2yEy0geMjIZIi5eCPzT1XRHpGb7Ibe2FEkiHABpdmOUCA0uiZ9q0ZddeRVvgcWKtNtRujhMHUcwY3Bkeihu41hxYmCXZQDTcCXAuEAFsl2ZrhbcRqpuGxTH5shByuLXdHDUfHVWIHlX8T4fnDrE5gBFrX9oT9easELOcFNUy8ZOLtGa4HxHI7u3XlwB6GIGmoPhWjqVA0EnQfWir8dwVlR2cxI0BFp9LqRgsO9k535tIEac+pvuscEZ4/g+V6NMjjL5LskMeCJGiHVANSBJgTuToB1XSQhdRiZbtn2xfgnUmsptfnDicxIiCBaPNSexvad+Np1HPY1hY4NhpJmRO6Z7Y8aw9B1MV8OK5cHZSQw5QCJHiG8hP8AZDi1GvTqGhRFANcAQA0SYmfCOStpLXauDPZbVY9U7UUw9zGse9zXlkNAJMAy4CfZlrh/6naFHodtaT4ysfcTfKIhocRrtMeYKtX8UogkF7QQ/u9NH5S/Lpyk+/dMDj2GLQ7OzLDnAlp0aQHG4tBI+PIqhci0e19JxaAyoMxAuAA0mQc5nwgEEEmysuF8UZXYXMmA4tvraCD5FpBHmmqfGqDnZQ9pcZtB0aJcdNANTopmFxDajGvYZa4AgxFvI3HkUA6hCEJBCEICs7Q8Udh6OdgaTmAvMXnkRyUDs52lfiKjmvawANnwzzA3J5qy45j20aWdzBUGYDKY3m9wVA7P8eZXqOayiKZDZkZb3AiwHNZuS2qyrhJu0+CXi+N5HPHducGTmI5BjXTp/kBH/FXjtkJg0Hg2BkwAfsw9umrXPjrE+VviOM0mOyOdDpA0OrssX0+8D5TyUel2moOdTaHOzVIyDKQTJLY6GWukHSCtCRvh/aRtV7GZHNLgSZ+44SQx1oDi1rnROkayrlR8Dj2VmZ6ZzNkib6gwdfqCCpCEgonFKr20iabczrACJ1MabqWhSuGBrDZsoL4DyPFGnl1j906hcVWkggGCRE8uqdgY4hxBtFhc4idhNyeQRw+u99MOcA0uuBJ9k6T1j62UXh3Am03Z3uNSp+Iiw6gXv1JVorS1XCIV+xnCf22flb8gm6nDmOJJBk9SnMJ/bZ+VvyCeWUoRl9yskZqYVrmd24SwiCDuFEHZ+hf7PXUZnx7OT2ZizbDltorFCsCHU4RSd7VMHU3nVxeSddZe4z1TmEwFOlPdsDZuY3I3PM9dSpCEAIQhACEIQAhCEBWcX7OUMUWmswuLQQIc4RMToRyCc4RwSlhmubRaWhxky4m4Ebk7KehW2dVfBXVXdFeeAUJJ7sS7Uy65Ls0m+s76+i4Z2awwiKTbReXE2ncmYubfsFZoVSxWjs7hwIFJoERYuFiIIF7Ai0crKbh8M2m3Kxoa2SYGgkkmBtclOoQAhCEAIQhAMYvBsqty1GhzZmDOo00TOD4PRpOzU2BpIiQTp6nopqFFLsWR62ApvnOxjs0TLQZiImfIe5NN4LQGlKmP/Uc5+d/NTUKQNYfCspiGNawcmgAaAaDoB7k6hCAEIQgESoQgESoQg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21510" name="AutoShape 6" descr="data:image/jpeg;base64,/9j/4AAQSkZJRgABAQAAAQABAAD/2wCEAAkGBhQSERQUEhQUFBQWGBoZGBYYFRkcGhgYGBgWGBgWGBgbHyYeGRokGhgXIi8gIycpLCwsFx4xNTAqNSYsLCkBCQoKDgwOGg8PGikgHyQsKSwqLCosKSwsKSwpLCwpLCwsKSwsLCwpKSksLCksLCwsLCwsLCwpLCwsKSwpLCksKf/AABEIALwBDAMBIgACEQEDEQH/xAAbAAABBQEBAAAAAAAAAAAAAAAAAQMEBQYCB//EADsQAAEDAgQDBQUHBQACAwAAAAEAAhEDIQQSMUEFUWEGEyJxgTKRobHwI0JScsHR4RQzYrLxFYIWkuP/xAAZAQEAAwEBAAAAAAAAAAAAAAAAAQIDBAX/xAApEQACAgICAgEDAwUAAAAAAAAAAQIRAxIhMQRBIhMyUYHw8QUjQmFx/9oADAMBAAIRAxEAPwD0xCQlc1agaC4mAATcwPVUOg6QAqXF8dp0w51NzXuL5LS48g0lojSw6aqtxHa5/eHuwMmgBiTr4jeR5KUmwa1CzHDe1niIrxB9kgaHlG46rQNx1MmA9pNrTrOkc5QD6FE4nVe2mTTyTzcYDR+Lrt71B4RxptVuRznF95dlDbC+bcNF4uoBcoVRTqHKAHNqXmn43Fzg1xzOOhMfhEiyWvjmgPIOUtAbmyghhdeHAaZfd1KAtkLMNx1d0d0ajyNXOa3I4TObMQIGwGsDVT28eFOG14FTcM8UW32BPISpBcLljABAsFRVO1bSQGN3gl1hFr9N+alM480hsDM9xsxvzJOlr39wUAtUITIxTc2WbyRF9QA4jpYj3hSB5C5e6ATe3LVDXTsR5qAdISIQCoVHW47Touygl7RMxBy8g02kXjoAFajGMyZ8wDYBk2gESJnRAPpCU2cS3MG5m5joJud9FU8Wx7cMc7Ye5xuC6Ta0jcRBECBcoC7SLKf/AC+oadmNzmb7AbW3PwTVftRWcwCA0wZcBroBE6GZ/hQ3ReMHJNr0aqpjGNMF7Bzl4B2iy4xfEqdMS5wvECZJkxYLAvc6s8EyXmB57D9FadmcO7+o0HhBzSNNoHJ0/CeSsUNohCFABCEIAUfEC/opCZraoAe9wAgB2k3i3PQyqbjbqtRkd2WNG5qtuNLtbM66X1V8EqkGaZ2TlntkkmRILQBzLdSekhZ3F0X06hpv8JadrzYGGk+hnqvRiVhe0r81fxWgAwdRI9kwYgA6cwdlrCV8Mhlc1o13InflPu1UukafdB2Zwqgmw0ImxmJHv2UM1RIHyG2lrck83GEUwzKy0+INBdeDc3g6D0hGvj17IssqGOFQN7ypUY5gP2gIu0x4I19b9bJ7AYmjRkhxfnADgWaN++06Ak7H3hUzDNrzIiOu0cytPguyYF6riT+FtgLbnc+UaLNriyxzSqh7IaWmsW5oAADaYI8E6NBHlM9V3wWuyrVk5u9a2XEDLOjXNdB8Q0iw0UmnWY15oNLA8mwNMQBM5LG5i4m9/QQ+B4JzqjnuLmva8y78YggtO3tNJNuSqC5xuHZ3TmkQ2NG28gI5nbeV56SdZK1vafiT2FrGGJBJPwj5/BUGC4TUqyWNkDUkgD3nUqQR8O0uIAkk2gCT6Dda7gHDwzMSDnBLST01yjkbXTFDs9SpMLq3jI1gkAeUEE+v8K14fiab2xSILW2gTab73+ilMEpM0cI1pcWiC4km5uTGo02Hx5lOgKh7Q8fNP7OkfEQczrHJ5f5a6qYpydIF+kKweHxNVlZofUewkw4kzDrn2dII2CncW7RPacjXCcoDnNmMwmS2dNYPks5yUXyb4sEsn2mgoVyyiMwJqBpJboXOF3Rzk3tsVCr8Xc9uZgLqe5aCHAACQSD4TflcXWVONe4gl7jGkuNpnTlqU4zHuDfDIOaS7ckTG8Rc6ayojNMnJglFnL25jYpatZ7jJc4zrPMW/U+hXDXx0XcyJB1UzeqsjFjeR6oVmJLSHNJDgZB6hRMTWLsxcSSTJJTzh1Kj1Br+qzeaPo6Y+DO/lwdsNgh6MORlBOvL1XRfcEgxIkfotFNM55YJx9Gl7P8AZ9zTnrNGnhB1BBBBgWG/VSnOfh68W7mo4nT2XO1EjrETzKj1e1QdDWgtkCXkeyTyG4VzQxWbwvAa47atcBu07jpqov1Y1a+TjwSQEq5B2XSuc4IQhACZrC6eTVXVAONNglXLNB5D5Kp49xzuRkZ/cI9Gjn1PRWjFydIEni2I8BY14bUcLXEgSMzhfZsn0WBxmLzvc51sziYIA3tpZPvxjiXEkkuEOJNyLW8rD3Jgt6Lshj1M27FpUS5wve58rEk+6U9XommTTdHhO0G/n0k6cyowpgaW8jCvcNwhlWm4se99SR4izKwncbmdd+Smdf5BFM0T+w+vittQ440UWPreEuBMfijcRpOqyDMKZObwkGIgG481KZTpiA9/IDNJPSGj9Y6Lzs/kwUtFbf4o6IYZNX6GKONLKhqNibnxX1B13nrqt9S0GnOwgXuTHU3WTq8Ayw+RlkQDYmYgBsHc81qsNTysaOQG8/EopOT6oq4pLsj4/hLKxBeDI3BgkX8M8pOylUqQaA1oAA0AXaFYqcVaQc0tcAWmxB0Kbp0mUgGtAYJ0FrlPql4ljXHvfuspgQ4iJqSCILrEAC46qVb4QJ/E3vFF5Z7cbD0sFk+GcPd/UhlRsw4FwJGzQZJG12nqTC0NftEynSY93tPAIZNzcA/NZzDdoiCQGMBIcMxEugO8IB9TrzWqk4QbJjDeSihzjDWCs8F+cl2ewuLEjxXEB2oj7qhYkB3ikSSZaBEfpH7KJAaSDJJM+/e2hkap1mI/F6Hn/Oi83JPZ8HuePiWJU+xtwRljcp7ON+vwC5dRzNknW8QLBMak+ivkZMUWtuWctrg6CfKeutk9TeDoZ6oZA6fskLAZc0OERJBG8xNvP4q7xyl6M4eTjx8p3Y4WclDquvqnKtdzrB0tHIFsncWO3PdR6sEGABzEfMK0cC9syl/UHfCHczY8F4AExq7nHnMeSaptmDGU321vHqm6BunqAEyLdPrqrrEkc+TypSquKHTTNiDodOY6rV9ncS6pTItNOCw9HAnKfdB5eYWVe+BP1ZaHsYWw92cZnEeCdhcEc9Yty8lKxpPgq/IlKNS5L2ljGmoGSM+UyINoLZ9L872UtVWNpGk81x4tnjcMt7NwLETB/wCWVKoHAOaZBEg9CrnOdoQhACaq6p1N1EANd4Af8Z+C8+xmKNR7nu1Jn9h6BbutiMlJpAJMNAA3JgD4rCYnBvY52a8EyQQd7+nWFfHmxwlUnVk6SkrQ1tFomeuka8v2XLQu3jpFvorkhd6MBXMlTaXE5qBz3OY1ohoptHhsW2BsLE35qA1qlYDhzqrwGgkSM0EeEE6/QUSquQN1aYeWim1+YH2s5kxaTNm3PPkrvh/ZEOp5qucPN8kgRyBLgTKvOFcKbRbYAOPtGSfSTsP5U9ck8nPBokV+F4bLMtbxaANJzBoGgDoknm5TwEqFk3ZYELlx6SlCgCqNjqeZhggOAMGASLXjceikFY6lhHuc5hBkuIgzoQNd4uVzeRlcKSV2bYobc30Q+JUjUiCS8ubfUn69yhVOF1GgucPDo4idrAGbScy33D+GtpNgDmQTc3A05eQUergwSDAD3NGdpEtc22aZsfNZ445MUVFu1+DZzhKWyVGJw4EHMSHHTUjlI3mbRfTdX+E7MlwYXizmkkAxBjwgnW/QSFT1uEZOIPpPqOZSINRgEmWmPAJBkyNOhi9jYVeLVQcoc5obo0TYAQNbm3NbxwVJtuyH5bqoX+pFyd1WaMQxzWTfqOYO48lYcawRYe8pNYKTchaWx4rjbnJ9yoON8SfWImr4mnTL4SN22Hx6aq64Vxuk3D1KVUkmXFtpBkCIPmJvz1V4qMDny+T9V/IrcZjn1KjnkQXfd2jkDzgJp2M8Ibtmm4+8YERIJOijuxh30+I69frVR3AmST1iPKx2/wCqzmq4OWWZLosgCBpbYchNh7k1VpBwuo1LFlpAc4kQNtPrqpL5MqYtPo2TtWRTSymCSbfqpjGwo5ZJ+upUmlpKsC04Zj6TKbw4S9xbEiWwCDccgbkbwFZcQ4NTqDvMNBdmvB58pMNgidOfksu5ytOC8U7lxJBMiD7x8hNuZUEmi4mXEMpZvbAaTcZjbfRo1PM2A1KsqNEMa1o0aABOsCyUw4SIO4PyK6aZEqACVIhAKuHrtNvQEDFtP2BmB/8Am6/osy5s63la5zZpNIbLgywnm2Pksk0OLgBFyBc6SYXl+ZBuSS/fR3ePJJOzrhvAzVeYMMBBJMmZ1aDOpg+/qrlvZGlu55vsQDHI2vfe3JWjGso07kNaNzaTzPUrpmLDmZ2eMbRuRaF6WJzx41Fvo48lSk2kZ/C8DpsxQpul4yFwkCCQYvGoA+itJSpBoAaA0DQAQPcoYqNLpIyVNAHHYkE5TodP00Uym6Rz5+a0eTfkrrqdpEqFUAhCEALlx6wukjuuiA4q1g1pcSIEz6LIYvj1VznZHZJiw2jmdbpeMceNWWMGVl94J0gmJ81VUqkWsIMTFjb5oB9+IeSSHuzQRMmffKueB9oWNY1jp19uZuSZnSALc9TyVFUq+SYp17QTeTtrJ25qxBreL42hnp1HDvCGuylr9A4R7MwSQdTootXi9Hu/D3j3Gm5omIg+KMohpi140AWfe+2oXOHxuUAgwWwQYNiIKqgcspEXIMi0OHQTHI7X5IocOc/MaQzACXAaiTsPfbbkrjiLBUb39OwcYe3dr/2Oqj4HGupOzNImIM7jr63UyWyKSipKiifT2KbDzMHbfn9H5LUYzjNNwLnUWuqyfE5rSMvWIkx0nkp3DuzWHrNFTI9tyI7wkWjndZaGDwy9GINz0j3/AMa/FPUsaRIMkc9f5C0fHOyLg4Ooy4EwGBtxN5Lp9nW/ksw9mXMLGDFtLclztyhI9GKTirJdLFtFLNYOLy0WPsgA7kbk7SuKOJkyCcu+l7ajlyScN4TUrENpiZmZgAEXM8oB+K0XE+zXcUw5lwGjPc+1pLQbgXO+66McpN8mcq9FK1P02zEKvDL9BoIm/lysI/Rans26g5thGIuRnnKXXjLBiOY1WpQusG2oynQbBMmHzq1pDiB0iw9FZJVGqYxrajaZmXzFrWBMTzshJJQhCgCLly7XJKA4w3sM/K35BQOJcDbUktJY48og+asMP7Dfyj5BOKsoqXZKbXR5/icPVLwytUN3R7TiGiDJANuRgX8J5wtxgWs7topkFgsI6WM9Z1UfjWFD6R8OYi4A1/4m+CYqmKLQHNETmEgQ4e0PIFYxlKMtJdGkknHZE04clozEOcCSDl0O0CducrnD0XgeJ+Y9GgDy/lQ6nH25y1okAEl08rCBvJI+PJPU+MUyBe5tBBF7qfq43LsaTromtdIldLiloP2Xa3MgQhCASbqHxisG0KhLsvhN/O0eunqpqruO8PNaiWtMOkEeiAxTakixCaa72pjX9Am3UCCZAJbqCLiJkxGug9F3kmR6wBG2s/srMgVrcxi0CPM62nkuq9KGmIt9BFIHYxaZ1N5sZ8v+IfWic9ztFryBJmZsdBuiBxWbrFj03kpzLyTVTWBqPr6CeY6fr4KAWfCcd3RhwDmvhrgdI/F6CfeueM8OdRu3xMcYa79/41UKm4TMi1vUxPugLr/ybwC10PpEQWGeeoIuCDeysBrA4F9dwayPdIHV3Qclv8FhBSYGN0G/M7kqn7PcRa53d0qTabACTGpIygSd9TdXwCqAWH7ScG7uuagHgfJHR+4/VblMYrCNqMLHiQfh1HVVcU+yydFP2NogUC4RLnmfQABXOKpBzHNcYDhB9bKq4XROFpvFS7e8s4fhIAzEa6iI1Vy5shSiDH9peFCm+l3bSA4FsATLhEep+KoTIJIOWDtqCDr0d/C9A4vhu8pSBmLCHAcy0+zdNV+HUcUGPPtWJg35lpi2tpIUkUTcBXL6THOEFzQT6hcYvDAuY4SHNmIN4i4iDOo/dSlFbj6felmbxgaR5kgcz9bKCRzC1i4GdRF+dhces+5PqDQ4flqZy9x8IaG2gXvYbaW2hTkAkpUIQDeH9hv5R8gnEzhD9mz8jf8AULuq4gWE3Fum5R8A7UHimEY6m/MBprp7N2381MYbLPdp6xLmtuA0TPU/A+qw8iahjbNcUXKVIpazo0ievpP6KN/WnlMidtPofRsma9QmQdfW8G9v0UqhRaYFzyvMe/osseDFDGnJXxyXllm51Fkrhfa19JsVBnF48V/DyJ22g+ml9bw7iTKzczNtRy3Hn5rH/wDj2AzAKsOH4oUjLR+bm7TwjkJm6rLzseyUeiy8adW+zVpCVW0+PUyBmkE6jWPX61VhTqBwkEEcwuqGWE/tdmEoSj2jtCQJVoUKHjHZkVC59Ozzcg6c7cjNzzUJvZaqSJLBa9yYnW0dOa1aFIMxU7IFrfs35nf5CBF+U3vus5i8IWOcxxBcNRO2ttwPO/NekObKw/aDhr21nuLW5HOnOYFhFo8jGyIhlbSefugAa33nQ28vknWMdqcvx26/wuqbbydz/ASVagFnTl+9ETl3ibTClogY70lwDY8XM25crb36XXVBjnuDQLmLDUzoByTlUNLabmg58pzgm8zaNojyWm7KcOhpquF3Rln8I3HKZ+CAseDcKFBkD2jGY/oOgv7yrBCQFVLCpEqRAEJUIQFdjXPY7vWEuaBD6cnb7w6/ooGDvXFWnJY4w5u7SReRu2YMq/KzXEHOwtXvGjwOmNhcXbO17+ikEvjfHTSJpsDi+JzQIAM6X181U9m6RFU1XAHK0lznEkjNoWk6m0balXvEuEd+GHMGuG+WZB9Rp+qbPCSzDuYDJJklrbkSLe5CCzY8mZAHIE39dhtZJha2ZjXEZSRMH60TODwmQOadnkg6kgmRJN52nomOI0nANqQ19SnJ3FjrAk/dBHvIUElmhZDCdq3tf4/E0nQaiRaDy016rU4XEtqNDmmQfh0PVAGDH2bPyN/1CeTWF9hn5W/IJ1ACou0uHe4CJybwNDz5jz01V6uXsBBBuDqs8uP6kXEvCWsrPOsZRAgaAnX/AFA5LujioAywG29f3NlZ8a4W5joAlh0nQ9OU9CqruC3xZD1JFgbaHaZ+C50t8eklcvwaP4z2XCH62JmCCD6fG67wr7jyFupn9viojDYZgYkCR1NhcadU+yhyNue9j7plYzji+no+K/fZpGU99lyTSrzs6ZY87Zo9YE/Me5UJErScCeDStqCQfOZ+RC5fAX939Dfyn8CxQkSr3DzREqEIAVZ2hpZsO65EQbecfqrNUnanH5KYbIGeZ8hE/MIDJPc4A6GJMnXyi3vSivBkQbEaxq0j5LkmxIIOt53hNBrYESSL21O958z71coSqN5tpEna8xf0K2fAcQHYdkEGAW2/xMR7oWIo1SZaWg5y30y5rRvqfeFteHtGHw7e8OW5J6FxJiNyqssizSAQqXA8SfWr+EAU2g+cOFifVo8pV2oJBIEqEAJEqEAgK5fTBH8A+t10lQFT/S4ps5atN8xd7SCInQCQZ5lScKysAe8NNx5jNfXURA206qakQDD3VLwG9L6335AC5t5Jzurgm5ExsLiDb/uqhYnjlNj8jjzk8iACB1mT7lWYPjdWrXDAQ1hJ5TlFzB30+JU0RZDxfZyr3gysblJnwu8ItvmuOfpCfq162GPdg21sJ18x0VjxvHAPpUw4Nl7XOM6NBBHlP6BXCkDOE/ts/K3/AFCeTOE/ts/I3/UJ5VJBCEIDl7ARBAIOxWc49wEAZ6YNtRJjWfdstKkc2RB0KpOG3K79MtGVf8PNK1bwwYHQ9do6JcNW7swZyzytcR6QVbYrAinWMgTcA+f8DbrqowwkEFoHIiTF401+ivPn5cGnCUf5OmOCSakn/BJZfQT9bLUcKwZp04OpOY9DAEfBZjhFSHMA9qZGoEZreeq2ijwMa5l76LeTJ8IEIQvUOIEiVCAFUdpcIH0p3aZ9DqPl7lbprEUszHN1kEfBSDz6vTGZth7uW3xQSZsPM7b28/3Xddl/E0jLNpGunWI8ym8PTc92SmJkWjz35e8R0WssbirZmnZddj6Ic5znNkwHA8iZHviL9FM7UYzSmANMxPvAj4qx4JwruKQbYu+86NdYHkJgJ7FcNZUc1zxJboNjvfndZF/RF4BgDTpS72nwY5D7o/X16KyHPpoukKCREqEIAQkQgFQkSoDirWDQXOIAGpKznFO1EhzKQEEQXu0gyLBd9rqxAa2YaZJvy6evyWe7sDlP1+q2UUo7Mo3zQrn878zz6rljyCCDBF55RuPVIQiPr9lbHHZlZOiVhsUDVa+pLvECZi9x0+HRbxeeUGy5obqSAPMm3l5r0JosmeKjVEwdjWD/ALbPyN/1CeTOE/ts/K3/AFCzfEuP1mVXtaRAdA8IKyhBy4RZuuzVIUD+qqf07XtAdUIZaDHic0OMDYAk+irzxbFZy0UQ6HuE5XtBa0+1mJjxC4ifI6qtE2X6FmqXaLElsuwrwdxlfYBjRI5/an/6glds47iSROGLRIDjDjlHizOEe2BlBAFzI3KgWP8AafCy1rhqDH6j4j4qjp1LAgaiVpeH4h1ek/vaRpnMQGuBEtIBY6+8EA8iCs9Wp928sIg7DkTJIke9eN5+KpbL2eh407VFvwfD03uDwfE0DwQIB0kdN4GhV4qvgeFaGZh7TtbzaeW2itF6PjRrGv8AZy5nc2CEIXQZAhZDtzxzEYd9IUHEBwcXeEGSCANQeal9iOLVsRSqOrGSHgDwhtsoOwG6kpur1NIkVH/X4sOd9lmAqOsABNMEtaGmfaMtd5NdpMLh2Kx0ACnTmWgnYm4c4CfYMA6yJ0UFrHcV2ZFR7nGoQXGRDRYbjW56/NT+G8KZQBDZJOpOttB5DkqmjjcdMupCMugyznLPC2c0Zc9ielt1dcPe80296AKkQ6IiQSJEbGJ9Vdzk1TISRIQhCoWBCEICt4/hqj6UUpzZgbGLXm8hV/Zvh1enUcaocAWwJeDeRtJVlxuu9lKac5sw0E2uofAsZWe9wqkxltLYvI6BR9SnqdEYN43LijvE4PFF1TJVa0F7XMkn2WgHLYWBcIPQlc/+NxJua3ilxs9wHidTcGxEEN+1aOhb6P1cbXD3ZaeZjXt+4QXMLfFlJMOcHEX5NdbdQG8Qx0tBogW8VrZpfcEOiIyb7n0k5iRgcFi2up95VY9rZz3MvzADTLAyxbncmJVzUfAJgmNgJPoFT4LG4oupCpSABnvCIgSBkynNJgzmtaY2k3SAwvFuJGvU0/xa3e/TmUuI4PVYw1HsAGp8Vx5ieq2lDDMYIY1rR0AHySYr2HeEvtOUASYvAmy6PqrhJcFNPdnn/Qjzn5X0ThE8rnTz2RUpvc/2DmdcANOhNiAPmtbwfgraTQ5wmpudcvRu3quiU441Zmk5Mi8B4FkIqVBDvut5AjU/5dNvlfoQuKUnJ2zdKhnCf22flb8gqvE8ecx7m5AQCRMlWmE/ts/K35BQa+IpBzs1MEzc5W3XH5LaSqWprjcV9ysk1ceG0e9cDAbmIHloJVfU7VU2nK9rmu+0gS0yaTnNix1c5jw3nl2kKzfiGNpZ3Q2mGyZ0A69FF/8AM4cz4m2yEy0geMjIZIi5eCPzT1XRHpGb7Ibe2FEkiHABpdmOUCA0uiZ9q0ZddeRVvgcWKtNtRujhMHUcwY3Bkeihu41hxYmCXZQDTcCXAuEAFsl2ZrhbcRqpuGxTH5shByuLXdHDUfHVWIHlX8T4fnDrE5gBFrX9oT9easELOcFNUy8ZOLtGa4HxHI7u3XlwB6GIGmoPhWjqVA0EnQfWir8dwVlR2cxI0BFp9LqRgsO9k535tIEac+pvuscEZ4/g+V6NMjjL5LskMeCJGiHVANSBJgTuToB1XSQhdRiZbtn2xfgnUmsptfnDicxIiCBaPNSexvad+Np1HPY1hY4NhpJmRO6Z7Y8aw9B1MV8OK5cHZSQw5QCJHiG8hP8AZDi1GvTqGhRFANcAQA0SYmfCOStpLXauDPZbVY9U7UUw9zGse9zXlkNAJMAy4CfZlrh/6naFHodtaT4ysfcTfKIhocRrtMeYKtX8UogkF7QQ/u9NH5S/Lpyk+/dMDj2GLQ7OzLDnAlp0aQHG4tBI+PIqhci0e19JxaAyoMxAuAA0mQc5nwgEEEmysuF8UZXYXMmA4tvraCD5FpBHmmqfGqDnZQ9pcZtB0aJcdNANTopmFxDajGvYZa4AgxFvI3HkUA6hCEJBCEICs7Q8Udh6OdgaTmAvMXnkRyUDs52lfiKjmvawANnwzzA3J5qy45j20aWdzBUGYDKY3m9wVA7P8eZXqOayiKZDZkZb3AiwHNZuS2qyrhJu0+CXi+N5HPHducGTmI5BjXTp/kBH/FXjtkJg0Hg2BkwAfsw9umrXPjrE+VviOM0mOyOdDpA0OrssX0+8D5TyUel2moOdTaHOzVIyDKQTJLY6GWukHSCtCRvh/aRtV7GZHNLgSZ+44SQx1oDi1rnROkayrlR8Dj2VmZ6ZzNkib6gwdfqCCpCEgonFKr20iabczrACJ1MabqWhSuGBrDZsoL4DyPFGnl1j906hcVWkggGCRE8uqdgY4hxBtFhc4idhNyeQRw+u99MOcA0uuBJ9k6T1j62UXh3Am03Z3uNSp+Iiw6gXv1JVorS1XCIV+xnCf22flb8gm6nDmOJJBk9SnMJ/bZ+VvyCeWUoRl9yskZqYVrmd24SwiCDuFEHZ+hf7PXUZnx7OT2ZizbDltorFCsCHU4RSd7VMHU3nVxeSddZe4z1TmEwFOlPdsDZuY3I3PM9dSpCEAIQhACEIQAhCEBWcX7OUMUWmswuLQQIc4RMToRyCc4RwSlhmubRaWhxky4m4Ebk7KehW2dVfBXVXdFeeAUJJ7sS7Uy65Ls0m+s76+i4Z2awwiKTbReXE2ncmYubfsFZoVSxWjs7hwIFJoERYuFiIIF7Ai0crKbh8M2m3Kxoa2SYGgkkmBtclOoQAhCEAIQhAMYvBsqty1GhzZmDOo00TOD4PRpOzU2BpIiQTp6nopqFFLsWR62ApvnOxjs0TLQZiImfIe5NN4LQGlKmP/Uc5+d/NTUKQNYfCspiGNawcmgAaAaDoB7k6hCAEIQgESoQgESoQg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21512" name="Picture 8" descr="https://encrypted-tbn0.gstatic.com/images?q=tbn:ANd9GcQp434PaJSn91I-S6QPh8u8HG4NfUl3hsJS6PjDtg4UKGPXcif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3429000"/>
            <a:ext cx="2768724" cy="2659008"/>
          </a:xfrm>
          <a:prstGeom prst="rect">
            <a:avLst/>
          </a:prstGeom>
          <a:noFill/>
        </p:spPr>
      </p:pic>
      <p:pic>
        <p:nvPicPr>
          <p:cNvPr id="21514" name="Picture 10" descr="http://ebooks.edu.gr/modules/ebook/show.php/DSGYM-B106/382/2534,9813/images/32_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332656"/>
            <a:ext cx="2785492" cy="2880320"/>
          </a:xfrm>
          <a:prstGeom prst="rect">
            <a:avLst/>
          </a:prstGeom>
          <a:noFill/>
        </p:spPr>
      </p:pic>
      <p:pic>
        <p:nvPicPr>
          <p:cNvPr id="21515" name="Picture 11" descr="C:\Users\Multirama\Desktop\ΓΕΩΓΡΑΦΙΑ\physical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5575" y="3429000"/>
            <a:ext cx="3252807" cy="3096344"/>
          </a:xfrm>
          <a:prstGeom prst="rect">
            <a:avLst/>
          </a:prstGeom>
          <a:noFill/>
        </p:spPr>
      </p:pic>
      <p:pic>
        <p:nvPicPr>
          <p:cNvPr id="21516" name="Picture 12" descr="C:\Users\Multirama\Desktop\ΓΕΩΓΡΑΦΙΑ\ellada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63888" y="2204864"/>
            <a:ext cx="2425452" cy="37476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Εικόν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135782"/>
            <a:ext cx="3168352" cy="3722218"/>
          </a:xfrm>
          <a:prstGeom prst="rect">
            <a:avLst/>
          </a:prstGeom>
          <a:noFill/>
        </p:spPr>
      </p:pic>
      <p:pic>
        <p:nvPicPr>
          <p:cNvPr id="1028" name="Picture 4" descr="Εικόνα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06048" y="0"/>
            <a:ext cx="2736304" cy="3059341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</p:pic>
      <p:pic>
        <p:nvPicPr>
          <p:cNvPr id="1030" name="Picture 6" descr="Εικόνα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3120004"/>
            <a:ext cx="3103984" cy="3418312"/>
          </a:xfrm>
          <a:prstGeom prst="rect">
            <a:avLst/>
          </a:prstGeom>
          <a:noFill/>
        </p:spPr>
      </p:pic>
      <p:pic>
        <p:nvPicPr>
          <p:cNvPr id="1032" name="Picture 8" descr="Εικόνα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00" y="0"/>
            <a:ext cx="2481940" cy="2924944"/>
          </a:xfrm>
          <a:prstGeom prst="rect">
            <a:avLst/>
          </a:prstGeom>
          <a:noFill/>
        </p:spPr>
      </p:pic>
      <p:pic>
        <p:nvPicPr>
          <p:cNvPr id="1034" name="Picture 10" descr="Εικόνα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404664"/>
            <a:ext cx="2555776" cy="2632687"/>
          </a:xfrm>
          <a:prstGeom prst="rect">
            <a:avLst/>
          </a:prstGeom>
          <a:noFill/>
        </p:spPr>
      </p:pic>
      <p:sp>
        <p:nvSpPr>
          <p:cNvPr id="2" name="Ορθογώνιο 1"/>
          <p:cNvSpPr/>
          <p:nvPr/>
        </p:nvSpPr>
        <p:spPr>
          <a:xfrm>
            <a:off x="2339752" y="6538316"/>
            <a:ext cx="504056" cy="31968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1</a:t>
            </a:r>
            <a:endParaRPr lang="el-G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1" descr="C:\Users\Multirama\Desktop\ΓΕΩΓΡΑΦΙΑ\physic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85728"/>
            <a:ext cx="4214842" cy="457203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pic>
        <p:nvPicPr>
          <p:cNvPr id="8" name="Picture 10" descr="Εικόνα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928670"/>
            <a:ext cx="4500594" cy="564360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sp>
        <p:nvSpPr>
          <p:cNvPr id="10" name="Ορθογώνιο 9"/>
          <p:cNvSpPr/>
          <p:nvPr/>
        </p:nvSpPr>
        <p:spPr>
          <a:xfrm>
            <a:off x="467544" y="548680"/>
            <a:ext cx="432048" cy="43204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1</a:t>
            </a:r>
            <a:endParaRPr lang="el-GR" dirty="0"/>
          </a:p>
        </p:txBody>
      </p:sp>
      <p:sp>
        <p:nvSpPr>
          <p:cNvPr id="13" name="Στρογγυλεμένο ορθογώνιο 12"/>
          <p:cNvSpPr/>
          <p:nvPr/>
        </p:nvSpPr>
        <p:spPr>
          <a:xfrm>
            <a:off x="8286776" y="1928802"/>
            <a:ext cx="504056" cy="36004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2</a:t>
            </a:r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25249092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Εικόνα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/>
          <a:srcRect l="4229" r="5466"/>
          <a:stretch/>
        </p:blipFill>
        <p:spPr bwMode="auto">
          <a:xfrm>
            <a:off x="-1" y="-1"/>
            <a:ext cx="3428993" cy="420832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7" name="Picture 12" descr="C:\Users\Multirama\Desktop\ΓΕΩΓΡΑΦΙΑ\ellada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142852"/>
            <a:ext cx="3714776" cy="450059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pic>
        <p:nvPicPr>
          <p:cNvPr id="9" name="Picture 2" descr="http://ebooks.edu.gr/modules/ebook/show.php/DSGYM-B106/382/2534,9811/images/30_1.jpg"/>
          <p:cNvPicPr>
            <a:picLocks noChangeAspect="1" noChangeArrowheads="1"/>
          </p:cNvPicPr>
          <p:nvPr/>
        </p:nvPicPr>
        <p:blipFill rotWithShape="1">
          <a:blip r:embed="rId4" cstate="print"/>
          <a:srcRect l="2935" t="4123" r="2935" b="2283"/>
          <a:stretch/>
        </p:blipFill>
        <p:spPr bwMode="auto">
          <a:xfrm>
            <a:off x="2285984" y="3500438"/>
            <a:ext cx="4071966" cy="335756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</p:pic>
      <p:sp>
        <p:nvSpPr>
          <p:cNvPr id="10" name="Ορθογώνιο 9"/>
          <p:cNvSpPr/>
          <p:nvPr/>
        </p:nvSpPr>
        <p:spPr>
          <a:xfrm>
            <a:off x="2214546" y="500042"/>
            <a:ext cx="432048" cy="43204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1</a:t>
            </a:r>
            <a:endParaRPr lang="el-GR" dirty="0"/>
          </a:p>
        </p:txBody>
      </p:sp>
      <p:sp>
        <p:nvSpPr>
          <p:cNvPr id="13" name="Στρογγυλεμένο ορθογώνιο 12"/>
          <p:cNvSpPr/>
          <p:nvPr/>
        </p:nvSpPr>
        <p:spPr>
          <a:xfrm>
            <a:off x="8193643" y="1292753"/>
            <a:ext cx="504056" cy="360040"/>
          </a:xfrm>
          <a:prstGeom prst="roundRect">
            <a:avLst>
              <a:gd name="adj" fmla="val 206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2</a:t>
            </a:r>
            <a:endParaRPr lang="el-GR" dirty="0"/>
          </a:p>
        </p:txBody>
      </p:sp>
      <p:sp>
        <p:nvSpPr>
          <p:cNvPr id="14" name="13 - Στρογγυλεμένο ορθογώνιο"/>
          <p:cNvSpPr/>
          <p:nvPr/>
        </p:nvSpPr>
        <p:spPr>
          <a:xfrm>
            <a:off x="3286116" y="3500438"/>
            <a:ext cx="628648" cy="428628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3</a:t>
            </a:r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2524909271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413</TotalTime>
  <Words>1172</Words>
  <Application>Microsoft Office PowerPoint</Application>
  <PresentationFormat>Προβολή στην οθόνη (4:3)</PresentationFormat>
  <Paragraphs>136</Paragraphs>
  <Slides>25</Slides>
  <Notes>1</Notes>
  <HiddenSlides>0</HiddenSlides>
  <MMClips>0</MMClips>
  <ScaleCrop>false</ScaleCrop>
  <HeadingPairs>
    <vt:vector size="6" baseType="variant"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25</vt:i4>
      </vt:variant>
    </vt:vector>
  </HeadingPairs>
  <TitlesOfParts>
    <vt:vector size="27" baseType="lpstr">
      <vt:lpstr>Θέμα του Office</vt:lpstr>
      <vt:lpstr>Διαφάνεια</vt:lpstr>
      <vt:lpstr>Ερωτήσεις μαθήματος.</vt:lpstr>
      <vt:lpstr>Χάρτης είναι: η απεικόνιση μιας περιοχής μεγάλης ή μικρής, σε σχέδιο.</vt:lpstr>
      <vt:lpstr>Χρησιμότητα χαρτών</vt:lpstr>
      <vt:lpstr>Κατηγορίες χαρτών</vt:lpstr>
      <vt:lpstr>Βρείτε σε ποια κατηγορία ανήκει ο κάθε χάρτης.</vt:lpstr>
      <vt:lpstr>Διαφάνεια 6</vt:lpstr>
      <vt:lpstr>Διαφάνεια 7</vt:lpstr>
      <vt:lpstr>Διαφάνεια 8</vt:lpstr>
      <vt:lpstr>Διαφάνεια 9</vt:lpstr>
      <vt:lpstr>Διαφάνεια 10</vt:lpstr>
      <vt:lpstr>Κάντε σωστά την αντιστοίχιση.</vt:lpstr>
      <vt:lpstr>Διαφάνεια 12</vt:lpstr>
      <vt:lpstr>Η κλίμακα είναι ένα κλάσμα που δείχνει πόσες φορές έχουν σμικρυνθεί οι πραγματικές αποστάσεις, προκειμένου να δημιουργηθεί ο χάρτης. Για παράδειγμα το κλάσμα 1:5.000 δηλώνει ότι 1 εκατοστό στον χάρτη αντιστοιχεί με 5.000 εκατοστά στη Γη.</vt:lpstr>
      <vt:lpstr>  1.Χαρακτηρίστε τις προτάσεις με τη λέξη ΣΩΣΤΟ ή ΛΑΘΟΣ και δικαιολογήστε την απάντηση σας.  </vt:lpstr>
      <vt:lpstr>Διαφάνεια 15</vt:lpstr>
      <vt:lpstr>Διαφάνεια 16</vt:lpstr>
      <vt:lpstr>Διαφάνεια 17</vt:lpstr>
      <vt:lpstr>Συμπληρώστε τα κενά:</vt:lpstr>
      <vt:lpstr>Συμπληρώστε τις προτάσεις με τις κατάλληλες λέξεις .</vt:lpstr>
      <vt:lpstr>Διαφάνεια 20</vt:lpstr>
      <vt:lpstr>Μαθαίνω πληροφορίες για την Ευρώπη απαντώντας σε ερωτήσεις.</vt:lpstr>
      <vt:lpstr>Θέση της Ευρώπης σε σχέση με τον Ισημερινό και τον μεσημβρινό του Γκρήνουιτς.</vt:lpstr>
      <vt:lpstr>Πληροφορίες που προκύπτουν για την Ευρώπη από τη μελέτη του παγκόσμιου χάρτη.</vt:lpstr>
      <vt:lpstr>Διαφάνεια 24</vt:lpstr>
      <vt:lpstr>Ποια είναι τα σύνορα της Ευρώπης με την Ασία και την Αφρική;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Λαβράκι</dc:creator>
  <cp:lastModifiedBy>maria sofianou</cp:lastModifiedBy>
  <cp:revision>56</cp:revision>
  <dcterms:created xsi:type="dcterms:W3CDTF">2014-09-03T13:43:11Z</dcterms:created>
  <dcterms:modified xsi:type="dcterms:W3CDTF">2025-09-22T14:59:33Z</dcterms:modified>
</cp:coreProperties>
</file>