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1" r:id="rId5"/>
    <p:sldId id="270" r:id="rId6"/>
    <p:sldId id="258" r:id="rId7"/>
    <p:sldId id="266" r:id="rId8"/>
    <p:sldId id="259" r:id="rId9"/>
    <p:sldId id="263" r:id="rId10"/>
    <p:sldId id="265" r:id="rId11"/>
    <p:sldId id="267" r:id="rId12"/>
    <p:sldId id="268" r:id="rId13"/>
    <p:sldId id="271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5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28/2/2023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292080" y="2564904"/>
            <a:ext cx="3672408" cy="2664296"/>
          </a:xfrm>
          <a:solidFill>
            <a:schemeClr val="bg2">
              <a:lumMod val="5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l-GR" sz="3200" b="1" dirty="0"/>
              <a:t>Τα βουνά και οι πεδιάδες στη ζωή των ανθρώπων.</a:t>
            </a:r>
          </a:p>
        </p:txBody>
      </p:sp>
      <p:pic>
        <p:nvPicPr>
          <p:cNvPr id="1026" name="Picture 2" descr="http://www.travelmagic.gr/public/uploads/destinations/koula_pea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4762500" cy="3977630"/>
          </a:xfrm>
          <a:prstGeom prst="rect">
            <a:avLst/>
          </a:prstGeom>
          <a:noFill/>
        </p:spPr>
      </p:pic>
      <p:pic>
        <p:nvPicPr>
          <p:cNvPr id="1028" name="Picture 4" descr="https://melissess.files.wordpress.com/2013/03/pediada.jpg?w=6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60648"/>
            <a:ext cx="7200800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1340768"/>
            <a:ext cx="2592288" cy="620688"/>
          </a:xfrm>
        </p:spPr>
        <p:txBody>
          <a:bodyPr>
            <a:normAutofit fontScale="90000"/>
          </a:bodyPr>
          <a:lstStyle/>
          <a:p>
            <a:r>
              <a:rPr lang="el-GR" sz="2200" dirty="0"/>
              <a:t/>
            </a:r>
            <a:br>
              <a:rPr lang="el-GR" sz="2200" dirty="0"/>
            </a:br>
            <a:r>
              <a:rPr lang="el-GR" sz="2000" b="1" dirty="0"/>
              <a:t>Σιδηροδρομική γραμμή</a:t>
            </a:r>
            <a:br>
              <a:rPr lang="el-GR" sz="2000" b="1" dirty="0"/>
            </a:br>
            <a:r>
              <a:rPr lang="el-GR" sz="2000" b="1" dirty="0"/>
              <a:t> στην πεδινή Γαλλία.</a:t>
            </a:r>
            <a:br>
              <a:rPr lang="el-GR" sz="2000" b="1" dirty="0"/>
            </a:br>
            <a:endParaRPr lang="el-GR" sz="2000" b="1" dirty="0"/>
          </a:p>
        </p:txBody>
      </p:sp>
      <p:pic>
        <p:nvPicPr>
          <p:cNvPr id="22530" name="Picture 2" descr="http://image.slidesharecdn.com/random-140405110821-phpapp01/95/-6-638.jpg?cb=1396696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56891"/>
            <a:ext cx="4355976" cy="4304135"/>
          </a:xfrm>
          <a:prstGeom prst="rect">
            <a:avLst/>
          </a:prstGeom>
          <a:noFill/>
        </p:spPr>
      </p:pic>
      <p:pic>
        <p:nvPicPr>
          <p:cNvPr id="22532" name="Picture 4" descr="http://ebooks.edu.gr/modules/ebook/show.php/DSGYM-B106/382/2534,9787/images/11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4591050" cy="4088111"/>
          </a:xfrm>
          <a:prstGeom prst="rect">
            <a:avLst/>
          </a:prstGeom>
          <a:noFill/>
        </p:spPr>
      </p:pic>
      <p:pic>
        <p:nvPicPr>
          <p:cNvPr id="7" name="Picture 6" descr="Αποτέλεσμα εικόνας για πόλεις της ευρώπης σε πεδινές εκτάσει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6672"/>
            <a:ext cx="5791919" cy="1695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l-GR" sz="2000" b="1" u="sng" dirty="0">
                <a:solidFill>
                  <a:schemeClr val="accent2">
                    <a:lumMod val="75000"/>
                  </a:schemeClr>
                </a:solidFill>
              </a:rPr>
              <a:t>Πως το ανάγλυφο επηρεάζει την ανάπτυξη μιας περιοχής ή μιας χώρας;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el-GR" b="1" dirty="0"/>
              <a:t>Παλιότερα</a:t>
            </a:r>
            <a:r>
              <a:rPr lang="el-GR" dirty="0"/>
              <a:t> το ανάγλυφο επηρέαζε καθοριστικά την οικονομική ανάπτυξη μιας χώρας επειδή η οικονομία ήταν οργανωμένη με βάση τη </a:t>
            </a:r>
            <a:r>
              <a:rPr lang="el-GR" u="sng" dirty="0">
                <a:solidFill>
                  <a:srgbClr val="FF0000"/>
                </a:solidFill>
              </a:rPr>
              <a:t>γεωργική παραγωγή</a:t>
            </a:r>
            <a:r>
              <a:rPr lang="el-GR" dirty="0"/>
              <a:t>. Επομένως ορεινές περιοχές δεν μπορούσαν να αναπτυχθούν εξίσου με τις πεδινές.</a:t>
            </a:r>
          </a:p>
          <a:p>
            <a:pPr algn="just">
              <a:buNone/>
            </a:pPr>
            <a:r>
              <a:rPr lang="el-GR" dirty="0"/>
              <a:t>    </a:t>
            </a:r>
            <a:r>
              <a:rPr lang="el-GR" b="1" dirty="0"/>
              <a:t>Σήμερα</a:t>
            </a:r>
            <a:r>
              <a:rPr lang="el-GR" dirty="0"/>
              <a:t> εξαιτίας της τεχνολογίας το ανάγλυφο είναι απλώς ένας παράγοντας που επηρεάζει την ανάπτυξη της περιοχής.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dirty="0" smtClean="0"/>
              <a:t>    </a:t>
            </a:r>
            <a:r>
              <a:rPr lang="el-GR" dirty="0"/>
              <a:t>Η τεχνολογία βοηθάει να ελαττωθούν τα προβλήματα που εμφανίζουν οι ορεινές περιοχές  και συμβάλει στην ανάπτυξη άλλων πηγών εσόδων για την περιοχή</a:t>
            </a:r>
            <a:r>
              <a:rPr lang="el-GR" dirty="0" smtClean="0"/>
              <a:t>.</a:t>
            </a:r>
          </a:p>
          <a:p>
            <a:pPr algn="just">
              <a:buNone/>
            </a:pPr>
            <a:r>
              <a:rPr lang="el-GR" dirty="0" smtClean="0"/>
              <a:t> </a:t>
            </a:r>
            <a:r>
              <a:rPr lang="el-GR" b="1" u="sng" dirty="0"/>
              <a:t>Για παράδειγμα βοηθάει:</a:t>
            </a:r>
          </a:p>
          <a:p>
            <a:pPr algn="just"/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στην ανάπτυξη του χειμερινού τουρισμού</a:t>
            </a:r>
            <a:r>
              <a:rPr lang="el-GR" dirty="0"/>
              <a:t>,</a:t>
            </a:r>
          </a:p>
          <a:p>
            <a:pPr algn="just"/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στην κατασκευή οδικού δικτύου</a:t>
            </a:r>
            <a:r>
              <a:rPr lang="el-GR" dirty="0"/>
              <a:t>,</a:t>
            </a:r>
          </a:p>
          <a:p>
            <a:pPr algn="just"/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στην άρση της απομόνωσης των κατοίκων</a:t>
            </a:r>
            <a:r>
              <a:rPr lang="el-GR" dirty="0"/>
              <a:t>,</a:t>
            </a:r>
          </a:p>
          <a:p>
            <a:pPr algn="just"/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στην εξόρυξη ορυκτών.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στη βελτίωση της καθημερινότητας των ανθρώπων (</a:t>
            </a:r>
            <a:r>
              <a:rPr lang="el-GR" b="1" dirty="0" err="1">
                <a:solidFill>
                  <a:schemeClr val="accent2">
                    <a:lumMod val="75000"/>
                  </a:schemeClr>
                </a:solidFill>
              </a:rPr>
              <a:t>π.χ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 αντιμετώπιση αντίξοων καιρικών συνθηκών).</a:t>
            </a:r>
          </a:p>
          <a:p>
            <a:pPr algn="just"/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pPr algn="just"/>
            <a:r>
              <a:rPr lang="el-GR" altLang="el-GR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αντιστοιχήστε σωστά τους αριθμούς της Α στήλης με τα γράμματα της Β στήλης μεταφέροντας τα γράμματα της στήλης Β στους αριθμούς της στήλης Α.</a:t>
            </a:r>
            <a:endParaRPr lang="el-GR" sz="18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24690"/>
              </p:ext>
            </p:extLst>
          </p:nvPr>
        </p:nvGraphicFramePr>
        <p:xfrm>
          <a:off x="-3" y="1484784"/>
          <a:ext cx="9144002" cy="5460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9835"/>
                <a:gridCol w="6084167"/>
              </a:tblGrid>
              <a:tr h="647337"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Πεδινές  περιοχές.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Α</a:t>
                      </a:r>
                      <a:r>
                        <a:rPr lang="el-GR" sz="2000" b="0" dirty="0">
                          <a:solidFill>
                            <a:schemeClr val="tx1"/>
                          </a:solidFill>
                          <a:effectLst/>
                        </a:rPr>
                        <a:t>. Χαμηλό κόστος κατασκευής οδικών αρτηριών.</a:t>
                      </a:r>
                      <a:endParaRPr lang="el-GR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980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</a:rPr>
                        <a:t>Β.  </a:t>
                      </a: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Ευκολία μεταφοράς αγαθών και ανθρώπων.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80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</a:rPr>
                        <a:t>Γ.  </a:t>
                      </a: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Πηγές μεγάλων ποταμών.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690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</a:rPr>
                        <a:t>Δ. </a:t>
                      </a: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Κατολισθήσεις, χιονοστιβάδες.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850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</a:rPr>
                        <a:t>Ε.  </a:t>
                      </a: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Πυκνοκατοικημένες περιοχές.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801"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   2.            Οροσειρές.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</a:rPr>
                        <a:t>ΣΤ. </a:t>
                      </a: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Ήπιες κλιματικές συνθήκες.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80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</a:rPr>
                        <a:t>Η.  </a:t>
                      </a: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Εξόρυξη μεταλλευμάτων.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5742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tabLst>
                          <a:tab pos="182563" algn="l"/>
                          <a:tab pos="268288" algn="l"/>
                        </a:tabLst>
                      </a:pPr>
                      <a:r>
                        <a:rPr lang="el-G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Θ. </a:t>
                      </a:r>
                      <a:r>
                        <a:rPr lang="el-GR" sz="2000" dirty="0" smtClean="0">
                          <a:solidFill>
                            <a:schemeClr val="tx1"/>
                          </a:solidFill>
                          <a:effectLst/>
                        </a:rPr>
                        <a:t>Παραγωγή </a:t>
                      </a: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ποιοτικών τυροκομικών προϊόντων.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572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2000" b="1" dirty="0">
                          <a:solidFill>
                            <a:schemeClr val="tx1"/>
                          </a:solidFill>
                          <a:effectLst/>
                        </a:rPr>
                        <a:t>Ι. </a:t>
                      </a:r>
                      <a:r>
                        <a:rPr lang="el-GR" sz="2000" dirty="0">
                          <a:solidFill>
                            <a:schemeClr val="tx1"/>
                          </a:solidFill>
                          <a:effectLst/>
                        </a:rPr>
                        <a:t>Δυνατότητα ανάπτυξης πεζοπορίας και ορειβασίας.</a:t>
                      </a:r>
                      <a:endParaRPr lang="el-GR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801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l-GR" sz="2000" b="1" dirty="0">
                          <a:effectLst/>
                        </a:rPr>
                        <a:t>Κ. </a:t>
                      </a:r>
                      <a:r>
                        <a:rPr lang="el-GR" sz="2000" dirty="0">
                          <a:effectLst/>
                        </a:rPr>
                        <a:t>Απουσία σεισμών.</a:t>
                      </a:r>
                      <a:endParaRPr lang="el-GR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1043608" y="105273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r>
              <a:rPr lang="el-GR" altLang="el-GR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Στήλη </a:t>
            </a:r>
            <a:r>
              <a:rPr lang="el-GR" altLang="el-G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alt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</a:t>
            </a:r>
            <a:r>
              <a:rPr lang="el-GR" altLang="el-GR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Στήλη Β</a:t>
            </a:r>
            <a:endParaRPr lang="el-GR" altLang="el-GR" sz="20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endParaRPr lang="el-GR" altLang="el-GR" sz="800" dirty="0"/>
          </a:p>
        </p:txBody>
      </p:sp>
    </p:spTree>
    <p:extLst>
      <p:ext uri="{BB962C8B-B14F-4D97-AF65-F5344CB8AC3E}">
        <p14:creationId xmlns:p14="http://schemas.microsoft.com/office/powerpoint/2010/main" val="252910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80112" y="1412776"/>
            <a:ext cx="3106688" cy="648072"/>
          </a:xfrm>
        </p:spPr>
        <p:txBody>
          <a:bodyPr>
            <a:normAutofit/>
          </a:bodyPr>
          <a:lstStyle/>
          <a:p>
            <a:r>
              <a:rPr lang="el-GR" sz="1600" b="1" u="sng" dirty="0"/>
              <a:t>ΣΥΓΚΡΙΣΗ ΕΛΒΕΤΙΑΣ - ΠΟΛΩΝΙΑΣ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3573015"/>
            <a:ext cx="3960440" cy="2952329"/>
          </a:xfrm>
          <a:solidFill>
            <a:schemeClr val="bg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          </a:t>
            </a:r>
          </a:p>
          <a:p>
            <a:pPr>
              <a:buNone/>
            </a:pPr>
            <a:r>
              <a:rPr lang="en-US" sz="3700" b="1" dirty="0"/>
              <a:t>            </a:t>
            </a:r>
            <a:r>
              <a:rPr lang="el-GR" sz="3700" b="1" dirty="0"/>
              <a:t>α.</a:t>
            </a:r>
            <a:r>
              <a:rPr lang="el-GR" sz="3700" dirty="0"/>
              <a:t> Ποια χώρα έχει τη μεγαλύτερη έκταση;</a:t>
            </a:r>
            <a:br>
              <a:rPr lang="el-GR" sz="3700" dirty="0"/>
            </a:br>
            <a:r>
              <a:rPr lang="el-GR" sz="3700" dirty="0"/>
              <a:t>……………………………………………………………………………………………</a:t>
            </a:r>
            <a:endParaRPr lang="en-US" sz="3700" dirty="0"/>
          </a:p>
          <a:p>
            <a:pPr>
              <a:buNone/>
            </a:pPr>
            <a:r>
              <a:rPr lang="el-GR" sz="3700" dirty="0"/>
              <a:t/>
            </a:r>
            <a:br>
              <a:rPr lang="el-GR" sz="3700" dirty="0"/>
            </a:br>
            <a:r>
              <a:rPr lang="el-GR" sz="3700" b="1" dirty="0"/>
              <a:t>β.</a:t>
            </a:r>
            <a:r>
              <a:rPr lang="el-GR" sz="3700" dirty="0"/>
              <a:t> Ποια χώρα έχει τον περισσότερο πληθυσμό;</a:t>
            </a:r>
            <a:br>
              <a:rPr lang="el-GR" sz="3700" dirty="0"/>
            </a:br>
            <a:r>
              <a:rPr lang="el-GR" sz="3700" dirty="0"/>
              <a:t>……………………………………………………………………………………………</a:t>
            </a:r>
            <a:endParaRPr lang="en-US" sz="3700" dirty="0"/>
          </a:p>
          <a:p>
            <a:pPr>
              <a:buNone/>
            </a:pPr>
            <a:r>
              <a:rPr lang="el-GR" sz="3700" dirty="0"/>
              <a:t/>
            </a:r>
            <a:br>
              <a:rPr lang="el-GR" sz="3700" dirty="0"/>
            </a:br>
            <a:r>
              <a:rPr lang="el-GR" sz="3700" b="1" dirty="0"/>
              <a:t>γ.</a:t>
            </a:r>
            <a:r>
              <a:rPr lang="el-GR" sz="3700" dirty="0"/>
              <a:t> Σε ποια χώρα οι άνθρωποι ζουν περισσότερο;</a:t>
            </a:r>
            <a:br>
              <a:rPr lang="el-GR" sz="3700" dirty="0"/>
            </a:br>
            <a:r>
              <a:rPr lang="el-GR" sz="3700" dirty="0"/>
              <a:t>……………………………………………………………………………………………</a:t>
            </a:r>
            <a:endParaRPr lang="en-US" sz="3700" dirty="0"/>
          </a:p>
          <a:p>
            <a:pPr>
              <a:buNone/>
            </a:pPr>
            <a:r>
              <a:rPr lang="el-GR" sz="3700" dirty="0"/>
              <a:t/>
            </a:r>
            <a:br>
              <a:rPr lang="el-GR" sz="3700" dirty="0"/>
            </a:br>
            <a:r>
              <a:rPr lang="el-GR" sz="3700" b="1" dirty="0"/>
              <a:t>δ.</a:t>
            </a:r>
            <a:r>
              <a:rPr lang="el-GR" sz="3700" dirty="0"/>
              <a:t> Ποια χώρα έχει το υψηλότερο κατά κεφαλήν Α.Ε.Π.;</a:t>
            </a:r>
            <a:br>
              <a:rPr lang="el-GR" sz="3700" dirty="0"/>
            </a:br>
            <a:r>
              <a:rPr lang="el-GR" sz="3700" dirty="0"/>
              <a:t>……………………………………………………………………………………………</a:t>
            </a:r>
            <a:endParaRPr lang="en-US" sz="3700" dirty="0"/>
          </a:p>
          <a:p>
            <a:pPr>
              <a:buNone/>
            </a:pPr>
            <a:r>
              <a:rPr lang="el-GR" sz="3700" dirty="0"/>
              <a:t/>
            </a:r>
            <a:br>
              <a:rPr lang="el-GR" sz="3700" dirty="0"/>
            </a:br>
            <a:r>
              <a:rPr lang="el-GR" sz="3700" b="1" dirty="0"/>
              <a:t>ε.</a:t>
            </a:r>
            <a:r>
              <a:rPr lang="el-GR" sz="3700" dirty="0"/>
              <a:t> Σε ποια χώρα οι ευρεσιτεχνίες είναι περισσότερες;</a:t>
            </a:r>
            <a:br>
              <a:rPr lang="el-GR" sz="3700" dirty="0"/>
            </a:br>
            <a:r>
              <a:rPr lang="el-GR" sz="3700" dirty="0"/>
              <a:t>……………………………………………………………………………………………</a:t>
            </a:r>
            <a:endParaRPr lang="en-US" sz="3700" dirty="0"/>
          </a:p>
          <a:p>
            <a:pPr>
              <a:buNone/>
            </a:pPr>
            <a:r>
              <a:rPr lang="el-GR" sz="3700" dirty="0"/>
              <a:t/>
            </a:r>
            <a:br>
              <a:rPr lang="el-GR" sz="3700" dirty="0"/>
            </a:br>
            <a:r>
              <a:rPr lang="el-GR" sz="3700" b="1" dirty="0"/>
              <a:t>στ.</a:t>
            </a:r>
            <a:r>
              <a:rPr lang="el-GR" sz="3700" dirty="0"/>
              <a:t> Ποια χώρα έχει πυκνότερο οδικό δίκτυο;</a:t>
            </a:r>
            <a:endParaRPr lang="en-US" sz="3700" dirty="0"/>
          </a:p>
          <a:p>
            <a:pPr indent="15875">
              <a:buNone/>
            </a:pPr>
            <a:r>
              <a:rPr lang="en-US" sz="3700" dirty="0"/>
              <a:t>……………………………………………………………………………………………</a:t>
            </a:r>
            <a:r>
              <a:rPr lang="el-GR" sz="3700" dirty="0"/>
              <a:t/>
            </a:r>
            <a:br>
              <a:rPr lang="el-GR" sz="3700" dirty="0"/>
            </a:br>
            <a:r>
              <a:rPr lang="el-GR" sz="3700" dirty="0"/>
              <a:t/>
            </a:r>
            <a:br>
              <a:rPr lang="el-GR" sz="3700" dirty="0"/>
            </a:br>
            <a:r>
              <a:rPr lang="el-GR" sz="3700" b="1" dirty="0"/>
              <a:t>ζ.</a:t>
            </a:r>
            <a:r>
              <a:rPr lang="el-GR" sz="3700" dirty="0"/>
              <a:t> Η χώρα που επιλέξατε στις ερωτήσεις γ, δ, ε και στ είναι πεδινή ή ορεινή;</a:t>
            </a:r>
            <a:br>
              <a:rPr lang="el-GR" sz="3700" dirty="0"/>
            </a:br>
            <a:r>
              <a:rPr lang="en-US" sz="3700" dirty="0"/>
              <a:t>………………………………………………………………………………………….</a:t>
            </a:r>
            <a:endParaRPr lang="el-GR" sz="3700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4579" name="Picture 3" descr="http://info-poland.buffalo.edu/classroom/maps/polan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852936"/>
            <a:ext cx="3970412" cy="3781995"/>
          </a:xfrm>
          <a:prstGeom prst="rect">
            <a:avLst/>
          </a:prstGeom>
          <a:noFill/>
        </p:spPr>
      </p:pic>
      <p:pic>
        <p:nvPicPr>
          <p:cNvPr id="24581" name="Picture 5" descr="http://www.freeworldmaps.net/europe/switzerland/switzerland-map-physic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4968552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24936" cy="792088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2800" dirty="0"/>
              <a:t>Τα ευρωπαϊκά βουνά προσφέρουν πολλά αγαθά και «υπηρεσίες» στον άνθρωπο. 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45435"/>
          </a:xfrm>
        </p:spPr>
        <p:txBody>
          <a:bodyPr>
            <a:normAutofit/>
          </a:bodyPr>
          <a:lstStyle/>
          <a:p>
            <a:pPr marL="87313" indent="-87313" algn="just"/>
            <a:r>
              <a:rPr lang="el-GR" sz="2000" dirty="0"/>
              <a:t>Κάποια είδη δέντρων που ευδοκιμούν στα κατάφυτα βουνά προσφέρουν την</a:t>
            </a:r>
            <a:r>
              <a:rPr lang="el-GR" sz="2000" b="1" u="sng" dirty="0">
                <a:solidFill>
                  <a:schemeClr val="accent2">
                    <a:lumMod val="75000"/>
                  </a:schemeClr>
                </a:solidFill>
              </a:rPr>
              <a:t> ξυλεία </a:t>
            </a:r>
            <a:r>
              <a:rPr lang="el-GR" sz="2000" dirty="0"/>
              <a:t>τους. Από τα κωνοφόρα όπως τα πεύκα ή τα έλατα παράγεται το </a:t>
            </a:r>
            <a:r>
              <a:rPr lang="el-GR" sz="2000" b="1" u="sng" dirty="0"/>
              <a:t>ρετσίνι, </a:t>
            </a:r>
            <a:r>
              <a:rPr lang="el-GR" sz="2000" dirty="0"/>
              <a:t>ενώ άλλα δέντρα όπως οι καστανιές ή οι καρυδιές προσφέρουν στον άνθρωπο τους </a:t>
            </a:r>
            <a:r>
              <a:rPr lang="el-GR" sz="2000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θρεπτικούς καρπούς </a:t>
            </a:r>
            <a:r>
              <a:rPr lang="el-GR" sz="2000" dirty="0"/>
              <a:t>τους. </a:t>
            </a:r>
          </a:p>
          <a:p>
            <a:pPr algn="just"/>
            <a:endParaRPr lang="el-GR" dirty="0"/>
          </a:p>
          <a:p>
            <a:endParaRPr lang="el-GR" dirty="0"/>
          </a:p>
        </p:txBody>
      </p:sp>
      <p:pic>
        <p:nvPicPr>
          <p:cNvPr id="6" name="Picture 4" descr="http://gym-mileon.mag.sch.gr/com2003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864096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8072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sz="2000" u="sng" dirty="0">
                <a:solidFill>
                  <a:srgbClr val="FF0000"/>
                </a:solidFill>
              </a:rPr>
              <a:t>Πετρώματα</a:t>
            </a:r>
            <a:r>
              <a:rPr lang="el-GR" sz="2000" dirty="0"/>
              <a:t> που χρησιμοποιούνται στην οικοδομική, στην οδοποιία, στην τέχνη, όπως επίσης μεταλλεύματα και πολύτιμα μέταλλα εξορύσσονται σε αρκετά βουνά της Ευρώπης. </a:t>
            </a:r>
            <a:br>
              <a:rPr lang="el-GR" sz="2000" dirty="0"/>
            </a:br>
            <a:r>
              <a:rPr lang="el-GR" sz="2000" dirty="0"/>
              <a:t/>
            </a:r>
            <a:br>
              <a:rPr lang="el-GR" sz="2000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752528" cy="568863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just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Οι πηγές των πιο πολλών ποταμών βρίσκονται στα βουνά.</a:t>
            </a:r>
          </a:p>
          <a:p>
            <a:pPr marL="0" indent="0" algn="just"/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/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Τα ποτάμια που κατεβαίνουν ορμητικά από τα βουνά κινούν γεννήτριες που παράγουν </a:t>
            </a:r>
            <a:r>
              <a:rPr lang="el-GR" sz="2900" b="1" u="sng" dirty="0">
                <a:solidFill>
                  <a:srgbClr val="FF0000"/>
                </a:solidFill>
              </a:rPr>
              <a:t>ηλεκτρική</a:t>
            </a:r>
            <a:r>
              <a:rPr lang="el-GR" sz="2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ενέργεια. Χώρες που παράγουν σχεδόν το 100% της ενέργειας που χρειάζονται από υδροηλεκτρική ενέργεια είναι η </a:t>
            </a:r>
            <a:r>
              <a:rPr lang="el-GR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Νορβηγία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η </a:t>
            </a:r>
            <a:r>
              <a:rPr lang="el-GR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Ελβετία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και </a:t>
            </a:r>
            <a:r>
              <a:rPr lang="el-GR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Αυστρία.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4823520" y="1916832"/>
            <a:ext cx="4320480" cy="4608512"/>
          </a:xfrm>
        </p:spPr>
        <p:txBody>
          <a:bodyPr>
            <a:normAutofit fontScale="62500" lnSpcReduction="20000"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/>
            <a:endParaRPr lang="el-GR" dirty="0"/>
          </a:p>
          <a:p>
            <a:pPr algn="just">
              <a:buNone/>
            </a:pP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     </a:t>
            </a:r>
            <a:endParaRPr lang="el-GR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       </a:t>
            </a: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    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Στα ορεινά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βοσκοτόπια εκτρέφεται πλήθος προβάτων, κατσικιών και αγελάδων, από τα οποία παράγεται μεγάλη ποικιλία </a:t>
            </a:r>
            <a:r>
              <a:rPr lang="el-GR" b="1" u="sng" dirty="0">
                <a:solidFill>
                  <a:srgbClr val="FF0000"/>
                </a:solidFill>
              </a:rPr>
              <a:t>ποιοτικών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l-GR" b="1" u="sng" dirty="0" err="1" smtClean="0">
                <a:solidFill>
                  <a:srgbClr val="FF0000"/>
                </a:solidFill>
              </a:rPr>
              <a:t>τυροκο-μικών</a:t>
            </a:r>
            <a:r>
              <a:rPr lang="el-GR" b="1" u="sng" dirty="0" smtClean="0">
                <a:solidFill>
                  <a:srgbClr val="FF0000"/>
                </a:solidFill>
              </a:rPr>
              <a:t> </a:t>
            </a:r>
            <a:r>
              <a:rPr lang="el-GR" b="1" u="sng" dirty="0">
                <a:solidFill>
                  <a:srgbClr val="FF0000"/>
                </a:solidFill>
              </a:rPr>
              <a:t>προϊόντων. </a:t>
            </a:r>
          </a:p>
          <a:p>
            <a:endParaRPr lang="el-GR" dirty="0"/>
          </a:p>
        </p:txBody>
      </p:sp>
      <p:pic>
        <p:nvPicPr>
          <p:cNvPr id="19458" name="Picture 2" descr="Αποτέλεσμα εικόνας για βουνα και πεδιαδες της ευρωπ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80728"/>
            <a:ext cx="3600400" cy="3888432"/>
          </a:xfrm>
          <a:prstGeom prst="rect">
            <a:avLst/>
          </a:prstGeom>
          <a:noFill/>
        </p:spPr>
      </p:pic>
      <p:pic>
        <p:nvPicPr>
          <p:cNvPr id="19462" name="Picture 6" descr="http://s.enet.gr/resources/2011-10/34-35-1a-thumb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4680520" cy="2889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6816" y="53392"/>
            <a:ext cx="8949680" cy="2381126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l-GR" sz="2000" dirty="0"/>
              <a:t> Η αναψυχή και η άθληση, η πεζοπορία και η ορειβασία προσφέρουν ψυχική ηρεμία και τη σωματική ευεξία. Η «βιομηχανία» του χειμερινού τουρισμού (χιονοδρομικά κέντρα, ξενοδοχεία, εστιατόρια, καταστήματα ειδικού εξοπλισμού, εκπαιδευτές κτλ.) στηρίζει σήμερα χιλιάδες οικογένειες στις ορεινές ευρωπαϊκές περιοχές. Ο </a:t>
            </a:r>
            <a:r>
              <a:rPr lang="el-GR" sz="2000" b="1" u="sng" dirty="0">
                <a:solidFill>
                  <a:srgbClr val="FF0000"/>
                </a:solidFill>
              </a:rPr>
              <a:t>χειμερινός τουρισμός </a:t>
            </a:r>
            <a:r>
              <a:rPr lang="el-GR" sz="2000" dirty="0"/>
              <a:t>είναι πολύ σημαντική πηγή εσόδων για τις χώρες των Άλπεων.</a:t>
            </a:r>
          </a:p>
        </p:txBody>
      </p:sp>
      <p:pic>
        <p:nvPicPr>
          <p:cNvPr id="18434" name="Picture 2" descr="http://4.bp.blogspot.com/-5xHKk6u6KiQ/VNyHSs3T2OI/AAAAAAAAdYs/lHHkos8WjlU/s1600/%CE%B2%CE%BF%CF%85%CE%BD%CF%8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3221182" cy="3456384"/>
          </a:xfrm>
          <a:prstGeom prst="rect">
            <a:avLst/>
          </a:prstGeom>
          <a:noFill/>
        </p:spPr>
      </p:pic>
      <p:pic>
        <p:nvPicPr>
          <p:cNvPr id="18436" name="Picture 4" descr="http://ebooks.edu.gr/modules/ebook/show.php/DSGYM-B106/382/2534,9793/images/1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996952"/>
            <a:ext cx="2808312" cy="3553197"/>
          </a:xfrm>
          <a:prstGeom prst="rect">
            <a:avLst/>
          </a:prstGeom>
          <a:noFill/>
        </p:spPr>
      </p:pic>
      <p:pic>
        <p:nvPicPr>
          <p:cNvPr id="5" name="Picture 4" descr="img17.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717032"/>
            <a:ext cx="3024336" cy="290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4326" y="193204"/>
            <a:ext cx="8640960" cy="1143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l-GR" sz="3200" b="1" u="sng" dirty="0">
                <a:solidFill>
                  <a:srgbClr val="FF0000"/>
                </a:solidFill>
              </a:rPr>
              <a:t>Βουνά και κλίμα μίας περιοχής.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1" y="1484784"/>
            <a:ext cx="8785775" cy="5184576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u="sng" dirty="0"/>
              <a:t>Τα βουνά επηρεάζουν το κλίμα μίας περιοχής.</a:t>
            </a:r>
          </a:p>
          <a:p>
            <a:pPr algn="ctr"/>
            <a:endParaRPr lang="el-GR" b="1" u="sng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Ελέγχουν την ποσότητα του νερού στις περιοχές που βρίσκονται στις δύο πλευρές του βουνού.</a:t>
            </a:r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Εμποδίζουν τους ανέμους να περνούν από την μία πλευρά του </a:t>
            </a:r>
            <a:r>
              <a:rPr lang="el-GR" dirty="0" smtClean="0"/>
              <a:t>βουνού</a:t>
            </a:r>
            <a:r>
              <a:rPr lang="en-US" dirty="0" smtClean="0"/>
              <a:t> </a:t>
            </a:r>
            <a:r>
              <a:rPr lang="el-GR" dirty="0" smtClean="0"/>
              <a:t>στην άλλη</a:t>
            </a:r>
            <a:r>
              <a:rPr lang="en-US" dirty="0" smtClean="0"/>
              <a:t>.</a:t>
            </a:r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H="1">
            <a:off x="1763688" y="2276872"/>
            <a:ext cx="720080" cy="864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4139952" y="4581128"/>
            <a:ext cx="936104" cy="5760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42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7606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l-GR" sz="2400" b="1" u="sng" dirty="0"/>
              <a:t>Προβλήματα των κατοίκων των ορεινών περιοχών της Ευρώπης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0020" y="764704"/>
            <a:ext cx="9144000" cy="609329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l-GR" dirty="0"/>
              <a:t> </a:t>
            </a:r>
            <a:r>
              <a:rPr lang="el-GR" sz="3000" b="1" dirty="0">
                <a:solidFill>
                  <a:srgbClr val="FF0000"/>
                </a:solidFill>
              </a:rPr>
              <a:t> Δυσκολία κατασκευής οδικών και σιδηροδρομικών δικτύων.</a:t>
            </a:r>
          </a:p>
          <a:p>
            <a:r>
              <a:rPr lang="el-GR" sz="3000" b="1" dirty="0">
                <a:solidFill>
                  <a:srgbClr val="00B050"/>
                </a:solidFill>
              </a:rPr>
              <a:t>Αντίξοες κλιματικές συνθήκες.</a:t>
            </a:r>
          </a:p>
          <a:p>
            <a:pPr lvl="0" algn="just"/>
            <a:r>
              <a:rPr lang="el-GR" sz="3000" b="1" dirty="0">
                <a:solidFill>
                  <a:srgbClr val="0070C0"/>
                </a:solidFill>
              </a:rPr>
              <a:t>Κατολισθήσεις, χιονοστιβάδες.</a:t>
            </a:r>
          </a:p>
          <a:p>
            <a:pPr lvl="0" algn="just"/>
            <a:endParaRPr lang="el-GR" sz="3000" b="1" dirty="0">
              <a:solidFill>
                <a:srgbClr val="0070C0"/>
              </a:solidFill>
            </a:endParaRPr>
          </a:p>
          <a:p>
            <a:pPr lvl="0" algn="just"/>
            <a:endParaRPr lang="en-US" sz="3000" b="1" dirty="0">
              <a:solidFill>
                <a:srgbClr val="0070C0"/>
              </a:solidFill>
            </a:endParaRPr>
          </a:p>
          <a:p>
            <a:pPr lvl="0" algn="just"/>
            <a:endParaRPr lang="en-US" sz="3000" b="1" dirty="0">
              <a:solidFill>
                <a:srgbClr val="0070C0"/>
              </a:solidFill>
            </a:endParaRPr>
          </a:p>
          <a:p>
            <a:pPr lvl="0" algn="just"/>
            <a:endParaRPr lang="en-US" sz="3000" b="1" dirty="0">
              <a:solidFill>
                <a:srgbClr val="0070C0"/>
              </a:solidFill>
            </a:endParaRPr>
          </a:p>
          <a:p>
            <a:pPr lvl="0" algn="just"/>
            <a:endParaRPr lang="en-US" sz="3000" b="1" dirty="0">
              <a:solidFill>
                <a:srgbClr val="0070C0"/>
              </a:solidFill>
            </a:endParaRPr>
          </a:p>
          <a:p>
            <a:pPr lvl="0" algn="just"/>
            <a:endParaRPr lang="el-GR" sz="2400" b="1" dirty="0">
              <a:solidFill>
                <a:srgbClr val="0070C0"/>
              </a:solidFill>
            </a:endParaRPr>
          </a:p>
          <a:p>
            <a:pPr lvl="0" algn="just"/>
            <a:r>
              <a:rPr lang="el-GR" sz="2400" b="1" dirty="0">
                <a:solidFill>
                  <a:srgbClr val="00B050"/>
                </a:solidFill>
              </a:rPr>
              <a:t>Δυσκολεύουν την επικοινωνία ανάμεσα στους ανθρώπους.</a:t>
            </a:r>
          </a:p>
        </p:txBody>
      </p:sp>
      <p:pic>
        <p:nvPicPr>
          <p:cNvPr id="3074" name="Picture 2" descr="http://www.cretapost.gr/wp-content/uploads/2014/12/katolisthi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561497"/>
            <a:ext cx="3456384" cy="1917237"/>
          </a:xfrm>
          <a:prstGeom prst="rect">
            <a:avLst/>
          </a:prstGeom>
          <a:noFill/>
        </p:spPr>
      </p:pic>
      <p:pic>
        <p:nvPicPr>
          <p:cNvPr id="7" name="Picture 8" descr="http://i.stpl.gr/image.ashx?m=Fit&amp;f=L2ZpbGVzLzEvbmV3X2ltYWdlcy8yMDEzLTA2LTMwLzE3NjAvMTYxMDc0NzIuanBn&amp;t=635081481991688350&amp;w=377&amp;h=2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28" y="3140968"/>
            <a:ext cx="4248472" cy="2880320"/>
          </a:xfrm>
          <a:prstGeom prst="rect">
            <a:avLst/>
          </a:prstGeom>
          <a:noFill/>
        </p:spPr>
      </p:pic>
      <p:pic>
        <p:nvPicPr>
          <p:cNvPr id="6" name="Picture 2" descr="Αποτέλεσμα εικόνας για κατολισθήσει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478734"/>
            <a:ext cx="374441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el-GR" sz="2000" b="1" dirty="0">
                <a:solidFill>
                  <a:srgbClr val="00B050"/>
                </a:solidFill>
              </a:rPr>
              <a:t>Πιο συχνοί οι σεισμοί στις ορεινές περιοχές από ότι στις πεδινές.</a:t>
            </a:r>
            <a:br>
              <a:rPr lang="el-GR" sz="2000" b="1" dirty="0">
                <a:solidFill>
                  <a:srgbClr val="00B050"/>
                </a:solidFill>
              </a:rPr>
            </a:br>
            <a:r>
              <a:rPr lang="el-GR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l-GR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l-GR" sz="2000" b="1" dirty="0">
                <a:solidFill>
                  <a:schemeClr val="accent2">
                    <a:lumMod val="75000"/>
                  </a:schemeClr>
                </a:solidFill>
              </a:rPr>
              <a:t>Σημαντικό το κόστος κατασκευής σηράγγων .</a:t>
            </a: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/>
          <a:p>
            <a:pPr lvl="0" algn="just"/>
            <a:r>
              <a:rPr lang="el-GR" sz="2000" b="1" dirty="0">
                <a:solidFill>
                  <a:schemeClr val="accent6">
                    <a:lumMod val="75000"/>
                  </a:schemeClr>
                </a:solidFill>
              </a:rPr>
              <a:t>Καταστροφή δρόμων και υποδομών από ορμητικούς χείμαρρους.</a:t>
            </a:r>
          </a:p>
          <a:p>
            <a:endParaRPr lang="el-GR" dirty="0"/>
          </a:p>
        </p:txBody>
      </p:sp>
      <p:pic>
        <p:nvPicPr>
          <p:cNvPr id="23556" name="Picture 4" descr="http://cdn.thebest.gr/media/images/original/uqbyneycjw54ce65b93bd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996952"/>
            <a:ext cx="4104456" cy="3600400"/>
          </a:xfrm>
          <a:prstGeom prst="rect">
            <a:avLst/>
          </a:prstGeom>
          <a:noFill/>
        </p:spPr>
      </p:pic>
      <p:pic>
        <p:nvPicPr>
          <p:cNvPr id="23562" name="Picture 10" descr="http://www.paramythia-online.gr/paramythia/images/stories/egnatia_tun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392488" cy="4644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504056"/>
          </a:xfrm>
        </p:spPr>
        <p:txBody>
          <a:bodyPr>
            <a:normAutofit fontScale="90000"/>
          </a:bodyPr>
          <a:lstStyle/>
          <a:p>
            <a:r>
              <a:rPr lang="el-GR" sz="2700" b="1" u="sng" dirty="0"/>
              <a:t/>
            </a:r>
            <a:br>
              <a:rPr lang="el-GR" sz="2700" b="1" u="sng" dirty="0"/>
            </a:br>
            <a:r>
              <a:rPr lang="el-GR" sz="2700" b="1" u="sng" dirty="0"/>
              <a:t> Ποια είναι η προσφορά των πεδιάδων στον άνθρωπο; </a:t>
            </a:r>
            <a:r>
              <a:rPr lang="el-GR" sz="2700" dirty="0"/>
              <a:t/>
            </a:r>
            <a:br>
              <a:rPr lang="el-GR" sz="2700" dirty="0"/>
            </a:br>
            <a:endParaRPr lang="el-GR" sz="27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04867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endParaRPr lang="el-G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Στις πεδιάδες συγκεντρώνεται το μεγαλύτερο τμήμα του πληθυσμού των ευρωπαϊκών χωρών, αφού εκεί </a:t>
            </a:r>
            <a:r>
              <a:rPr lang="el-GR" sz="1600" b="1" u="sng" dirty="0">
                <a:solidFill>
                  <a:srgbClr val="FF0000"/>
                </a:solidFill>
              </a:rPr>
              <a:t>υπάρχει περισσότερος χώρος </a:t>
            </a:r>
            <a:r>
              <a:rPr lang="el-GR" sz="1600" b="1" dirty="0">
                <a:solidFill>
                  <a:schemeClr val="accent6">
                    <a:lumMod val="75000"/>
                  </a:schemeClr>
                </a:solidFill>
              </a:rPr>
              <a:t>για να αναπτυχθούν οι οικισμοί και οι πόλεις. </a:t>
            </a:r>
          </a:p>
          <a:p>
            <a:pPr algn="just">
              <a:buNone/>
            </a:pPr>
            <a:endParaRPr lang="el-G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l-GR" sz="1600" b="1" dirty="0">
                <a:solidFill>
                  <a:schemeClr val="accent2">
                    <a:lumMod val="75000"/>
                  </a:schemeClr>
                </a:solidFill>
              </a:rPr>
              <a:t> Στις πεδιάδες επίσης βρίσκονται οι μεγάλες εκτάσεις για γεωργικές καλλιέργειες ή για κτηνοτροφία,</a:t>
            </a:r>
          </a:p>
          <a:p>
            <a:pPr algn="just"/>
            <a:endParaRPr lang="el-GR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l-GR" sz="1600" b="1" dirty="0"/>
              <a:t>Στις πεδιάδες κυλούν ήρεμα ποτάμια που μπορεί να τα αξιοποιήσει κανείς για μεταφορές, </a:t>
            </a:r>
          </a:p>
          <a:p>
            <a:pPr algn="just"/>
            <a:endParaRPr lang="el-GR" sz="1600" b="1" dirty="0"/>
          </a:p>
          <a:p>
            <a:pPr algn="just"/>
            <a:r>
              <a:rPr lang="el-GR" sz="1600" b="1" dirty="0">
                <a:solidFill>
                  <a:srgbClr val="FFFF00"/>
                </a:solidFill>
              </a:rPr>
              <a:t>Το κόστος κατασκευής οδικών και σιδηροδρομικών δικτύων είναι σχετικά χαμηλό. </a:t>
            </a:r>
          </a:p>
          <a:p>
            <a:pPr algn="just"/>
            <a:endParaRPr lang="el-G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http://www.fanaripress.gr/media/images/articles13/__________________________________561132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3672408" cy="3096344"/>
          </a:xfrm>
          <a:prstGeom prst="rect">
            <a:avLst/>
          </a:prstGeom>
          <a:noFill/>
        </p:spPr>
      </p:pic>
      <p:pic>
        <p:nvPicPr>
          <p:cNvPr id="2054" name="Picture 6" descr="http://content-mcdn.imerisia.gr/filesystem/images/20150217/engine/assets_LARGE_t_942_43358253_type13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09999"/>
            <a:ext cx="4572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3.bp.blogspot.com/-xvS7zekhcq0/VNyHajLBrsI/AAAAAAAAdY0/KFCJC9TsW44/s1600/%CF%80%CE%B5%CE%B4%CE%B9%CE%AC%CE%B4%CE%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6264696" cy="5375126"/>
          </a:xfrm>
          <a:prstGeom prst="rect">
            <a:avLst/>
          </a:prstGeom>
          <a:noFill/>
        </p:spPr>
      </p:pic>
      <p:pic>
        <p:nvPicPr>
          <p:cNvPr id="20484" name="Picture 4" descr="https://encrypted-tbn3.gstatic.com/images?q=tbn:ANd9GcQjzUEIKoz-ZQ59VIdfIY6mN5W48spM0RS_4KqdY8ijrM1ot5tM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4139952" cy="36004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79512" y="188640"/>
            <a:ext cx="8784976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l-GR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Το κλίμα είναι πιο ήπιο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σε περιοχές με το ίδιο γεωγραφικό πλάτος.</a:t>
            </a:r>
          </a:p>
          <a:p>
            <a:pPr>
              <a:buFont typeface="Arial" pitchFamily="34" charset="0"/>
              <a:buChar char="•"/>
            </a:pPr>
            <a:endParaRPr lang="el-GR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3">
                    <a:lumMod val="75000"/>
                  </a:schemeClr>
                </a:solidFill>
              </a:rPr>
              <a:t>Στις μεγάλες πεδινές περιοχές της Ευρώπης οι σεισμοί είναι πολύ πιο σπάνιοι.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600</Words>
  <Application>Microsoft Office PowerPoint</Application>
  <PresentationFormat>Προβολή στην οθόνη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Θέμα του Office</vt:lpstr>
      <vt:lpstr>Τα βουνά και οι πεδιάδες στη ζωή των ανθρώπων.</vt:lpstr>
      <vt:lpstr>Τα ευρωπαϊκά βουνά προσφέρουν πολλά αγαθά και «υπηρεσίες» στον άνθρωπο. </vt:lpstr>
      <vt:lpstr>      Πετρώματα που χρησιμοποιούνται στην οικοδομική, στην οδοποιία, στην τέχνη, όπως επίσης μεταλλεύματα και πολύτιμα μέταλλα εξορύσσονται σε αρκετά βουνά της Ευρώπης.    </vt:lpstr>
      <vt:lpstr> Η αναψυχή και η άθληση, η πεζοπορία και η ορειβασία προσφέρουν ψυχική ηρεμία και τη σωματική ευεξία. Η «βιομηχανία» του χειμερινού τουρισμού (χιονοδρομικά κέντρα, ξενοδοχεία, εστιατόρια, καταστήματα ειδικού εξοπλισμού, εκπαιδευτές κτλ.) στηρίζει σήμερα χιλιάδες οικογένειες στις ορεινές ευρωπαϊκές περιοχές. Ο χειμερινός τουρισμός είναι πολύ σημαντική πηγή εσόδων για τις χώρες των Άλπεων.</vt:lpstr>
      <vt:lpstr>Βουνά και κλίμα μίας περιοχής.</vt:lpstr>
      <vt:lpstr>Προβλήματα των κατοίκων των ορεινών περιοχών της Ευρώπης</vt:lpstr>
      <vt:lpstr>Πιο συχνοί οι σεισμοί στις ορεινές περιοχές από ότι στις πεδινές.  Σημαντικό το κόστος κατασκευής σηράγγων .</vt:lpstr>
      <vt:lpstr>  Ποια είναι η προσφορά των πεδιάδων στον άνθρωπο;  </vt:lpstr>
      <vt:lpstr>Παρουσίαση του PowerPoint</vt:lpstr>
      <vt:lpstr> Σιδηροδρομική γραμμή  στην πεδινή Γαλλία. </vt:lpstr>
      <vt:lpstr>Πως το ανάγλυφο επηρεάζει την ανάπτυξη μιας περιοχής ή μιας χώρας;</vt:lpstr>
      <vt:lpstr>Παρουσίαση του PowerPoint</vt:lpstr>
      <vt:lpstr> Να αντιστοιχήστε σωστά τους αριθμούς της Α στήλης με τα γράμματα της Β στήλης μεταφέροντας τα γράμματα της στήλης Β στους αριθμούς της στήλης Α.</vt:lpstr>
      <vt:lpstr>ΣΥΓΚΡΙΣΗ ΕΛΒΕΤΙΑΣ - ΠΟΛΩΝΙΑΣ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βουνά και οι πεδιάδες στη ζωή των ανθρώπων.</dc:title>
  <dc:creator>Λαβράκι</dc:creator>
  <cp:lastModifiedBy>Pashalis</cp:lastModifiedBy>
  <cp:revision>41</cp:revision>
  <dcterms:created xsi:type="dcterms:W3CDTF">2015-11-23T19:54:38Z</dcterms:created>
  <dcterms:modified xsi:type="dcterms:W3CDTF">2023-02-28T05:15:00Z</dcterms:modified>
</cp:coreProperties>
</file>