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Default Extension="doc" ContentType="application/msword"/>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Default Extension="png" ContentType="image/png"/>
  <Default Extension="bin" ContentType="application/vnd.openxmlformats-officedocument.oleObject"/>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slides/slide79.xml" ContentType="application/vnd.openxmlformats-officedocument.presentationml.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notesSlides/notesSlide5.xml" ContentType="application/vnd.openxmlformats-officedocument.presentationml.notesSlide+xml"/>
  <Override PartName="/ppt/diagrams/layout11.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6.xml" ContentType="application/vnd.ms-office.drawingml.diagramDrawing+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Lst>
  <p:notesMasterIdLst>
    <p:notesMasterId r:id="rId84"/>
  </p:notesMasterIdLst>
  <p:handoutMasterIdLst>
    <p:handoutMasterId r:id="rId85"/>
  </p:handoutMasterIdLst>
  <p:sldIdLst>
    <p:sldId id="256" r:id="rId2"/>
    <p:sldId id="263" r:id="rId3"/>
    <p:sldId id="296" r:id="rId4"/>
    <p:sldId id="297" r:id="rId5"/>
    <p:sldId id="299" r:id="rId6"/>
    <p:sldId id="378" r:id="rId7"/>
    <p:sldId id="300" r:id="rId8"/>
    <p:sldId id="303" r:id="rId9"/>
    <p:sldId id="304" r:id="rId10"/>
    <p:sldId id="313" r:id="rId11"/>
    <p:sldId id="315" r:id="rId12"/>
    <p:sldId id="298" r:id="rId13"/>
    <p:sldId id="257" r:id="rId14"/>
    <p:sldId id="262" r:id="rId15"/>
    <p:sldId id="312" r:id="rId16"/>
    <p:sldId id="277" r:id="rId17"/>
    <p:sldId id="305" r:id="rId18"/>
    <p:sldId id="306" r:id="rId19"/>
    <p:sldId id="308" r:id="rId20"/>
    <p:sldId id="286" r:id="rId21"/>
    <p:sldId id="287" r:id="rId22"/>
    <p:sldId id="267" r:id="rId23"/>
    <p:sldId id="268" r:id="rId24"/>
    <p:sldId id="289" r:id="rId25"/>
    <p:sldId id="269" r:id="rId26"/>
    <p:sldId id="270" r:id="rId27"/>
    <p:sldId id="307" r:id="rId28"/>
    <p:sldId id="309" r:id="rId29"/>
    <p:sldId id="311" r:id="rId30"/>
    <p:sldId id="310" r:id="rId31"/>
    <p:sldId id="314" r:id="rId32"/>
    <p:sldId id="316" r:id="rId33"/>
    <p:sldId id="317" r:id="rId34"/>
    <p:sldId id="318" r:id="rId35"/>
    <p:sldId id="319" r:id="rId36"/>
    <p:sldId id="320" r:id="rId37"/>
    <p:sldId id="321" r:id="rId38"/>
    <p:sldId id="322" r:id="rId39"/>
    <p:sldId id="323" r:id="rId40"/>
    <p:sldId id="324" r:id="rId41"/>
    <p:sldId id="325" r:id="rId42"/>
    <p:sldId id="326" r:id="rId43"/>
    <p:sldId id="327" r:id="rId44"/>
    <p:sldId id="328" r:id="rId45"/>
    <p:sldId id="329" r:id="rId46"/>
    <p:sldId id="330" r:id="rId47"/>
    <p:sldId id="331" r:id="rId48"/>
    <p:sldId id="335" r:id="rId49"/>
    <p:sldId id="336" r:id="rId50"/>
    <p:sldId id="332" r:id="rId51"/>
    <p:sldId id="333" r:id="rId52"/>
    <p:sldId id="334" r:id="rId53"/>
    <p:sldId id="356" r:id="rId54"/>
    <p:sldId id="337" r:id="rId55"/>
    <p:sldId id="359" r:id="rId56"/>
    <p:sldId id="338" r:id="rId57"/>
    <p:sldId id="360" r:id="rId58"/>
    <p:sldId id="339" r:id="rId59"/>
    <p:sldId id="342" r:id="rId60"/>
    <p:sldId id="343" r:id="rId61"/>
    <p:sldId id="344" r:id="rId62"/>
    <p:sldId id="345" r:id="rId63"/>
    <p:sldId id="346" r:id="rId64"/>
    <p:sldId id="347" r:id="rId65"/>
    <p:sldId id="348" r:id="rId66"/>
    <p:sldId id="349" r:id="rId67"/>
    <p:sldId id="357" r:id="rId68"/>
    <p:sldId id="351" r:id="rId69"/>
    <p:sldId id="352" r:id="rId70"/>
    <p:sldId id="361" r:id="rId71"/>
    <p:sldId id="362" r:id="rId72"/>
    <p:sldId id="376" r:id="rId73"/>
    <p:sldId id="364" r:id="rId74"/>
    <p:sldId id="365" r:id="rId75"/>
    <p:sldId id="367" r:id="rId76"/>
    <p:sldId id="377" r:id="rId77"/>
    <p:sldId id="368" r:id="rId78"/>
    <p:sldId id="369" r:id="rId79"/>
    <p:sldId id="371" r:id="rId80"/>
    <p:sldId id="372" r:id="rId81"/>
    <p:sldId id="373" r:id="rId82"/>
    <p:sldId id="375" r:id="rId83"/>
  </p:sldIdLst>
  <p:sldSz cx="9144000" cy="6858000" type="screen4x3"/>
  <p:notesSz cx="6858000" cy="9144000"/>
  <p:defaultTextStyle>
    <a:defPPr>
      <a:defRPr lang="en-US"/>
    </a:defPPr>
    <a:lvl1pPr algn="l" rtl="0" fontAlgn="base">
      <a:lnSpc>
        <a:spcPct val="80000"/>
      </a:lnSpc>
      <a:spcBef>
        <a:spcPct val="20000"/>
      </a:spcBef>
      <a:spcAft>
        <a:spcPct val="0"/>
      </a:spcAft>
      <a:defRPr kern="1200">
        <a:solidFill>
          <a:schemeClr val="tx1"/>
        </a:solidFill>
        <a:latin typeface="Arial" charset="0"/>
        <a:ea typeface="+mn-ea"/>
        <a:cs typeface="+mn-cs"/>
      </a:defRPr>
    </a:lvl1pPr>
    <a:lvl2pPr marL="457200" algn="l" rtl="0" fontAlgn="base">
      <a:lnSpc>
        <a:spcPct val="80000"/>
      </a:lnSpc>
      <a:spcBef>
        <a:spcPct val="20000"/>
      </a:spcBef>
      <a:spcAft>
        <a:spcPct val="0"/>
      </a:spcAft>
      <a:defRPr kern="1200">
        <a:solidFill>
          <a:schemeClr val="tx1"/>
        </a:solidFill>
        <a:latin typeface="Arial" charset="0"/>
        <a:ea typeface="+mn-ea"/>
        <a:cs typeface="+mn-cs"/>
      </a:defRPr>
    </a:lvl2pPr>
    <a:lvl3pPr marL="914400" algn="l" rtl="0" fontAlgn="base">
      <a:lnSpc>
        <a:spcPct val="80000"/>
      </a:lnSpc>
      <a:spcBef>
        <a:spcPct val="20000"/>
      </a:spcBef>
      <a:spcAft>
        <a:spcPct val="0"/>
      </a:spcAft>
      <a:defRPr kern="1200">
        <a:solidFill>
          <a:schemeClr val="tx1"/>
        </a:solidFill>
        <a:latin typeface="Arial" charset="0"/>
        <a:ea typeface="+mn-ea"/>
        <a:cs typeface="+mn-cs"/>
      </a:defRPr>
    </a:lvl3pPr>
    <a:lvl4pPr marL="1371600" algn="l" rtl="0" fontAlgn="base">
      <a:lnSpc>
        <a:spcPct val="80000"/>
      </a:lnSpc>
      <a:spcBef>
        <a:spcPct val="20000"/>
      </a:spcBef>
      <a:spcAft>
        <a:spcPct val="0"/>
      </a:spcAft>
      <a:defRPr kern="1200">
        <a:solidFill>
          <a:schemeClr val="tx1"/>
        </a:solidFill>
        <a:latin typeface="Arial" charset="0"/>
        <a:ea typeface="+mn-ea"/>
        <a:cs typeface="+mn-cs"/>
      </a:defRPr>
    </a:lvl4pPr>
    <a:lvl5pPr marL="1828800" algn="l" rtl="0" fontAlgn="base">
      <a:lnSpc>
        <a:spcPct val="80000"/>
      </a:lnSpc>
      <a:spcBef>
        <a:spcPct val="2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6666"/>
    <a:srgbClr val="CC0476"/>
    <a:srgbClr val="FF0066"/>
    <a:srgbClr val="0099FF"/>
    <a:srgbClr val="00FFCC"/>
    <a:srgbClr val="00CC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Μεσαίο στυλ 2 - Έμφαση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Μεσαίο στυλ 2 - Έμφαση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894" autoAdjust="0"/>
  </p:normalViewPr>
  <p:slideViewPr>
    <p:cSldViewPr snapToGrid="0">
      <p:cViewPr varScale="1">
        <p:scale>
          <a:sx n="113" d="100"/>
          <a:sy n="113" d="100"/>
        </p:scale>
        <p:origin x="-1506" y="-96"/>
      </p:cViewPr>
      <p:guideLst>
        <p:guide orient="horz" pos="2160"/>
        <p:guide pos="2880"/>
      </p:guideLst>
    </p:cSldViewPr>
  </p:slideViewPr>
  <p:outlineViewPr>
    <p:cViewPr>
      <p:scale>
        <a:sx n="33" d="100"/>
        <a:sy n="33" d="100"/>
      </p:scale>
      <p:origin x="0" y="3168"/>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9" d="100"/>
          <a:sy n="79" d="100"/>
        </p:scale>
        <p:origin x="-1998"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2F44AE-C03D-4F94-8A2B-034F07F0831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l-GR"/>
        </a:p>
      </dgm:t>
    </dgm:pt>
    <dgm:pt modelId="{D132DAB9-7DCB-422A-8976-CD3592B95D0E}">
      <dgm:prSet phldrT="[Κείμενο]"/>
      <dgm:spPr/>
      <dgm:t>
        <a:bodyPr/>
        <a:lstStyle/>
        <a:p>
          <a:r>
            <a:rPr lang="el-GR" dirty="0" smtClean="0">
              <a:solidFill>
                <a:srgbClr val="CC0000"/>
              </a:solidFill>
            </a:rPr>
            <a:t>Ανάλυση αλγορίθμων</a:t>
          </a:r>
          <a:endParaRPr lang="el-GR" dirty="0"/>
        </a:p>
      </dgm:t>
    </dgm:pt>
    <dgm:pt modelId="{0B1315D3-24E7-45A2-892B-F68875B58414}" type="parTrans" cxnId="{596458CF-2443-42DC-BFB2-0FBF10264589}">
      <dgm:prSet/>
      <dgm:spPr/>
      <dgm:t>
        <a:bodyPr/>
        <a:lstStyle/>
        <a:p>
          <a:endParaRPr lang="el-GR"/>
        </a:p>
      </dgm:t>
    </dgm:pt>
    <dgm:pt modelId="{0AB6EE46-5DA8-4C9A-BC9B-4A61283C4A9A}" type="sibTrans" cxnId="{596458CF-2443-42DC-BFB2-0FBF10264589}">
      <dgm:prSet/>
      <dgm:spPr/>
      <dgm:t>
        <a:bodyPr/>
        <a:lstStyle/>
        <a:p>
          <a:endParaRPr lang="el-GR"/>
        </a:p>
      </dgm:t>
    </dgm:pt>
    <dgm:pt modelId="{1D747D32-D179-4697-BF06-943D486323EA}">
      <dgm:prSet phldrT="[Κείμενο]"/>
      <dgm:spPr/>
      <dgm:t>
        <a:bodyPr/>
        <a:lstStyle/>
        <a:p>
          <a:r>
            <a:rPr lang="el-GR" dirty="0" smtClean="0">
              <a:solidFill>
                <a:srgbClr val="CC0000"/>
              </a:solidFill>
            </a:rPr>
            <a:t>Θεωρία </a:t>
          </a:r>
          <a:r>
            <a:rPr lang="el-GR" dirty="0" err="1" smtClean="0">
              <a:solidFill>
                <a:srgbClr val="CC0000"/>
              </a:solidFill>
            </a:rPr>
            <a:t>υπολογισιμότητας</a:t>
          </a:r>
          <a:endParaRPr lang="el-GR" dirty="0"/>
        </a:p>
      </dgm:t>
    </dgm:pt>
    <dgm:pt modelId="{95816F04-A202-4ACF-9EB9-4C4A4E407F4B}" type="parTrans" cxnId="{B998B62F-463E-4146-8007-AD0B1ECD7939}">
      <dgm:prSet/>
      <dgm:spPr/>
      <dgm:t>
        <a:bodyPr/>
        <a:lstStyle/>
        <a:p>
          <a:endParaRPr lang="el-GR"/>
        </a:p>
      </dgm:t>
    </dgm:pt>
    <dgm:pt modelId="{55FD9F98-6AFD-40A3-AE92-9A686EB9DBF3}" type="sibTrans" cxnId="{B998B62F-463E-4146-8007-AD0B1ECD7939}">
      <dgm:prSet/>
      <dgm:spPr/>
      <dgm:t>
        <a:bodyPr/>
        <a:lstStyle/>
        <a:p>
          <a:endParaRPr lang="el-GR"/>
        </a:p>
      </dgm:t>
    </dgm:pt>
    <dgm:pt modelId="{3E76B464-578C-4EBB-B2E8-D06A4D580235}">
      <dgm:prSet phldrT="[Κείμενο]"/>
      <dgm:spPr/>
      <dgm:t>
        <a:bodyPr/>
        <a:lstStyle/>
        <a:p>
          <a:r>
            <a:rPr lang="el-GR" dirty="0" smtClean="0">
              <a:solidFill>
                <a:srgbClr val="CC0000"/>
              </a:solidFill>
            </a:rPr>
            <a:t>Θεωρία πολυπλοκότητας</a:t>
          </a:r>
          <a:endParaRPr lang="el-GR" dirty="0"/>
        </a:p>
      </dgm:t>
    </dgm:pt>
    <dgm:pt modelId="{26387CFA-03D2-4B65-9FD8-0DD1C2A7A53E}" type="parTrans" cxnId="{944C819D-D505-4526-88D2-96D87E8D48D5}">
      <dgm:prSet/>
      <dgm:spPr/>
      <dgm:t>
        <a:bodyPr/>
        <a:lstStyle/>
        <a:p>
          <a:endParaRPr lang="el-GR"/>
        </a:p>
      </dgm:t>
    </dgm:pt>
    <dgm:pt modelId="{53A8FC8A-D1D0-4145-B53B-A4DD4A550EF4}" type="sibTrans" cxnId="{944C819D-D505-4526-88D2-96D87E8D48D5}">
      <dgm:prSet/>
      <dgm:spPr/>
      <dgm:t>
        <a:bodyPr/>
        <a:lstStyle/>
        <a:p>
          <a:endParaRPr lang="el-GR"/>
        </a:p>
      </dgm:t>
    </dgm:pt>
    <dgm:pt modelId="{64B10BD3-9012-47D8-A61D-36DFA7C07588}" type="pres">
      <dgm:prSet presAssocID="{782F44AE-C03D-4F94-8A2B-034F07F08316}" presName="linear" presStyleCnt="0">
        <dgm:presLayoutVars>
          <dgm:dir/>
          <dgm:animLvl val="lvl"/>
          <dgm:resizeHandles val="exact"/>
        </dgm:presLayoutVars>
      </dgm:prSet>
      <dgm:spPr/>
      <dgm:t>
        <a:bodyPr/>
        <a:lstStyle/>
        <a:p>
          <a:endParaRPr lang="el-GR"/>
        </a:p>
      </dgm:t>
    </dgm:pt>
    <dgm:pt modelId="{564D5B1D-C292-4991-8154-5AE66AE85B7E}" type="pres">
      <dgm:prSet presAssocID="{D132DAB9-7DCB-422A-8976-CD3592B95D0E}" presName="parentLin" presStyleCnt="0"/>
      <dgm:spPr/>
    </dgm:pt>
    <dgm:pt modelId="{92420364-72E6-4121-A902-00389332D774}" type="pres">
      <dgm:prSet presAssocID="{D132DAB9-7DCB-422A-8976-CD3592B95D0E}" presName="parentLeftMargin" presStyleLbl="node1" presStyleIdx="0" presStyleCnt="3"/>
      <dgm:spPr/>
      <dgm:t>
        <a:bodyPr/>
        <a:lstStyle/>
        <a:p>
          <a:endParaRPr lang="el-GR"/>
        </a:p>
      </dgm:t>
    </dgm:pt>
    <dgm:pt modelId="{DE94BB43-07DA-4917-B3B9-3818AB1FC6D7}" type="pres">
      <dgm:prSet presAssocID="{D132DAB9-7DCB-422A-8976-CD3592B95D0E}" presName="parentText" presStyleLbl="node1" presStyleIdx="0" presStyleCnt="3">
        <dgm:presLayoutVars>
          <dgm:chMax val="0"/>
          <dgm:bulletEnabled val="1"/>
        </dgm:presLayoutVars>
      </dgm:prSet>
      <dgm:spPr/>
      <dgm:t>
        <a:bodyPr/>
        <a:lstStyle/>
        <a:p>
          <a:endParaRPr lang="el-GR"/>
        </a:p>
      </dgm:t>
    </dgm:pt>
    <dgm:pt modelId="{99B5EEAA-29EF-49F7-98E8-892870ADF952}" type="pres">
      <dgm:prSet presAssocID="{D132DAB9-7DCB-422A-8976-CD3592B95D0E}" presName="negativeSpace" presStyleCnt="0"/>
      <dgm:spPr/>
    </dgm:pt>
    <dgm:pt modelId="{BF3849BB-A1C7-4834-9B93-D42EB25B37C5}" type="pres">
      <dgm:prSet presAssocID="{D132DAB9-7DCB-422A-8976-CD3592B95D0E}" presName="childText" presStyleLbl="conFgAcc1" presStyleIdx="0" presStyleCnt="3">
        <dgm:presLayoutVars>
          <dgm:bulletEnabled val="1"/>
        </dgm:presLayoutVars>
      </dgm:prSet>
      <dgm:spPr/>
    </dgm:pt>
    <dgm:pt modelId="{7115CC7E-2189-4346-8983-E4C1A243135E}" type="pres">
      <dgm:prSet presAssocID="{0AB6EE46-5DA8-4C9A-BC9B-4A61283C4A9A}" presName="spaceBetweenRectangles" presStyleCnt="0"/>
      <dgm:spPr/>
    </dgm:pt>
    <dgm:pt modelId="{85362A79-CB5A-4DB6-9785-9D15FB39C0A4}" type="pres">
      <dgm:prSet presAssocID="{1D747D32-D179-4697-BF06-943D486323EA}" presName="parentLin" presStyleCnt="0"/>
      <dgm:spPr/>
    </dgm:pt>
    <dgm:pt modelId="{5A201074-31C4-4B1F-B959-EE22D73DE192}" type="pres">
      <dgm:prSet presAssocID="{1D747D32-D179-4697-BF06-943D486323EA}" presName="parentLeftMargin" presStyleLbl="node1" presStyleIdx="0" presStyleCnt="3"/>
      <dgm:spPr/>
      <dgm:t>
        <a:bodyPr/>
        <a:lstStyle/>
        <a:p>
          <a:endParaRPr lang="el-GR"/>
        </a:p>
      </dgm:t>
    </dgm:pt>
    <dgm:pt modelId="{04EDA22B-5ACC-4660-B4F3-ECD0C64F124F}" type="pres">
      <dgm:prSet presAssocID="{1D747D32-D179-4697-BF06-943D486323EA}" presName="parentText" presStyleLbl="node1" presStyleIdx="1" presStyleCnt="3">
        <dgm:presLayoutVars>
          <dgm:chMax val="0"/>
          <dgm:bulletEnabled val="1"/>
        </dgm:presLayoutVars>
      </dgm:prSet>
      <dgm:spPr/>
      <dgm:t>
        <a:bodyPr/>
        <a:lstStyle/>
        <a:p>
          <a:endParaRPr lang="el-GR"/>
        </a:p>
      </dgm:t>
    </dgm:pt>
    <dgm:pt modelId="{59C90CE0-F862-4CAA-BA57-DADD092A38A3}" type="pres">
      <dgm:prSet presAssocID="{1D747D32-D179-4697-BF06-943D486323EA}" presName="negativeSpace" presStyleCnt="0"/>
      <dgm:spPr/>
    </dgm:pt>
    <dgm:pt modelId="{4F931416-5227-4C7C-B5FD-E6757F82E7DF}" type="pres">
      <dgm:prSet presAssocID="{1D747D32-D179-4697-BF06-943D486323EA}" presName="childText" presStyleLbl="conFgAcc1" presStyleIdx="1" presStyleCnt="3" custLinFactY="-15638" custLinFactNeighborX="-750" custLinFactNeighborY="-100000">
        <dgm:presLayoutVars>
          <dgm:bulletEnabled val="1"/>
        </dgm:presLayoutVars>
      </dgm:prSet>
      <dgm:spPr/>
    </dgm:pt>
    <dgm:pt modelId="{10DFF4F7-FD4A-46C2-99A9-906BD7949EB1}" type="pres">
      <dgm:prSet presAssocID="{55FD9F98-6AFD-40A3-AE92-9A686EB9DBF3}" presName="spaceBetweenRectangles" presStyleCnt="0"/>
      <dgm:spPr/>
    </dgm:pt>
    <dgm:pt modelId="{13A92CC7-7D53-443B-A89A-523D240C15A5}" type="pres">
      <dgm:prSet presAssocID="{3E76B464-578C-4EBB-B2E8-D06A4D580235}" presName="parentLin" presStyleCnt="0"/>
      <dgm:spPr/>
    </dgm:pt>
    <dgm:pt modelId="{41E6D5D0-9B26-46AB-B224-4481C9B2FFBA}" type="pres">
      <dgm:prSet presAssocID="{3E76B464-578C-4EBB-B2E8-D06A4D580235}" presName="parentLeftMargin" presStyleLbl="node1" presStyleIdx="1" presStyleCnt="3"/>
      <dgm:spPr/>
      <dgm:t>
        <a:bodyPr/>
        <a:lstStyle/>
        <a:p>
          <a:endParaRPr lang="el-GR"/>
        </a:p>
      </dgm:t>
    </dgm:pt>
    <dgm:pt modelId="{248C146A-0F29-4758-9695-68E6C5EF1927}" type="pres">
      <dgm:prSet presAssocID="{3E76B464-578C-4EBB-B2E8-D06A4D580235}" presName="parentText" presStyleLbl="node1" presStyleIdx="2" presStyleCnt="3">
        <dgm:presLayoutVars>
          <dgm:chMax val="0"/>
          <dgm:bulletEnabled val="1"/>
        </dgm:presLayoutVars>
      </dgm:prSet>
      <dgm:spPr/>
      <dgm:t>
        <a:bodyPr/>
        <a:lstStyle/>
        <a:p>
          <a:endParaRPr lang="el-GR"/>
        </a:p>
      </dgm:t>
    </dgm:pt>
    <dgm:pt modelId="{AA1C6EAD-F50A-4A5D-AF37-D070086F4D28}" type="pres">
      <dgm:prSet presAssocID="{3E76B464-578C-4EBB-B2E8-D06A4D580235}" presName="negativeSpace" presStyleCnt="0"/>
      <dgm:spPr/>
    </dgm:pt>
    <dgm:pt modelId="{0BD55C7A-A28A-4CC7-A7EA-66C44B1EC3FF}" type="pres">
      <dgm:prSet presAssocID="{3E76B464-578C-4EBB-B2E8-D06A4D580235}" presName="childText" presStyleLbl="conFgAcc1" presStyleIdx="2" presStyleCnt="3">
        <dgm:presLayoutVars>
          <dgm:bulletEnabled val="1"/>
        </dgm:presLayoutVars>
      </dgm:prSet>
      <dgm:spPr/>
    </dgm:pt>
  </dgm:ptLst>
  <dgm:cxnLst>
    <dgm:cxn modelId="{D241F922-F59D-4D02-AC3F-052D05F95E53}" type="presOf" srcId="{3E76B464-578C-4EBB-B2E8-D06A4D580235}" destId="{248C146A-0F29-4758-9695-68E6C5EF1927}" srcOrd="1" destOrd="0" presId="urn:microsoft.com/office/officeart/2005/8/layout/list1"/>
    <dgm:cxn modelId="{02CD2C6C-D4A2-4B90-A317-F6180D6A1192}" type="presOf" srcId="{D132DAB9-7DCB-422A-8976-CD3592B95D0E}" destId="{DE94BB43-07DA-4917-B3B9-3818AB1FC6D7}" srcOrd="1" destOrd="0" presId="urn:microsoft.com/office/officeart/2005/8/layout/list1"/>
    <dgm:cxn modelId="{596458CF-2443-42DC-BFB2-0FBF10264589}" srcId="{782F44AE-C03D-4F94-8A2B-034F07F08316}" destId="{D132DAB9-7DCB-422A-8976-CD3592B95D0E}" srcOrd="0" destOrd="0" parTransId="{0B1315D3-24E7-45A2-892B-F68875B58414}" sibTransId="{0AB6EE46-5DA8-4C9A-BC9B-4A61283C4A9A}"/>
    <dgm:cxn modelId="{944C819D-D505-4526-88D2-96D87E8D48D5}" srcId="{782F44AE-C03D-4F94-8A2B-034F07F08316}" destId="{3E76B464-578C-4EBB-B2E8-D06A4D580235}" srcOrd="2" destOrd="0" parTransId="{26387CFA-03D2-4B65-9FD8-0DD1C2A7A53E}" sibTransId="{53A8FC8A-D1D0-4145-B53B-A4DD4A550EF4}"/>
    <dgm:cxn modelId="{B998B62F-463E-4146-8007-AD0B1ECD7939}" srcId="{782F44AE-C03D-4F94-8A2B-034F07F08316}" destId="{1D747D32-D179-4697-BF06-943D486323EA}" srcOrd="1" destOrd="0" parTransId="{95816F04-A202-4ACF-9EB9-4C4A4E407F4B}" sibTransId="{55FD9F98-6AFD-40A3-AE92-9A686EB9DBF3}"/>
    <dgm:cxn modelId="{962F9B6B-10D3-42C3-B5C4-7970FDCCD0F6}" type="presOf" srcId="{1D747D32-D179-4697-BF06-943D486323EA}" destId="{04EDA22B-5ACC-4660-B4F3-ECD0C64F124F}" srcOrd="1" destOrd="0" presId="urn:microsoft.com/office/officeart/2005/8/layout/list1"/>
    <dgm:cxn modelId="{3A885611-4196-4869-BACA-0DECFE17248F}" type="presOf" srcId="{D132DAB9-7DCB-422A-8976-CD3592B95D0E}" destId="{92420364-72E6-4121-A902-00389332D774}" srcOrd="0" destOrd="0" presId="urn:microsoft.com/office/officeart/2005/8/layout/list1"/>
    <dgm:cxn modelId="{2E64DC89-B61E-41D8-94FC-B37245DA10E9}" type="presOf" srcId="{1D747D32-D179-4697-BF06-943D486323EA}" destId="{5A201074-31C4-4B1F-B959-EE22D73DE192}" srcOrd="0" destOrd="0" presId="urn:microsoft.com/office/officeart/2005/8/layout/list1"/>
    <dgm:cxn modelId="{1265E380-D2D2-4667-B57C-19C0787AACE4}" type="presOf" srcId="{782F44AE-C03D-4F94-8A2B-034F07F08316}" destId="{64B10BD3-9012-47D8-A61D-36DFA7C07588}" srcOrd="0" destOrd="0" presId="urn:microsoft.com/office/officeart/2005/8/layout/list1"/>
    <dgm:cxn modelId="{D2ADCA4A-C8B3-4481-AD01-6C4B6D845793}" type="presOf" srcId="{3E76B464-578C-4EBB-B2E8-D06A4D580235}" destId="{41E6D5D0-9B26-46AB-B224-4481C9B2FFBA}" srcOrd="0" destOrd="0" presId="urn:microsoft.com/office/officeart/2005/8/layout/list1"/>
    <dgm:cxn modelId="{49D88844-5817-4AE9-B1EC-2B56801036AC}" type="presParOf" srcId="{64B10BD3-9012-47D8-A61D-36DFA7C07588}" destId="{564D5B1D-C292-4991-8154-5AE66AE85B7E}" srcOrd="0" destOrd="0" presId="urn:microsoft.com/office/officeart/2005/8/layout/list1"/>
    <dgm:cxn modelId="{A51C8452-562E-492F-BC5B-D9BF3BB19E76}" type="presParOf" srcId="{564D5B1D-C292-4991-8154-5AE66AE85B7E}" destId="{92420364-72E6-4121-A902-00389332D774}" srcOrd="0" destOrd="0" presId="urn:microsoft.com/office/officeart/2005/8/layout/list1"/>
    <dgm:cxn modelId="{07A42522-D269-4D9D-AA8B-F08E983D7376}" type="presParOf" srcId="{564D5B1D-C292-4991-8154-5AE66AE85B7E}" destId="{DE94BB43-07DA-4917-B3B9-3818AB1FC6D7}" srcOrd="1" destOrd="0" presId="urn:microsoft.com/office/officeart/2005/8/layout/list1"/>
    <dgm:cxn modelId="{3885EBC7-1F96-4589-9EC0-60DEE3239487}" type="presParOf" srcId="{64B10BD3-9012-47D8-A61D-36DFA7C07588}" destId="{99B5EEAA-29EF-49F7-98E8-892870ADF952}" srcOrd="1" destOrd="0" presId="urn:microsoft.com/office/officeart/2005/8/layout/list1"/>
    <dgm:cxn modelId="{8F85E5B7-D76F-4ADD-9629-75FA52C97C3F}" type="presParOf" srcId="{64B10BD3-9012-47D8-A61D-36DFA7C07588}" destId="{BF3849BB-A1C7-4834-9B93-D42EB25B37C5}" srcOrd="2" destOrd="0" presId="urn:microsoft.com/office/officeart/2005/8/layout/list1"/>
    <dgm:cxn modelId="{82C52AB2-CD75-4F82-8882-C1DE6246F9E2}" type="presParOf" srcId="{64B10BD3-9012-47D8-A61D-36DFA7C07588}" destId="{7115CC7E-2189-4346-8983-E4C1A243135E}" srcOrd="3" destOrd="0" presId="urn:microsoft.com/office/officeart/2005/8/layout/list1"/>
    <dgm:cxn modelId="{4A403A20-A1C7-4C27-B247-D14471236CB3}" type="presParOf" srcId="{64B10BD3-9012-47D8-A61D-36DFA7C07588}" destId="{85362A79-CB5A-4DB6-9785-9D15FB39C0A4}" srcOrd="4" destOrd="0" presId="urn:microsoft.com/office/officeart/2005/8/layout/list1"/>
    <dgm:cxn modelId="{A0C3CECA-1B52-48EF-AC3F-8DFF3FCB6AF1}" type="presParOf" srcId="{85362A79-CB5A-4DB6-9785-9D15FB39C0A4}" destId="{5A201074-31C4-4B1F-B959-EE22D73DE192}" srcOrd="0" destOrd="0" presId="urn:microsoft.com/office/officeart/2005/8/layout/list1"/>
    <dgm:cxn modelId="{929D954D-7773-4DA0-9E32-9BCD2C92301B}" type="presParOf" srcId="{85362A79-CB5A-4DB6-9785-9D15FB39C0A4}" destId="{04EDA22B-5ACC-4660-B4F3-ECD0C64F124F}" srcOrd="1" destOrd="0" presId="urn:microsoft.com/office/officeart/2005/8/layout/list1"/>
    <dgm:cxn modelId="{0B7F01A4-8353-497B-9855-F458D9F14C25}" type="presParOf" srcId="{64B10BD3-9012-47D8-A61D-36DFA7C07588}" destId="{59C90CE0-F862-4CAA-BA57-DADD092A38A3}" srcOrd="5" destOrd="0" presId="urn:microsoft.com/office/officeart/2005/8/layout/list1"/>
    <dgm:cxn modelId="{3E428BA3-B18E-49D3-87F3-57F33E3207A6}" type="presParOf" srcId="{64B10BD3-9012-47D8-A61D-36DFA7C07588}" destId="{4F931416-5227-4C7C-B5FD-E6757F82E7DF}" srcOrd="6" destOrd="0" presId="urn:microsoft.com/office/officeart/2005/8/layout/list1"/>
    <dgm:cxn modelId="{92DF885C-B042-41C1-A457-6EBE4ED7872A}" type="presParOf" srcId="{64B10BD3-9012-47D8-A61D-36DFA7C07588}" destId="{10DFF4F7-FD4A-46C2-99A9-906BD7949EB1}" srcOrd="7" destOrd="0" presId="urn:microsoft.com/office/officeart/2005/8/layout/list1"/>
    <dgm:cxn modelId="{699DAFDD-FBE7-46F7-B1B7-D96E66ABED37}" type="presParOf" srcId="{64B10BD3-9012-47D8-A61D-36DFA7C07588}" destId="{13A92CC7-7D53-443B-A89A-523D240C15A5}" srcOrd="8" destOrd="0" presId="urn:microsoft.com/office/officeart/2005/8/layout/list1"/>
    <dgm:cxn modelId="{12DACACB-D828-4332-96CB-BB738E1CBB83}" type="presParOf" srcId="{13A92CC7-7D53-443B-A89A-523D240C15A5}" destId="{41E6D5D0-9B26-46AB-B224-4481C9B2FFBA}" srcOrd="0" destOrd="0" presId="urn:microsoft.com/office/officeart/2005/8/layout/list1"/>
    <dgm:cxn modelId="{A29C17DF-1F62-41A6-AD04-808799961BDD}" type="presParOf" srcId="{13A92CC7-7D53-443B-A89A-523D240C15A5}" destId="{248C146A-0F29-4758-9695-68E6C5EF1927}" srcOrd="1" destOrd="0" presId="urn:microsoft.com/office/officeart/2005/8/layout/list1"/>
    <dgm:cxn modelId="{D4A87DD2-34F6-41DD-BF4D-DA0389B54C9B}" type="presParOf" srcId="{64B10BD3-9012-47D8-A61D-36DFA7C07588}" destId="{AA1C6EAD-F50A-4A5D-AF37-D070086F4D28}" srcOrd="9" destOrd="0" presId="urn:microsoft.com/office/officeart/2005/8/layout/list1"/>
    <dgm:cxn modelId="{68EE92A2-46D1-4C9E-9073-48FAF0F3E02F}" type="presParOf" srcId="{64B10BD3-9012-47D8-A61D-36DFA7C07588}" destId="{0BD55C7A-A28A-4CC7-A7EA-66C44B1EC3FF}"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70D98BA-5816-4D6E-A350-D03DEB6F30A9}"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l-GR"/>
        </a:p>
      </dgm:t>
    </dgm:pt>
    <dgm:pt modelId="{BAD86EA7-1EA1-4B86-A787-647F795D5B16}">
      <dgm:prSet phldrT="[Κείμενο]" custT="1"/>
      <dgm:spPr/>
      <dgm:t>
        <a:bodyPr/>
        <a:lstStyle/>
        <a:p>
          <a:r>
            <a:rPr lang="el-GR" sz="1400" b="1" dirty="0" smtClean="0">
              <a:solidFill>
                <a:schemeClr val="tx1"/>
              </a:solidFill>
            </a:rPr>
            <a:t>Αριθμητικού τύπου  Δεδομένα</a:t>
          </a:r>
          <a:endParaRPr lang="el-GR" sz="1400" b="1" dirty="0">
            <a:solidFill>
              <a:schemeClr val="tx1"/>
            </a:solidFill>
          </a:endParaRPr>
        </a:p>
      </dgm:t>
    </dgm:pt>
    <dgm:pt modelId="{A7451B85-5906-4693-99AA-59ED08F41699}" type="parTrans" cxnId="{E68F9E3F-4D8E-4F9D-95D1-AABB9B63BF86}">
      <dgm:prSet/>
      <dgm:spPr/>
      <dgm:t>
        <a:bodyPr/>
        <a:lstStyle/>
        <a:p>
          <a:endParaRPr lang="el-GR"/>
        </a:p>
      </dgm:t>
    </dgm:pt>
    <dgm:pt modelId="{FF14330E-5D8B-4BD1-A1D2-20C25F9B29D2}" type="sibTrans" cxnId="{E68F9E3F-4D8E-4F9D-95D1-AABB9B63BF86}">
      <dgm:prSet/>
      <dgm:spPr/>
      <dgm:t>
        <a:bodyPr/>
        <a:lstStyle/>
        <a:p>
          <a:endParaRPr lang="el-GR"/>
        </a:p>
      </dgm:t>
    </dgm:pt>
    <dgm:pt modelId="{6B4B4D29-C77C-41AA-8EB1-5DA1441DE988}">
      <dgm:prSet phldrT="[Κείμενο]"/>
      <dgm:spPr/>
      <dgm:t>
        <a:bodyPr/>
        <a:lstStyle/>
        <a:p>
          <a:r>
            <a:rPr lang="el-GR" dirty="0" smtClean="0"/>
            <a:t>Ακεραίου τύπου π.χ. 3</a:t>
          </a:r>
          <a:endParaRPr lang="el-GR" dirty="0"/>
        </a:p>
      </dgm:t>
    </dgm:pt>
    <dgm:pt modelId="{CD962B8B-542F-4ECD-93EB-F4F4F03A766F}" type="parTrans" cxnId="{32545F3A-157C-49D5-8A2E-30E97FF850A7}">
      <dgm:prSet/>
      <dgm:spPr/>
      <dgm:t>
        <a:bodyPr/>
        <a:lstStyle/>
        <a:p>
          <a:endParaRPr lang="el-GR"/>
        </a:p>
      </dgm:t>
    </dgm:pt>
    <dgm:pt modelId="{A7DEBDD0-F4FC-446F-9D07-7B8DC33AE98E}" type="sibTrans" cxnId="{32545F3A-157C-49D5-8A2E-30E97FF850A7}">
      <dgm:prSet/>
      <dgm:spPr/>
      <dgm:t>
        <a:bodyPr/>
        <a:lstStyle/>
        <a:p>
          <a:endParaRPr lang="el-GR"/>
        </a:p>
      </dgm:t>
    </dgm:pt>
    <dgm:pt modelId="{E34512C7-7FDE-4BE9-BD92-2A0676458234}">
      <dgm:prSet phldrT="[Κείμενο]"/>
      <dgm:spPr/>
      <dgm:t>
        <a:bodyPr/>
        <a:lstStyle/>
        <a:p>
          <a:r>
            <a:rPr lang="el-GR" dirty="0" smtClean="0"/>
            <a:t>Πραγματικού τύπου π.χ. 4,5</a:t>
          </a:r>
          <a:endParaRPr lang="el-GR" dirty="0"/>
        </a:p>
      </dgm:t>
    </dgm:pt>
    <dgm:pt modelId="{3FBAE135-CE84-4AC3-B2A2-2F5D91391690}" type="parTrans" cxnId="{238A47D5-5A25-48DE-847C-75138B14606A}">
      <dgm:prSet/>
      <dgm:spPr/>
      <dgm:t>
        <a:bodyPr/>
        <a:lstStyle/>
        <a:p>
          <a:endParaRPr lang="el-GR"/>
        </a:p>
      </dgm:t>
    </dgm:pt>
    <dgm:pt modelId="{AE4D1C4B-AAAD-4D9C-B2DA-9234451526E3}" type="sibTrans" cxnId="{238A47D5-5A25-48DE-847C-75138B14606A}">
      <dgm:prSet/>
      <dgm:spPr/>
      <dgm:t>
        <a:bodyPr/>
        <a:lstStyle/>
        <a:p>
          <a:endParaRPr lang="el-GR"/>
        </a:p>
      </dgm:t>
    </dgm:pt>
    <dgm:pt modelId="{7F14C121-99A9-44BF-9CC6-378025D1F653}">
      <dgm:prSet phldrT="[Κείμενο]" custT="1"/>
      <dgm:spPr/>
      <dgm:t>
        <a:bodyPr/>
        <a:lstStyle/>
        <a:p>
          <a:r>
            <a:rPr lang="el-GR" sz="1400" b="1" dirty="0" smtClean="0">
              <a:solidFill>
                <a:schemeClr val="tx1"/>
              </a:solidFill>
            </a:rPr>
            <a:t>Λογικού τύπου δεδομένα</a:t>
          </a:r>
          <a:endParaRPr lang="el-GR" sz="1400" b="1" dirty="0">
            <a:solidFill>
              <a:schemeClr val="tx1"/>
            </a:solidFill>
          </a:endParaRPr>
        </a:p>
      </dgm:t>
    </dgm:pt>
    <dgm:pt modelId="{B0B396EB-8D7F-4E54-95B3-B774270A7BEB}" type="parTrans" cxnId="{6B123A7F-FB87-4F9F-920A-887F04EC6385}">
      <dgm:prSet/>
      <dgm:spPr/>
      <dgm:t>
        <a:bodyPr/>
        <a:lstStyle/>
        <a:p>
          <a:endParaRPr lang="el-GR"/>
        </a:p>
      </dgm:t>
    </dgm:pt>
    <dgm:pt modelId="{3932B926-44B5-4A0A-889A-6F7C22FF98A6}" type="sibTrans" cxnId="{6B123A7F-FB87-4F9F-920A-887F04EC6385}">
      <dgm:prSet/>
      <dgm:spPr/>
      <dgm:t>
        <a:bodyPr/>
        <a:lstStyle/>
        <a:p>
          <a:endParaRPr lang="el-GR"/>
        </a:p>
      </dgm:t>
    </dgm:pt>
    <dgm:pt modelId="{7B5FC01F-8407-497D-AD60-30EC7501AB0D}">
      <dgm:prSet phldrT="[Κείμενο]" custT="1"/>
      <dgm:spPr/>
      <dgm:t>
        <a:bodyPr/>
        <a:lstStyle/>
        <a:p>
          <a:r>
            <a:rPr lang="el-GR" sz="1400" b="1" dirty="0" smtClean="0">
              <a:solidFill>
                <a:schemeClr val="tx1"/>
              </a:solidFill>
            </a:rPr>
            <a:t>Αλφαριθμητικού τύπου δεδομένα</a:t>
          </a:r>
          <a:endParaRPr lang="el-GR" sz="1400" b="1" dirty="0">
            <a:solidFill>
              <a:schemeClr val="tx1"/>
            </a:solidFill>
          </a:endParaRPr>
        </a:p>
      </dgm:t>
    </dgm:pt>
    <dgm:pt modelId="{A11FFAEA-D370-493B-8938-FAAFDD7FA7D3}" type="parTrans" cxnId="{E2BC2304-45EE-4EBA-8B09-A644AE102C09}">
      <dgm:prSet/>
      <dgm:spPr/>
      <dgm:t>
        <a:bodyPr/>
        <a:lstStyle/>
        <a:p>
          <a:endParaRPr lang="el-GR"/>
        </a:p>
      </dgm:t>
    </dgm:pt>
    <dgm:pt modelId="{733606B6-29F7-4E3B-919F-647711E1C979}" type="sibTrans" cxnId="{E2BC2304-45EE-4EBA-8B09-A644AE102C09}">
      <dgm:prSet/>
      <dgm:spPr/>
      <dgm:t>
        <a:bodyPr/>
        <a:lstStyle/>
        <a:p>
          <a:endParaRPr lang="el-GR"/>
        </a:p>
      </dgm:t>
    </dgm:pt>
    <dgm:pt modelId="{2A9A863D-3E0F-483F-BCAA-47FC0C0128E6}" type="pres">
      <dgm:prSet presAssocID="{770D98BA-5816-4D6E-A350-D03DEB6F30A9}" presName="composite" presStyleCnt="0">
        <dgm:presLayoutVars>
          <dgm:chMax val="5"/>
          <dgm:dir/>
          <dgm:animLvl val="ctr"/>
          <dgm:resizeHandles val="exact"/>
        </dgm:presLayoutVars>
      </dgm:prSet>
      <dgm:spPr/>
      <dgm:t>
        <a:bodyPr/>
        <a:lstStyle/>
        <a:p>
          <a:endParaRPr lang="el-GR"/>
        </a:p>
      </dgm:t>
    </dgm:pt>
    <dgm:pt modelId="{2908FAFE-0E46-409F-ACE3-4E1B9B0F71AC}" type="pres">
      <dgm:prSet presAssocID="{770D98BA-5816-4D6E-A350-D03DEB6F30A9}" presName="cycle" presStyleCnt="0"/>
      <dgm:spPr/>
    </dgm:pt>
    <dgm:pt modelId="{5F5DEFCE-1729-4ADB-8D7B-B99A5039295E}" type="pres">
      <dgm:prSet presAssocID="{770D98BA-5816-4D6E-A350-D03DEB6F30A9}" presName="centerShape" presStyleCnt="0"/>
      <dgm:spPr/>
    </dgm:pt>
    <dgm:pt modelId="{DBD4899A-2069-4919-9378-34D1BA1B4B53}" type="pres">
      <dgm:prSet presAssocID="{770D98BA-5816-4D6E-A350-D03DEB6F30A9}" presName="connSite" presStyleLbl="node1" presStyleIdx="0" presStyleCnt="4"/>
      <dgm:spPr/>
    </dgm:pt>
    <dgm:pt modelId="{5D8A2D1A-A2DD-4CA3-A314-063D19A8D37F}" type="pres">
      <dgm:prSet presAssocID="{770D98BA-5816-4D6E-A350-D03DEB6F30A9}" presName="visible" presStyleLbl="node1" presStyleIdx="0" presStyleCnt="4" custLinFactNeighborX="-41642" custLinFactNeighborY="-3470"/>
      <dgm:spPr/>
    </dgm:pt>
    <dgm:pt modelId="{64E69278-1666-4CF3-8FEA-8B7BD97763A6}" type="pres">
      <dgm:prSet presAssocID="{A7451B85-5906-4693-99AA-59ED08F41699}" presName="Name25" presStyleLbl="parChTrans1D1" presStyleIdx="0" presStyleCnt="3"/>
      <dgm:spPr/>
      <dgm:t>
        <a:bodyPr/>
        <a:lstStyle/>
        <a:p>
          <a:endParaRPr lang="el-GR"/>
        </a:p>
      </dgm:t>
    </dgm:pt>
    <dgm:pt modelId="{DF93DC1A-B39F-42F3-A075-D4E9833FD1E1}" type="pres">
      <dgm:prSet presAssocID="{BAD86EA7-1EA1-4B86-A787-647F795D5B16}" presName="node" presStyleCnt="0"/>
      <dgm:spPr/>
    </dgm:pt>
    <dgm:pt modelId="{2C75F53E-9F2A-40CA-B7F0-8520E6545DB6}" type="pres">
      <dgm:prSet presAssocID="{BAD86EA7-1EA1-4B86-A787-647F795D5B16}" presName="parentNode" presStyleLbl="node1" presStyleIdx="1" presStyleCnt="4" custScaleX="129369" custLinFactNeighborX="12254" custLinFactNeighborY="2823">
        <dgm:presLayoutVars>
          <dgm:chMax val="1"/>
          <dgm:bulletEnabled val="1"/>
        </dgm:presLayoutVars>
      </dgm:prSet>
      <dgm:spPr/>
      <dgm:t>
        <a:bodyPr/>
        <a:lstStyle/>
        <a:p>
          <a:endParaRPr lang="el-GR"/>
        </a:p>
      </dgm:t>
    </dgm:pt>
    <dgm:pt modelId="{6BE0D3E4-7895-490D-BF1E-1F1F09986C62}" type="pres">
      <dgm:prSet presAssocID="{BAD86EA7-1EA1-4B86-A787-647F795D5B16}" presName="childNode" presStyleLbl="revTx" presStyleIdx="0" presStyleCnt="1">
        <dgm:presLayoutVars>
          <dgm:bulletEnabled val="1"/>
        </dgm:presLayoutVars>
      </dgm:prSet>
      <dgm:spPr/>
      <dgm:t>
        <a:bodyPr/>
        <a:lstStyle/>
        <a:p>
          <a:endParaRPr lang="el-GR"/>
        </a:p>
      </dgm:t>
    </dgm:pt>
    <dgm:pt modelId="{5FAF0449-3AE9-4382-BE4E-9EC95AA41951}" type="pres">
      <dgm:prSet presAssocID="{B0B396EB-8D7F-4E54-95B3-B774270A7BEB}" presName="Name25" presStyleLbl="parChTrans1D1" presStyleIdx="1" presStyleCnt="3"/>
      <dgm:spPr/>
      <dgm:t>
        <a:bodyPr/>
        <a:lstStyle/>
        <a:p>
          <a:endParaRPr lang="el-GR"/>
        </a:p>
      </dgm:t>
    </dgm:pt>
    <dgm:pt modelId="{03450287-8B4D-47FE-9B25-2199D521879E}" type="pres">
      <dgm:prSet presAssocID="{7F14C121-99A9-44BF-9CC6-378025D1F653}" presName="node" presStyleCnt="0"/>
      <dgm:spPr/>
    </dgm:pt>
    <dgm:pt modelId="{EE3C1A41-D01A-4204-99C6-6A7AE71FD4E1}" type="pres">
      <dgm:prSet presAssocID="{7F14C121-99A9-44BF-9CC6-378025D1F653}" presName="parentNode" presStyleLbl="node1" presStyleIdx="2" presStyleCnt="4" custScaleX="131031" custScaleY="85553" custLinFactNeighborX="-736" custLinFactNeighborY="-2209">
        <dgm:presLayoutVars>
          <dgm:chMax val="1"/>
          <dgm:bulletEnabled val="1"/>
        </dgm:presLayoutVars>
      </dgm:prSet>
      <dgm:spPr/>
      <dgm:t>
        <a:bodyPr/>
        <a:lstStyle/>
        <a:p>
          <a:endParaRPr lang="el-GR"/>
        </a:p>
      </dgm:t>
    </dgm:pt>
    <dgm:pt modelId="{00B3D9B5-E810-473E-8EFB-E1192C85BB5E}" type="pres">
      <dgm:prSet presAssocID="{7F14C121-99A9-44BF-9CC6-378025D1F653}" presName="childNode" presStyleLbl="revTx" presStyleIdx="0" presStyleCnt="1">
        <dgm:presLayoutVars>
          <dgm:bulletEnabled val="1"/>
        </dgm:presLayoutVars>
      </dgm:prSet>
      <dgm:spPr/>
      <dgm:t>
        <a:bodyPr/>
        <a:lstStyle/>
        <a:p>
          <a:endParaRPr lang="el-GR"/>
        </a:p>
      </dgm:t>
    </dgm:pt>
    <dgm:pt modelId="{4CF0ADED-9204-48E3-B112-9E143B032486}" type="pres">
      <dgm:prSet presAssocID="{A11FFAEA-D370-493B-8938-FAAFDD7FA7D3}" presName="Name25" presStyleLbl="parChTrans1D1" presStyleIdx="2" presStyleCnt="3"/>
      <dgm:spPr/>
      <dgm:t>
        <a:bodyPr/>
        <a:lstStyle/>
        <a:p>
          <a:endParaRPr lang="el-GR"/>
        </a:p>
      </dgm:t>
    </dgm:pt>
    <dgm:pt modelId="{07F2905E-4BDE-4CBE-B7BD-D36B1847BC9C}" type="pres">
      <dgm:prSet presAssocID="{7B5FC01F-8407-497D-AD60-30EC7501AB0D}" presName="node" presStyleCnt="0"/>
      <dgm:spPr/>
    </dgm:pt>
    <dgm:pt modelId="{B0FA9599-8CC0-4DEB-B2D8-93A268FAB61C}" type="pres">
      <dgm:prSet presAssocID="{7B5FC01F-8407-497D-AD60-30EC7501AB0D}" presName="parentNode" presStyleLbl="node1" presStyleIdx="3" presStyleCnt="4" custScaleX="180628" custScaleY="104060">
        <dgm:presLayoutVars>
          <dgm:chMax val="1"/>
          <dgm:bulletEnabled val="1"/>
        </dgm:presLayoutVars>
      </dgm:prSet>
      <dgm:spPr/>
      <dgm:t>
        <a:bodyPr/>
        <a:lstStyle/>
        <a:p>
          <a:endParaRPr lang="el-GR"/>
        </a:p>
      </dgm:t>
    </dgm:pt>
    <dgm:pt modelId="{ADE44338-84D1-4A3C-9D87-6D9B56965A3D}" type="pres">
      <dgm:prSet presAssocID="{7B5FC01F-8407-497D-AD60-30EC7501AB0D}" presName="childNode" presStyleLbl="revTx" presStyleIdx="0" presStyleCnt="1">
        <dgm:presLayoutVars>
          <dgm:bulletEnabled val="1"/>
        </dgm:presLayoutVars>
      </dgm:prSet>
      <dgm:spPr/>
      <dgm:t>
        <a:bodyPr/>
        <a:lstStyle/>
        <a:p>
          <a:endParaRPr lang="el-GR"/>
        </a:p>
      </dgm:t>
    </dgm:pt>
  </dgm:ptLst>
  <dgm:cxnLst>
    <dgm:cxn modelId="{A69B0BBA-4380-4E7D-B0A1-E2F5CBE07A7F}" type="presOf" srcId="{770D98BA-5816-4D6E-A350-D03DEB6F30A9}" destId="{2A9A863D-3E0F-483F-BCAA-47FC0C0128E6}" srcOrd="0" destOrd="0" presId="urn:microsoft.com/office/officeart/2005/8/layout/radial2"/>
    <dgm:cxn modelId="{2D4F47E1-8EE5-48E3-8594-80AE3F4D5584}" type="presOf" srcId="{6B4B4D29-C77C-41AA-8EB1-5DA1441DE988}" destId="{6BE0D3E4-7895-490D-BF1E-1F1F09986C62}" srcOrd="0" destOrd="0" presId="urn:microsoft.com/office/officeart/2005/8/layout/radial2"/>
    <dgm:cxn modelId="{DE4C1244-ADEA-4764-BEE1-181A9AEBD99C}" type="presOf" srcId="{B0B396EB-8D7F-4E54-95B3-B774270A7BEB}" destId="{5FAF0449-3AE9-4382-BE4E-9EC95AA41951}" srcOrd="0" destOrd="0" presId="urn:microsoft.com/office/officeart/2005/8/layout/radial2"/>
    <dgm:cxn modelId="{E2BC2304-45EE-4EBA-8B09-A644AE102C09}" srcId="{770D98BA-5816-4D6E-A350-D03DEB6F30A9}" destId="{7B5FC01F-8407-497D-AD60-30EC7501AB0D}" srcOrd="2" destOrd="0" parTransId="{A11FFAEA-D370-493B-8938-FAAFDD7FA7D3}" sibTransId="{733606B6-29F7-4E3B-919F-647711E1C979}"/>
    <dgm:cxn modelId="{F425975C-3D03-42E3-B5AC-166314BCD132}" type="presOf" srcId="{A11FFAEA-D370-493B-8938-FAAFDD7FA7D3}" destId="{4CF0ADED-9204-48E3-B112-9E143B032486}" srcOrd="0" destOrd="0" presId="urn:microsoft.com/office/officeart/2005/8/layout/radial2"/>
    <dgm:cxn modelId="{916C6DA4-3B7C-4072-86B4-4A6CE08C0575}" type="presOf" srcId="{7B5FC01F-8407-497D-AD60-30EC7501AB0D}" destId="{B0FA9599-8CC0-4DEB-B2D8-93A268FAB61C}" srcOrd="0" destOrd="0" presId="urn:microsoft.com/office/officeart/2005/8/layout/radial2"/>
    <dgm:cxn modelId="{E68F9E3F-4D8E-4F9D-95D1-AABB9B63BF86}" srcId="{770D98BA-5816-4D6E-A350-D03DEB6F30A9}" destId="{BAD86EA7-1EA1-4B86-A787-647F795D5B16}" srcOrd="0" destOrd="0" parTransId="{A7451B85-5906-4693-99AA-59ED08F41699}" sibTransId="{FF14330E-5D8B-4BD1-A1D2-20C25F9B29D2}"/>
    <dgm:cxn modelId="{9835D6C6-1EBD-4E4B-925E-265FA629F8AB}" type="presOf" srcId="{E34512C7-7FDE-4BE9-BD92-2A0676458234}" destId="{6BE0D3E4-7895-490D-BF1E-1F1F09986C62}" srcOrd="0" destOrd="1" presId="urn:microsoft.com/office/officeart/2005/8/layout/radial2"/>
    <dgm:cxn modelId="{55E95D14-62AB-4E87-8040-1DA3F6FE065B}" type="presOf" srcId="{7F14C121-99A9-44BF-9CC6-378025D1F653}" destId="{EE3C1A41-D01A-4204-99C6-6A7AE71FD4E1}" srcOrd="0" destOrd="0" presId="urn:microsoft.com/office/officeart/2005/8/layout/radial2"/>
    <dgm:cxn modelId="{238A47D5-5A25-48DE-847C-75138B14606A}" srcId="{BAD86EA7-1EA1-4B86-A787-647F795D5B16}" destId="{E34512C7-7FDE-4BE9-BD92-2A0676458234}" srcOrd="1" destOrd="0" parTransId="{3FBAE135-CE84-4AC3-B2A2-2F5D91391690}" sibTransId="{AE4D1C4B-AAAD-4D9C-B2DA-9234451526E3}"/>
    <dgm:cxn modelId="{6CFC622D-0B79-4732-BDEB-016A80A5074F}" type="presOf" srcId="{A7451B85-5906-4693-99AA-59ED08F41699}" destId="{64E69278-1666-4CF3-8FEA-8B7BD97763A6}" srcOrd="0" destOrd="0" presId="urn:microsoft.com/office/officeart/2005/8/layout/radial2"/>
    <dgm:cxn modelId="{7234D567-1C5F-45DE-8429-AEA3F20185D3}" type="presOf" srcId="{BAD86EA7-1EA1-4B86-A787-647F795D5B16}" destId="{2C75F53E-9F2A-40CA-B7F0-8520E6545DB6}" srcOrd="0" destOrd="0" presId="urn:microsoft.com/office/officeart/2005/8/layout/radial2"/>
    <dgm:cxn modelId="{6B123A7F-FB87-4F9F-920A-887F04EC6385}" srcId="{770D98BA-5816-4D6E-A350-D03DEB6F30A9}" destId="{7F14C121-99A9-44BF-9CC6-378025D1F653}" srcOrd="1" destOrd="0" parTransId="{B0B396EB-8D7F-4E54-95B3-B774270A7BEB}" sibTransId="{3932B926-44B5-4A0A-889A-6F7C22FF98A6}"/>
    <dgm:cxn modelId="{32545F3A-157C-49D5-8A2E-30E97FF850A7}" srcId="{BAD86EA7-1EA1-4B86-A787-647F795D5B16}" destId="{6B4B4D29-C77C-41AA-8EB1-5DA1441DE988}" srcOrd="0" destOrd="0" parTransId="{CD962B8B-542F-4ECD-93EB-F4F4F03A766F}" sibTransId="{A7DEBDD0-F4FC-446F-9D07-7B8DC33AE98E}"/>
    <dgm:cxn modelId="{944AF4D0-9364-493D-80A1-031AA769313A}" type="presParOf" srcId="{2A9A863D-3E0F-483F-BCAA-47FC0C0128E6}" destId="{2908FAFE-0E46-409F-ACE3-4E1B9B0F71AC}" srcOrd="0" destOrd="0" presId="urn:microsoft.com/office/officeart/2005/8/layout/radial2"/>
    <dgm:cxn modelId="{E99B4E87-4694-4CD8-ACD5-15350EC43153}" type="presParOf" srcId="{2908FAFE-0E46-409F-ACE3-4E1B9B0F71AC}" destId="{5F5DEFCE-1729-4ADB-8D7B-B99A5039295E}" srcOrd="0" destOrd="0" presId="urn:microsoft.com/office/officeart/2005/8/layout/radial2"/>
    <dgm:cxn modelId="{8C4D0D7B-9A0C-444B-95E4-CF2BD19E671D}" type="presParOf" srcId="{5F5DEFCE-1729-4ADB-8D7B-B99A5039295E}" destId="{DBD4899A-2069-4919-9378-34D1BA1B4B53}" srcOrd="0" destOrd="0" presId="urn:microsoft.com/office/officeart/2005/8/layout/radial2"/>
    <dgm:cxn modelId="{8015474A-862C-480F-8EE8-04720B799658}" type="presParOf" srcId="{5F5DEFCE-1729-4ADB-8D7B-B99A5039295E}" destId="{5D8A2D1A-A2DD-4CA3-A314-063D19A8D37F}" srcOrd="1" destOrd="0" presId="urn:microsoft.com/office/officeart/2005/8/layout/radial2"/>
    <dgm:cxn modelId="{D77F3DCC-85E9-4490-920E-03D0B2202AC8}" type="presParOf" srcId="{2908FAFE-0E46-409F-ACE3-4E1B9B0F71AC}" destId="{64E69278-1666-4CF3-8FEA-8B7BD97763A6}" srcOrd="1" destOrd="0" presId="urn:microsoft.com/office/officeart/2005/8/layout/radial2"/>
    <dgm:cxn modelId="{B046AA71-CF46-444B-9353-43145CE1F8F0}" type="presParOf" srcId="{2908FAFE-0E46-409F-ACE3-4E1B9B0F71AC}" destId="{DF93DC1A-B39F-42F3-A075-D4E9833FD1E1}" srcOrd="2" destOrd="0" presId="urn:microsoft.com/office/officeart/2005/8/layout/radial2"/>
    <dgm:cxn modelId="{C4D794CC-C377-476A-B2B8-0DEFBB58ABDF}" type="presParOf" srcId="{DF93DC1A-B39F-42F3-A075-D4E9833FD1E1}" destId="{2C75F53E-9F2A-40CA-B7F0-8520E6545DB6}" srcOrd="0" destOrd="0" presId="urn:microsoft.com/office/officeart/2005/8/layout/radial2"/>
    <dgm:cxn modelId="{6A59600C-8EAA-4011-8613-A74D097174B0}" type="presParOf" srcId="{DF93DC1A-B39F-42F3-A075-D4E9833FD1E1}" destId="{6BE0D3E4-7895-490D-BF1E-1F1F09986C62}" srcOrd="1" destOrd="0" presId="urn:microsoft.com/office/officeart/2005/8/layout/radial2"/>
    <dgm:cxn modelId="{73705041-8775-4E95-8BE0-D77763C70AF5}" type="presParOf" srcId="{2908FAFE-0E46-409F-ACE3-4E1B9B0F71AC}" destId="{5FAF0449-3AE9-4382-BE4E-9EC95AA41951}" srcOrd="3" destOrd="0" presId="urn:microsoft.com/office/officeart/2005/8/layout/radial2"/>
    <dgm:cxn modelId="{03C1A7F8-8DE2-4B26-9422-99A16A81B5C6}" type="presParOf" srcId="{2908FAFE-0E46-409F-ACE3-4E1B9B0F71AC}" destId="{03450287-8B4D-47FE-9B25-2199D521879E}" srcOrd="4" destOrd="0" presId="urn:microsoft.com/office/officeart/2005/8/layout/radial2"/>
    <dgm:cxn modelId="{3860845A-CA8C-4AEB-B714-268DD59697BD}" type="presParOf" srcId="{03450287-8B4D-47FE-9B25-2199D521879E}" destId="{EE3C1A41-D01A-4204-99C6-6A7AE71FD4E1}" srcOrd="0" destOrd="0" presId="urn:microsoft.com/office/officeart/2005/8/layout/radial2"/>
    <dgm:cxn modelId="{D3F4E7CA-A3E6-430E-9611-AD6FAF9CC79E}" type="presParOf" srcId="{03450287-8B4D-47FE-9B25-2199D521879E}" destId="{00B3D9B5-E810-473E-8EFB-E1192C85BB5E}" srcOrd="1" destOrd="0" presId="urn:microsoft.com/office/officeart/2005/8/layout/radial2"/>
    <dgm:cxn modelId="{CBCF56CC-7AB4-47CE-8A40-4EAAB37D2911}" type="presParOf" srcId="{2908FAFE-0E46-409F-ACE3-4E1B9B0F71AC}" destId="{4CF0ADED-9204-48E3-B112-9E143B032486}" srcOrd="5" destOrd="0" presId="urn:microsoft.com/office/officeart/2005/8/layout/radial2"/>
    <dgm:cxn modelId="{BAC5784A-B8C2-4C7D-AF99-ACE80571BA5D}" type="presParOf" srcId="{2908FAFE-0E46-409F-ACE3-4E1B9B0F71AC}" destId="{07F2905E-4BDE-4CBE-B7BD-D36B1847BC9C}" srcOrd="6" destOrd="0" presId="urn:microsoft.com/office/officeart/2005/8/layout/radial2"/>
    <dgm:cxn modelId="{3C933556-87ED-4E61-B0F9-971D73FA6894}" type="presParOf" srcId="{07F2905E-4BDE-4CBE-B7BD-D36B1847BC9C}" destId="{B0FA9599-8CC0-4DEB-B2D8-93A268FAB61C}" srcOrd="0" destOrd="0" presId="urn:microsoft.com/office/officeart/2005/8/layout/radial2"/>
    <dgm:cxn modelId="{C5BFAADF-C512-4083-8918-4271700BC0CD}" type="presParOf" srcId="{07F2905E-4BDE-4CBE-B7BD-D36B1847BC9C}" destId="{ADE44338-84D1-4A3C-9D87-6D9B56965A3D}" srcOrd="1" destOrd="0" presId="urn:microsoft.com/office/officeart/2005/8/layout/radial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734FE00-2C9B-4165-8414-9DACF942222F}" type="doc">
      <dgm:prSet loTypeId="urn:microsoft.com/office/officeart/2005/8/layout/hierarchy6" loCatId="hierarchy" qsTypeId="urn:microsoft.com/office/officeart/2005/8/quickstyle/3d2" qsCatId="3D" csTypeId="urn:microsoft.com/office/officeart/2005/8/colors/accent1_2" csCatId="accent1" phldr="1"/>
      <dgm:spPr/>
      <dgm:t>
        <a:bodyPr/>
        <a:lstStyle/>
        <a:p>
          <a:endParaRPr lang="el-GR"/>
        </a:p>
      </dgm:t>
    </dgm:pt>
    <dgm:pt modelId="{7774B419-6746-489A-BE5B-E094ADF0DFAB}">
      <dgm:prSet phldrT="[Κείμενο]"/>
      <dgm:spPr/>
      <dgm:t>
        <a:bodyPr/>
        <a:lstStyle/>
        <a:p>
          <a:r>
            <a:rPr lang="el-GR" dirty="0" smtClean="0"/>
            <a:t>Α</a:t>
          </a:r>
          <a:endParaRPr lang="el-GR" dirty="0"/>
        </a:p>
      </dgm:t>
    </dgm:pt>
    <dgm:pt modelId="{53C7180C-B3E2-4D20-AE01-559579DEE12B}" type="parTrans" cxnId="{7859212A-D048-4930-88BD-43B07B1B56EE}">
      <dgm:prSet/>
      <dgm:spPr/>
      <dgm:t>
        <a:bodyPr/>
        <a:lstStyle/>
        <a:p>
          <a:endParaRPr lang="el-GR"/>
        </a:p>
      </dgm:t>
    </dgm:pt>
    <dgm:pt modelId="{2325D00F-81A2-4E2A-959F-BD46C93B2671}" type="sibTrans" cxnId="{7859212A-D048-4930-88BD-43B07B1B56EE}">
      <dgm:prSet/>
      <dgm:spPr/>
      <dgm:t>
        <a:bodyPr/>
        <a:lstStyle/>
        <a:p>
          <a:endParaRPr lang="el-GR"/>
        </a:p>
      </dgm:t>
    </dgm:pt>
    <dgm:pt modelId="{56DC19C2-4316-4A50-A13B-C7F5ED2480AF}">
      <dgm:prSet phldrT="[Κείμενο]"/>
      <dgm:spPr/>
      <dgm:t>
        <a:bodyPr/>
        <a:lstStyle/>
        <a:p>
          <a:r>
            <a:rPr lang="el-GR" dirty="0" smtClean="0"/>
            <a:t>Β</a:t>
          </a:r>
          <a:endParaRPr lang="el-GR" dirty="0"/>
        </a:p>
      </dgm:t>
    </dgm:pt>
    <dgm:pt modelId="{C8DC396A-C835-4C33-8775-F267B8B6532F}" type="parTrans" cxnId="{85B54ED2-CF1E-4516-941D-683F1EC048C7}">
      <dgm:prSet/>
      <dgm:spPr/>
      <dgm:t>
        <a:bodyPr/>
        <a:lstStyle/>
        <a:p>
          <a:endParaRPr lang="el-GR"/>
        </a:p>
      </dgm:t>
    </dgm:pt>
    <dgm:pt modelId="{3EF8AB95-4B3C-4A49-9C7D-398C8DE136B5}" type="sibTrans" cxnId="{85B54ED2-CF1E-4516-941D-683F1EC048C7}">
      <dgm:prSet/>
      <dgm:spPr/>
      <dgm:t>
        <a:bodyPr/>
        <a:lstStyle/>
        <a:p>
          <a:endParaRPr lang="el-GR"/>
        </a:p>
      </dgm:t>
    </dgm:pt>
    <dgm:pt modelId="{0135ADC5-2D9A-4A4D-BEB3-2FEB33202AA6}">
      <dgm:prSet phldrT="[Κείμενο]"/>
      <dgm:spPr/>
      <dgm:t>
        <a:bodyPr/>
        <a:lstStyle/>
        <a:p>
          <a:r>
            <a:rPr lang="el-GR" dirty="0" smtClean="0"/>
            <a:t>Δ</a:t>
          </a:r>
          <a:endParaRPr lang="el-GR" dirty="0"/>
        </a:p>
      </dgm:t>
    </dgm:pt>
    <dgm:pt modelId="{DFF457BF-3572-4DCB-9EBF-192BF8777BBE}" type="parTrans" cxnId="{1AB77D15-1A16-4039-8E3E-B7664B96D3CF}">
      <dgm:prSet/>
      <dgm:spPr/>
      <dgm:t>
        <a:bodyPr/>
        <a:lstStyle/>
        <a:p>
          <a:endParaRPr lang="el-GR"/>
        </a:p>
      </dgm:t>
    </dgm:pt>
    <dgm:pt modelId="{7048A23C-7009-4CC3-A13B-55CB87D500A0}" type="sibTrans" cxnId="{1AB77D15-1A16-4039-8E3E-B7664B96D3CF}">
      <dgm:prSet/>
      <dgm:spPr/>
      <dgm:t>
        <a:bodyPr/>
        <a:lstStyle/>
        <a:p>
          <a:endParaRPr lang="el-GR"/>
        </a:p>
      </dgm:t>
    </dgm:pt>
    <dgm:pt modelId="{5A80FBDB-97B7-436E-B9AC-728A770CDA2A}">
      <dgm:prSet phldrT="[Κείμενο]"/>
      <dgm:spPr/>
      <dgm:t>
        <a:bodyPr/>
        <a:lstStyle/>
        <a:p>
          <a:r>
            <a:rPr lang="el-GR" dirty="0" smtClean="0"/>
            <a:t>Ε</a:t>
          </a:r>
          <a:endParaRPr lang="el-GR" dirty="0"/>
        </a:p>
      </dgm:t>
    </dgm:pt>
    <dgm:pt modelId="{DB9ECA41-7F0C-4415-8D27-4DDBA406C115}" type="parTrans" cxnId="{A6BBBA61-57A5-445D-B3A2-341C67BE6974}">
      <dgm:prSet/>
      <dgm:spPr/>
      <dgm:t>
        <a:bodyPr/>
        <a:lstStyle/>
        <a:p>
          <a:endParaRPr lang="el-GR"/>
        </a:p>
      </dgm:t>
    </dgm:pt>
    <dgm:pt modelId="{58083131-24BF-4BC4-8104-DD15FD8F2EA2}" type="sibTrans" cxnId="{A6BBBA61-57A5-445D-B3A2-341C67BE6974}">
      <dgm:prSet/>
      <dgm:spPr/>
      <dgm:t>
        <a:bodyPr/>
        <a:lstStyle/>
        <a:p>
          <a:endParaRPr lang="el-GR"/>
        </a:p>
      </dgm:t>
    </dgm:pt>
    <dgm:pt modelId="{01F61005-B668-4D0B-B9F7-B6028855DC29}">
      <dgm:prSet phldrT="[Κείμενο]"/>
      <dgm:spPr/>
      <dgm:t>
        <a:bodyPr/>
        <a:lstStyle/>
        <a:p>
          <a:r>
            <a:rPr lang="el-GR" dirty="0" smtClean="0"/>
            <a:t>Γ</a:t>
          </a:r>
          <a:endParaRPr lang="el-GR" dirty="0"/>
        </a:p>
      </dgm:t>
    </dgm:pt>
    <dgm:pt modelId="{425636D3-4EC3-4C26-AB50-733D185693C1}" type="parTrans" cxnId="{A1DEA83F-10A7-4CB2-AB1D-35519627D381}">
      <dgm:prSet/>
      <dgm:spPr/>
      <dgm:t>
        <a:bodyPr/>
        <a:lstStyle/>
        <a:p>
          <a:endParaRPr lang="el-GR"/>
        </a:p>
      </dgm:t>
    </dgm:pt>
    <dgm:pt modelId="{9EB1E971-FA2D-42C1-9E45-73753947D6ED}" type="sibTrans" cxnId="{A1DEA83F-10A7-4CB2-AB1D-35519627D381}">
      <dgm:prSet/>
      <dgm:spPr/>
      <dgm:t>
        <a:bodyPr/>
        <a:lstStyle/>
        <a:p>
          <a:endParaRPr lang="el-GR"/>
        </a:p>
      </dgm:t>
    </dgm:pt>
    <dgm:pt modelId="{D23FE66E-2E58-4DAD-9974-B865928C85BC}">
      <dgm:prSet phldrT="[Κείμενο]"/>
      <dgm:spPr/>
      <dgm:t>
        <a:bodyPr/>
        <a:lstStyle/>
        <a:p>
          <a:r>
            <a:rPr lang="el-GR" dirty="0" smtClean="0"/>
            <a:t>Ζ</a:t>
          </a:r>
          <a:endParaRPr lang="el-GR" dirty="0"/>
        </a:p>
      </dgm:t>
    </dgm:pt>
    <dgm:pt modelId="{A87F2862-9CB0-4EDE-999B-EDD042E6F689}" type="parTrans" cxnId="{BD3C5D72-113E-48C9-A6A4-87D35050DA9B}">
      <dgm:prSet/>
      <dgm:spPr/>
      <dgm:t>
        <a:bodyPr/>
        <a:lstStyle/>
        <a:p>
          <a:endParaRPr lang="el-GR"/>
        </a:p>
      </dgm:t>
    </dgm:pt>
    <dgm:pt modelId="{1567440E-BD0C-4B2E-97DF-D1A9409439F6}" type="sibTrans" cxnId="{BD3C5D72-113E-48C9-A6A4-87D35050DA9B}">
      <dgm:prSet/>
      <dgm:spPr/>
      <dgm:t>
        <a:bodyPr/>
        <a:lstStyle/>
        <a:p>
          <a:endParaRPr lang="el-GR"/>
        </a:p>
      </dgm:t>
    </dgm:pt>
    <dgm:pt modelId="{3E6AFAE2-FA2B-4EF9-9113-B6F1D949D92F}" type="pres">
      <dgm:prSet presAssocID="{A734FE00-2C9B-4165-8414-9DACF942222F}" presName="mainComposite" presStyleCnt="0">
        <dgm:presLayoutVars>
          <dgm:chPref val="1"/>
          <dgm:dir/>
          <dgm:animOne val="branch"/>
          <dgm:animLvl val="lvl"/>
          <dgm:resizeHandles val="exact"/>
        </dgm:presLayoutVars>
      </dgm:prSet>
      <dgm:spPr/>
      <dgm:t>
        <a:bodyPr/>
        <a:lstStyle/>
        <a:p>
          <a:endParaRPr lang="el-GR"/>
        </a:p>
      </dgm:t>
    </dgm:pt>
    <dgm:pt modelId="{4CE900D2-C691-4DD6-A790-B9936C6EC3B0}" type="pres">
      <dgm:prSet presAssocID="{A734FE00-2C9B-4165-8414-9DACF942222F}" presName="hierFlow" presStyleCnt="0"/>
      <dgm:spPr/>
    </dgm:pt>
    <dgm:pt modelId="{1BE9BFBD-F1F7-45A1-8468-429DB06039D2}" type="pres">
      <dgm:prSet presAssocID="{A734FE00-2C9B-4165-8414-9DACF942222F}" presName="hierChild1" presStyleCnt="0">
        <dgm:presLayoutVars>
          <dgm:chPref val="1"/>
          <dgm:animOne val="branch"/>
          <dgm:animLvl val="lvl"/>
        </dgm:presLayoutVars>
      </dgm:prSet>
      <dgm:spPr/>
    </dgm:pt>
    <dgm:pt modelId="{33ADACCE-B270-485C-B0A1-787318354E4D}" type="pres">
      <dgm:prSet presAssocID="{7774B419-6746-489A-BE5B-E094ADF0DFAB}" presName="Name14" presStyleCnt="0"/>
      <dgm:spPr/>
    </dgm:pt>
    <dgm:pt modelId="{96E542FC-AFE3-444D-8A3B-8D2839C81B5A}" type="pres">
      <dgm:prSet presAssocID="{7774B419-6746-489A-BE5B-E094ADF0DFAB}" presName="level1Shape" presStyleLbl="node0" presStyleIdx="0" presStyleCnt="1">
        <dgm:presLayoutVars>
          <dgm:chPref val="3"/>
        </dgm:presLayoutVars>
      </dgm:prSet>
      <dgm:spPr/>
      <dgm:t>
        <a:bodyPr/>
        <a:lstStyle/>
        <a:p>
          <a:endParaRPr lang="el-GR"/>
        </a:p>
      </dgm:t>
    </dgm:pt>
    <dgm:pt modelId="{1EA23FFD-FD36-4D46-A0E1-709DDE0912CD}" type="pres">
      <dgm:prSet presAssocID="{7774B419-6746-489A-BE5B-E094ADF0DFAB}" presName="hierChild2" presStyleCnt="0"/>
      <dgm:spPr/>
    </dgm:pt>
    <dgm:pt modelId="{05B3FD10-8D66-40F0-A3BC-A58C6DE491E7}" type="pres">
      <dgm:prSet presAssocID="{C8DC396A-C835-4C33-8775-F267B8B6532F}" presName="Name19" presStyleLbl="parChTrans1D2" presStyleIdx="0" presStyleCnt="2"/>
      <dgm:spPr/>
      <dgm:t>
        <a:bodyPr/>
        <a:lstStyle/>
        <a:p>
          <a:endParaRPr lang="el-GR"/>
        </a:p>
      </dgm:t>
    </dgm:pt>
    <dgm:pt modelId="{8A12B4FE-4D2B-4A50-B641-E0F30436829B}" type="pres">
      <dgm:prSet presAssocID="{56DC19C2-4316-4A50-A13B-C7F5ED2480AF}" presName="Name21" presStyleCnt="0"/>
      <dgm:spPr/>
    </dgm:pt>
    <dgm:pt modelId="{D361674A-4276-46F4-9AE8-519DFCD64EFA}" type="pres">
      <dgm:prSet presAssocID="{56DC19C2-4316-4A50-A13B-C7F5ED2480AF}" presName="level2Shape" presStyleLbl="node2" presStyleIdx="0" presStyleCnt="2"/>
      <dgm:spPr/>
      <dgm:t>
        <a:bodyPr/>
        <a:lstStyle/>
        <a:p>
          <a:endParaRPr lang="el-GR"/>
        </a:p>
      </dgm:t>
    </dgm:pt>
    <dgm:pt modelId="{83AD2204-646E-45F4-B4D4-DBB900B75778}" type="pres">
      <dgm:prSet presAssocID="{56DC19C2-4316-4A50-A13B-C7F5ED2480AF}" presName="hierChild3" presStyleCnt="0"/>
      <dgm:spPr/>
    </dgm:pt>
    <dgm:pt modelId="{9A14CEAD-E805-4785-AFB2-7326FBCAE145}" type="pres">
      <dgm:prSet presAssocID="{DFF457BF-3572-4DCB-9EBF-192BF8777BBE}" presName="Name19" presStyleLbl="parChTrans1D3" presStyleIdx="0" presStyleCnt="3"/>
      <dgm:spPr/>
      <dgm:t>
        <a:bodyPr/>
        <a:lstStyle/>
        <a:p>
          <a:endParaRPr lang="el-GR"/>
        </a:p>
      </dgm:t>
    </dgm:pt>
    <dgm:pt modelId="{D0933ABA-EB08-422C-9617-A863A2D558A7}" type="pres">
      <dgm:prSet presAssocID="{0135ADC5-2D9A-4A4D-BEB3-2FEB33202AA6}" presName="Name21" presStyleCnt="0"/>
      <dgm:spPr/>
    </dgm:pt>
    <dgm:pt modelId="{EF8BA04F-5B4C-43F6-8C38-C8B6DE4D4362}" type="pres">
      <dgm:prSet presAssocID="{0135ADC5-2D9A-4A4D-BEB3-2FEB33202AA6}" presName="level2Shape" presStyleLbl="node3" presStyleIdx="0" presStyleCnt="3"/>
      <dgm:spPr/>
      <dgm:t>
        <a:bodyPr/>
        <a:lstStyle/>
        <a:p>
          <a:endParaRPr lang="el-GR"/>
        </a:p>
      </dgm:t>
    </dgm:pt>
    <dgm:pt modelId="{D3B4E466-2F1F-4D40-8ADD-9319C6F8B305}" type="pres">
      <dgm:prSet presAssocID="{0135ADC5-2D9A-4A4D-BEB3-2FEB33202AA6}" presName="hierChild3" presStyleCnt="0"/>
      <dgm:spPr/>
    </dgm:pt>
    <dgm:pt modelId="{5EB7C330-8FD7-4F8F-AD1D-A07C1D3B10D8}" type="pres">
      <dgm:prSet presAssocID="{DB9ECA41-7F0C-4415-8D27-4DDBA406C115}" presName="Name19" presStyleLbl="parChTrans1D3" presStyleIdx="1" presStyleCnt="3"/>
      <dgm:spPr/>
      <dgm:t>
        <a:bodyPr/>
        <a:lstStyle/>
        <a:p>
          <a:endParaRPr lang="el-GR"/>
        </a:p>
      </dgm:t>
    </dgm:pt>
    <dgm:pt modelId="{B276D4AC-757D-41B0-AECC-EF529DB5F758}" type="pres">
      <dgm:prSet presAssocID="{5A80FBDB-97B7-436E-B9AC-728A770CDA2A}" presName="Name21" presStyleCnt="0"/>
      <dgm:spPr/>
    </dgm:pt>
    <dgm:pt modelId="{6D1A001B-2048-4427-9A8A-2904C99E76F5}" type="pres">
      <dgm:prSet presAssocID="{5A80FBDB-97B7-436E-B9AC-728A770CDA2A}" presName="level2Shape" presStyleLbl="node3" presStyleIdx="1" presStyleCnt="3"/>
      <dgm:spPr/>
      <dgm:t>
        <a:bodyPr/>
        <a:lstStyle/>
        <a:p>
          <a:endParaRPr lang="el-GR"/>
        </a:p>
      </dgm:t>
    </dgm:pt>
    <dgm:pt modelId="{8EA0C0DF-3EA3-40AB-BADC-E05FF07F942A}" type="pres">
      <dgm:prSet presAssocID="{5A80FBDB-97B7-436E-B9AC-728A770CDA2A}" presName="hierChild3" presStyleCnt="0"/>
      <dgm:spPr/>
    </dgm:pt>
    <dgm:pt modelId="{2F7AF06D-B075-41E9-915E-6C7F1634B268}" type="pres">
      <dgm:prSet presAssocID="{425636D3-4EC3-4C26-AB50-733D185693C1}" presName="Name19" presStyleLbl="parChTrans1D2" presStyleIdx="1" presStyleCnt="2"/>
      <dgm:spPr/>
      <dgm:t>
        <a:bodyPr/>
        <a:lstStyle/>
        <a:p>
          <a:endParaRPr lang="el-GR"/>
        </a:p>
      </dgm:t>
    </dgm:pt>
    <dgm:pt modelId="{DFA65072-3478-475A-873B-8B8AE24FE64F}" type="pres">
      <dgm:prSet presAssocID="{01F61005-B668-4D0B-B9F7-B6028855DC29}" presName="Name21" presStyleCnt="0"/>
      <dgm:spPr/>
    </dgm:pt>
    <dgm:pt modelId="{555D0F08-7BAF-4DEE-A6BC-62278F024FED}" type="pres">
      <dgm:prSet presAssocID="{01F61005-B668-4D0B-B9F7-B6028855DC29}" presName="level2Shape" presStyleLbl="node2" presStyleIdx="1" presStyleCnt="2"/>
      <dgm:spPr/>
      <dgm:t>
        <a:bodyPr/>
        <a:lstStyle/>
        <a:p>
          <a:endParaRPr lang="el-GR"/>
        </a:p>
      </dgm:t>
    </dgm:pt>
    <dgm:pt modelId="{94A33D11-8BE5-4F81-BAA9-623B563AD3A0}" type="pres">
      <dgm:prSet presAssocID="{01F61005-B668-4D0B-B9F7-B6028855DC29}" presName="hierChild3" presStyleCnt="0"/>
      <dgm:spPr/>
    </dgm:pt>
    <dgm:pt modelId="{C786768B-FFE1-4497-944B-692281FAB10F}" type="pres">
      <dgm:prSet presAssocID="{A87F2862-9CB0-4EDE-999B-EDD042E6F689}" presName="Name19" presStyleLbl="parChTrans1D3" presStyleIdx="2" presStyleCnt="3"/>
      <dgm:spPr/>
      <dgm:t>
        <a:bodyPr/>
        <a:lstStyle/>
        <a:p>
          <a:endParaRPr lang="el-GR"/>
        </a:p>
      </dgm:t>
    </dgm:pt>
    <dgm:pt modelId="{1F568A15-AA62-4260-813C-D99A0BA11506}" type="pres">
      <dgm:prSet presAssocID="{D23FE66E-2E58-4DAD-9974-B865928C85BC}" presName="Name21" presStyleCnt="0"/>
      <dgm:spPr/>
    </dgm:pt>
    <dgm:pt modelId="{AC88C6CA-1367-4CBE-8616-A8A9216B1BD3}" type="pres">
      <dgm:prSet presAssocID="{D23FE66E-2E58-4DAD-9974-B865928C85BC}" presName="level2Shape" presStyleLbl="node3" presStyleIdx="2" presStyleCnt="3"/>
      <dgm:spPr/>
      <dgm:t>
        <a:bodyPr/>
        <a:lstStyle/>
        <a:p>
          <a:endParaRPr lang="el-GR"/>
        </a:p>
      </dgm:t>
    </dgm:pt>
    <dgm:pt modelId="{CCC98FEE-B040-4C68-98F8-66F4F35BC471}" type="pres">
      <dgm:prSet presAssocID="{D23FE66E-2E58-4DAD-9974-B865928C85BC}" presName="hierChild3" presStyleCnt="0"/>
      <dgm:spPr/>
    </dgm:pt>
    <dgm:pt modelId="{44D55581-42A8-4549-9271-982B863AED2D}" type="pres">
      <dgm:prSet presAssocID="{A734FE00-2C9B-4165-8414-9DACF942222F}" presName="bgShapesFlow" presStyleCnt="0"/>
      <dgm:spPr/>
    </dgm:pt>
  </dgm:ptLst>
  <dgm:cxnLst>
    <dgm:cxn modelId="{3E775A44-0DDC-417D-B1DC-A7247CB68084}" type="presOf" srcId="{0135ADC5-2D9A-4A4D-BEB3-2FEB33202AA6}" destId="{EF8BA04F-5B4C-43F6-8C38-C8B6DE4D4362}" srcOrd="0" destOrd="0" presId="urn:microsoft.com/office/officeart/2005/8/layout/hierarchy6"/>
    <dgm:cxn modelId="{32AB8A4D-075D-4850-BF01-4E6E6614DE78}" type="presOf" srcId="{D23FE66E-2E58-4DAD-9974-B865928C85BC}" destId="{AC88C6CA-1367-4CBE-8616-A8A9216B1BD3}" srcOrd="0" destOrd="0" presId="urn:microsoft.com/office/officeart/2005/8/layout/hierarchy6"/>
    <dgm:cxn modelId="{FAFAA2B2-4A96-40DD-89AF-009A6E010B2C}" type="presOf" srcId="{DB9ECA41-7F0C-4415-8D27-4DDBA406C115}" destId="{5EB7C330-8FD7-4F8F-AD1D-A07C1D3B10D8}" srcOrd="0" destOrd="0" presId="urn:microsoft.com/office/officeart/2005/8/layout/hierarchy6"/>
    <dgm:cxn modelId="{507D27BE-A302-4504-95C6-693650791A93}" type="presOf" srcId="{5A80FBDB-97B7-436E-B9AC-728A770CDA2A}" destId="{6D1A001B-2048-4427-9A8A-2904C99E76F5}" srcOrd="0" destOrd="0" presId="urn:microsoft.com/office/officeart/2005/8/layout/hierarchy6"/>
    <dgm:cxn modelId="{D1D9DADA-5049-47D8-AB59-31B7AC7EE819}" type="presOf" srcId="{56DC19C2-4316-4A50-A13B-C7F5ED2480AF}" destId="{D361674A-4276-46F4-9AE8-519DFCD64EFA}" srcOrd="0" destOrd="0" presId="urn:microsoft.com/office/officeart/2005/8/layout/hierarchy6"/>
    <dgm:cxn modelId="{A1801E00-BFE4-473D-8B2D-6B50838E12F7}" type="presOf" srcId="{DFF457BF-3572-4DCB-9EBF-192BF8777BBE}" destId="{9A14CEAD-E805-4785-AFB2-7326FBCAE145}" srcOrd="0" destOrd="0" presId="urn:microsoft.com/office/officeart/2005/8/layout/hierarchy6"/>
    <dgm:cxn modelId="{D9404C06-2B4A-4F7E-8A0B-688815186753}" type="presOf" srcId="{A734FE00-2C9B-4165-8414-9DACF942222F}" destId="{3E6AFAE2-FA2B-4EF9-9113-B6F1D949D92F}" srcOrd="0" destOrd="0" presId="urn:microsoft.com/office/officeart/2005/8/layout/hierarchy6"/>
    <dgm:cxn modelId="{1AB77D15-1A16-4039-8E3E-B7664B96D3CF}" srcId="{56DC19C2-4316-4A50-A13B-C7F5ED2480AF}" destId="{0135ADC5-2D9A-4A4D-BEB3-2FEB33202AA6}" srcOrd="0" destOrd="0" parTransId="{DFF457BF-3572-4DCB-9EBF-192BF8777BBE}" sibTransId="{7048A23C-7009-4CC3-A13B-55CB87D500A0}"/>
    <dgm:cxn modelId="{85B54ED2-CF1E-4516-941D-683F1EC048C7}" srcId="{7774B419-6746-489A-BE5B-E094ADF0DFAB}" destId="{56DC19C2-4316-4A50-A13B-C7F5ED2480AF}" srcOrd="0" destOrd="0" parTransId="{C8DC396A-C835-4C33-8775-F267B8B6532F}" sibTransId="{3EF8AB95-4B3C-4A49-9C7D-398C8DE136B5}"/>
    <dgm:cxn modelId="{716E6FF8-A460-4CA6-B1E9-BE27F99080AD}" type="presOf" srcId="{A87F2862-9CB0-4EDE-999B-EDD042E6F689}" destId="{C786768B-FFE1-4497-944B-692281FAB10F}" srcOrd="0" destOrd="0" presId="urn:microsoft.com/office/officeart/2005/8/layout/hierarchy6"/>
    <dgm:cxn modelId="{BD3C5D72-113E-48C9-A6A4-87D35050DA9B}" srcId="{01F61005-B668-4D0B-B9F7-B6028855DC29}" destId="{D23FE66E-2E58-4DAD-9974-B865928C85BC}" srcOrd="0" destOrd="0" parTransId="{A87F2862-9CB0-4EDE-999B-EDD042E6F689}" sibTransId="{1567440E-BD0C-4B2E-97DF-D1A9409439F6}"/>
    <dgm:cxn modelId="{A6BBBA61-57A5-445D-B3A2-341C67BE6974}" srcId="{56DC19C2-4316-4A50-A13B-C7F5ED2480AF}" destId="{5A80FBDB-97B7-436E-B9AC-728A770CDA2A}" srcOrd="1" destOrd="0" parTransId="{DB9ECA41-7F0C-4415-8D27-4DDBA406C115}" sibTransId="{58083131-24BF-4BC4-8104-DD15FD8F2EA2}"/>
    <dgm:cxn modelId="{EC93431B-38E7-4FED-8D4A-20BD2EA5C3FF}" type="presOf" srcId="{425636D3-4EC3-4C26-AB50-733D185693C1}" destId="{2F7AF06D-B075-41E9-915E-6C7F1634B268}" srcOrd="0" destOrd="0" presId="urn:microsoft.com/office/officeart/2005/8/layout/hierarchy6"/>
    <dgm:cxn modelId="{0DEAF71C-6561-4452-82DB-39E1144C1BA2}" type="presOf" srcId="{C8DC396A-C835-4C33-8775-F267B8B6532F}" destId="{05B3FD10-8D66-40F0-A3BC-A58C6DE491E7}" srcOrd="0" destOrd="0" presId="urn:microsoft.com/office/officeart/2005/8/layout/hierarchy6"/>
    <dgm:cxn modelId="{74009FC2-DC48-441B-9A3D-13BF5106307A}" type="presOf" srcId="{7774B419-6746-489A-BE5B-E094ADF0DFAB}" destId="{96E542FC-AFE3-444D-8A3B-8D2839C81B5A}" srcOrd="0" destOrd="0" presId="urn:microsoft.com/office/officeart/2005/8/layout/hierarchy6"/>
    <dgm:cxn modelId="{A1DEA83F-10A7-4CB2-AB1D-35519627D381}" srcId="{7774B419-6746-489A-BE5B-E094ADF0DFAB}" destId="{01F61005-B668-4D0B-B9F7-B6028855DC29}" srcOrd="1" destOrd="0" parTransId="{425636D3-4EC3-4C26-AB50-733D185693C1}" sibTransId="{9EB1E971-FA2D-42C1-9E45-73753947D6ED}"/>
    <dgm:cxn modelId="{AD069ED7-E14F-469D-AB6E-BA839D07289B}" type="presOf" srcId="{01F61005-B668-4D0B-B9F7-B6028855DC29}" destId="{555D0F08-7BAF-4DEE-A6BC-62278F024FED}" srcOrd="0" destOrd="0" presId="urn:microsoft.com/office/officeart/2005/8/layout/hierarchy6"/>
    <dgm:cxn modelId="{7859212A-D048-4930-88BD-43B07B1B56EE}" srcId="{A734FE00-2C9B-4165-8414-9DACF942222F}" destId="{7774B419-6746-489A-BE5B-E094ADF0DFAB}" srcOrd="0" destOrd="0" parTransId="{53C7180C-B3E2-4D20-AE01-559579DEE12B}" sibTransId="{2325D00F-81A2-4E2A-959F-BD46C93B2671}"/>
    <dgm:cxn modelId="{65A6C8F9-BFF7-46C0-B5D6-CE653A554FD9}" type="presParOf" srcId="{3E6AFAE2-FA2B-4EF9-9113-B6F1D949D92F}" destId="{4CE900D2-C691-4DD6-A790-B9936C6EC3B0}" srcOrd="0" destOrd="0" presId="urn:microsoft.com/office/officeart/2005/8/layout/hierarchy6"/>
    <dgm:cxn modelId="{36D1AF5A-B784-4DAD-B925-873686F6A12D}" type="presParOf" srcId="{4CE900D2-C691-4DD6-A790-B9936C6EC3B0}" destId="{1BE9BFBD-F1F7-45A1-8468-429DB06039D2}" srcOrd="0" destOrd="0" presId="urn:microsoft.com/office/officeart/2005/8/layout/hierarchy6"/>
    <dgm:cxn modelId="{D9415EE2-8256-44E5-B65F-07FE143EFAE8}" type="presParOf" srcId="{1BE9BFBD-F1F7-45A1-8468-429DB06039D2}" destId="{33ADACCE-B270-485C-B0A1-787318354E4D}" srcOrd="0" destOrd="0" presId="urn:microsoft.com/office/officeart/2005/8/layout/hierarchy6"/>
    <dgm:cxn modelId="{E9C9E45D-457B-44E2-BB75-007078540754}" type="presParOf" srcId="{33ADACCE-B270-485C-B0A1-787318354E4D}" destId="{96E542FC-AFE3-444D-8A3B-8D2839C81B5A}" srcOrd="0" destOrd="0" presId="urn:microsoft.com/office/officeart/2005/8/layout/hierarchy6"/>
    <dgm:cxn modelId="{6BF4CA69-F34C-48EB-8442-15CAB81AF696}" type="presParOf" srcId="{33ADACCE-B270-485C-B0A1-787318354E4D}" destId="{1EA23FFD-FD36-4D46-A0E1-709DDE0912CD}" srcOrd="1" destOrd="0" presId="urn:microsoft.com/office/officeart/2005/8/layout/hierarchy6"/>
    <dgm:cxn modelId="{6B282BEE-3C3A-431D-B24C-10DF101AC80E}" type="presParOf" srcId="{1EA23FFD-FD36-4D46-A0E1-709DDE0912CD}" destId="{05B3FD10-8D66-40F0-A3BC-A58C6DE491E7}" srcOrd="0" destOrd="0" presId="urn:microsoft.com/office/officeart/2005/8/layout/hierarchy6"/>
    <dgm:cxn modelId="{095CCBF5-661E-48FF-B456-F26439C9315F}" type="presParOf" srcId="{1EA23FFD-FD36-4D46-A0E1-709DDE0912CD}" destId="{8A12B4FE-4D2B-4A50-B641-E0F30436829B}" srcOrd="1" destOrd="0" presId="urn:microsoft.com/office/officeart/2005/8/layout/hierarchy6"/>
    <dgm:cxn modelId="{12DC0ADA-CA37-4F5A-A135-F6164086B06D}" type="presParOf" srcId="{8A12B4FE-4D2B-4A50-B641-E0F30436829B}" destId="{D361674A-4276-46F4-9AE8-519DFCD64EFA}" srcOrd="0" destOrd="0" presId="urn:microsoft.com/office/officeart/2005/8/layout/hierarchy6"/>
    <dgm:cxn modelId="{D9751B17-55A3-43EA-81E4-1B215CBC65B8}" type="presParOf" srcId="{8A12B4FE-4D2B-4A50-B641-E0F30436829B}" destId="{83AD2204-646E-45F4-B4D4-DBB900B75778}" srcOrd="1" destOrd="0" presId="urn:microsoft.com/office/officeart/2005/8/layout/hierarchy6"/>
    <dgm:cxn modelId="{A20BEDBE-768A-4162-BFB7-8243FC987D7C}" type="presParOf" srcId="{83AD2204-646E-45F4-B4D4-DBB900B75778}" destId="{9A14CEAD-E805-4785-AFB2-7326FBCAE145}" srcOrd="0" destOrd="0" presId="urn:microsoft.com/office/officeart/2005/8/layout/hierarchy6"/>
    <dgm:cxn modelId="{8DE6D921-EEEA-47C8-AE0B-BB4991DA8EDC}" type="presParOf" srcId="{83AD2204-646E-45F4-B4D4-DBB900B75778}" destId="{D0933ABA-EB08-422C-9617-A863A2D558A7}" srcOrd="1" destOrd="0" presId="urn:microsoft.com/office/officeart/2005/8/layout/hierarchy6"/>
    <dgm:cxn modelId="{23E3511C-64B2-4249-AA23-19D2879AF3FD}" type="presParOf" srcId="{D0933ABA-EB08-422C-9617-A863A2D558A7}" destId="{EF8BA04F-5B4C-43F6-8C38-C8B6DE4D4362}" srcOrd="0" destOrd="0" presId="urn:microsoft.com/office/officeart/2005/8/layout/hierarchy6"/>
    <dgm:cxn modelId="{03A918CB-DB61-49B2-979B-B4EDCF646E75}" type="presParOf" srcId="{D0933ABA-EB08-422C-9617-A863A2D558A7}" destId="{D3B4E466-2F1F-4D40-8ADD-9319C6F8B305}" srcOrd="1" destOrd="0" presId="urn:microsoft.com/office/officeart/2005/8/layout/hierarchy6"/>
    <dgm:cxn modelId="{7C5F7427-FF9C-438F-B40F-572869870963}" type="presParOf" srcId="{83AD2204-646E-45F4-B4D4-DBB900B75778}" destId="{5EB7C330-8FD7-4F8F-AD1D-A07C1D3B10D8}" srcOrd="2" destOrd="0" presId="urn:microsoft.com/office/officeart/2005/8/layout/hierarchy6"/>
    <dgm:cxn modelId="{7C30CF44-4A5C-481C-8DBA-83C304D0CEA4}" type="presParOf" srcId="{83AD2204-646E-45F4-B4D4-DBB900B75778}" destId="{B276D4AC-757D-41B0-AECC-EF529DB5F758}" srcOrd="3" destOrd="0" presId="urn:microsoft.com/office/officeart/2005/8/layout/hierarchy6"/>
    <dgm:cxn modelId="{71D0039B-FB69-4C63-B946-58D99574DF74}" type="presParOf" srcId="{B276D4AC-757D-41B0-AECC-EF529DB5F758}" destId="{6D1A001B-2048-4427-9A8A-2904C99E76F5}" srcOrd="0" destOrd="0" presId="urn:microsoft.com/office/officeart/2005/8/layout/hierarchy6"/>
    <dgm:cxn modelId="{C4377C6D-D541-444D-9615-23F7B05E0BD1}" type="presParOf" srcId="{B276D4AC-757D-41B0-AECC-EF529DB5F758}" destId="{8EA0C0DF-3EA3-40AB-BADC-E05FF07F942A}" srcOrd="1" destOrd="0" presId="urn:microsoft.com/office/officeart/2005/8/layout/hierarchy6"/>
    <dgm:cxn modelId="{38107427-CD77-43AA-99CB-FC94076593EB}" type="presParOf" srcId="{1EA23FFD-FD36-4D46-A0E1-709DDE0912CD}" destId="{2F7AF06D-B075-41E9-915E-6C7F1634B268}" srcOrd="2" destOrd="0" presId="urn:microsoft.com/office/officeart/2005/8/layout/hierarchy6"/>
    <dgm:cxn modelId="{8281208A-EABA-43C2-989D-3B0231D7C6F5}" type="presParOf" srcId="{1EA23FFD-FD36-4D46-A0E1-709DDE0912CD}" destId="{DFA65072-3478-475A-873B-8B8AE24FE64F}" srcOrd="3" destOrd="0" presId="urn:microsoft.com/office/officeart/2005/8/layout/hierarchy6"/>
    <dgm:cxn modelId="{62423C40-ECDC-440C-A0DC-CD771044FCA0}" type="presParOf" srcId="{DFA65072-3478-475A-873B-8B8AE24FE64F}" destId="{555D0F08-7BAF-4DEE-A6BC-62278F024FED}" srcOrd="0" destOrd="0" presId="urn:microsoft.com/office/officeart/2005/8/layout/hierarchy6"/>
    <dgm:cxn modelId="{3384BD88-7781-4A70-8370-EF068F420A93}" type="presParOf" srcId="{DFA65072-3478-475A-873B-8B8AE24FE64F}" destId="{94A33D11-8BE5-4F81-BAA9-623B563AD3A0}" srcOrd="1" destOrd="0" presId="urn:microsoft.com/office/officeart/2005/8/layout/hierarchy6"/>
    <dgm:cxn modelId="{B1885F60-63F5-4CD0-9854-9CCFF311E2AD}" type="presParOf" srcId="{94A33D11-8BE5-4F81-BAA9-623B563AD3A0}" destId="{C786768B-FFE1-4497-944B-692281FAB10F}" srcOrd="0" destOrd="0" presId="urn:microsoft.com/office/officeart/2005/8/layout/hierarchy6"/>
    <dgm:cxn modelId="{4A750A35-78CE-400E-A59A-2838965EAE8F}" type="presParOf" srcId="{94A33D11-8BE5-4F81-BAA9-623B563AD3A0}" destId="{1F568A15-AA62-4260-813C-D99A0BA11506}" srcOrd="1" destOrd="0" presId="urn:microsoft.com/office/officeart/2005/8/layout/hierarchy6"/>
    <dgm:cxn modelId="{C7DF8BA7-3C27-42D4-BB27-2174283147CE}" type="presParOf" srcId="{1F568A15-AA62-4260-813C-D99A0BA11506}" destId="{AC88C6CA-1367-4CBE-8616-A8A9216B1BD3}" srcOrd="0" destOrd="0" presId="urn:microsoft.com/office/officeart/2005/8/layout/hierarchy6"/>
    <dgm:cxn modelId="{7818FCC7-26BA-4A1E-B206-C0BFB343271A}" type="presParOf" srcId="{1F568A15-AA62-4260-813C-D99A0BA11506}" destId="{CCC98FEE-B040-4C68-98F8-66F4F35BC471}" srcOrd="1" destOrd="0" presId="urn:microsoft.com/office/officeart/2005/8/layout/hierarchy6"/>
    <dgm:cxn modelId="{7B1F6727-F8F2-45C6-A681-7D431CE88C30}" type="presParOf" srcId="{3E6AFAE2-FA2B-4EF9-9113-B6F1D949D92F}" destId="{44D55581-42A8-4549-9271-982B863AED2D}" srcOrd="1" destOrd="0" presId="urn:microsoft.com/office/officeart/2005/8/layout/hierarchy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13EAA42-C13E-48B1-B4BB-5F4C4D8F957E}" type="doc">
      <dgm:prSet loTypeId="urn:microsoft.com/office/officeart/2005/8/layout/cycle7" loCatId="cycle" qsTypeId="urn:microsoft.com/office/officeart/2005/8/quickstyle/simple5" qsCatId="simple" csTypeId="urn:microsoft.com/office/officeart/2005/8/colors/accent1_2" csCatId="accent1" phldr="1"/>
      <dgm:spPr/>
      <dgm:t>
        <a:bodyPr/>
        <a:lstStyle/>
        <a:p>
          <a:endParaRPr lang="el-GR"/>
        </a:p>
      </dgm:t>
    </dgm:pt>
    <dgm:pt modelId="{5B5B4901-E6D9-41F5-8601-DF91144EC18C}">
      <dgm:prSet phldrT="[Κείμενο]"/>
      <dgm:spPr/>
      <dgm:t>
        <a:bodyPr/>
        <a:lstStyle/>
        <a:p>
          <a:r>
            <a:rPr lang="el-GR" dirty="0" smtClean="0"/>
            <a:t>Α</a:t>
          </a:r>
          <a:endParaRPr lang="el-GR" dirty="0"/>
        </a:p>
      </dgm:t>
    </dgm:pt>
    <dgm:pt modelId="{8B5A9CF6-B05F-40D6-8A55-486C7300CB85}" type="parTrans" cxnId="{24A93133-4E11-401F-81EE-09A4714CF98A}">
      <dgm:prSet/>
      <dgm:spPr/>
      <dgm:t>
        <a:bodyPr/>
        <a:lstStyle/>
        <a:p>
          <a:endParaRPr lang="el-GR"/>
        </a:p>
      </dgm:t>
    </dgm:pt>
    <dgm:pt modelId="{13E6747D-77AD-4005-BDAB-56E136962D6B}" type="sibTrans" cxnId="{24A93133-4E11-401F-81EE-09A4714CF98A}">
      <dgm:prSet/>
      <dgm:spPr/>
      <dgm:t>
        <a:bodyPr/>
        <a:lstStyle/>
        <a:p>
          <a:endParaRPr lang="el-GR"/>
        </a:p>
      </dgm:t>
    </dgm:pt>
    <dgm:pt modelId="{A7E52902-9F47-44FF-ACA4-917E3C88061C}">
      <dgm:prSet phldrT="[Κείμενο]"/>
      <dgm:spPr/>
      <dgm:t>
        <a:bodyPr/>
        <a:lstStyle/>
        <a:p>
          <a:r>
            <a:rPr lang="el-GR" dirty="0" smtClean="0"/>
            <a:t>Γ</a:t>
          </a:r>
          <a:endParaRPr lang="el-GR" dirty="0"/>
        </a:p>
      </dgm:t>
    </dgm:pt>
    <dgm:pt modelId="{1129DD5C-5FB6-4353-9D9A-84ABD55982CD}" type="parTrans" cxnId="{2060CD9A-1647-4B5F-9569-9BB00F5BF23E}">
      <dgm:prSet/>
      <dgm:spPr/>
      <dgm:t>
        <a:bodyPr/>
        <a:lstStyle/>
        <a:p>
          <a:endParaRPr lang="el-GR"/>
        </a:p>
      </dgm:t>
    </dgm:pt>
    <dgm:pt modelId="{648B51A9-316A-4455-832E-60A247BF7635}" type="sibTrans" cxnId="{2060CD9A-1647-4B5F-9569-9BB00F5BF23E}">
      <dgm:prSet/>
      <dgm:spPr/>
      <dgm:t>
        <a:bodyPr/>
        <a:lstStyle/>
        <a:p>
          <a:endParaRPr lang="el-GR"/>
        </a:p>
      </dgm:t>
    </dgm:pt>
    <dgm:pt modelId="{7441D497-593F-4D84-A922-E8CDF57C4661}">
      <dgm:prSet phldrT="[Κείμενο]"/>
      <dgm:spPr/>
      <dgm:t>
        <a:bodyPr/>
        <a:lstStyle/>
        <a:p>
          <a:r>
            <a:rPr lang="el-GR" dirty="0" smtClean="0"/>
            <a:t>Β</a:t>
          </a:r>
          <a:endParaRPr lang="el-GR" dirty="0"/>
        </a:p>
      </dgm:t>
    </dgm:pt>
    <dgm:pt modelId="{58FF5778-1313-427E-AF99-466438F4B44E}" type="parTrans" cxnId="{D559DA49-75B4-4D75-8767-2077900CCE7D}">
      <dgm:prSet/>
      <dgm:spPr/>
      <dgm:t>
        <a:bodyPr/>
        <a:lstStyle/>
        <a:p>
          <a:endParaRPr lang="el-GR"/>
        </a:p>
      </dgm:t>
    </dgm:pt>
    <dgm:pt modelId="{7AF22338-2D15-4D9C-AEEF-9BD27055F2E9}" type="sibTrans" cxnId="{D559DA49-75B4-4D75-8767-2077900CCE7D}">
      <dgm:prSet/>
      <dgm:spPr/>
      <dgm:t>
        <a:bodyPr/>
        <a:lstStyle/>
        <a:p>
          <a:endParaRPr lang="el-GR"/>
        </a:p>
      </dgm:t>
    </dgm:pt>
    <dgm:pt modelId="{721CA7F7-8958-4668-853A-27ADEEC9CEBA}" type="pres">
      <dgm:prSet presAssocID="{413EAA42-C13E-48B1-B4BB-5F4C4D8F957E}" presName="Name0" presStyleCnt="0">
        <dgm:presLayoutVars>
          <dgm:dir/>
          <dgm:resizeHandles val="exact"/>
        </dgm:presLayoutVars>
      </dgm:prSet>
      <dgm:spPr/>
      <dgm:t>
        <a:bodyPr/>
        <a:lstStyle/>
        <a:p>
          <a:endParaRPr lang="el-GR"/>
        </a:p>
      </dgm:t>
    </dgm:pt>
    <dgm:pt modelId="{CE5F908E-141D-4C90-AC61-3822C089D30F}" type="pres">
      <dgm:prSet presAssocID="{5B5B4901-E6D9-41F5-8601-DF91144EC18C}" presName="node" presStyleLbl="node1" presStyleIdx="0" presStyleCnt="3" custRadScaleRad="98757" custRadScaleInc="-2040">
        <dgm:presLayoutVars>
          <dgm:bulletEnabled val="1"/>
        </dgm:presLayoutVars>
      </dgm:prSet>
      <dgm:spPr/>
      <dgm:t>
        <a:bodyPr/>
        <a:lstStyle/>
        <a:p>
          <a:endParaRPr lang="el-GR"/>
        </a:p>
      </dgm:t>
    </dgm:pt>
    <dgm:pt modelId="{C10E11DA-2068-4340-BD68-9EBE477725F7}" type="pres">
      <dgm:prSet presAssocID="{13E6747D-77AD-4005-BDAB-56E136962D6B}" presName="sibTrans" presStyleLbl="sibTrans2D1" presStyleIdx="0" presStyleCnt="3"/>
      <dgm:spPr/>
      <dgm:t>
        <a:bodyPr/>
        <a:lstStyle/>
        <a:p>
          <a:endParaRPr lang="el-GR"/>
        </a:p>
      </dgm:t>
    </dgm:pt>
    <dgm:pt modelId="{88562426-EC4F-4B3B-9A55-155B6425190C}" type="pres">
      <dgm:prSet presAssocID="{13E6747D-77AD-4005-BDAB-56E136962D6B}" presName="connectorText" presStyleLbl="sibTrans2D1" presStyleIdx="0" presStyleCnt="3"/>
      <dgm:spPr/>
      <dgm:t>
        <a:bodyPr/>
        <a:lstStyle/>
        <a:p>
          <a:endParaRPr lang="el-GR"/>
        </a:p>
      </dgm:t>
    </dgm:pt>
    <dgm:pt modelId="{D081A062-20AA-4595-BE43-5690CF5862EC}" type="pres">
      <dgm:prSet presAssocID="{A7E52902-9F47-44FF-ACA4-917E3C88061C}" presName="node" presStyleLbl="node1" presStyleIdx="1" presStyleCnt="3" custRadScaleRad="97801" custRadScaleInc="-576">
        <dgm:presLayoutVars>
          <dgm:bulletEnabled val="1"/>
        </dgm:presLayoutVars>
      </dgm:prSet>
      <dgm:spPr/>
      <dgm:t>
        <a:bodyPr/>
        <a:lstStyle/>
        <a:p>
          <a:endParaRPr lang="el-GR"/>
        </a:p>
      </dgm:t>
    </dgm:pt>
    <dgm:pt modelId="{59040D60-C7AC-4CE7-A590-A90D71C8ADA4}" type="pres">
      <dgm:prSet presAssocID="{648B51A9-316A-4455-832E-60A247BF7635}" presName="sibTrans" presStyleLbl="sibTrans2D1" presStyleIdx="1" presStyleCnt="3"/>
      <dgm:spPr/>
      <dgm:t>
        <a:bodyPr/>
        <a:lstStyle/>
        <a:p>
          <a:endParaRPr lang="el-GR"/>
        </a:p>
      </dgm:t>
    </dgm:pt>
    <dgm:pt modelId="{EBE96098-6B6F-4E9E-98AF-76D257CDB0BD}" type="pres">
      <dgm:prSet presAssocID="{648B51A9-316A-4455-832E-60A247BF7635}" presName="connectorText" presStyleLbl="sibTrans2D1" presStyleIdx="1" presStyleCnt="3"/>
      <dgm:spPr/>
      <dgm:t>
        <a:bodyPr/>
        <a:lstStyle/>
        <a:p>
          <a:endParaRPr lang="el-GR"/>
        </a:p>
      </dgm:t>
    </dgm:pt>
    <dgm:pt modelId="{52391034-44F8-4465-82F2-78BA1EF827E3}" type="pres">
      <dgm:prSet presAssocID="{7441D497-593F-4D84-A922-E8CDF57C4661}" presName="node" presStyleLbl="node1" presStyleIdx="2" presStyleCnt="3">
        <dgm:presLayoutVars>
          <dgm:bulletEnabled val="1"/>
        </dgm:presLayoutVars>
      </dgm:prSet>
      <dgm:spPr/>
      <dgm:t>
        <a:bodyPr/>
        <a:lstStyle/>
        <a:p>
          <a:endParaRPr lang="el-GR"/>
        </a:p>
      </dgm:t>
    </dgm:pt>
    <dgm:pt modelId="{E903288D-FFA5-4655-9200-30D819A3BB7C}" type="pres">
      <dgm:prSet presAssocID="{7AF22338-2D15-4D9C-AEEF-9BD27055F2E9}" presName="sibTrans" presStyleLbl="sibTrans2D1" presStyleIdx="2" presStyleCnt="3"/>
      <dgm:spPr/>
      <dgm:t>
        <a:bodyPr/>
        <a:lstStyle/>
        <a:p>
          <a:endParaRPr lang="el-GR"/>
        </a:p>
      </dgm:t>
    </dgm:pt>
    <dgm:pt modelId="{FE8BE9A8-AB49-4C0A-A133-CB96F02E3D7F}" type="pres">
      <dgm:prSet presAssocID="{7AF22338-2D15-4D9C-AEEF-9BD27055F2E9}" presName="connectorText" presStyleLbl="sibTrans2D1" presStyleIdx="2" presStyleCnt="3"/>
      <dgm:spPr/>
      <dgm:t>
        <a:bodyPr/>
        <a:lstStyle/>
        <a:p>
          <a:endParaRPr lang="el-GR"/>
        </a:p>
      </dgm:t>
    </dgm:pt>
  </dgm:ptLst>
  <dgm:cxnLst>
    <dgm:cxn modelId="{24A93133-4E11-401F-81EE-09A4714CF98A}" srcId="{413EAA42-C13E-48B1-B4BB-5F4C4D8F957E}" destId="{5B5B4901-E6D9-41F5-8601-DF91144EC18C}" srcOrd="0" destOrd="0" parTransId="{8B5A9CF6-B05F-40D6-8A55-486C7300CB85}" sibTransId="{13E6747D-77AD-4005-BDAB-56E136962D6B}"/>
    <dgm:cxn modelId="{AF7C3FB6-97F5-4BC2-81EE-DE857B81F2E5}" type="presOf" srcId="{413EAA42-C13E-48B1-B4BB-5F4C4D8F957E}" destId="{721CA7F7-8958-4668-853A-27ADEEC9CEBA}" srcOrd="0" destOrd="0" presId="urn:microsoft.com/office/officeart/2005/8/layout/cycle7"/>
    <dgm:cxn modelId="{0DE608B4-794B-4B81-854D-DF4ECBB4C6FC}" type="presOf" srcId="{7AF22338-2D15-4D9C-AEEF-9BD27055F2E9}" destId="{FE8BE9A8-AB49-4C0A-A133-CB96F02E3D7F}" srcOrd="1" destOrd="0" presId="urn:microsoft.com/office/officeart/2005/8/layout/cycle7"/>
    <dgm:cxn modelId="{D29EFBEA-C87A-46FA-B484-AEFCE4A2BC92}" type="presOf" srcId="{13E6747D-77AD-4005-BDAB-56E136962D6B}" destId="{C10E11DA-2068-4340-BD68-9EBE477725F7}" srcOrd="0" destOrd="0" presId="urn:microsoft.com/office/officeart/2005/8/layout/cycle7"/>
    <dgm:cxn modelId="{9636EDBB-5F20-4C20-B982-9F2C19D13CD4}" type="presOf" srcId="{7AF22338-2D15-4D9C-AEEF-9BD27055F2E9}" destId="{E903288D-FFA5-4655-9200-30D819A3BB7C}" srcOrd="0" destOrd="0" presId="urn:microsoft.com/office/officeart/2005/8/layout/cycle7"/>
    <dgm:cxn modelId="{47525A77-4EFF-469D-BB20-7DA7F3BC14D3}" type="presOf" srcId="{13E6747D-77AD-4005-BDAB-56E136962D6B}" destId="{88562426-EC4F-4B3B-9A55-155B6425190C}" srcOrd="1" destOrd="0" presId="urn:microsoft.com/office/officeart/2005/8/layout/cycle7"/>
    <dgm:cxn modelId="{E7095599-B8EE-45D7-A696-762490437E41}" type="presOf" srcId="{7441D497-593F-4D84-A922-E8CDF57C4661}" destId="{52391034-44F8-4465-82F2-78BA1EF827E3}" srcOrd="0" destOrd="0" presId="urn:microsoft.com/office/officeart/2005/8/layout/cycle7"/>
    <dgm:cxn modelId="{7C2874D1-3CED-4A2A-A9D4-D42620F8DE6A}" type="presOf" srcId="{648B51A9-316A-4455-832E-60A247BF7635}" destId="{59040D60-C7AC-4CE7-A590-A90D71C8ADA4}" srcOrd="0" destOrd="0" presId="urn:microsoft.com/office/officeart/2005/8/layout/cycle7"/>
    <dgm:cxn modelId="{D559DA49-75B4-4D75-8767-2077900CCE7D}" srcId="{413EAA42-C13E-48B1-B4BB-5F4C4D8F957E}" destId="{7441D497-593F-4D84-A922-E8CDF57C4661}" srcOrd="2" destOrd="0" parTransId="{58FF5778-1313-427E-AF99-466438F4B44E}" sibTransId="{7AF22338-2D15-4D9C-AEEF-9BD27055F2E9}"/>
    <dgm:cxn modelId="{B13B332E-F5A9-499C-B29D-AEF1E322D83E}" type="presOf" srcId="{A7E52902-9F47-44FF-ACA4-917E3C88061C}" destId="{D081A062-20AA-4595-BE43-5690CF5862EC}" srcOrd="0" destOrd="0" presId="urn:microsoft.com/office/officeart/2005/8/layout/cycle7"/>
    <dgm:cxn modelId="{2060CD9A-1647-4B5F-9569-9BB00F5BF23E}" srcId="{413EAA42-C13E-48B1-B4BB-5F4C4D8F957E}" destId="{A7E52902-9F47-44FF-ACA4-917E3C88061C}" srcOrd="1" destOrd="0" parTransId="{1129DD5C-5FB6-4353-9D9A-84ABD55982CD}" sibTransId="{648B51A9-316A-4455-832E-60A247BF7635}"/>
    <dgm:cxn modelId="{FFCAA835-6183-40F5-AE70-60394A1890D1}" type="presOf" srcId="{5B5B4901-E6D9-41F5-8601-DF91144EC18C}" destId="{CE5F908E-141D-4C90-AC61-3822C089D30F}" srcOrd="0" destOrd="0" presId="urn:microsoft.com/office/officeart/2005/8/layout/cycle7"/>
    <dgm:cxn modelId="{3CDEA263-6DC5-44CC-92D7-BC33FBFF8F5A}" type="presOf" srcId="{648B51A9-316A-4455-832E-60A247BF7635}" destId="{EBE96098-6B6F-4E9E-98AF-76D257CDB0BD}" srcOrd="1" destOrd="0" presId="urn:microsoft.com/office/officeart/2005/8/layout/cycle7"/>
    <dgm:cxn modelId="{22BF94F5-9B2C-4DAC-866F-B841C4AD0C40}" type="presParOf" srcId="{721CA7F7-8958-4668-853A-27ADEEC9CEBA}" destId="{CE5F908E-141D-4C90-AC61-3822C089D30F}" srcOrd="0" destOrd="0" presId="urn:microsoft.com/office/officeart/2005/8/layout/cycle7"/>
    <dgm:cxn modelId="{17CC602C-6738-4DB4-B0D5-5D547F988067}" type="presParOf" srcId="{721CA7F7-8958-4668-853A-27ADEEC9CEBA}" destId="{C10E11DA-2068-4340-BD68-9EBE477725F7}" srcOrd="1" destOrd="0" presId="urn:microsoft.com/office/officeart/2005/8/layout/cycle7"/>
    <dgm:cxn modelId="{DBC4CE6D-388C-4FB5-BCFF-E8EA57B6EA31}" type="presParOf" srcId="{C10E11DA-2068-4340-BD68-9EBE477725F7}" destId="{88562426-EC4F-4B3B-9A55-155B6425190C}" srcOrd="0" destOrd="0" presId="urn:microsoft.com/office/officeart/2005/8/layout/cycle7"/>
    <dgm:cxn modelId="{98DC5A10-1B74-4008-B76E-F01E4C334142}" type="presParOf" srcId="{721CA7F7-8958-4668-853A-27ADEEC9CEBA}" destId="{D081A062-20AA-4595-BE43-5690CF5862EC}" srcOrd="2" destOrd="0" presId="urn:microsoft.com/office/officeart/2005/8/layout/cycle7"/>
    <dgm:cxn modelId="{72F0D94E-8351-47E1-8A22-AD7A49271E89}" type="presParOf" srcId="{721CA7F7-8958-4668-853A-27ADEEC9CEBA}" destId="{59040D60-C7AC-4CE7-A590-A90D71C8ADA4}" srcOrd="3" destOrd="0" presId="urn:microsoft.com/office/officeart/2005/8/layout/cycle7"/>
    <dgm:cxn modelId="{CD21C6E7-66F8-4BEA-B3CB-256F2C5A7DA2}" type="presParOf" srcId="{59040D60-C7AC-4CE7-A590-A90D71C8ADA4}" destId="{EBE96098-6B6F-4E9E-98AF-76D257CDB0BD}" srcOrd="0" destOrd="0" presId="urn:microsoft.com/office/officeart/2005/8/layout/cycle7"/>
    <dgm:cxn modelId="{8A1EE1E3-2522-4E37-A539-4CFE2F0F3932}" type="presParOf" srcId="{721CA7F7-8958-4668-853A-27ADEEC9CEBA}" destId="{52391034-44F8-4465-82F2-78BA1EF827E3}" srcOrd="4" destOrd="0" presId="urn:microsoft.com/office/officeart/2005/8/layout/cycle7"/>
    <dgm:cxn modelId="{28C8475C-9D68-438B-A1C2-57E2B704391E}" type="presParOf" srcId="{721CA7F7-8958-4668-853A-27ADEEC9CEBA}" destId="{E903288D-FFA5-4655-9200-30D819A3BB7C}" srcOrd="5" destOrd="0" presId="urn:microsoft.com/office/officeart/2005/8/layout/cycle7"/>
    <dgm:cxn modelId="{A8C549CB-1922-40BE-9BFB-B68104D55FD4}" type="presParOf" srcId="{E903288D-FFA5-4655-9200-30D819A3BB7C}" destId="{FE8BE9A8-AB49-4C0A-A133-CB96F02E3D7F}" srcOrd="0" destOrd="0" presId="urn:microsoft.com/office/officeart/2005/8/layout/cycle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CDEDAA-464D-4EAD-8426-619ED4AA600B}" type="doc">
      <dgm:prSet loTypeId="urn:microsoft.com/office/officeart/2005/8/layout/pyramid2" loCatId="pyramid" qsTypeId="urn:microsoft.com/office/officeart/2005/8/quickstyle/simple1" qsCatId="simple" csTypeId="urn:microsoft.com/office/officeart/2005/8/colors/accent1_2" csCatId="accent1" phldr="1"/>
      <dgm:spPr/>
    </dgm:pt>
    <dgm:pt modelId="{0E305CF7-0903-46D6-B2F8-637BE799CA9F}">
      <dgm:prSet phldrT="[Κείμενο]" custT="1">
        <dgm:style>
          <a:lnRef idx="1">
            <a:schemeClr val="accent1"/>
          </a:lnRef>
          <a:fillRef idx="3">
            <a:schemeClr val="accent1"/>
          </a:fillRef>
          <a:effectRef idx="2">
            <a:schemeClr val="accent1"/>
          </a:effectRef>
          <a:fontRef idx="minor">
            <a:schemeClr val="lt1"/>
          </a:fontRef>
        </dgm:style>
      </dgm:prSet>
      <dgm:spPr/>
      <dgm:t>
        <a:bodyPr/>
        <a:lstStyle/>
        <a:p>
          <a:r>
            <a:rPr lang="el-GR" sz="1800" b="1" dirty="0" smtClean="0"/>
            <a:t>ΚΑΤΑΝΟΗΣΗ</a:t>
          </a:r>
          <a:endParaRPr lang="el-GR" sz="1800" b="1" dirty="0"/>
        </a:p>
      </dgm:t>
    </dgm:pt>
    <dgm:pt modelId="{6CA6EF77-25D6-46B3-9B48-567409E940BC}" type="parTrans" cxnId="{1039076B-0117-45C3-8A10-0C90D0BFE7CD}">
      <dgm:prSet/>
      <dgm:spPr/>
      <dgm:t>
        <a:bodyPr/>
        <a:lstStyle/>
        <a:p>
          <a:endParaRPr lang="el-GR"/>
        </a:p>
      </dgm:t>
    </dgm:pt>
    <dgm:pt modelId="{6D11EA30-B8B2-4A22-97F4-846BB5EE2041}" type="sibTrans" cxnId="{1039076B-0117-45C3-8A10-0C90D0BFE7CD}">
      <dgm:prSet/>
      <dgm:spPr/>
      <dgm:t>
        <a:bodyPr/>
        <a:lstStyle/>
        <a:p>
          <a:endParaRPr lang="el-GR"/>
        </a:p>
      </dgm:t>
    </dgm:pt>
    <dgm:pt modelId="{72ECFE89-75A0-4263-B452-CCC7B02C5492}">
      <dgm:prSet phldrT="[Κείμενο]" custT="1">
        <dgm:style>
          <a:lnRef idx="1">
            <a:schemeClr val="accent1"/>
          </a:lnRef>
          <a:fillRef idx="3">
            <a:schemeClr val="accent1"/>
          </a:fillRef>
          <a:effectRef idx="2">
            <a:schemeClr val="accent1"/>
          </a:effectRef>
          <a:fontRef idx="minor">
            <a:schemeClr val="lt1"/>
          </a:fontRef>
        </dgm:style>
      </dgm:prSet>
      <dgm:spPr/>
      <dgm:t>
        <a:bodyPr/>
        <a:lstStyle/>
        <a:p>
          <a:r>
            <a:rPr lang="el-GR" sz="1800" b="1" dirty="0" smtClean="0"/>
            <a:t>ΑΝΑΛΥΣΗ-ΑΦΑΙΡΕΣΗ</a:t>
          </a:r>
          <a:endParaRPr lang="el-GR" sz="1800" b="1" dirty="0"/>
        </a:p>
      </dgm:t>
    </dgm:pt>
    <dgm:pt modelId="{2576ECC1-A362-4BE3-A595-B89F56C55A1D}" type="parTrans" cxnId="{7FB7A5DD-937B-4A19-8F4F-797AC8FECADD}">
      <dgm:prSet/>
      <dgm:spPr/>
      <dgm:t>
        <a:bodyPr/>
        <a:lstStyle/>
        <a:p>
          <a:endParaRPr lang="el-GR"/>
        </a:p>
      </dgm:t>
    </dgm:pt>
    <dgm:pt modelId="{8F6D7DB7-2FD9-40FE-A278-C5BDFF531035}" type="sibTrans" cxnId="{7FB7A5DD-937B-4A19-8F4F-797AC8FECADD}">
      <dgm:prSet/>
      <dgm:spPr/>
      <dgm:t>
        <a:bodyPr/>
        <a:lstStyle/>
        <a:p>
          <a:endParaRPr lang="el-GR"/>
        </a:p>
      </dgm:t>
    </dgm:pt>
    <dgm:pt modelId="{058E15FE-52A2-461D-B9A0-F807119626AD}">
      <dgm:prSet phldrT="[Κείμενο]" custT="1">
        <dgm:style>
          <a:lnRef idx="1">
            <a:schemeClr val="accent1"/>
          </a:lnRef>
          <a:fillRef idx="3">
            <a:schemeClr val="accent1"/>
          </a:fillRef>
          <a:effectRef idx="2">
            <a:schemeClr val="accent1"/>
          </a:effectRef>
          <a:fontRef idx="minor">
            <a:schemeClr val="lt1"/>
          </a:fontRef>
        </dgm:style>
      </dgm:prSet>
      <dgm:spPr/>
      <dgm:t>
        <a:bodyPr/>
        <a:lstStyle/>
        <a:p>
          <a:endParaRPr lang="el-GR" sz="1800" b="1" dirty="0" smtClean="0"/>
        </a:p>
        <a:p>
          <a:r>
            <a:rPr lang="el-GR" sz="1800" b="1" dirty="0" smtClean="0"/>
            <a:t>ΣΥΝΘΕΣΗ</a:t>
          </a:r>
        </a:p>
        <a:p>
          <a:endParaRPr lang="el-GR" sz="1800" b="1" dirty="0"/>
        </a:p>
      </dgm:t>
    </dgm:pt>
    <dgm:pt modelId="{6A99C68F-CE1A-4FC0-A325-0AF0BF6C2F4C}" type="parTrans" cxnId="{C3BF3947-A3FE-4BAF-9E00-4FFDA40EDBC7}">
      <dgm:prSet/>
      <dgm:spPr/>
      <dgm:t>
        <a:bodyPr/>
        <a:lstStyle/>
        <a:p>
          <a:endParaRPr lang="el-GR"/>
        </a:p>
      </dgm:t>
    </dgm:pt>
    <dgm:pt modelId="{930D378A-2B3B-42D2-8968-B47B1E901A8D}" type="sibTrans" cxnId="{C3BF3947-A3FE-4BAF-9E00-4FFDA40EDBC7}">
      <dgm:prSet/>
      <dgm:spPr/>
      <dgm:t>
        <a:bodyPr/>
        <a:lstStyle/>
        <a:p>
          <a:endParaRPr lang="el-GR"/>
        </a:p>
      </dgm:t>
    </dgm:pt>
    <dgm:pt modelId="{30B9A023-5F12-4A98-8502-33C63DB508BA}">
      <dgm:prSet custT="1">
        <dgm:style>
          <a:lnRef idx="1">
            <a:schemeClr val="accent1"/>
          </a:lnRef>
          <a:fillRef idx="3">
            <a:schemeClr val="accent1"/>
          </a:fillRef>
          <a:effectRef idx="2">
            <a:schemeClr val="accent1"/>
          </a:effectRef>
          <a:fontRef idx="minor">
            <a:schemeClr val="lt1"/>
          </a:fontRef>
        </dgm:style>
      </dgm:prSet>
      <dgm:spPr/>
      <dgm:t>
        <a:bodyPr/>
        <a:lstStyle/>
        <a:p>
          <a:r>
            <a:rPr lang="el-GR" sz="1800" b="1" dirty="0" smtClean="0"/>
            <a:t>ΚΑΤΗΓΟΡΙΟΠΟΙΗΣΗ</a:t>
          </a:r>
          <a:endParaRPr lang="el-GR" sz="1800" b="1" dirty="0"/>
        </a:p>
      </dgm:t>
    </dgm:pt>
    <dgm:pt modelId="{8BBDB67B-3195-4985-8209-F5C8D4D2E953}" type="parTrans" cxnId="{91EAB92C-B019-4D87-9AF5-ACEEF9FCCFCA}">
      <dgm:prSet/>
      <dgm:spPr/>
      <dgm:t>
        <a:bodyPr/>
        <a:lstStyle/>
        <a:p>
          <a:endParaRPr lang="el-GR"/>
        </a:p>
      </dgm:t>
    </dgm:pt>
    <dgm:pt modelId="{1473CA15-2E35-4F97-8795-68D9AEAE23F5}" type="sibTrans" cxnId="{91EAB92C-B019-4D87-9AF5-ACEEF9FCCFCA}">
      <dgm:prSet/>
      <dgm:spPr/>
      <dgm:t>
        <a:bodyPr/>
        <a:lstStyle/>
        <a:p>
          <a:endParaRPr lang="el-GR"/>
        </a:p>
      </dgm:t>
    </dgm:pt>
    <dgm:pt modelId="{B23753FB-7F96-49B6-BE57-741C537A8A9B}">
      <dgm:prSet custT="1">
        <dgm:style>
          <a:lnRef idx="1">
            <a:schemeClr val="accent1"/>
          </a:lnRef>
          <a:fillRef idx="3">
            <a:schemeClr val="accent1"/>
          </a:fillRef>
          <a:effectRef idx="2">
            <a:schemeClr val="accent1"/>
          </a:effectRef>
          <a:fontRef idx="minor">
            <a:schemeClr val="lt1"/>
          </a:fontRef>
        </dgm:style>
      </dgm:prSet>
      <dgm:spPr/>
      <dgm:t>
        <a:bodyPr/>
        <a:lstStyle/>
        <a:p>
          <a:r>
            <a:rPr lang="el-GR" sz="1800" b="1" dirty="0" smtClean="0"/>
            <a:t>ΓΕΝΙΚΕΥΣΗ</a:t>
          </a:r>
          <a:endParaRPr lang="el-GR" sz="1800" b="1" dirty="0"/>
        </a:p>
      </dgm:t>
    </dgm:pt>
    <dgm:pt modelId="{18591922-C22E-4A8D-BC71-73A51A557877}" type="parTrans" cxnId="{9FB0E775-5AED-4AB0-9B7C-27E66E387901}">
      <dgm:prSet/>
      <dgm:spPr/>
      <dgm:t>
        <a:bodyPr/>
        <a:lstStyle/>
        <a:p>
          <a:endParaRPr lang="el-GR"/>
        </a:p>
      </dgm:t>
    </dgm:pt>
    <dgm:pt modelId="{E22DAD12-709A-400A-8EB6-D45D0E16DCA4}" type="sibTrans" cxnId="{9FB0E775-5AED-4AB0-9B7C-27E66E387901}">
      <dgm:prSet/>
      <dgm:spPr/>
      <dgm:t>
        <a:bodyPr/>
        <a:lstStyle/>
        <a:p>
          <a:endParaRPr lang="el-GR"/>
        </a:p>
      </dgm:t>
    </dgm:pt>
    <dgm:pt modelId="{656EA11C-5E60-4122-9B5A-6F0792488F81}" type="pres">
      <dgm:prSet presAssocID="{8ECDEDAA-464D-4EAD-8426-619ED4AA600B}" presName="compositeShape" presStyleCnt="0">
        <dgm:presLayoutVars>
          <dgm:dir/>
          <dgm:resizeHandles/>
        </dgm:presLayoutVars>
      </dgm:prSet>
      <dgm:spPr/>
    </dgm:pt>
    <dgm:pt modelId="{D62C4D33-8906-4860-BFFF-F55D432D35D8}" type="pres">
      <dgm:prSet presAssocID="{8ECDEDAA-464D-4EAD-8426-619ED4AA600B}" presName="pyramid" presStyleLbl="node1" presStyleIdx="0" presStyleCnt="1">
        <dgm:style>
          <a:lnRef idx="2">
            <a:schemeClr val="dk1">
              <a:shade val="50000"/>
            </a:schemeClr>
          </a:lnRef>
          <a:fillRef idx="1">
            <a:schemeClr val="dk1"/>
          </a:fillRef>
          <a:effectRef idx="0">
            <a:schemeClr val="dk1"/>
          </a:effectRef>
          <a:fontRef idx="minor">
            <a:schemeClr val="lt1"/>
          </a:fontRef>
        </dgm:style>
      </dgm:prSet>
      <dgm:spPr/>
    </dgm:pt>
    <dgm:pt modelId="{DEC15BB7-B524-43A2-9274-1CA2F4AD1BB0}" type="pres">
      <dgm:prSet presAssocID="{8ECDEDAA-464D-4EAD-8426-619ED4AA600B}" presName="theList" presStyleCnt="0"/>
      <dgm:spPr/>
    </dgm:pt>
    <dgm:pt modelId="{4A287728-ED91-4B79-BA96-27FB53980A5E}" type="pres">
      <dgm:prSet presAssocID="{0E305CF7-0903-46D6-B2F8-637BE799CA9F}" presName="aNode" presStyleLbl="fgAcc1" presStyleIdx="0" presStyleCnt="5">
        <dgm:presLayoutVars>
          <dgm:bulletEnabled val="1"/>
        </dgm:presLayoutVars>
      </dgm:prSet>
      <dgm:spPr/>
      <dgm:t>
        <a:bodyPr/>
        <a:lstStyle/>
        <a:p>
          <a:endParaRPr lang="el-GR"/>
        </a:p>
      </dgm:t>
    </dgm:pt>
    <dgm:pt modelId="{8F9344E7-269B-4A86-B9DC-BFD85FAAD48A}" type="pres">
      <dgm:prSet presAssocID="{0E305CF7-0903-46D6-B2F8-637BE799CA9F}" presName="aSpace" presStyleCnt="0"/>
      <dgm:spPr/>
    </dgm:pt>
    <dgm:pt modelId="{C49CDA4B-74A7-43A2-8904-789F11F572D7}" type="pres">
      <dgm:prSet presAssocID="{72ECFE89-75A0-4263-B452-CCC7B02C5492}" presName="aNode" presStyleLbl="fgAcc1" presStyleIdx="1" presStyleCnt="5">
        <dgm:presLayoutVars>
          <dgm:bulletEnabled val="1"/>
        </dgm:presLayoutVars>
      </dgm:prSet>
      <dgm:spPr/>
      <dgm:t>
        <a:bodyPr/>
        <a:lstStyle/>
        <a:p>
          <a:endParaRPr lang="el-GR"/>
        </a:p>
      </dgm:t>
    </dgm:pt>
    <dgm:pt modelId="{E024C22B-580B-48FE-BB5A-ADEE02CE8056}" type="pres">
      <dgm:prSet presAssocID="{72ECFE89-75A0-4263-B452-CCC7B02C5492}" presName="aSpace" presStyleCnt="0"/>
      <dgm:spPr/>
    </dgm:pt>
    <dgm:pt modelId="{3AE55822-CD6E-4D7B-B4F1-384F50853F1A}" type="pres">
      <dgm:prSet presAssocID="{058E15FE-52A2-461D-B9A0-F807119626AD}" presName="aNode" presStyleLbl="fgAcc1" presStyleIdx="2" presStyleCnt="5">
        <dgm:presLayoutVars>
          <dgm:bulletEnabled val="1"/>
        </dgm:presLayoutVars>
      </dgm:prSet>
      <dgm:spPr/>
      <dgm:t>
        <a:bodyPr/>
        <a:lstStyle/>
        <a:p>
          <a:endParaRPr lang="el-GR"/>
        </a:p>
      </dgm:t>
    </dgm:pt>
    <dgm:pt modelId="{3A188754-6CF0-4610-843A-5A7122354B95}" type="pres">
      <dgm:prSet presAssocID="{058E15FE-52A2-461D-B9A0-F807119626AD}" presName="aSpace" presStyleCnt="0"/>
      <dgm:spPr/>
    </dgm:pt>
    <dgm:pt modelId="{68098B39-2E3E-475B-AD59-B9D5740BADEE}" type="pres">
      <dgm:prSet presAssocID="{30B9A023-5F12-4A98-8502-33C63DB508BA}" presName="aNode" presStyleLbl="fgAcc1" presStyleIdx="3" presStyleCnt="5">
        <dgm:presLayoutVars>
          <dgm:bulletEnabled val="1"/>
        </dgm:presLayoutVars>
      </dgm:prSet>
      <dgm:spPr/>
      <dgm:t>
        <a:bodyPr/>
        <a:lstStyle/>
        <a:p>
          <a:endParaRPr lang="el-GR"/>
        </a:p>
      </dgm:t>
    </dgm:pt>
    <dgm:pt modelId="{36DE8EE1-501A-425E-B9BE-846E0DB5C50E}" type="pres">
      <dgm:prSet presAssocID="{30B9A023-5F12-4A98-8502-33C63DB508BA}" presName="aSpace" presStyleCnt="0"/>
      <dgm:spPr/>
    </dgm:pt>
    <dgm:pt modelId="{7555BE4B-3FB9-47C4-B4F4-B5FEFBC1FB54}" type="pres">
      <dgm:prSet presAssocID="{B23753FB-7F96-49B6-BE57-741C537A8A9B}" presName="aNode" presStyleLbl="fgAcc1" presStyleIdx="4" presStyleCnt="5">
        <dgm:presLayoutVars>
          <dgm:bulletEnabled val="1"/>
        </dgm:presLayoutVars>
      </dgm:prSet>
      <dgm:spPr/>
      <dgm:t>
        <a:bodyPr/>
        <a:lstStyle/>
        <a:p>
          <a:endParaRPr lang="el-GR"/>
        </a:p>
      </dgm:t>
    </dgm:pt>
    <dgm:pt modelId="{56C0DD4D-269E-41BF-B0C1-D1A2BE32DCCC}" type="pres">
      <dgm:prSet presAssocID="{B23753FB-7F96-49B6-BE57-741C537A8A9B}" presName="aSpace" presStyleCnt="0"/>
      <dgm:spPr/>
    </dgm:pt>
  </dgm:ptLst>
  <dgm:cxnLst>
    <dgm:cxn modelId="{C794CB75-9F67-4379-8A85-C17FBB836E41}" type="presOf" srcId="{30B9A023-5F12-4A98-8502-33C63DB508BA}" destId="{68098B39-2E3E-475B-AD59-B9D5740BADEE}" srcOrd="0" destOrd="0" presId="urn:microsoft.com/office/officeart/2005/8/layout/pyramid2"/>
    <dgm:cxn modelId="{C3BF3947-A3FE-4BAF-9E00-4FFDA40EDBC7}" srcId="{8ECDEDAA-464D-4EAD-8426-619ED4AA600B}" destId="{058E15FE-52A2-461D-B9A0-F807119626AD}" srcOrd="2" destOrd="0" parTransId="{6A99C68F-CE1A-4FC0-A325-0AF0BF6C2F4C}" sibTransId="{930D378A-2B3B-42D2-8968-B47B1E901A8D}"/>
    <dgm:cxn modelId="{A62CCDDB-4878-4776-AB77-20B5953FD616}" type="presOf" srcId="{0E305CF7-0903-46D6-B2F8-637BE799CA9F}" destId="{4A287728-ED91-4B79-BA96-27FB53980A5E}" srcOrd="0" destOrd="0" presId="urn:microsoft.com/office/officeart/2005/8/layout/pyramid2"/>
    <dgm:cxn modelId="{9554FFED-B83E-4878-BAA2-75EA6250373C}" type="presOf" srcId="{72ECFE89-75A0-4263-B452-CCC7B02C5492}" destId="{C49CDA4B-74A7-43A2-8904-789F11F572D7}" srcOrd="0" destOrd="0" presId="urn:microsoft.com/office/officeart/2005/8/layout/pyramid2"/>
    <dgm:cxn modelId="{697A5D1E-7320-4A09-B18D-2E4325CFA244}" type="presOf" srcId="{058E15FE-52A2-461D-B9A0-F807119626AD}" destId="{3AE55822-CD6E-4D7B-B4F1-384F50853F1A}" srcOrd="0" destOrd="0" presId="urn:microsoft.com/office/officeart/2005/8/layout/pyramid2"/>
    <dgm:cxn modelId="{B5448EE3-DC3D-4BCC-B3AF-4B4C812EC545}" type="presOf" srcId="{8ECDEDAA-464D-4EAD-8426-619ED4AA600B}" destId="{656EA11C-5E60-4122-9B5A-6F0792488F81}" srcOrd="0" destOrd="0" presId="urn:microsoft.com/office/officeart/2005/8/layout/pyramid2"/>
    <dgm:cxn modelId="{1D1CB543-1624-4F0B-AA06-A5D77BB07191}" type="presOf" srcId="{B23753FB-7F96-49B6-BE57-741C537A8A9B}" destId="{7555BE4B-3FB9-47C4-B4F4-B5FEFBC1FB54}" srcOrd="0" destOrd="0" presId="urn:microsoft.com/office/officeart/2005/8/layout/pyramid2"/>
    <dgm:cxn modelId="{1039076B-0117-45C3-8A10-0C90D0BFE7CD}" srcId="{8ECDEDAA-464D-4EAD-8426-619ED4AA600B}" destId="{0E305CF7-0903-46D6-B2F8-637BE799CA9F}" srcOrd="0" destOrd="0" parTransId="{6CA6EF77-25D6-46B3-9B48-567409E940BC}" sibTransId="{6D11EA30-B8B2-4A22-97F4-846BB5EE2041}"/>
    <dgm:cxn modelId="{9FB0E775-5AED-4AB0-9B7C-27E66E387901}" srcId="{8ECDEDAA-464D-4EAD-8426-619ED4AA600B}" destId="{B23753FB-7F96-49B6-BE57-741C537A8A9B}" srcOrd="4" destOrd="0" parTransId="{18591922-C22E-4A8D-BC71-73A51A557877}" sibTransId="{E22DAD12-709A-400A-8EB6-D45D0E16DCA4}"/>
    <dgm:cxn modelId="{91EAB92C-B019-4D87-9AF5-ACEEF9FCCFCA}" srcId="{8ECDEDAA-464D-4EAD-8426-619ED4AA600B}" destId="{30B9A023-5F12-4A98-8502-33C63DB508BA}" srcOrd="3" destOrd="0" parTransId="{8BBDB67B-3195-4985-8209-F5C8D4D2E953}" sibTransId="{1473CA15-2E35-4F97-8795-68D9AEAE23F5}"/>
    <dgm:cxn modelId="{7FB7A5DD-937B-4A19-8F4F-797AC8FECADD}" srcId="{8ECDEDAA-464D-4EAD-8426-619ED4AA600B}" destId="{72ECFE89-75A0-4263-B452-CCC7B02C5492}" srcOrd="1" destOrd="0" parTransId="{2576ECC1-A362-4BE3-A595-B89F56C55A1D}" sibTransId="{8F6D7DB7-2FD9-40FE-A278-C5BDFF531035}"/>
    <dgm:cxn modelId="{3569D63D-2C5F-484F-AF68-92EACF5E20C3}" type="presParOf" srcId="{656EA11C-5E60-4122-9B5A-6F0792488F81}" destId="{D62C4D33-8906-4860-BFFF-F55D432D35D8}" srcOrd="0" destOrd="0" presId="urn:microsoft.com/office/officeart/2005/8/layout/pyramid2"/>
    <dgm:cxn modelId="{59D190AC-6AD5-4DBE-9CED-135D5D77C082}" type="presParOf" srcId="{656EA11C-5E60-4122-9B5A-6F0792488F81}" destId="{DEC15BB7-B524-43A2-9274-1CA2F4AD1BB0}" srcOrd="1" destOrd="0" presId="urn:microsoft.com/office/officeart/2005/8/layout/pyramid2"/>
    <dgm:cxn modelId="{C5BD00AF-1BAF-484B-82F7-0D5588BE23F4}" type="presParOf" srcId="{DEC15BB7-B524-43A2-9274-1CA2F4AD1BB0}" destId="{4A287728-ED91-4B79-BA96-27FB53980A5E}" srcOrd="0" destOrd="0" presId="urn:microsoft.com/office/officeart/2005/8/layout/pyramid2"/>
    <dgm:cxn modelId="{0906699F-5E27-4374-B18E-B48376FB6BB5}" type="presParOf" srcId="{DEC15BB7-B524-43A2-9274-1CA2F4AD1BB0}" destId="{8F9344E7-269B-4A86-B9DC-BFD85FAAD48A}" srcOrd="1" destOrd="0" presId="urn:microsoft.com/office/officeart/2005/8/layout/pyramid2"/>
    <dgm:cxn modelId="{DC6046AB-8629-4D51-878B-D91CF70A5997}" type="presParOf" srcId="{DEC15BB7-B524-43A2-9274-1CA2F4AD1BB0}" destId="{C49CDA4B-74A7-43A2-8904-789F11F572D7}" srcOrd="2" destOrd="0" presId="urn:microsoft.com/office/officeart/2005/8/layout/pyramid2"/>
    <dgm:cxn modelId="{30D18D22-1A6F-4BAA-B80F-D292EFECB492}" type="presParOf" srcId="{DEC15BB7-B524-43A2-9274-1CA2F4AD1BB0}" destId="{E024C22B-580B-48FE-BB5A-ADEE02CE8056}" srcOrd="3" destOrd="0" presId="urn:microsoft.com/office/officeart/2005/8/layout/pyramid2"/>
    <dgm:cxn modelId="{EDAF8C6F-BA11-43EB-B15E-B3D3C6ED94CD}" type="presParOf" srcId="{DEC15BB7-B524-43A2-9274-1CA2F4AD1BB0}" destId="{3AE55822-CD6E-4D7B-B4F1-384F50853F1A}" srcOrd="4" destOrd="0" presId="urn:microsoft.com/office/officeart/2005/8/layout/pyramid2"/>
    <dgm:cxn modelId="{88973F65-010E-47A8-8B2C-3A407D1B3DF0}" type="presParOf" srcId="{DEC15BB7-B524-43A2-9274-1CA2F4AD1BB0}" destId="{3A188754-6CF0-4610-843A-5A7122354B95}" srcOrd="5" destOrd="0" presId="urn:microsoft.com/office/officeart/2005/8/layout/pyramid2"/>
    <dgm:cxn modelId="{DDBA76C6-9CF4-4EEB-832C-A0E9B1323483}" type="presParOf" srcId="{DEC15BB7-B524-43A2-9274-1CA2F4AD1BB0}" destId="{68098B39-2E3E-475B-AD59-B9D5740BADEE}" srcOrd="6" destOrd="0" presId="urn:microsoft.com/office/officeart/2005/8/layout/pyramid2"/>
    <dgm:cxn modelId="{CED3BC10-4F2C-40C1-B26C-C72F900C9F81}" type="presParOf" srcId="{DEC15BB7-B524-43A2-9274-1CA2F4AD1BB0}" destId="{36DE8EE1-501A-425E-B9BE-846E0DB5C50E}" srcOrd="7" destOrd="0" presId="urn:microsoft.com/office/officeart/2005/8/layout/pyramid2"/>
    <dgm:cxn modelId="{3062A238-56A7-4617-9799-7722A2AA44D5}" type="presParOf" srcId="{DEC15BB7-B524-43A2-9274-1CA2F4AD1BB0}" destId="{7555BE4B-3FB9-47C4-B4F4-B5FEFBC1FB54}" srcOrd="8" destOrd="0" presId="urn:microsoft.com/office/officeart/2005/8/layout/pyramid2"/>
    <dgm:cxn modelId="{9FD1F285-03E0-470E-9373-910A2AACA6B4}" type="presParOf" srcId="{DEC15BB7-B524-43A2-9274-1CA2F4AD1BB0}" destId="{56C0DD4D-269E-41BF-B0C1-D1A2BE32DCCC}" srcOrd="9"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893BAE-185A-CF4F-A755-BA063EC78EA6}" type="doc">
      <dgm:prSet loTypeId="urn:microsoft.com/office/officeart/2005/8/layout/equation2" loCatId="" qsTypeId="urn:microsoft.com/office/officeart/2005/8/quickstyle/simple4" qsCatId="simple" csTypeId="urn:microsoft.com/office/officeart/2005/8/colors/accent1_2" csCatId="accent1" phldr="1"/>
      <dgm:spPr/>
    </dgm:pt>
    <dgm:pt modelId="{66E52C34-9AAE-5142-B2E0-A35F266E8D4B}">
      <dgm:prSet phldrT="[Text]" custT="1"/>
      <dgm:spPr/>
      <dgm:t>
        <a:bodyPr/>
        <a:lstStyle/>
        <a:p>
          <a:r>
            <a:rPr lang="el-GR" sz="1400" b="1" u="sng" dirty="0"/>
            <a:t>Σωστή διατύπωση </a:t>
          </a:r>
        </a:p>
        <a:p>
          <a:r>
            <a:rPr lang="el-GR" sz="1100" dirty="0"/>
            <a:t>(εκ μέρους του δημιουργού)</a:t>
          </a:r>
          <a:endParaRPr lang="en-US" sz="1100" dirty="0"/>
        </a:p>
      </dgm:t>
    </dgm:pt>
    <dgm:pt modelId="{C97D1EF7-73BA-6C4E-AF39-246AA5A60458}" type="parTrans" cxnId="{9DE53222-66F7-8B4E-9089-F193EAA1936C}">
      <dgm:prSet/>
      <dgm:spPr/>
      <dgm:t>
        <a:bodyPr/>
        <a:lstStyle/>
        <a:p>
          <a:endParaRPr lang="en-US"/>
        </a:p>
      </dgm:t>
    </dgm:pt>
    <dgm:pt modelId="{1FB5CFD7-F616-B64E-BE0D-38AF12738A88}" type="sibTrans" cxnId="{9DE53222-66F7-8B4E-9089-F193EAA1936C}">
      <dgm:prSet/>
      <dgm:spPr/>
      <dgm:t>
        <a:bodyPr/>
        <a:lstStyle/>
        <a:p>
          <a:endParaRPr lang="en-US"/>
        </a:p>
      </dgm:t>
    </dgm:pt>
    <dgm:pt modelId="{74D625CD-19D1-6A4B-A352-DB97E6640864}">
      <dgm:prSet phldrT="[Text]" custT="1"/>
      <dgm:spPr/>
      <dgm:t>
        <a:bodyPr/>
        <a:lstStyle/>
        <a:p>
          <a:r>
            <a:rPr lang="el-GR" sz="1400" b="1" u="sng"/>
            <a:t>Σωστή ερμηνεία </a:t>
          </a:r>
        </a:p>
        <a:p>
          <a:r>
            <a:rPr lang="el-GR" sz="1100"/>
            <a:t>(απο τη μεριά εκείνου που καλείται να το αντιμετωπίσει)</a:t>
          </a:r>
          <a:endParaRPr lang="en-US" sz="1100"/>
        </a:p>
      </dgm:t>
    </dgm:pt>
    <dgm:pt modelId="{93CBF320-0B5E-B44A-BB46-24BC570FF8C0}" type="parTrans" cxnId="{7FBB378A-6A5F-4F4F-B41B-8F2D97BB84A6}">
      <dgm:prSet/>
      <dgm:spPr/>
      <dgm:t>
        <a:bodyPr/>
        <a:lstStyle/>
        <a:p>
          <a:endParaRPr lang="en-US"/>
        </a:p>
      </dgm:t>
    </dgm:pt>
    <dgm:pt modelId="{921A09D4-9E7C-3F46-A3A9-64B3A91E0BB3}" type="sibTrans" cxnId="{7FBB378A-6A5F-4F4F-B41B-8F2D97BB84A6}">
      <dgm:prSet/>
      <dgm:spPr/>
      <dgm:t>
        <a:bodyPr/>
        <a:lstStyle/>
        <a:p>
          <a:endParaRPr lang="en-US"/>
        </a:p>
      </dgm:t>
    </dgm:pt>
    <dgm:pt modelId="{ADDB276F-E27B-1149-8E6C-7F761CB44E57}">
      <dgm:prSet phldrT="[Text]"/>
      <dgm:spPr/>
      <dgm:t>
        <a:bodyPr/>
        <a:lstStyle/>
        <a:p>
          <a:r>
            <a:rPr lang="el-GR" b="1"/>
            <a:t>Κατανόηση</a:t>
          </a:r>
          <a:r>
            <a:rPr lang="el-GR"/>
            <a:t> </a:t>
          </a:r>
          <a:endParaRPr lang="en-US"/>
        </a:p>
      </dgm:t>
    </dgm:pt>
    <dgm:pt modelId="{011F0761-6D90-E14F-A7D6-63B584A9CA51}" type="parTrans" cxnId="{1AD355AF-7341-0D42-B6E2-4AED10D408D2}">
      <dgm:prSet/>
      <dgm:spPr/>
      <dgm:t>
        <a:bodyPr/>
        <a:lstStyle/>
        <a:p>
          <a:endParaRPr lang="en-US"/>
        </a:p>
      </dgm:t>
    </dgm:pt>
    <dgm:pt modelId="{30670206-402F-0F49-AD22-F49894AD9C57}" type="sibTrans" cxnId="{1AD355AF-7341-0D42-B6E2-4AED10D408D2}">
      <dgm:prSet/>
      <dgm:spPr/>
      <dgm:t>
        <a:bodyPr/>
        <a:lstStyle/>
        <a:p>
          <a:endParaRPr lang="en-US"/>
        </a:p>
      </dgm:t>
    </dgm:pt>
    <dgm:pt modelId="{B45C832B-2F44-7742-BE5E-018130BDD013}" type="pres">
      <dgm:prSet presAssocID="{F6893BAE-185A-CF4F-A755-BA063EC78EA6}" presName="Name0" presStyleCnt="0">
        <dgm:presLayoutVars>
          <dgm:dir/>
          <dgm:resizeHandles val="exact"/>
        </dgm:presLayoutVars>
      </dgm:prSet>
      <dgm:spPr/>
    </dgm:pt>
    <dgm:pt modelId="{6860632B-D8E0-C24E-A764-07B8E4AE9599}" type="pres">
      <dgm:prSet presAssocID="{F6893BAE-185A-CF4F-A755-BA063EC78EA6}" presName="vNodes" presStyleCnt="0"/>
      <dgm:spPr/>
    </dgm:pt>
    <dgm:pt modelId="{84001212-D478-F44A-BEFF-6A0DC675BF63}" type="pres">
      <dgm:prSet presAssocID="{66E52C34-9AAE-5142-B2E0-A35F266E8D4B}" presName="node" presStyleLbl="node1" presStyleIdx="0" presStyleCnt="3" custScaleX="222830">
        <dgm:presLayoutVars>
          <dgm:bulletEnabled val="1"/>
        </dgm:presLayoutVars>
      </dgm:prSet>
      <dgm:spPr/>
      <dgm:t>
        <a:bodyPr/>
        <a:lstStyle/>
        <a:p>
          <a:endParaRPr lang="en-US"/>
        </a:p>
      </dgm:t>
    </dgm:pt>
    <dgm:pt modelId="{4EF88A39-2BFF-6F44-A50F-095B7A9FD32C}" type="pres">
      <dgm:prSet presAssocID="{1FB5CFD7-F616-B64E-BE0D-38AF12738A88}" presName="spacerT" presStyleCnt="0"/>
      <dgm:spPr/>
    </dgm:pt>
    <dgm:pt modelId="{FEAB27AD-144B-6941-A42E-A3EBBE719A95}" type="pres">
      <dgm:prSet presAssocID="{1FB5CFD7-F616-B64E-BE0D-38AF12738A88}" presName="sibTrans" presStyleLbl="sibTrans2D1" presStyleIdx="0" presStyleCnt="2"/>
      <dgm:spPr/>
      <dgm:t>
        <a:bodyPr/>
        <a:lstStyle/>
        <a:p>
          <a:endParaRPr lang="en-US"/>
        </a:p>
      </dgm:t>
    </dgm:pt>
    <dgm:pt modelId="{8391CF34-01AC-534A-AC31-79FF7988EACF}" type="pres">
      <dgm:prSet presAssocID="{1FB5CFD7-F616-B64E-BE0D-38AF12738A88}" presName="spacerB" presStyleCnt="0"/>
      <dgm:spPr/>
    </dgm:pt>
    <dgm:pt modelId="{C883AAC4-4068-184F-9416-BDA1791314E6}" type="pres">
      <dgm:prSet presAssocID="{74D625CD-19D1-6A4B-A352-DB97E6640864}" presName="node" presStyleLbl="node1" presStyleIdx="1" presStyleCnt="3" custScaleX="222830">
        <dgm:presLayoutVars>
          <dgm:bulletEnabled val="1"/>
        </dgm:presLayoutVars>
      </dgm:prSet>
      <dgm:spPr/>
      <dgm:t>
        <a:bodyPr/>
        <a:lstStyle/>
        <a:p>
          <a:endParaRPr lang="en-US"/>
        </a:p>
      </dgm:t>
    </dgm:pt>
    <dgm:pt modelId="{7F6CBA8E-C151-2240-99D5-662811F9CADE}" type="pres">
      <dgm:prSet presAssocID="{F6893BAE-185A-CF4F-A755-BA063EC78EA6}" presName="sibTransLast" presStyleLbl="sibTrans2D1" presStyleIdx="1" presStyleCnt="2"/>
      <dgm:spPr/>
      <dgm:t>
        <a:bodyPr/>
        <a:lstStyle/>
        <a:p>
          <a:endParaRPr lang="en-US"/>
        </a:p>
      </dgm:t>
    </dgm:pt>
    <dgm:pt modelId="{7D005A19-67A8-B540-BE26-F425D6163C8D}" type="pres">
      <dgm:prSet presAssocID="{F6893BAE-185A-CF4F-A755-BA063EC78EA6}" presName="connectorText" presStyleLbl="sibTrans2D1" presStyleIdx="1" presStyleCnt="2"/>
      <dgm:spPr/>
      <dgm:t>
        <a:bodyPr/>
        <a:lstStyle/>
        <a:p>
          <a:endParaRPr lang="en-US"/>
        </a:p>
      </dgm:t>
    </dgm:pt>
    <dgm:pt modelId="{6E9A2D88-35EE-574B-8A03-382662A5A0E6}" type="pres">
      <dgm:prSet presAssocID="{F6893BAE-185A-CF4F-A755-BA063EC78EA6}" presName="lastNode" presStyleLbl="node1" presStyleIdx="2" presStyleCnt="3" custScaleX="72097" custScaleY="58641" custLinFactNeighborX="-6952" custLinFactNeighborY="-61">
        <dgm:presLayoutVars>
          <dgm:bulletEnabled val="1"/>
        </dgm:presLayoutVars>
      </dgm:prSet>
      <dgm:spPr/>
      <dgm:t>
        <a:bodyPr/>
        <a:lstStyle/>
        <a:p>
          <a:endParaRPr lang="en-US"/>
        </a:p>
      </dgm:t>
    </dgm:pt>
  </dgm:ptLst>
  <dgm:cxnLst>
    <dgm:cxn modelId="{21F1F24E-433E-8641-93F3-B8ACD78AF738}" type="presOf" srcId="{F6893BAE-185A-CF4F-A755-BA063EC78EA6}" destId="{B45C832B-2F44-7742-BE5E-018130BDD013}" srcOrd="0" destOrd="0" presId="urn:microsoft.com/office/officeart/2005/8/layout/equation2"/>
    <dgm:cxn modelId="{D285E244-42BC-714A-8B01-3649F5F02665}" type="presOf" srcId="{ADDB276F-E27B-1149-8E6C-7F761CB44E57}" destId="{6E9A2D88-35EE-574B-8A03-382662A5A0E6}" srcOrd="0" destOrd="0" presId="urn:microsoft.com/office/officeart/2005/8/layout/equation2"/>
    <dgm:cxn modelId="{85479C13-D23D-6B42-AAA3-D98C3709CFE0}" type="presOf" srcId="{1FB5CFD7-F616-B64E-BE0D-38AF12738A88}" destId="{FEAB27AD-144B-6941-A42E-A3EBBE719A95}" srcOrd="0" destOrd="0" presId="urn:microsoft.com/office/officeart/2005/8/layout/equation2"/>
    <dgm:cxn modelId="{DD97AC1A-F773-D64D-92F2-008B7DA7B70B}" type="presOf" srcId="{921A09D4-9E7C-3F46-A3A9-64B3A91E0BB3}" destId="{7D005A19-67A8-B540-BE26-F425D6163C8D}" srcOrd="1" destOrd="0" presId="urn:microsoft.com/office/officeart/2005/8/layout/equation2"/>
    <dgm:cxn modelId="{C3E19BCE-39FF-C44A-82B5-B2BAF3EE15EA}" type="presOf" srcId="{921A09D4-9E7C-3F46-A3A9-64B3A91E0BB3}" destId="{7F6CBA8E-C151-2240-99D5-662811F9CADE}" srcOrd="0" destOrd="0" presId="urn:microsoft.com/office/officeart/2005/8/layout/equation2"/>
    <dgm:cxn modelId="{6F2C8534-6E63-6940-AAAB-F0684F7CDBF4}" type="presOf" srcId="{66E52C34-9AAE-5142-B2E0-A35F266E8D4B}" destId="{84001212-D478-F44A-BEFF-6A0DC675BF63}" srcOrd="0" destOrd="0" presId="urn:microsoft.com/office/officeart/2005/8/layout/equation2"/>
    <dgm:cxn modelId="{DC969850-8418-BC40-BF4B-CCA84E4C96E4}" type="presOf" srcId="{74D625CD-19D1-6A4B-A352-DB97E6640864}" destId="{C883AAC4-4068-184F-9416-BDA1791314E6}" srcOrd="0" destOrd="0" presId="urn:microsoft.com/office/officeart/2005/8/layout/equation2"/>
    <dgm:cxn modelId="{7FBB378A-6A5F-4F4F-B41B-8F2D97BB84A6}" srcId="{F6893BAE-185A-CF4F-A755-BA063EC78EA6}" destId="{74D625CD-19D1-6A4B-A352-DB97E6640864}" srcOrd="1" destOrd="0" parTransId="{93CBF320-0B5E-B44A-BB46-24BC570FF8C0}" sibTransId="{921A09D4-9E7C-3F46-A3A9-64B3A91E0BB3}"/>
    <dgm:cxn modelId="{1AD355AF-7341-0D42-B6E2-4AED10D408D2}" srcId="{F6893BAE-185A-CF4F-A755-BA063EC78EA6}" destId="{ADDB276F-E27B-1149-8E6C-7F761CB44E57}" srcOrd="2" destOrd="0" parTransId="{011F0761-6D90-E14F-A7D6-63B584A9CA51}" sibTransId="{30670206-402F-0F49-AD22-F49894AD9C57}"/>
    <dgm:cxn modelId="{9DE53222-66F7-8B4E-9089-F193EAA1936C}" srcId="{F6893BAE-185A-CF4F-A755-BA063EC78EA6}" destId="{66E52C34-9AAE-5142-B2E0-A35F266E8D4B}" srcOrd="0" destOrd="0" parTransId="{C97D1EF7-73BA-6C4E-AF39-246AA5A60458}" sibTransId="{1FB5CFD7-F616-B64E-BE0D-38AF12738A88}"/>
    <dgm:cxn modelId="{2C8DFFF0-FF2E-A84C-BED1-7CE481D3C40E}" type="presParOf" srcId="{B45C832B-2F44-7742-BE5E-018130BDD013}" destId="{6860632B-D8E0-C24E-A764-07B8E4AE9599}" srcOrd="0" destOrd="0" presId="urn:microsoft.com/office/officeart/2005/8/layout/equation2"/>
    <dgm:cxn modelId="{420CB5D8-792B-8B45-9B53-83AD9D4690BC}" type="presParOf" srcId="{6860632B-D8E0-C24E-A764-07B8E4AE9599}" destId="{84001212-D478-F44A-BEFF-6A0DC675BF63}" srcOrd="0" destOrd="0" presId="urn:microsoft.com/office/officeart/2005/8/layout/equation2"/>
    <dgm:cxn modelId="{0C63EE28-89E2-F046-97BB-DAD7DDB33DB2}" type="presParOf" srcId="{6860632B-D8E0-C24E-A764-07B8E4AE9599}" destId="{4EF88A39-2BFF-6F44-A50F-095B7A9FD32C}" srcOrd="1" destOrd="0" presId="urn:microsoft.com/office/officeart/2005/8/layout/equation2"/>
    <dgm:cxn modelId="{0355118C-92D0-FF49-A45F-4DFE74C43EBB}" type="presParOf" srcId="{6860632B-D8E0-C24E-A764-07B8E4AE9599}" destId="{FEAB27AD-144B-6941-A42E-A3EBBE719A95}" srcOrd="2" destOrd="0" presId="urn:microsoft.com/office/officeart/2005/8/layout/equation2"/>
    <dgm:cxn modelId="{29A8D18E-0536-3748-A387-CC9484D0F242}" type="presParOf" srcId="{6860632B-D8E0-C24E-A764-07B8E4AE9599}" destId="{8391CF34-01AC-534A-AC31-79FF7988EACF}" srcOrd="3" destOrd="0" presId="urn:microsoft.com/office/officeart/2005/8/layout/equation2"/>
    <dgm:cxn modelId="{D01C5ED7-F80D-3A47-9700-167A2160DE46}" type="presParOf" srcId="{6860632B-D8E0-C24E-A764-07B8E4AE9599}" destId="{C883AAC4-4068-184F-9416-BDA1791314E6}" srcOrd="4" destOrd="0" presId="urn:microsoft.com/office/officeart/2005/8/layout/equation2"/>
    <dgm:cxn modelId="{B4F45BB1-DA50-9C49-9CE7-07E2741240F0}" type="presParOf" srcId="{B45C832B-2F44-7742-BE5E-018130BDD013}" destId="{7F6CBA8E-C151-2240-99D5-662811F9CADE}" srcOrd="1" destOrd="0" presId="urn:microsoft.com/office/officeart/2005/8/layout/equation2"/>
    <dgm:cxn modelId="{4B693BA8-8873-D748-A28A-8014144919D8}" type="presParOf" srcId="{7F6CBA8E-C151-2240-99D5-662811F9CADE}" destId="{7D005A19-67A8-B540-BE26-F425D6163C8D}" srcOrd="0" destOrd="0" presId="urn:microsoft.com/office/officeart/2005/8/layout/equation2"/>
    <dgm:cxn modelId="{721C919F-37DD-2846-940C-51876DEF5EA9}" type="presParOf" srcId="{B45C832B-2F44-7742-BE5E-018130BDD013}" destId="{6E9A2D88-35EE-574B-8A03-382662A5A0E6}" srcOrd="2" destOrd="0" presId="urn:microsoft.com/office/officeart/2005/8/layout/equati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893BAE-185A-CF4F-A755-BA063EC78EA6}" type="doc">
      <dgm:prSet loTypeId="urn:microsoft.com/office/officeart/2005/8/layout/equation2" loCatId="" qsTypeId="urn:microsoft.com/office/officeart/2005/8/quickstyle/simple4" qsCatId="simple" csTypeId="urn:microsoft.com/office/officeart/2005/8/colors/accent1_2" csCatId="accent1" phldr="1"/>
      <dgm:spPr/>
    </dgm:pt>
    <dgm:pt modelId="{66E52C34-9AAE-5142-B2E0-A35F266E8D4B}">
      <dgm:prSet phldrT="[Text]" custT="1"/>
      <dgm:spPr/>
      <dgm:t>
        <a:bodyPr/>
        <a:lstStyle/>
        <a:p>
          <a:r>
            <a:rPr lang="el-GR" sz="1400" b="1" u="sng"/>
            <a:t>Σωστή χρήση ορολογίας </a:t>
          </a:r>
        </a:p>
      </dgm:t>
    </dgm:pt>
    <dgm:pt modelId="{C97D1EF7-73BA-6C4E-AF39-246AA5A60458}" type="parTrans" cxnId="{9DE53222-66F7-8B4E-9089-F193EAA1936C}">
      <dgm:prSet/>
      <dgm:spPr/>
      <dgm:t>
        <a:bodyPr/>
        <a:lstStyle/>
        <a:p>
          <a:endParaRPr lang="en-US"/>
        </a:p>
      </dgm:t>
    </dgm:pt>
    <dgm:pt modelId="{1FB5CFD7-F616-B64E-BE0D-38AF12738A88}" type="sibTrans" cxnId="{9DE53222-66F7-8B4E-9089-F193EAA1936C}">
      <dgm:prSet/>
      <dgm:spPr/>
      <dgm:t>
        <a:bodyPr/>
        <a:lstStyle/>
        <a:p>
          <a:endParaRPr lang="en-US"/>
        </a:p>
      </dgm:t>
    </dgm:pt>
    <dgm:pt modelId="{74D625CD-19D1-6A4B-A352-DB97E6640864}">
      <dgm:prSet phldrT="[Text]" custT="1"/>
      <dgm:spPr/>
      <dgm:t>
        <a:bodyPr/>
        <a:lstStyle/>
        <a:p>
          <a:r>
            <a:rPr lang="el-GR" sz="1400" b="1" u="sng"/>
            <a:t>Σωστή σύνταξη</a:t>
          </a:r>
        </a:p>
      </dgm:t>
    </dgm:pt>
    <dgm:pt modelId="{93CBF320-0B5E-B44A-BB46-24BC570FF8C0}" type="parTrans" cxnId="{7FBB378A-6A5F-4F4F-B41B-8F2D97BB84A6}">
      <dgm:prSet/>
      <dgm:spPr/>
      <dgm:t>
        <a:bodyPr/>
        <a:lstStyle/>
        <a:p>
          <a:endParaRPr lang="en-US"/>
        </a:p>
      </dgm:t>
    </dgm:pt>
    <dgm:pt modelId="{921A09D4-9E7C-3F46-A3A9-64B3A91E0BB3}" type="sibTrans" cxnId="{7FBB378A-6A5F-4F4F-B41B-8F2D97BB84A6}">
      <dgm:prSet/>
      <dgm:spPr/>
      <dgm:t>
        <a:bodyPr/>
        <a:lstStyle/>
        <a:p>
          <a:endParaRPr lang="en-US"/>
        </a:p>
      </dgm:t>
    </dgm:pt>
    <dgm:pt modelId="{ADDB276F-E27B-1149-8E6C-7F761CB44E57}">
      <dgm:prSet phldrT="[Text]" custT="1"/>
      <dgm:spPr/>
      <dgm:t>
        <a:bodyPr/>
        <a:lstStyle/>
        <a:p>
          <a:r>
            <a:rPr lang="el-GR" sz="1400" b="1"/>
            <a:t>Σαφήνεια διατύπωσης</a:t>
          </a:r>
          <a:r>
            <a:rPr lang="el-GR" sz="1400"/>
            <a:t> </a:t>
          </a:r>
          <a:endParaRPr lang="en-US" sz="1400"/>
        </a:p>
      </dgm:t>
    </dgm:pt>
    <dgm:pt modelId="{011F0761-6D90-E14F-A7D6-63B584A9CA51}" type="parTrans" cxnId="{1AD355AF-7341-0D42-B6E2-4AED10D408D2}">
      <dgm:prSet/>
      <dgm:spPr/>
      <dgm:t>
        <a:bodyPr/>
        <a:lstStyle/>
        <a:p>
          <a:endParaRPr lang="en-US"/>
        </a:p>
      </dgm:t>
    </dgm:pt>
    <dgm:pt modelId="{30670206-402F-0F49-AD22-F49894AD9C57}" type="sibTrans" cxnId="{1AD355AF-7341-0D42-B6E2-4AED10D408D2}">
      <dgm:prSet/>
      <dgm:spPr/>
      <dgm:t>
        <a:bodyPr/>
        <a:lstStyle/>
        <a:p>
          <a:endParaRPr lang="en-US"/>
        </a:p>
      </dgm:t>
    </dgm:pt>
    <dgm:pt modelId="{B45C832B-2F44-7742-BE5E-018130BDD013}" type="pres">
      <dgm:prSet presAssocID="{F6893BAE-185A-CF4F-A755-BA063EC78EA6}" presName="Name0" presStyleCnt="0">
        <dgm:presLayoutVars>
          <dgm:dir/>
          <dgm:resizeHandles val="exact"/>
        </dgm:presLayoutVars>
      </dgm:prSet>
      <dgm:spPr/>
    </dgm:pt>
    <dgm:pt modelId="{6860632B-D8E0-C24E-A764-07B8E4AE9599}" type="pres">
      <dgm:prSet presAssocID="{F6893BAE-185A-CF4F-A755-BA063EC78EA6}" presName="vNodes" presStyleCnt="0"/>
      <dgm:spPr/>
    </dgm:pt>
    <dgm:pt modelId="{84001212-D478-F44A-BEFF-6A0DC675BF63}" type="pres">
      <dgm:prSet presAssocID="{66E52C34-9AAE-5142-B2E0-A35F266E8D4B}" presName="node" presStyleLbl="node1" presStyleIdx="0" presStyleCnt="3" custScaleX="272709">
        <dgm:presLayoutVars>
          <dgm:bulletEnabled val="1"/>
        </dgm:presLayoutVars>
      </dgm:prSet>
      <dgm:spPr/>
      <dgm:t>
        <a:bodyPr/>
        <a:lstStyle/>
        <a:p>
          <a:endParaRPr lang="en-US"/>
        </a:p>
      </dgm:t>
    </dgm:pt>
    <dgm:pt modelId="{4EF88A39-2BFF-6F44-A50F-095B7A9FD32C}" type="pres">
      <dgm:prSet presAssocID="{1FB5CFD7-F616-B64E-BE0D-38AF12738A88}" presName="spacerT" presStyleCnt="0"/>
      <dgm:spPr/>
    </dgm:pt>
    <dgm:pt modelId="{FEAB27AD-144B-6941-A42E-A3EBBE719A95}" type="pres">
      <dgm:prSet presAssocID="{1FB5CFD7-F616-B64E-BE0D-38AF12738A88}" presName="sibTrans" presStyleLbl="sibTrans2D1" presStyleIdx="0" presStyleCnt="2"/>
      <dgm:spPr/>
      <dgm:t>
        <a:bodyPr/>
        <a:lstStyle/>
        <a:p>
          <a:endParaRPr lang="en-US"/>
        </a:p>
      </dgm:t>
    </dgm:pt>
    <dgm:pt modelId="{8391CF34-01AC-534A-AC31-79FF7988EACF}" type="pres">
      <dgm:prSet presAssocID="{1FB5CFD7-F616-B64E-BE0D-38AF12738A88}" presName="spacerB" presStyleCnt="0"/>
      <dgm:spPr/>
    </dgm:pt>
    <dgm:pt modelId="{C883AAC4-4068-184F-9416-BDA1791314E6}" type="pres">
      <dgm:prSet presAssocID="{74D625CD-19D1-6A4B-A352-DB97E6640864}" presName="node" presStyleLbl="node1" presStyleIdx="1" presStyleCnt="3" custScaleX="272709">
        <dgm:presLayoutVars>
          <dgm:bulletEnabled val="1"/>
        </dgm:presLayoutVars>
      </dgm:prSet>
      <dgm:spPr/>
      <dgm:t>
        <a:bodyPr/>
        <a:lstStyle/>
        <a:p>
          <a:endParaRPr lang="en-US"/>
        </a:p>
      </dgm:t>
    </dgm:pt>
    <dgm:pt modelId="{7F6CBA8E-C151-2240-99D5-662811F9CADE}" type="pres">
      <dgm:prSet presAssocID="{F6893BAE-185A-CF4F-A755-BA063EC78EA6}" presName="sibTransLast" presStyleLbl="sibTrans2D1" presStyleIdx="1" presStyleCnt="2"/>
      <dgm:spPr/>
      <dgm:t>
        <a:bodyPr/>
        <a:lstStyle/>
        <a:p>
          <a:endParaRPr lang="en-US"/>
        </a:p>
      </dgm:t>
    </dgm:pt>
    <dgm:pt modelId="{7D005A19-67A8-B540-BE26-F425D6163C8D}" type="pres">
      <dgm:prSet presAssocID="{F6893BAE-185A-CF4F-A755-BA063EC78EA6}" presName="connectorText" presStyleLbl="sibTrans2D1" presStyleIdx="1" presStyleCnt="2"/>
      <dgm:spPr/>
      <dgm:t>
        <a:bodyPr/>
        <a:lstStyle/>
        <a:p>
          <a:endParaRPr lang="en-US"/>
        </a:p>
      </dgm:t>
    </dgm:pt>
    <dgm:pt modelId="{6E9A2D88-35EE-574B-8A03-382662A5A0E6}" type="pres">
      <dgm:prSet presAssocID="{F6893BAE-185A-CF4F-A755-BA063EC78EA6}" presName="lastNode" presStyleLbl="node1" presStyleIdx="2" presStyleCnt="3" custScaleX="123949" custScaleY="85132" custLinFactNeighborX="-6952" custLinFactNeighborY="-61">
        <dgm:presLayoutVars>
          <dgm:bulletEnabled val="1"/>
        </dgm:presLayoutVars>
      </dgm:prSet>
      <dgm:spPr/>
      <dgm:t>
        <a:bodyPr/>
        <a:lstStyle/>
        <a:p>
          <a:endParaRPr lang="en-US"/>
        </a:p>
      </dgm:t>
    </dgm:pt>
  </dgm:ptLst>
  <dgm:cxnLst>
    <dgm:cxn modelId="{FA764325-A3BB-D84B-920B-D2A91B9083A1}" type="presOf" srcId="{921A09D4-9E7C-3F46-A3A9-64B3A91E0BB3}" destId="{7D005A19-67A8-B540-BE26-F425D6163C8D}" srcOrd="1" destOrd="0" presId="urn:microsoft.com/office/officeart/2005/8/layout/equation2"/>
    <dgm:cxn modelId="{C6E60BA6-1D77-9048-87D1-B155001E4C01}" type="presOf" srcId="{74D625CD-19D1-6A4B-A352-DB97E6640864}" destId="{C883AAC4-4068-184F-9416-BDA1791314E6}" srcOrd="0" destOrd="0" presId="urn:microsoft.com/office/officeart/2005/8/layout/equation2"/>
    <dgm:cxn modelId="{20309410-F6BB-2140-9AC9-478EBCA6F6C7}" type="presOf" srcId="{66E52C34-9AAE-5142-B2E0-A35F266E8D4B}" destId="{84001212-D478-F44A-BEFF-6A0DC675BF63}" srcOrd="0" destOrd="0" presId="urn:microsoft.com/office/officeart/2005/8/layout/equation2"/>
    <dgm:cxn modelId="{7FBB378A-6A5F-4F4F-B41B-8F2D97BB84A6}" srcId="{F6893BAE-185A-CF4F-A755-BA063EC78EA6}" destId="{74D625CD-19D1-6A4B-A352-DB97E6640864}" srcOrd="1" destOrd="0" parTransId="{93CBF320-0B5E-B44A-BB46-24BC570FF8C0}" sibTransId="{921A09D4-9E7C-3F46-A3A9-64B3A91E0BB3}"/>
    <dgm:cxn modelId="{104A52D1-F29B-A54A-8532-A42A4167DD5C}" type="presOf" srcId="{1FB5CFD7-F616-B64E-BE0D-38AF12738A88}" destId="{FEAB27AD-144B-6941-A42E-A3EBBE719A95}" srcOrd="0" destOrd="0" presId="urn:microsoft.com/office/officeart/2005/8/layout/equation2"/>
    <dgm:cxn modelId="{639FFCD7-6046-0B4B-8A31-0A0FA3541882}" type="presOf" srcId="{921A09D4-9E7C-3F46-A3A9-64B3A91E0BB3}" destId="{7F6CBA8E-C151-2240-99D5-662811F9CADE}" srcOrd="0" destOrd="0" presId="urn:microsoft.com/office/officeart/2005/8/layout/equation2"/>
    <dgm:cxn modelId="{1AD355AF-7341-0D42-B6E2-4AED10D408D2}" srcId="{F6893BAE-185A-CF4F-A755-BA063EC78EA6}" destId="{ADDB276F-E27B-1149-8E6C-7F761CB44E57}" srcOrd="2" destOrd="0" parTransId="{011F0761-6D90-E14F-A7D6-63B584A9CA51}" sibTransId="{30670206-402F-0F49-AD22-F49894AD9C57}"/>
    <dgm:cxn modelId="{BD58350F-386D-8542-A1E4-F5710AA853E5}" type="presOf" srcId="{F6893BAE-185A-CF4F-A755-BA063EC78EA6}" destId="{B45C832B-2F44-7742-BE5E-018130BDD013}" srcOrd="0" destOrd="0" presId="urn:microsoft.com/office/officeart/2005/8/layout/equation2"/>
    <dgm:cxn modelId="{9DE53222-66F7-8B4E-9089-F193EAA1936C}" srcId="{F6893BAE-185A-CF4F-A755-BA063EC78EA6}" destId="{66E52C34-9AAE-5142-B2E0-A35F266E8D4B}" srcOrd="0" destOrd="0" parTransId="{C97D1EF7-73BA-6C4E-AF39-246AA5A60458}" sibTransId="{1FB5CFD7-F616-B64E-BE0D-38AF12738A88}"/>
    <dgm:cxn modelId="{E1147EAD-9370-6F40-A3E1-4081CEA93248}" type="presOf" srcId="{ADDB276F-E27B-1149-8E6C-7F761CB44E57}" destId="{6E9A2D88-35EE-574B-8A03-382662A5A0E6}" srcOrd="0" destOrd="0" presId="urn:microsoft.com/office/officeart/2005/8/layout/equation2"/>
    <dgm:cxn modelId="{44553603-20A2-BE4E-A428-853C2460F293}" type="presParOf" srcId="{B45C832B-2F44-7742-BE5E-018130BDD013}" destId="{6860632B-D8E0-C24E-A764-07B8E4AE9599}" srcOrd="0" destOrd="0" presId="urn:microsoft.com/office/officeart/2005/8/layout/equation2"/>
    <dgm:cxn modelId="{12CEE859-C55B-F548-92EC-648A6140272F}" type="presParOf" srcId="{6860632B-D8E0-C24E-A764-07B8E4AE9599}" destId="{84001212-D478-F44A-BEFF-6A0DC675BF63}" srcOrd="0" destOrd="0" presId="urn:microsoft.com/office/officeart/2005/8/layout/equation2"/>
    <dgm:cxn modelId="{0DF60F6E-E188-F64F-9E3E-899AC756ADBC}" type="presParOf" srcId="{6860632B-D8E0-C24E-A764-07B8E4AE9599}" destId="{4EF88A39-2BFF-6F44-A50F-095B7A9FD32C}" srcOrd="1" destOrd="0" presId="urn:microsoft.com/office/officeart/2005/8/layout/equation2"/>
    <dgm:cxn modelId="{84E024E8-FAAE-AA40-9DD9-4B654ED52353}" type="presParOf" srcId="{6860632B-D8E0-C24E-A764-07B8E4AE9599}" destId="{FEAB27AD-144B-6941-A42E-A3EBBE719A95}" srcOrd="2" destOrd="0" presId="urn:microsoft.com/office/officeart/2005/8/layout/equation2"/>
    <dgm:cxn modelId="{D1395D9F-1929-5D4B-BB52-E911D81B7C7E}" type="presParOf" srcId="{6860632B-D8E0-C24E-A764-07B8E4AE9599}" destId="{8391CF34-01AC-534A-AC31-79FF7988EACF}" srcOrd="3" destOrd="0" presId="urn:microsoft.com/office/officeart/2005/8/layout/equation2"/>
    <dgm:cxn modelId="{42B65B1A-829E-8942-9E2D-6580A48ED587}" type="presParOf" srcId="{6860632B-D8E0-C24E-A764-07B8E4AE9599}" destId="{C883AAC4-4068-184F-9416-BDA1791314E6}" srcOrd="4" destOrd="0" presId="urn:microsoft.com/office/officeart/2005/8/layout/equation2"/>
    <dgm:cxn modelId="{51742469-2780-FE46-92C7-2AD6E90D932E}" type="presParOf" srcId="{B45C832B-2F44-7742-BE5E-018130BDD013}" destId="{7F6CBA8E-C151-2240-99D5-662811F9CADE}" srcOrd="1" destOrd="0" presId="urn:microsoft.com/office/officeart/2005/8/layout/equation2"/>
    <dgm:cxn modelId="{8536890F-9144-3440-8375-E204C5EF4CB7}" type="presParOf" srcId="{7F6CBA8E-C151-2240-99D5-662811F9CADE}" destId="{7D005A19-67A8-B540-BE26-F425D6163C8D}" srcOrd="0" destOrd="0" presId="urn:microsoft.com/office/officeart/2005/8/layout/equation2"/>
    <dgm:cxn modelId="{57F1B17F-0405-FA44-8C26-1C18212DD0FB}" type="presParOf" srcId="{B45C832B-2F44-7742-BE5E-018130BDD013}" destId="{6E9A2D88-35EE-574B-8A03-382662A5A0E6}" srcOrd="2" destOrd="0" presId="urn:microsoft.com/office/officeart/2005/8/layout/equati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EE4952-49F0-4B16-92FA-9681E28318EC}" type="doc">
      <dgm:prSet loTypeId="urn:microsoft.com/office/officeart/2005/8/layout/process1" loCatId="process" qsTypeId="urn:microsoft.com/office/officeart/2005/8/quickstyle/3d2" qsCatId="3D" csTypeId="urn:microsoft.com/office/officeart/2005/8/colors/accent1_2" csCatId="accent1" phldr="1"/>
      <dgm:spPr/>
    </dgm:pt>
    <dgm:pt modelId="{2FC202DC-D6D4-4DFD-929C-DBA48078BD31}">
      <dgm:prSet phldrT="[Text]" custT="1"/>
      <dgm:spPr/>
      <dgm:t>
        <a:bodyPr/>
        <a:lstStyle/>
        <a:p>
          <a:r>
            <a:rPr lang="el-GR" sz="2800" dirty="0" smtClean="0"/>
            <a:t>Δεδομένα</a:t>
          </a:r>
        </a:p>
        <a:p>
          <a:r>
            <a:rPr lang="el-GR" sz="2800" dirty="0" smtClean="0"/>
            <a:t>Είσοδος </a:t>
          </a:r>
          <a:endParaRPr lang="el-GR" sz="2800" dirty="0"/>
        </a:p>
      </dgm:t>
    </dgm:pt>
    <dgm:pt modelId="{E1114F34-6E5F-481A-889F-70A64B5C8CF3}" type="parTrans" cxnId="{8CB001D4-8D8C-45DD-BD61-9E4B0541F6B4}">
      <dgm:prSet/>
      <dgm:spPr/>
      <dgm:t>
        <a:bodyPr/>
        <a:lstStyle/>
        <a:p>
          <a:endParaRPr lang="el-GR"/>
        </a:p>
      </dgm:t>
    </dgm:pt>
    <dgm:pt modelId="{A90EDDA1-2517-442A-BD5E-F4CF02FA328B}" type="sibTrans" cxnId="{8CB001D4-8D8C-45DD-BD61-9E4B0541F6B4}">
      <dgm:prSet/>
      <dgm:spPr/>
      <dgm:t>
        <a:bodyPr/>
        <a:lstStyle/>
        <a:p>
          <a:endParaRPr lang="el-GR"/>
        </a:p>
      </dgm:t>
    </dgm:pt>
    <dgm:pt modelId="{A0ADB97E-B1D9-48EA-BB57-EA8BD5D1B155}">
      <dgm:prSet phldrT="[Text]" custT="1"/>
      <dgm:spPr/>
      <dgm:t>
        <a:bodyPr/>
        <a:lstStyle/>
        <a:p>
          <a:r>
            <a:rPr lang="el-GR" sz="2000" dirty="0" smtClean="0"/>
            <a:t>ΕΠΕΞΕΡΓΑΣΙΑ</a:t>
          </a:r>
          <a:endParaRPr lang="el-GR" sz="2000" dirty="0"/>
        </a:p>
      </dgm:t>
    </dgm:pt>
    <dgm:pt modelId="{6B46E24D-849E-4F89-8FAF-4A4F5CA31D69}" type="parTrans" cxnId="{248F4034-DF56-45D4-B4F6-E6158DAD9C24}">
      <dgm:prSet/>
      <dgm:spPr/>
      <dgm:t>
        <a:bodyPr/>
        <a:lstStyle/>
        <a:p>
          <a:endParaRPr lang="el-GR"/>
        </a:p>
      </dgm:t>
    </dgm:pt>
    <dgm:pt modelId="{FADB2CE7-72E7-417F-B591-D65C69F90645}" type="sibTrans" cxnId="{248F4034-DF56-45D4-B4F6-E6158DAD9C24}">
      <dgm:prSet/>
      <dgm:spPr/>
      <dgm:t>
        <a:bodyPr/>
        <a:lstStyle/>
        <a:p>
          <a:endParaRPr lang="el-GR"/>
        </a:p>
      </dgm:t>
    </dgm:pt>
    <dgm:pt modelId="{DAA8D9D0-23F8-4B7B-AF38-177FC62E4D6D}">
      <dgm:prSet phldrT="[Text]" custT="1"/>
      <dgm:spPr/>
      <dgm:t>
        <a:bodyPr/>
        <a:lstStyle/>
        <a:p>
          <a:r>
            <a:rPr lang="el-GR" sz="2800" dirty="0" smtClean="0"/>
            <a:t>Πληροφορία</a:t>
          </a:r>
        </a:p>
        <a:p>
          <a:r>
            <a:rPr lang="el-GR" sz="2800" dirty="0" smtClean="0"/>
            <a:t>Έξοδος </a:t>
          </a:r>
          <a:endParaRPr lang="el-GR" sz="2800" dirty="0"/>
        </a:p>
      </dgm:t>
    </dgm:pt>
    <dgm:pt modelId="{97C00088-B041-41C5-A3E5-804E5C27EF14}" type="parTrans" cxnId="{F8231847-2239-44C3-BFC7-A1A6FA2FFF8A}">
      <dgm:prSet/>
      <dgm:spPr/>
      <dgm:t>
        <a:bodyPr/>
        <a:lstStyle/>
        <a:p>
          <a:endParaRPr lang="el-GR"/>
        </a:p>
      </dgm:t>
    </dgm:pt>
    <dgm:pt modelId="{D8FCDE3A-4329-4D43-A687-069E841B6B29}" type="sibTrans" cxnId="{F8231847-2239-44C3-BFC7-A1A6FA2FFF8A}">
      <dgm:prSet/>
      <dgm:spPr/>
      <dgm:t>
        <a:bodyPr/>
        <a:lstStyle/>
        <a:p>
          <a:endParaRPr lang="el-GR"/>
        </a:p>
      </dgm:t>
    </dgm:pt>
    <dgm:pt modelId="{0F45F6CB-B22C-40A1-AA10-76E645F59E56}" type="pres">
      <dgm:prSet presAssocID="{54EE4952-49F0-4B16-92FA-9681E28318EC}" presName="Name0" presStyleCnt="0">
        <dgm:presLayoutVars>
          <dgm:dir/>
          <dgm:resizeHandles val="exact"/>
        </dgm:presLayoutVars>
      </dgm:prSet>
      <dgm:spPr/>
    </dgm:pt>
    <dgm:pt modelId="{FC7BD701-BF1C-481C-9C22-406B9E106C2D}" type="pres">
      <dgm:prSet presAssocID="{2FC202DC-D6D4-4DFD-929C-DBA48078BD31}" presName="node" presStyleLbl="node1" presStyleIdx="0" presStyleCnt="3" custScaleX="108017">
        <dgm:presLayoutVars>
          <dgm:bulletEnabled val="1"/>
        </dgm:presLayoutVars>
      </dgm:prSet>
      <dgm:spPr/>
      <dgm:t>
        <a:bodyPr/>
        <a:lstStyle/>
        <a:p>
          <a:endParaRPr lang="el-GR"/>
        </a:p>
      </dgm:t>
    </dgm:pt>
    <dgm:pt modelId="{5C629AAC-3EA2-4678-AC1C-5BD3E70A5267}" type="pres">
      <dgm:prSet presAssocID="{A90EDDA1-2517-442A-BD5E-F4CF02FA328B}" presName="sibTrans" presStyleLbl="sibTrans2D1" presStyleIdx="0" presStyleCnt="2"/>
      <dgm:spPr/>
      <dgm:t>
        <a:bodyPr/>
        <a:lstStyle/>
        <a:p>
          <a:endParaRPr lang="el-GR"/>
        </a:p>
      </dgm:t>
    </dgm:pt>
    <dgm:pt modelId="{D85B4F88-9F37-4136-B5FB-B86420B47522}" type="pres">
      <dgm:prSet presAssocID="{A90EDDA1-2517-442A-BD5E-F4CF02FA328B}" presName="connectorText" presStyleLbl="sibTrans2D1" presStyleIdx="0" presStyleCnt="2"/>
      <dgm:spPr/>
      <dgm:t>
        <a:bodyPr/>
        <a:lstStyle/>
        <a:p>
          <a:endParaRPr lang="el-GR"/>
        </a:p>
      </dgm:t>
    </dgm:pt>
    <dgm:pt modelId="{C5C6EFBB-486F-4E3E-82A0-70560155DCE1}" type="pres">
      <dgm:prSet presAssocID="{A0ADB97E-B1D9-48EA-BB57-EA8BD5D1B155}" presName="node" presStyleLbl="node1" presStyleIdx="1" presStyleCnt="3" custScaleX="114647">
        <dgm:presLayoutVars>
          <dgm:bulletEnabled val="1"/>
        </dgm:presLayoutVars>
      </dgm:prSet>
      <dgm:spPr/>
      <dgm:t>
        <a:bodyPr/>
        <a:lstStyle/>
        <a:p>
          <a:endParaRPr lang="el-GR"/>
        </a:p>
      </dgm:t>
    </dgm:pt>
    <dgm:pt modelId="{5F5D69A9-0CBB-4D0E-93C2-CD235A78D5D8}" type="pres">
      <dgm:prSet presAssocID="{FADB2CE7-72E7-417F-B591-D65C69F90645}" presName="sibTrans" presStyleLbl="sibTrans2D1" presStyleIdx="1" presStyleCnt="2"/>
      <dgm:spPr/>
      <dgm:t>
        <a:bodyPr/>
        <a:lstStyle/>
        <a:p>
          <a:endParaRPr lang="el-GR"/>
        </a:p>
      </dgm:t>
    </dgm:pt>
    <dgm:pt modelId="{0F9C4533-5412-464F-A2E3-F3A51C7F7884}" type="pres">
      <dgm:prSet presAssocID="{FADB2CE7-72E7-417F-B591-D65C69F90645}" presName="connectorText" presStyleLbl="sibTrans2D1" presStyleIdx="1" presStyleCnt="2"/>
      <dgm:spPr/>
      <dgm:t>
        <a:bodyPr/>
        <a:lstStyle/>
        <a:p>
          <a:endParaRPr lang="el-GR"/>
        </a:p>
      </dgm:t>
    </dgm:pt>
    <dgm:pt modelId="{E19D7C18-57C2-4622-B153-5AFC6DBF4C66}" type="pres">
      <dgm:prSet presAssocID="{DAA8D9D0-23F8-4B7B-AF38-177FC62E4D6D}" presName="node" presStyleLbl="node1" presStyleIdx="2" presStyleCnt="3">
        <dgm:presLayoutVars>
          <dgm:bulletEnabled val="1"/>
        </dgm:presLayoutVars>
      </dgm:prSet>
      <dgm:spPr/>
      <dgm:t>
        <a:bodyPr/>
        <a:lstStyle/>
        <a:p>
          <a:endParaRPr lang="el-GR"/>
        </a:p>
      </dgm:t>
    </dgm:pt>
  </dgm:ptLst>
  <dgm:cxnLst>
    <dgm:cxn modelId="{99C30830-960B-45BD-88F4-24223BD3FDF0}" type="presOf" srcId="{A90EDDA1-2517-442A-BD5E-F4CF02FA328B}" destId="{5C629AAC-3EA2-4678-AC1C-5BD3E70A5267}" srcOrd="0" destOrd="0" presId="urn:microsoft.com/office/officeart/2005/8/layout/process1"/>
    <dgm:cxn modelId="{F8231847-2239-44C3-BFC7-A1A6FA2FFF8A}" srcId="{54EE4952-49F0-4B16-92FA-9681E28318EC}" destId="{DAA8D9D0-23F8-4B7B-AF38-177FC62E4D6D}" srcOrd="2" destOrd="0" parTransId="{97C00088-B041-41C5-A3E5-804E5C27EF14}" sibTransId="{D8FCDE3A-4329-4D43-A687-069E841B6B29}"/>
    <dgm:cxn modelId="{DDD35254-7CFB-4397-B8E1-C38B86B54EDB}" type="presOf" srcId="{54EE4952-49F0-4B16-92FA-9681E28318EC}" destId="{0F45F6CB-B22C-40A1-AA10-76E645F59E56}" srcOrd="0" destOrd="0" presId="urn:microsoft.com/office/officeart/2005/8/layout/process1"/>
    <dgm:cxn modelId="{7A131405-662A-409A-B340-1F694C8D91BA}" type="presOf" srcId="{DAA8D9D0-23F8-4B7B-AF38-177FC62E4D6D}" destId="{E19D7C18-57C2-4622-B153-5AFC6DBF4C66}" srcOrd="0" destOrd="0" presId="urn:microsoft.com/office/officeart/2005/8/layout/process1"/>
    <dgm:cxn modelId="{8CB001D4-8D8C-45DD-BD61-9E4B0541F6B4}" srcId="{54EE4952-49F0-4B16-92FA-9681E28318EC}" destId="{2FC202DC-D6D4-4DFD-929C-DBA48078BD31}" srcOrd="0" destOrd="0" parTransId="{E1114F34-6E5F-481A-889F-70A64B5C8CF3}" sibTransId="{A90EDDA1-2517-442A-BD5E-F4CF02FA328B}"/>
    <dgm:cxn modelId="{346686BD-8633-4E36-82EA-B3DE29F67453}" type="presOf" srcId="{2FC202DC-D6D4-4DFD-929C-DBA48078BD31}" destId="{FC7BD701-BF1C-481C-9C22-406B9E106C2D}" srcOrd="0" destOrd="0" presId="urn:microsoft.com/office/officeart/2005/8/layout/process1"/>
    <dgm:cxn modelId="{5657FD26-D434-4017-A010-37A6EDBD6948}" type="presOf" srcId="{A0ADB97E-B1D9-48EA-BB57-EA8BD5D1B155}" destId="{C5C6EFBB-486F-4E3E-82A0-70560155DCE1}" srcOrd="0" destOrd="0" presId="urn:microsoft.com/office/officeart/2005/8/layout/process1"/>
    <dgm:cxn modelId="{E055CC2C-FCB4-4A72-8BD0-327C8CA61541}" type="presOf" srcId="{A90EDDA1-2517-442A-BD5E-F4CF02FA328B}" destId="{D85B4F88-9F37-4136-B5FB-B86420B47522}" srcOrd="1" destOrd="0" presId="urn:microsoft.com/office/officeart/2005/8/layout/process1"/>
    <dgm:cxn modelId="{8187A41A-644F-4B77-AC2D-A60E4AB5705C}" type="presOf" srcId="{FADB2CE7-72E7-417F-B591-D65C69F90645}" destId="{5F5D69A9-0CBB-4D0E-93C2-CD235A78D5D8}" srcOrd="0" destOrd="0" presId="urn:microsoft.com/office/officeart/2005/8/layout/process1"/>
    <dgm:cxn modelId="{61EA42B2-E92A-42FB-AD09-41AE9F8828BD}" type="presOf" srcId="{FADB2CE7-72E7-417F-B591-D65C69F90645}" destId="{0F9C4533-5412-464F-A2E3-F3A51C7F7884}" srcOrd="1" destOrd="0" presId="urn:microsoft.com/office/officeart/2005/8/layout/process1"/>
    <dgm:cxn modelId="{248F4034-DF56-45D4-B4F6-E6158DAD9C24}" srcId="{54EE4952-49F0-4B16-92FA-9681E28318EC}" destId="{A0ADB97E-B1D9-48EA-BB57-EA8BD5D1B155}" srcOrd="1" destOrd="0" parTransId="{6B46E24D-849E-4F89-8FAF-4A4F5CA31D69}" sibTransId="{FADB2CE7-72E7-417F-B591-D65C69F90645}"/>
    <dgm:cxn modelId="{2A4E6DCD-B4CC-4A4C-82E2-7804BF5321EA}" type="presParOf" srcId="{0F45F6CB-B22C-40A1-AA10-76E645F59E56}" destId="{FC7BD701-BF1C-481C-9C22-406B9E106C2D}" srcOrd="0" destOrd="0" presId="urn:microsoft.com/office/officeart/2005/8/layout/process1"/>
    <dgm:cxn modelId="{33FB45D5-7B73-44FE-975A-A88399BD36DB}" type="presParOf" srcId="{0F45F6CB-B22C-40A1-AA10-76E645F59E56}" destId="{5C629AAC-3EA2-4678-AC1C-5BD3E70A5267}" srcOrd="1" destOrd="0" presId="urn:microsoft.com/office/officeart/2005/8/layout/process1"/>
    <dgm:cxn modelId="{2992E6A0-286B-4707-B6A2-8CBBDD18FEF2}" type="presParOf" srcId="{5C629AAC-3EA2-4678-AC1C-5BD3E70A5267}" destId="{D85B4F88-9F37-4136-B5FB-B86420B47522}" srcOrd="0" destOrd="0" presId="urn:microsoft.com/office/officeart/2005/8/layout/process1"/>
    <dgm:cxn modelId="{4E4AA2E1-9403-4F1A-8BDD-A91754C0F99F}" type="presParOf" srcId="{0F45F6CB-B22C-40A1-AA10-76E645F59E56}" destId="{C5C6EFBB-486F-4E3E-82A0-70560155DCE1}" srcOrd="2" destOrd="0" presId="urn:microsoft.com/office/officeart/2005/8/layout/process1"/>
    <dgm:cxn modelId="{63DE989B-1976-452E-8BEE-106BF6DC1823}" type="presParOf" srcId="{0F45F6CB-B22C-40A1-AA10-76E645F59E56}" destId="{5F5D69A9-0CBB-4D0E-93C2-CD235A78D5D8}" srcOrd="3" destOrd="0" presId="urn:microsoft.com/office/officeart/2005/8/layout/process1"/>
    <dgm:cxn modelId="{D2A2BB3D-3C46-4EC8-983D-2355AF3F6D44}" type="presParOf" srcId="{5F5D69A9-0CBB-4D0E-93C2-CD235A78D5D8}" destId="{0F9C4533-5412-464F-A2E3-F3A51C7F7884}" srcOrd="0" destOrd="0" presId="urn:microsoft.com/office/officeart/2005/8/layout/process1"/>
    <dgm:cxn modelId="{9BBA09C2-9AE9-457A-BA8D-7198610C729A}" type="presParOf" srcId="{0F45F6CB-B22C-40A1-AA10-76E645F59E56}" destId="{E19D7C18-57C2-4622-B153-5AFC6DBF4C66}" srcOrd="4"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1E61D06-6C41-4A81-B71E-445BA3F76E4C}"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l-GR"/>
        </a:p>
      </dgm:t>
    </dgm:pt>
    <dgm:pt modelId="{D8A32D19-89CF-4AA8-B474-57FBA2CC0642}">
      <dgm:prSet phldrT="[Text]" custT="1"/>
      <dgm:spPr/>
      <dgm:t>
        <a:bodyPr/>
        <a:lstStyle/>
        <a:p>
          <a:pPr algn="ctr"/>
          <a:r>
            <a:rPr lang="el-GR" sz="1800" b="1" dirty="0" smtClean="0">
              <a:solidFill>
                <a:schemeClr val="tx1"/>
              </a:solidFill>
              <a:latin typeface="Calibri" pitchFamily="34" charset="0"/>
              <a:cs typeface="Calibri" pitchFamily="34" charset="0"/>
            </a:rPr>
            <a:t>ΚΑΤΑΝΟΗΣΗ ΠΡΟΒΛΗΜΑΤΟΣ – ΚΑΘΟΡΙΣΜΟΣ ΑΠΑΙΤΗΣΕΩΝ</a:t>
          </a:r>
          <a:endParaRPr lang="el-GR" sz="1800" b="1" dirty="0">
            <a:solidFill>
              <a:schemeClr val="tx1"/>
            </a:solidFill>
            <a:latin typeface="Calibri" pitchFamily="34" charset="0"/>
            <a:cs typeface="Calibri" pitchFamily="34" charset="0"/>
          </a:endParaRPr>
        </a:p>
      </dgm:t>
    </dgm:pt>
    <dgm:pt modelId="{4FEAA750-297E-41D4-BFE0-075FDAA3BB4E}" type="parTrans" cxnId="{6AA79C96-E6F1-4CAE-B0FF-1C86B37536A8}">
      <dgm:prSet/>
      <dgm:spPr/>
      <dgm:t>
        <a:bodyPr/>
        <a:lstStyle/>
        <a:p>
          <a:pPr algn="ctr"/>
          <a:endParaRPr lang="el-GR"/>
        </a:p>
      </dgm:t>
    </dgm:pt>
    <dgm:pt modelId="{6F3752A5-AD4B-479E-828D-7E7ECF4E020C}" type="sibTrans" cxnId="{6AA79C96-E6F1-4CAE-B0FF-1C86B37536A8}">
      <dgm:prSet/>
      <dgm:spPr/>
      <dgm:t>
        <a:bodyPr/>
        <a:lstStyle/>
        <a:p>
          <a:pPr algn="ctr"/>
          <a:endParaRPr lang="el-GR"/>
        </a:p>
      </dgm:t>
    </dgm:pt>
    <dgm:pt modelId="{0751C158-6234-4907-A8FC-C2E9FA4CF75A}">
      <dgm:prSet phldrT="[Text]" custT="1"/>
      <dgm:spPr/>
      <dgm:t>
        <a:bodyPr/>
        <a:lstStyle/>
        <a:p>
          <a:pPr algn="ctr"/>
          <a:r>
            <a:rPr lang="el-GR" sz="1800" b="1" dirty="0" smtClean="0">
              <a:solidFill>
                <a:schemeClr val="tx1"/>
              </a:solidFill>
              <a:latin typeface="Calibri" pitchFamily="34" charset="0"/>
              <a:cs typeface="Calibri" pitchFamily="34" charset="0"/>
            </a:rPr>
            <a:t>ΠΡΟΣΔΙΟΡΙΣΜΟΣ ΖΗΤΟΥΜΕΝΩΝ</a:t>
          </a:r>
          <a:endParaRPr lang="el-GR" sz="1800" b="1" dirty="0">
            <a:solidFill>
              <a:schemeClr val="tx1"/>
            </a:solidFill>
            <a:latin typeface="Calibri" pitchFamily="34" charset="0"/>
            <a:cs typeface="Calibri" pitchFamily="34" charset="0"/>
          </a:endParaRPr>
        </a:p>
      </dgm:t>
    </dgm:pt>
    <dgm:pt modelId="{EB56722D-F98A-4D46-99D4-3B4118B31D41}" type="parTrans" cxnId="{B38ABA73-2AAC-429C-998D-6FB7E5FAC30B}">
      <dgm:prSet/>
      <dgm:spPr/>
      <dgm:t>
        <a:bodyPr/>
        <a:lstStyle/>
        <a:p>
          <a:pPr algn="ctr"/>
          <a:endParaRPr lang="el-GR"/>
        </a:p>
      </dgm:t>
    </dgm:pt>
    <dgm:pt modelId="{EB83FA4E-93CF-408D-B5D9-27CA2BF1963E}" type="sibTrans" cxnId="{B38ABA73-2AAC-429C-998D-6FB7E5FAC30B}">
      <dgm:prSet/>
      <dgm:spPr/>
      <dgm:t>
        <a:bodyPr/>
        <a:lstStyle/>
        <a:p>
          <a:pPr algn="ctr"/>
          <a:endParaRPr lang="el-GR"/>
        </a:p>
      </dgm:t>
    </dgm:pt>
    <dgm:pt modelId="{2548D3BE-7274-48C3-B8B3-98A7B49D9481}">
      <dgm:prSet phldrT="[Text]" custT="1"/>
      <dgm:spPr/>
      <dgm:t>
        <a:bodyPr/>
        <a:lstStyle/>
        <a:p>
          <a:pPr algn="l"/>
          <a:endParaRPr lang="el-GR" sz="1800" b="1" dirty="0" smtClean="0">
            <a:solidFill>
              <a:schemeClr val="tx1"/>
            </a:solidFill>
            <a:latin typeface="Calibri" pitchFamily="34" charset="0"/>
            <a:cs typeface="Calibri" pitchFamily="34" charset="0"/>
          </a:endParaRPr>
        </a:p>
        <a:p>
          <a:pPr algn="l"/>
          <a:r>
            <a:rPr lang="el-GR" sz="1800" b="1" dirty="0" smtClean="0">
              <a:solidFill>
                <a:schemeClr val="tx1"/>
              </a:solidFill>
              <a:latin typeface="Calibri" pitchFamily="34" charset="0"/>
              <a:cs typeface="Calibri" pitchFamily="34" charset="0"/>
            </a:rPr>
            <a:t>ΠΡΟΣΔΙΟΡΙΣΜΟΣ ΔΕΔΟΜΕΝΩΝ</a:t>
          </a:r>
        </a:p>
        <a:p>
          <a:pPr algn="l"/>
          <a:endParaRPr lang="el-GR" sz="1800" b="1" dirty="0">
            <a:solidFill>
              <a:schemeClr val="tx1"/>
            </a:solidFill>
            <a:latin typeface="Calibri" pitchFamily="34" charset="0"/>
            <a:cs typeface="Calibri" pitchFamily="34" charset="0"/>
          </a:endParaRPr>
        </a:p>
      </dgm:t>
    </dgm:pt>
    <dgm:pt modelId="{79E6F75D-9277-4591-B921-9B1D7E8CF37D}" type="parTrans" cxnId="{E282A6ED-644C-4236-AEE0-362B20D971C2}">
      <dgm:prSet/>
      <dgm:spPr/>
      <dgm:t>
        <a:bodyPr/>
        <a:lstStyle/>
        <a:p>
          <a:pPr algn="ctr"/>
          <a:endParaRPr lang="el-GR"/>
        </a:p>
      </dgm:t>
    </dgm:pt>
    <dgm:pt modelId="{DDD73368-61DA-4505-B523-E46A90A9F626}" type="sibTrans" cxnId="{E282A6ED-644C-4236-AEE0-362B20D971C2}">
      <dgm:prSet/>
      <dgm:spPr/>
      <dgm:t>
        <a:bodyPr/>
        <a:lstStyle/>
        <a:p>
          <a:pPr algn="ctr"/>
          <a:endParaRPr lang="el-GR"/>
        </a:p>
      </dgm:t>
    </dgm:pt>
    <dgm:pt modelId="{F93DCC40-5B0C-4C55-AD7F-EEBF78F42199}" type="pres">
      <dgm:prSet presAssocID="{51E61D06-6C41-4A81-B71E-445BA3F76E4C}" presName="Name0" presStyleCnt="0">
        <dgm:presLayoutVars>
          <dgm:dir/>
          <dgm:resizeHandles val="exact"/>
        </dgm:presLayoutVars>
      </dgm:prSet>
      <dgm:spPr/>
      <dgm:t>
        <a:bodyPr/>
        <a:lstStyle/>
        <a:p>
          <a:endParaRPr lang="el-GR"/>
        </a:p>
      </dgm:t>
    </dgm:pt>
    <dgm:pt modelId="{52F0A2E3-EFBA-444F-BC52-B6C24F5C41F2}" type="pres">
      <dgm:prSet presAssocID="{D8A32D19-89CF-4AA8-B474-57FBA2CC0642}" presName="node" presStyleLbl="node1" presStyleIdx="0" presStyleCnt="3" custScaleX="212109">
        <dgm:presLayoutVars>
          <dgm:bulletEnabled val="1"/>
        </dgm:presLayoutVars>
      </dgm:prSet>
      <dgm:spPr/>
      <dgm:t>
        <a:bodyPr/>
        <a:lstStyle/>
        <a:p>
          <a:endParaRPr lang="el-GR"/>
        </a:p>
      </dgm:t>
    </dgm:pt>
    <dgm:pt modelId="{C0FB7D1F-00C5-4E1E-BAF9-424DD60A5672}" type="pres">
      <dgm:prSet presAssocID="{6F3752A5-AD4B-479E-828D-7E7ECF4E020C}" presName="sibTrans" presStyleLbl="sibTrans2D1" presStyleIdx="0" presStyleCnt="3" custScaleX="198385"/>
      <dgm:spPr/>
      <dgm:t>
        <a:bodyPr/>
        <a:lstStyle/>
        <a:p>
          <a:endParaRPr lang="el-GR"/>
        </a:p>
      </dgm:t>
    </dgm:pt>
    <dgm:pt modelId="{E16C4302-FAA3-4F81-9093-70AF6812E3B2}" type="pres">
      <dgm:prSet presAssocID="{6F3752A5-AD4B-479E-828D-7E7ECF4E020C}" presName="connectorText" presStyleLbl="sibTrans2D1" presStyleIdx="0" presStyleCnt="3"/>
      <dgm:spPr/>
      <dgm:t>
        <a:bodyPr/>
        <a:lstStyle/>
        <a:p>
          <a:endParaRPr lang="el-GR"/>
        </a:p>
      </dgm:t>
    </dgm:pt>
    <dgm:pt modelId="{2A94E811-64FE-44FB-92DC-EA9E7E23687E}" type="pres">
      <dgm:prSet presAssocID="{0751C158-6234-4907-A8FC-C2E9FA4CF75A}" presName="node" presStyleLbl="node1" presStyleIdx="1" presStyleCnt="3" custScaleX="118746">
        <dgm:presLayoutVars>
          <dgm:bulletEnabled val="1"/>
        </dgm:presLayoutVars>
      </dgm:prSet>
      <dgm:spPr/>
      <dgm:t>
        <a:bodyPr/>
        <a:lstStyle/>
        <a:p>
          <a:endParaRPr lang="el-GR"/>
        </a:p>
      </dgm:t>
    </dgm:pt>
    <dgm:pt modelId="{40F89440-623A-4F7E-B04B-422D15D44AA6}" type="pres">
      <dgm:prSet presAssocID="{EB83FA4E-93CF-408D-B5D9-27CA2BF1963E}" presName="sibTrans" presStyleLbl="sibTrans2D1" presStyleIdx="1" presStyleCnt="3"/>
      <dgm:spPr>
        <a:prstGeom prst="mathPlus">
          <a:avLst/>
        </a:prstGeom>
      </dgm:spPr>
      <dgm:t>
        <a:bodyPr/>
        <a:lstStyle/>
        <a:p>
          <a:endParaRPr lang="el-GR"/>
        </a:p>
      </dgm:t>
    </dgm:pt>
    <dgm:pt modelId="{9B616FDD-B805-410C-9CF6-D873C1BF7421}" type="pres">
      <dgm:prSet presAssocID="{EB83FA4E-93CF-408D-B5D9-27CA2BF1963E}" presName="connectorText" presStyleLbl="sibTrans2D1" presStyleIdx="1" presStyleCnt="3"/>
      <dgm:spPr/>
      <dgm:t>
        <a:bodyPr/>
        <a:lstStyle/>
        <a:p>
          <a:endParaRPr lang="el-GR"/>
        </a:p>
      </dgm:t>
    </dgm:pt>
    <dgm:pt modelId="{7CCE2A48-A9ED-4022-A051-7ABFCE6CB3FA}" type="pres">
      <dgm:prSet presAssocID="{2548D3BE-7274-48C3-B8B3-98A7B49D9481}" presName="node" presStyleLbl="node1" presStyleIdx="2" presStyleCnt="3" custScaleX="120901" custScaleY="90445">
        <dgm:presLayoutVars>
          <dgm:bulletEnabled val="1"/>
        </dgm:presLayoutVars>
      </dgm:prSet>
      <dgm:spPr/>
      <dgm:t>
        <a:bodyPr/>
        <a:lstStyle/>
        <a:p>
          <a:endParaRPr lang="el-GR"/>
        </a:p>
      </dgm:t>
    </dgm:pt>
    <dgm:pt modelId="{F15B45C8-F984-4A1A-8BD4-6277A9C12E3C}" type="pres">
      <dgm:prSet presAssocID="{DDD73368-61DA-4505-B523-E46A90A9F626}" presName="sibTrans" presStyleLbl="sibTrans2D1" presStyleIdx="2" presStyleCnt="3" custScaleX="193726"/>
      <dgm:spPr/>
      <dgm:t>
        <a:bodyPr/>
        <a:lstStyle/>
        <a:p>
          <a:endParaRPr lang="el-GR"/>
        </a:p>
      </dgm:t>
    </dgm:pt>
    <dgm:pt modelId="{36F58631-A280-4DC8-9284-42491545C89D}" type="pres">
      <dgm:prSet presAssocID="{DDD73368-61DA-4505-B523-E46A90A9F626}" presName="connectorText" presStyleLbl="sibTrans2D1" presStyleIdx="2" presStyleCnt="3"/>
      <dgm:spPr/>
      <dgm:t>
        <a:bodyPr/>
        <a:lstStyle/>
        <a:p>
          <a:endParaRPr lang="el-GR"/>
        </a:p>
      </dgm:t>
    </dgm:pt>
  </dgm:ptLst>
  <dgm:cxnLst>
    <dgm:cxn modelId="{E41749B6-8BE8-1149-AC53-C5D22B107EA1}" type="presOf" srcId="{6F3752A5-AD4B-479E-828D-7E7ECF4E020C}" destId="{E16C4302-FAA3-4F81-9093-70AF6812E3B2}" srcOrd="1" destOrd="0" presId="urn:microsoft.com/office/officeart/2005/8/layout/cycle7"/>
    <dgm:cxn modelId="{E282A6ED-644C-4236-AEE0-362B20D971C2}" srcId="{51E61D06-6C41-4A81-B71E-445BA3F76E4C}" destId="{2548D3BE-7274-48C3-B8B3-98A7B49D9481}" srcOrd="2" destOrd="0" parTransId="{79E6F75D-9277-4591-B921-9B1D7E8CF37D}" sibTransId="{DDD73368-61DA-4505-B523-E46A90A9F626}"/>
    <dgm:cxn modelId="{092B99FA-93DD-E648-BFB7-77B69373409A}" type="presOf" srcId="{0751C158-6234-4907-A8FC-C2E9FA4CF75A}" destId="{2A94E811-64FE-44FB-92DC-EA9E7E23687E}" srcOrd="0" destOrd="0" presId="urn:microsoft.com/office/officeart/2005/8/layout/cycle7"/>
    <dgm:cxn modelId="{B38ABA73-2AAC-429C-998D-6FB7E5FAC30B}" srcId="{51E61D06-6C41-4A81-B71E-445BA3F76E4C}" destId="{0751C158-6234-4907-A8FC-C2E9FA4CF75A}" srcOrd="1" destOrd="0" parTransId="{EB56722D-F98A-4D46-99D4-3B4118B31D41}" sibTransId="{EB83FA4E-93CF-408D-B5D9-27CA2BF1963E}"/>
    <dgm:cxn modelId="{569382FD-8201-2949-A16C-0E45B7709727}" type="presOf" srcId="{2548D3BE-7274-48C3-B8B3-98A7B49D9481}" destId="{7CCE2A48-A9ED-4022-A051-7ABFCE6CB3FA}" srcOrd="0" destOrd="0" presId="urn:microsoft.com/office/officeart/2005/8/layout/cycle7"/>
    <dgm:cxn modelId="{22A21E34-459E-C142-A0DF-0978E9640D45}" type="presOf" srcId="{EB83FA4E-93CF-408D-B5D9-27CA2BF1963E}" destId="{40F89440-623A-4F7E-B04B-422D15D44AA6}" srcOrd="0" destOrd="0" presId="urn:microsoft.com/office/officeart/2005/8/layout/cycle7"/>
    <dgm:cxn modelId="{D0EF2EE2-9BFE-FD4E-9BEF-92D9E9C404BD}" type="presOf" srcId="{DDD73368-61DA-4505-B523-E46A90A9F626}" destId="{36F58631-A280-4DC8-9284-42491545C89D}" srcOrd="1" destOrd="0" presId="urn:microsoft.com/office/officeart/2005/8/layout/cycle7"/>
    <dgm:cxn modelId="{E80D1943-77AC-474C-81A8-4726710D1E46}" type="presOf" srcId="{51E61D06-6C41-4A81-B71E-445BA3F76E4C}" destId="{F93DCC40-5B0C-4C55-AD7F-EEBF78F42199}" srcOrd="0" destOrd="0" presId="urn:microsoft.com/office/officeart/2005/8/layout/cycle7"/>
    <dgm:cxn modelId="{DE1025E4-DA2F-F345-A9AA-97432DF2CDB6}" type="presOf" srcId="{DDD73368-61DA-4505-B523-E46A90A9F626}" destId="{F15B45C8-F984-4A1A-8BD4-6277A9C12E3C}" srcOrd="0" destOrd="0" presId="urn:microsoft.com/office/officeart/2005/8/layout/cycle7"/>
    <dgm:cxn modelId="{6AA79C96-E6F1-4CAE-B0FF-1C86B37536A8}" srcId="{51E61D06-6C41-4A81-B71E-445BA3F76E4C}" destId="{D8A32D19-89CF-4AA8-B474-57FBA2CC0642}" srcOrd="0" destOrd="0" parTransId="{4FEAA750-297E-41D4-BFE0-075FDAA3BB4E}" sibTransId="{6F3752A5-AD4B-479E-828D-7E7ECF4E020C}"/>
    <dgm:cxn modelId="{17B2CD63-0F60-0E4C-9C31-02B41C0E633C}" type="presOf" srcId="{6F3752A5-AD4B-479E-828D-7E7ECF4E020C}" destId="{C0FB7D1F-00C5-4E1E-BAF9-424DD60A5672}" srcOrd="0" destOrd="0" presId="urn:microsoft.com/office/officeart/2005/8/layout/cycle7"/>
    <dgm:cxn modelId="{75FF5FD5-0A53-6642-9581-BC4AEC21406F}" type="presOf" srcId="{D8A32D19-89CF-4AA8-B474-57FBA2CC0642}" destId="{52F0A2E3-EFBA-444F-BC52-B6C24F5C41F2}" srcOrd="0" destOrd="0" presId="urn:microsoft.com/office/officeart/2005/8/layout/cycle7"/>
    <dgm:cxn modelId="{3E6ED9B1-F526-9843-9482-1C9585005193}" type="presOf" srcId="{EB83FA4E-93CF-408D-B5D9-27CA2BF1963E}" destId="{9B616FDD-B805-410C-9CF6-D873C1BF7421}" srcOrd="1" destOrd="0" presId="urn:microsoft.com/office/officeart/2005/8/layout/cycle7"/>
    <dgm:cxn modelId="{C9E70418-68F2-464D-82EF-1E759BF243DE}" type="presParOf" srcId="{F93DCC40-5B0C-4C55-AD7F-EEBF78F42199}" destId="{52F0A2E3-EFBA-444F-BC52-B6C24F5C41F2}" srcOrd="0" destOrd="0" presId="urn:microsoft.com/office/officeart/2005/8/layout/cycle7"/>
    <dgm:cxn modelId="{19622CC1-7164-114C-B403-7D6CA2381040}" type="presParOf" srcId="{F93DCC40-5B0C-4C55-AD7F-EEBF78F42199}" destId="{C0FB7D1F-00C5-4E1E-BAF9-424DD60A5672}" srcOrd="1" destOrd="0" presId="urn:microsoft.com/office/officeart/2005/8/layout/cycle7"/>
    <dgm:cxn modelId="{2037D958-6FEC-3842-ACCC-073D86F1A6DB}" type="presParOf" srcId="{C0FB7D1F-00C5-4E1E-BAF9-424DD60A5672}" destId="{E16C4302-FAA3-4F81-9093-70AF6812E3B2}" srcOrd="0" destOrd="0" presId="urn:microsoft.com/office/officeart/2005/8/layout/cycle7"/>
    <dgm:cxn modelId="{37156B57-7D26-F648-A913-8241503A6531}" type="presParOf" srcId="{F93DCC40-5B0C-4C55-AD7F-EEBF78F42199}" destId="{2A94E811-64FE-44FB-92DC-EA9E7E23687E}" srcOrd="2" destOrd="0" presId="urn:microsoft.com/office/officeart/2005/8/layout/cycle7"/>
    <dgm:cxn modelId="{E0C9F277-B5A3-FE46-9089-D97304CAD4D9}" type="presParOf" srcId="{F93DCC40-5B0C-4C55-AD7F-EEBF78F42199}" destId="{40F89440-623A-4F7E-B04B-422D15D44AA6}" srcOrd="3" destOrd="0" presId="urn:microsoft.com/office/officeart/2005/8/layout/cycle7"/>
    <dgm:cxn modelId="{F638285C-9B82-EE4E-9ADE-FEFF2CA442B8}" type="presParOf" srcId="{40F89440-623A-4F7E-B04B-422D15D44AA6}" destId="{9B616FDD-B805-410C-9CF6-D873C1BF7421}" srcOrd="0" destOrd="0" presId="urn:microsoft.com/office/officeart/2005/8/layout/cycle7"/>
    <dgm:cxn modelId="{33DB55A6-FFF7-BD41-ACD6-BD3A49524B3E}" type="presParOf" srcId="{F93DCC40-5B0C-4C55-AD7F-EEBF78F42199}" destId="{7CCE2A48-A9ED-4022-A051-7ABFCE6CB3FA}" srcOrd="4" destOrd="0" presId="urn:microsoft.com/office/officeart/2005/8/layout/cycle7"/>
    <dgm:cxn modelId="{5B99F644-27A3-9C46-9D26-A8B46541B47B}" type="presParOf" srcId="{F93DCC40-5B0C-4C55-AD7F-EEBF78F42199}" destId="{F15B45C8-F984-4A1A-8BD4-6277A9C12E3C}" srcOrd="5" destOrd="0" presId="urn:microsoft.com/office/officeart/2005/8/layout/cycle7"/>
    <dgm:cxn modelId="{F02FD09B-0BB7-5A45-B115-3CDB2EE4D2B8}" type="presParOf" srcId="{F15B45C8-F984-4A1A-8BD4-6277A9C12E3C}" destId="{36F58631-A280-4DC8-9284-42491545C89D}" srcOrd="0" destOrd="0" presId="urn:microsoft.com/office/officeart/2005/8/layout/cycle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0A9EBEE-CF9A-4AE4-B708-F04E26DEBDB2}"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l-GR"/>
        </a:p>
      </dgm:t>
    </dgm:pt>
    <dgm:pt modelId="{CDB3C058-EE2B-4620-93BD-0EB51547581E}">
      <dgm:prSet phldrT="[Κείμενο]" custT="1"/>
      <dgm:spPr/>
      <dgm:t>
        <a:bodyPr/>
        <a:lstStyle/>
        <a:p>
          <a:r>
            <a:rPr lang="el-GR" sz="1200" b="1" dirty="0" smtClean="0">
              <a:solidFill>
                <a:schemeClr val="tx1"/>
              </a:solidFill>
            </a:rPr>
            <a:t>ΚΑΤΑΝΟΗΣΗ</a:t>
          </a:r>
          <a:endParaRPr lang="el-GR" sz="1200" b="1" dirty="0">
            <a:solidFill>
              <a:schemeClr val="tx1"/>
            </a:solidFill>
          </a:endParaRPr>
        </a:p>
      </dgm:t>
    </dgm:pt>
    <dgm:pt modelId="{C3FD2242-53C5-48FD-9B07-2679FBBC71BA}" type="parTrans" cxnId="{F9708D7E-A56A-4631-8D5D-EAA49F5A55B3}">
      <dgm:prSet/>
      <dgm:spPr/>
      <dgm:t>
        <a:bodyPr/>
        <a:lstStyle/>
        <a:p>
          <a:endParaRPr lang="el-GR"/>
        </a:p>
      </dgm:t>
    </dgm:pt>
    <dgm:pt modelId="{25B79515-617B-4247-85ED-D17BDBE99009}" type="sibTrans" cxnId="{F9708D7E-A56A-4631-8D5D-EAA49F5A55B3}">
      <dgm:prSet/>
      <dgm:spPr/>
      <dgm:t>
        <a:bodyPr/>
        <a:lstStyle/>
        <a:p>
          <a:endParaRPr lang="el-GR"/>
        </a:p>
      </dgm:t>
    </dgm:pt>
    <dgm:pt modelId="{85FFDA8A-98B6-4201-B49F-9DEAD696FD11}">
      <dgm:prSet phldrT="[Κείμενο]" custT="1"/>
      <dgm:spPr/>
      <dgm:t>
        <a:bodyPr/>
        <a:lstStyle/>
        <a:p>
          <a:r>
            <a:rPr lang="el-GR" sz="1200" dirty="0" smtClean="0"/>
            <a:t>Δίνονται οι σταθεροί όροι α, β της εξίσωσης και ζητείται η τιμή της μεταβλητής x για τις διάφορες τιμές των α και β.</a:t>
          </a:r>
          <a:endParaRPr lang="el-GR" sz="1200" dirty="0"/>
        </a:p>
      </dgm:t>
    </dgm:pt>
    <dgm:pt modelId="{55A80DE8-AF5C-4923-B9D0-4D65965F9E7F}" type="parTrans" cxnId="{65A19FE6-AE07-4582-A884-B106C10AC7C4}">
      <dgm:prSet/>
      <dgm:spPr/>
      <dgm:t>
        <a:bodyPr/>
        <a:lstStyle/>
        <a:p>
          <a:endParaRPr lang="el-GR"/>
        </a:p>
      </dgm:t>
    </dgm:pt>
    <dgm:pt modelId="{298E5C7F-7DD9-4417-AE23-35435672ACCC}" type="sibTrans" cxnId="{65A19FE6-AE07-4582-A884-B106C10AC7C4}">
      <dgm:prSet/>
      <dgm:spPr/>
      <dgm:t>
        <a:bodyPr/>
        <a:lstStyle/>
        <a:p>
          <a:endParaRPr lang="el-GR"/>
        </a:p>
      </dgm:t>
    </dgm:pt>
    <dgm:pt modelId="{B183AD40-FEDC-43D9-96E1-8A9D67146254}">
      <dgm:prSet phldrT="[Κείμενο]" custT="1"/>
      <dgm:spPr/>
      <dgm:t>
        <a:bodyPr/>
        <a:lstStyle/>
        <a:p>
          <a:r>
            <a:rPr lang="el-GR" sz="1400" b="1" dirty="0" smtClean="0">
              <a:solidFill>
                <a:schemeClr val="tx1"/>
              </a:solidFill>
            </a:rPr>
            <a:t>ΑΝΑΛΥΣΗ</a:t>
          </a:r>
        </a:p>
      </dgm:t>
    </dgm:pt>
    <dgm:pt modelId="{792E4ADE-2E43-4CF3-95AE-552F52315892}" type="parTrans" cxnId="{974EE181-427C-4A2D-82F8-118D998E856C}">
      <dgm:prSet/>
      <dgm:spPr/>
      <dgm:t>
        <a:bodyPr/>
        <a:lstStyle/>
        <a:p>
          <a:endParaRPr lang="el-GR"/>
        </a:p>
      </dgm:t>
    </dgm:pt>
    <dgm:pt modelId="{653744ED-5A47-4A16-99C4-B43C845CDA7C}" type="sibTrans" cxnId="{974EE181-427C-4A2D-82F8-118D998E856C}">
      <dgm:prSet/>
      <dgm:spPr/>
      <dgm:t>
        <a:bodyPr/>
        <a:lstStyle/>
        <a:p>
          <a:endParaRPr lang="el-GR"/>
        </a:p>
      </dgm:t>
    </dgm:pt>
    <dgm:pt modelId="{01038BCD-DEF0-488B-9B2C-8F7B282FBFAF}">
      <dgm:prSet phldrT="[Κείμενο]" custT="1"/>
      <dgm:spPr/>
      <dgm:t>
        <a:bodyPr/>
        <a:lstStyle/>
        <a:p>
          <a:r>
            <a:rPr lang="el-GR" sz="1000" dirty="0" smtClean="0"/>
            <a:t>Το πρόβλημα διασπάται αρχικά σε δύο </a:t>
          </a:r>
          <a:r>
            <a:rPr lang="el-GR" sz="1000" dirty="0" err="1" smtClean="0"/>
            <a:t>υποπροβλήματα</a:t>
          </a:r>
          <a:r>
            <a:rPr lang="el-GR" sz="1000" dirty="0" smtClean="0"/>
            <a:t>. Στο πρώτο ο συντελεστής α της μεταβλητής x είναι διάφορος του μηδενός. Στο δεύτερο ο συντελεστής είναι μηδέν. Το δεύτερο </a:t>
          </a:r>
          <a:r>
            <a:rPr lang="el-GR" sz="1000" dirty="0" err="1" smtClean="0"/>
            <a:t>υποπρόβλημα</a:t>
          </a:r>
          <a:r>
            <a:rPr lang="el-GR" sz="1000" dirty="0" smtClean="0"/>
            <a:t> διασπά-</a:t>
          </a:r>
          <a:r>
            <a:rPr lang="el-GR" sz="1000" dirty="0" err="1" smtClean="0"/>
            <a:t>ται</a:t>
          </a:r>
          <a:r>
            <a:rPr lang="el-GR" sz="1000" dirty="0" smtClean="0"/>
            <a:t> σε δύο </a:t>
          </a:r>
          <a:r>
            <a:rPr lang="el-GR" sz="1000" dirty="0" err="1" smtClean="0"/>
            <a:t>υποπροβλήματα</a:t>
          </a:r>
          <a:r>
            <a:rPr lang="el-GR" sz="1000" dirty="0" smtClean="0"/>
            <a:t>:</a:t>
          </a:r>
          <a:endParaRPr lang="el-GR" sz="1000" dirty="0"/>
        </a:p>
      </dgm:t>
    </dgm:pt>
    <dgm:pt modelId="{677077CD-2CFC-4560-A81F-97E275DB7D94}" type="parTrans" cxnId="{37515BA7-083A-4E29-B78C-7E431C3B9878}">
      <dgm:prSet/>
      <dgm:spPr/>
      <dgm:t>
        <a:bodyPr/>
        <a:lstStyle/>
        <a:p>
          <a:endParaRPr lang="el-GR"/>
        </a:p>
      </dgm:t>
    </dgm:pt>
    <dgm:pt modelId="{71137977-4BC3-450C-A6A7-7D544BA884F1}" type="sibTrans" cxnId="{37515BA7-083A-4E29-B78C-7E431C3B9878}">
      <dgm:prSet/>
      <dgm:spPr/>
      <dgm:t>
        <a:bodyPr/>
        <a:lstStyle/>
        <a:p>
          <a:endParaRPr lang="el-GR"/>
        </a:p>
      </dgm:t>
    </dgm:pt>
    <dgm:pt modelId="{94B5948E-3968-4649-A6D3-F509BE7A09EA}">
      <dgm:prSet phldrT="[Κείμενο]" custT="1"/>
      <dgm:spPr/>
      <dgm:t>
        <a:bodyPr/>
        <a:lstStyle/>
        <a:p>
          <a:r>
            <a:rPr lang="el-GR" sz="1200" b="1" dirty="0" smtClean="0">
              <a:solidFill>
                <a:schemeClr val="tx1"/>
              </a:solidFill>
            </a:rPr>
            <a:t>ΣΥΝΘΕΣΗ</a:t>
          </a:r>
        </a:p>
      </dgm:t>
    </dgm:pt>
    <dgm:pt modelId="{0CB63366-D376-4CDE-8299-D13C1D643F72}" type="parTrans" cxnId="{9D5359FB-991B-4129-A732-A643491D4022}">
      <dgm:prSet/>
      <dgm:spPr/>
      <dgm:t>
        <a:bodyPr/>
        <a:lstStyle/>
        <a:p>
          <a:endParaRPr lang="el-GR"/>
        </a:p>
      </dgm:t>
    </dgm:pt>
    <dgm:pt modelId="{FAE785DD-DCF4-42E0-A999-D84D8B474DB1}" type="sibTrans" cxnId="{9D5359FB-991B-4129-A732-A643491D4022}">
      <dgm:prSet/>
      <dgm:spPr/>
      <dgm:t>
        <a:bodyPr/>
        <a:lstStyle/>
        <a:p>
          <a:endParaRPr lang="el-GR"/>
        </a:p>
      </dgm:t>
    </dgm:pt>
    <dgm:pt modelId="{E4EAA1FF-DAC8-4BBA-A7A8-DB4558733643}">
      <dgm:prSet phldrT="[Κείμενο]" phldr="1"/>
      <dgm:spPr/>
      <dgm:t>
        <a:bodyPr/>
        <a:lstStyle/>
        <a:p>
          <a:endParaRPr lang="el-GR" sz="500" dirty="0"/>
        </a:p>
      </dgm:t>
    </dgm:pt>
    <dgm:pt modelId="{53D5716A-3464-442A-A07A-79EC26642F45}" type="parTrans" cxnId="{D4094BAD-E8CD-456F-8896-2B3AC4019AD8}">
      <dgm:prSet/>
      <dgm:spPr/>
      <dgm:t>
        <a:bodyPr/>
        <a:lstStyle/>
        <a:p>
          <a:endParaRPr lang="el-GR"/>
        </a:p>
      </dgm:t>
    </dgm:pt>
    <dgm:pt modelId="{5ECD4F82-3CEC-45BF-BDB5-09512666DD40}" type="sibTrans" cxnId="{D4094BAD-E8CD-456F-8896-2B3AC4019AD8}">
      <dgm:prSet/>
      <dgm:spPr/>
      <dgm:t>
        <a:bodyPr/>
        <a:lstStyle/>
        <a:p>
          <a:endParaRPr lang="el-GR"/>
        </a:p>
      </dgm:t>
    </dgm:pt>
    <dgm:pt modelId="{9BAA3025-B40B-48DC-92C5-DF5E12067F04}">
      <dgm:prSet custT="1"/>
      <dgm:spPr/>
      <dgm:t>
        <a:bodyPr/>
        <a:lstStyle/>
        <a:p>
          <a:r>
            <a:rPr lang="el-GR" sz="1200" b="1" dirty="0" smtClean="0">
              <a:solidFill>
                <a:schemeClr val="tx1"/>
              </a:solidFill>
            </a:rPr>
            <a:t>ΚΑΤΗΓΟΡΙΟΠΟΙΗΣΗ-ΓΕΝΙΚΕΥΣΗ</a:t>
          </a:r>
        </a:p>
      </dgm:t>
    </dgm:pt>
    <dgm:pt modelId="{971C4401-8F8A-4494-A78B-8BF76D1CA8F0}" type="parTrans" cxnId="{75A91D94-1DF5-4331-8FC9-DACDA8B0866D}">
      <dgm:prSet/>
      <dgm:spPr/>
      <dgm:t>
        <a:bodyPr/>
        <a:lstStyle/>
        <a:p>
          <a:endParaRPr lang="el-GR"/>
        </a:p>
      </dgm:t>
    </dgm:pt>
    <dgm:pt modelId="{00D90701-D372-4C44-8855-C5FA98C79E89}" type="sibTrans" cxnId="{75A91D94-1DF5-4331-8FC9-DACDA8B0866D}">
      <dgm:prSet/>
      <dgm:spPr/>
      <dgm:t>
        <a:bodyPr/>
        <a:lstStyle/>
        <a:p>
          <a:endParaRPr lang="el-GR"/>
        </a:p>
      </dgm:t>
    </dgm:pt>
    <dgm:pt modelId="{AB28A515-1428-4D6C-880D-4803664D6A27}">
      <dgm:prSet custT="1"/>
      <dgm:spPr/>
      <dgm:t>
        <a:bodyPr/>
        <a:lstStyle/>
        <a:p>
          <a:r>
            <a:rPr lang="el-GR" sz="1000" dirty="0" smtClean="0"/>
            <a:t>Ο σταθερός όρος β είναι ίσος με μηδέν ή είναι διάφορος του μηδενός.</a:t>
          </a:r>
          <a:endParaRPr lang="el-GR" sz="1000" dirty="0"/>
        </a:p>
      </dgm:t>
    </dgm:pt>
    <dgm:pt modelId="{06F79CF7-470E-4B73-9C49-B81440D927FE}" type="parTrans" cxnId="{AC1EA188-9431-45FC-9687-DB08B9E6108D}">
      <dgm:prSet/>
      <dgm:spPr/>
      <dgm:t>
        <a:bodyPr/>
        <a:lstStyle/>
        <a:p>
          <a:endParaRPr lang="el-GR"/>
        </a:p>
      </dgm:t>
    </dgm:pt>
    <dgm:pt modelId="{6F2BD795-FFEA-45B5-98D3-B45B6A785762}" type="sibTrans" cxnId="{AC1EA188-9431-45FC-9687-DB08B9E6108D}">
      <dgm:prSet/>
      <dgm:spPr/>
      <dgm:t>
        <a:bodyPr/>
        <a:lstStyle/>
        <a:p>
          <a:endParaRPr lang="el-GR"/>
        </a:p>
      </dgm:t>
    </dgm:pt>
    <dgm:pt modelId="{D5150A14-EBF5-47AF-8F92-8F6248E9F6BD}">
      <dgm:prSet custT="1"/>
      <dgm:spPr/>
      <dgm:t>
        <a:bodyPr/>
        <a:lstStyle/>
        <a:p>
          <a:r>
            <a:rPr lang="el-GR" sz="1200" dirty="0" smtClean="0"/>
            <a:t>Η εξίσωση είτε έχει μοναδική λύση, είτε είναι αδύνατη, είτε είναι αόριστη.</a:t>
          </a:r>
          <a:endParaRPr lang="el-GR" sz="1200" dirty="0"/>
        </a:p>
      </dgm:t>
    </dgm:pt>
    <dgm:pt modelId="{BA22A2A2-AE68-424D-BCC0-CA8864699394}" type="parTrans" cxnId="{4F5B90C7-269C-4487-8015-A031D0FF9973}">
      <dgm:prSet/>
      <dgm:spPr/>
      <dgm:t>
        <a:bodyPr/>
        <a:lstStyle/>
        <a:p>
          <a:endParaRPr lang="el-GR"/>
        </a:p>
      </dgm:t>
    </dgm:pt>
    <dgm:pt modelId="{185243B0-649D-41C6-AFE3-A888C15A42BF}" type="sibTrans" cxnId="{4F5B90C7-269C-4487-8015-A031D0FF9973}">
      <dgm:prSet/>
      <dgm:spPr/>
      <dgm:t>
        <a:bodyPr/>
        <a:lstStyle/>
        <a:p>
          <a:endParaRPr lang="el-GR"/>
        </a:p>
      </dgm:t>
    </dgm:pt>
    <dgm:pt modelId="{90C4A059-6EEE-4F38-AF5F-EF66F0994168}">
      <dgm:prSet custT="1"/>
      <dgm:spPr/>
      <dgm:t>
        <a:bodyPr/>
        <a:lstStyle/>
        <a:p>
          <a:r>
            <a:rPr lang="el-GR" sz="900" dirty="0" smtClean="0"/>
            <a:t>όλες οι πρωτοβάθμιες </a:t>
          </a:r>
          <a:r>
            <a:rPr lang="el-GR" sz="900" smtClean="0"/>
            <a:t>εξισώσεις αντιμετωπίζονται </a:t>
          </a:r>
          <a:r>
            <a:rPr lang="el-GR" sz="900" dirty="0" smtClean="0"/>
            <a:t>με αυτή την προσέγγιση.</a:t>
          </a:r>
          <a:endParaRPr lang="el-GR" sz="900" dirty="0"/>
        </a:p>
      </dgm:t>
    </dgm:pt>
    <dgm:pt modelId="{8A7E43BE-5622-45AA-9A13-D96C53E19D8D}" type="parTrans" cxnId="{55F373C4-711D-4B04-9975-35432CAE4773}">
      <dgm:prSet/>
      <dgm:spPr/>
      <dgm:t>
        <a:bodyPr/>
        <a:lstStyle/>
        <a:p>
          <a:endParaRPr lang="el-GR"/>
        </a:p>
      </dgm:t>
    </dgm:pt>
    <dgm:pt modelId="{574FA211-9FCD-4FF8-94A0-3CAEAB7228F3}" type="sibTrans" cxnId="{55F373C4-711D-4B04-9975-35432CAE4773}">
      <dgm:prSet/>
      <dgm:spPr/>
      <dgm:t>
        <a:bodyPr/>
        <a:lstStyle/>
        <a:p>
          <a:endParaRPr lang="el-GR"/>
        </a:p>
      </dgm:t>
    </dgm:pt>
    <dgm:pt modelId="{B20FFDF0-CD6C-4D03-82AE-CC6F78C7DE34}" type="pres">
      <dgm:prSet presAssocID="{B0A9EBEE-CF9A-4AE4-B708-F04E26DEBDB2}" presName="linearFlow" presStyleCnt="0">
        <dgm:presLayoutVars>
          <dgm:dir/>
          <dgm:animLvl val="lvl"/>
          <dgm:resizeHandles val="exact"/>
        </dgm:presLayoutVars>
      </dgm:prSet>
      <dgm:spPr/>
      <dgm:t>
        <a:bodyPr/>
        <a:lstStyle/>
        <a:p>
          <a:endParaRPr lang="el-GR"/>
        </a:p>
      </dgm:t>
    </dgm:pt>
    <dgm:pt modelId="{D83F13FC-5C44-43B6-9212-44D20284F89C}" type="pres">
      <dgm:prSet presAssocID="{CDB3C058-EE2B-4620-93BD-0EB51547581E}" presName="composite" presStyleCnt="0"/>
      <dgm:spPr/>
    </dgm:pt>
    <dgm:pt modelId="{76A4555D-F502-420F-A98E-1788EDAA843D}" type="pres">
      <dgm:prSet presAssocID="{CDB3C058-EE2B-4620-93BD-0EB51547581E}" presName="parTx" presStyleLbl="node1" presStyleIdx="0" presStyleCnt="4">
        <dgm:presLayoutVars>
          <dgm:chMax val="0"/>
          <dgm:chPref val="0"/>
          <dgm:bulletEnabled val="1"/>
        </dgm:presLayoutVars>
      </dgm:prSet>
      <dgm:spPr/>
      <dgm:t>
        <a:bodyPr/>
        <a:lstStyle/>
        <a:p>
          <a:endParaRPr lang="el-GR"/>
        </a:p>
      </dgm:t>
    </dgm:pt>
    <dgm:pt modelId="{A694F9A0-E95F-43A7-B0C4-9C538837D188}" type="pres">
      <dgm:prSet presAssocID="{CDB3C058-EE2B-4620-93BD-0EB51547581E}" presName="parSh" presStyleLbl="node1" presStyleIdx="0" presStyleCnt="4" custScaleX="120239"/>
      <dgm:spPr/>
      <dgm:t>
        <a:bodyPr/>
        <a:lstStyle/>
        <a:p>
          <a:endParaRPr lang="el-GR"/>
        </a:p>
      </dgm:t>
    </dgm:pt>
    <dgm:pt modelId="{EA1BAD1F-6CD9-4FCB-85BA-4BE4C9064408}" type="pres">
      <dgm:prSet presAssocID="{CDB3C058-EE2B-4620-93BD-0EB51547581E}" presName="desTx" presStyleLbl="fgAcc1" presStyleIdx="0" presStyleCnt="4" custScaleX="132390" custScaleY="72297">
        <dgm:presLayoutVars>
          <dgm:bulletEnabled val="1"/>
        </dgm:presLayoutVars>
      </dgm:prSet>
      <dgm:spPr/>
      <dgm:t>
        <a:bodyPr/>
        <a:lstStyle/>
        <a:p>
          <a:endParaRPr lang="el-GR"/>
        </a:p>
      </dgm:t>
    </dgm:pt>
    <dgm:pt modelId="{F475ABEC-CD13-4CCA-99EE-78CD23731A48}" type="pres">
      <dgm:prSet presAssocID="{25B79515-617B-4247-85ED-D17BDBE99009}" presName="sibTrans" presStyleLbl="sibTrans2D1" presStyleIdx="0" presStyleCnt="3"/>
      <dgm:spPr/>
      <dgm:t>
        <a:bodyPr/>
        <a:lstStyle/>
        <a:p>
          <a:endParaRPr lang="el-GR"/>
        </a:p>
      </dgm:t>
    </dgm:pt>
    <dgm:pt modelId="{814532E3-189A-46D5-9FB3-893C0E9203E4}" type="pres">
      <dgm:prSet presAssocID="{25B79515-617B-4247-85ED-D17BDBE99009}" presName="connTx" presStyleLbl="sibTrans2D1" presStyleIdx="0" presStyleCnt="3"/>
      <dgm:spPr/>
      <dgm:t>
        <a:bodyPr/>
        <a:lstStyle/>
        <a:p>
          <a:endParaRPr lang="el-GR"/>
        </a:p>
      </dgm:t>
    </dgm:pt>
    <dgm:pt modelId="{870B561E-EC2C-4273-994C-94CBFB85EDBD}" type="pres">
      <dgm:prSet presAssocID="{B183AD40-FEDC-43D9-96E1-8A9D67146254}" presName="composite" presStyleCnt="0"/>
      <dgm:spPr/>
    </dgm:pt>
    <dgm:pt modelId="{EBFFE565-2C53-4724-BC0B-1859EF324D33}" type="pres">
      <dgm:prSet presAssocID="{B183AD40-FEDC-43D9-96E1-8A9D67146254}" presName="parTx" presStyleLbl="node1" presStyleIdx="0" presStyleCnt="4">
        <dgm:presLayoutVars>
          <dgm:chMax val="0"/>
          <dgm:chPref val="0"/>
          <dgm:bulletEnabled val="1"/>
        </dgm:presLayoutVars>
      </dgm:prSet>
      <dgm:spPr/>
      <dgm:t>
        <a:bodyPr/>
        <a:lstStyle/>
        <a:p>
          <a:endParaRPr lang="el-GR"/>
        </a:p>
      </dgm:t>
    </dgm:pt>
    <dgm:pt modelId="{1BA9C7FD-6028-4400-8084-A4612C0A1D82}" type="pres">
      <dgm:prSet presAssocID="{B183AD40-FEDC-43D9-96E1-8A9D67146254}" presName="parSh" presStyleLbl="node1" presStyleIdx="1" presStyleCnt="4" custScaleX="118823"/>
      <dgm:spPr/>
      <dgm:t>
        <a:bodyPr/>
        <a:lstStyle/>
        <a:p>
          <a:endParaRPr lang="el-GR"/>
        </a:p>
      </dgm:t>
    </dgm:pt>
    <dgm:pt modelId="{EA2BA23F-136D-4BA0-9E32-E0E57A356F5E}" type="pres">
      <dgm:prSet presAssocID="{B183AD40-FEDC-43D9-96E1-8A9D67146254}" presName="desTx" presStyleLbl="fgAcc1" presStyleIdx="1" presStyleCnt="4" custScaleX="155720" custScaleY="90800">
        <dgm:presLayoutVars>
          <dgm:bulletEnabled val="1"/>
        </dgm:presLayoutVars>
      </dgm:prSet>
      <dgm:spPr/>
      <dgm:t>
        <a:bodyPr/>
        <a:lstStyle/>
        <a:p>
          <a:endParaRPr lang="el-GR"/>
        </a:p>
      </dgm:t>
    </dgm:pt>
    <dgm:pt modelId="{2A0FEADC-A951-4799-9FE2-14975C50FBEF}" type="pres">
      <dgm:prSet presAssocID="{653744ED-5A47-4A16-99C4-B43C845CDA7C}" presName="sibTrans" presStyleLbl="sibTrans2D1" presStyleIdx="1" presStyleCnt="3"/>
      <dgm:spPr/>
      <dgm:t>
        <a:bodyPr/>
        <a:lstStyle/>
        <a:p>
          <a:endParaRPr lang="el-GR"/>
        </a:p>
      </dgm:t>
    </dgm:pt>
    <dgm:pt modelId="{ED456CE4-A4BA-4C1C-96D7-04A6FFEB0574}" type="pres">
      <dgm:prSet presAssocID="{653744ED-5A47-4A16-99C4-B43C845CDA7C}" presName="connTx" presStyleLbl="sibTrans2D1" presStyleIdx="1" presStyleCnt="3"/>
      <dgm:spPr/>
      <dgm:t>
        <a:bodyPr/>
        <a:lstStyle/>
        <a:p>
          <a:endParaRPr lang="el-GR"/>
        </a:p>
      </dgm:t>
    </dgm:pt>
    <dgm:pt modelId="{9BACB0F6-AACF-4FDC-9A28-0FA2B145476A}" type="pres">
      <dgm:prSet presAssocID="{94B5948E-3968-4649-A6D3-F509BE7A09EA}" presName="composite" presStyleCnt="0"/>
      <dgm:spPr/>
    </dgm:pt>
    <dgm:pt modelId="{17752D28-2941-43FB-B652-B70F1E8B8D37}" type="pres">
      <dgm:prSet presAssocID="{94B5948E-3968-4649-A6D3-F509BE7A09EA}" presName="parTx" presStyleLbl="node1" presStyleIdx="1" presStyleCnt="4">
        <dgm:presLayoutVars>
          <dgm:chMax val="0"/>
          <dgm:chPref val="0"/>
          <dgm:bulletEnabled val="1"/>
        </dgm:presLayoutVars>
      </dgm:prSet>
      <dgm:spPr/>
      <dgm:t>
        <a:bodyPr/>
        <a:lstStyle/>
        <a:p>
          <a:endParaRPr lang="el-GR"/>
        </a:p>
      </dgm:t>
    </dgm:pt>
    <dgm:pt modelId="{9071966A-FDA3-41FC-9085-0ADB74030D5B}" type="pres">
      <dgm:prSet presAssocID="{94B5948E-3968-4649-A6D3-F509BE7A09EA}" presName="parSh" presStyleLbl="node1" presStyleIdx="2" presStyleCnt="4"/>
      <dgm:spPr/>
      <dgm:t>
        <a:bodyPr/>
        <a:lstStyle/>
        <a:p>
          <a:endParaRPr lang="el-GR"/>
        </a:p>
      </dgm:t>
    </dgm:pt>
    <dgm:pt modelId="{96CB514E-D3A8-4E79-8245-2DAF240AAFF1}" type="pres">
      <dgm:prSet presAssocID="{94B5948E-3968-4649-A6D3-F509BE7A09EA}" presName="desTx" presStyleLbl="fgAcc1" presStyleIdx="2" presStyleCnt="4" custScaleY="82382">
        <dgm:presLayoutVars>
          <dgm:bulletEnabled val="1"/>
        </dgm:presLayoutVars>
      </dgm:prSet>
      <dgm:spPr/>
      <dgm:t>
        <a:bodyPr/>
        <a:lstStyle/>
        <a:p>
          <a:endParaRPr lang="el-GR"/>
        </a:p>
      </dgm:t>
    </dgm:pt>
    <dgm:pt modelId="{786693E5-E04B-4AC6-909D-30DAA63B2DA7}" type="pres">
      <dgm:prSet presAssocID="{FAE785DD-DCF4-42E0-A999-D84D8B474DB1}" presName="sibTrans" presStyleLbl="sibTrans2D1" presStyleIdx="2" presStyleCnt="3"/>
      <dgm:spPr/>
      <dgm:t>
        <a:bodyPr/>
        <a:lstStyle/>
        <a:p>
          <a:endParaRPr lang="el-GR"/>
        </a:p>
      </dgm:t>
    </dgm:pt>
    <dgm:pt modelId="{45E46CD0-51DC-402E-BCDA-E45BE07C0450}" type="pres">
      <dgm:prSet presAssocID="{FAE785DD-DCF4-42E0-A999-D84D8B474DB1}" presName="connTx" presStyleLbl="sibTrans2D1" presStyleIdx="2" presStyleCnt="3"/>
      <dgm:spPr/>
      <dgm:t>
        <a:bodyPr/>
        <a:lstStyle/>
        <a:p>
          <a:endParaRPr lang="el-GR"/>
        </a:p>
      </dgm:t>
    </dgm:pt>
    <dgm:pt modelId="{5F619250-3F88-4D19-9EBD-A2C91F7632FB}" type="pres">
      <dgm:prSet presAssocID="{9BAA3025-B40B-48DC-92C5-DF5E12067F04}" presName="composite" presStyleCnt="0"/>
      <dgm:spPr/>
    </dgm:pt>
    <dgm:pt modelId="{7CEF99D1-4A3B-4029-88A8-00890FF72B3C}" type="pres">
      <dgm:prSet presAssocID="{9BAA3025-B40B-48DC-92C5-DF5E12067F04}" presName="parTx" presStyleLbl="node1" presStyleIdx="2" presStyleCnt="4">
        <dgm:presLayoutVars>
          <dgm:chMax val="0"/>
          <dgm:chPref val="0"/>
          <dgm:bulletEnabled val="1"/>
        </dgm:presLayoutVars>
      </dgm:prSet>
      <dgm:spPr/>
      <dgm:t>
        <a:bodyPr/>
        <a:lstStyle/>
        <a:p>
          <a:endParaRPr lang="el-GR"/>
        </a:p>
      </dgm:t>
    </dgm:pt>
    <dgm:pt modelId="{24D6C9E0-7D58-4096-9D05-F68152079460}" type="pres">
      <dgm:prSet presAssocID="{9BAA3025-B40B-48DC-92C5-DF5E12067F04}" presName="parSh" presStyleLbl="node1" presStyleIdx="3" presStyleCnt="4" custScaleX="139110" custScaleY="202481"/>
      <dgm:spPr/>
      <dgm:t>
        <a:bodyPr/>
        <a:lstStyle/>
        <a:p>
          <a:endParaRPr lang="el-GR"/>
        </a:p>
      </dgm:t>
    </dgm:pt>
    <dgm:pt modelId="{1DE56717-5AB7-4BC4-BE8B-AEE556FB209B}" type="pres">
      <dgm:prSet presAssocID="{9BAA3025-B40B-48DC-92C5-DF5E12067F04}" presName="desTx" presStyleLbl="fgAcc1" presStyleIdx="3" presStyleCnt="4" custScaleY="59601">
        <dgm:presLayoutVars>
          <dgm:bulletEnabled val="1"/>
        </dgm:presLayoutVars>
      </dgm:prSet>
      <dgm:spPr/>
      <dgm:t>
        <a:bodyPr/>
        <a:lstStyle/>
        <a:p>
          <a:endParaRPr lang="el-GR"/>
        </a:p>
      </dgm:t>
    </dgm:pt>
  </dgm:ptLst>
  <dgm:cxnLst>
    <dgm:cxn modelId="{4F5B90C7-269C-4487-8015-A031D0FF9973}" srcId="{94B5948E-3968-4649-A6D3-F509BE7A09EA}" destId="{D5150A14-EBF5-47AF-8F92-8F6248E9F6BD}" srcOrd="1" destOrd="0" parTransId="{BA22A2A2-AE68-424D-BCC0-CA8864699394}" sibTransId="{185243B0-649D-41C6-AFE3-A888C15A42BF}"/>
    <dgm:cxn modelId="{0F0E776E-67C6-405F-9476-083796514314}" type="presOf" srcId="{FAE785DD-DCF4-42E0-A999-D84D8B474DB1}" destId="{45E46CD0-51DC-402E-BCDA-E45BE07C0450}" srcOrd="1" destOrd="0" presId="urn:microsoft.com/office/officeart/2005/8/layout/process3"/>
    <dgm:cxn modelId="{EF63D26F-CCD1-40A7-9FA0-5B2B36037FE6}" type="presOf" srcId="{653744ED-5A47-4A16-99C4-B43C845CDA7C}" destId="{ED456CE4-A4BA-4C1C-96D7-04A6FFEB0574}" srcOrd="1" destOrd="0" presId="urn:microsoft.com/office/officeart/2005/8/layout/process3"/>
    <dgm:cxn modelId="{9291F58B-73E4-4185-89DD-7E3F4FB612EA}" type="presOf" srcId="{653744ED-5A47-4A16-99C4-B43C845CDA7C}" destId="{2A0FEADC-A951-4799-9FE2-14975C50FBEF}" srcOrd="0" destOrd="0" presId="urn:microsoft.com/office/officeart/2005/8/layout/process3"/>
    <dgm:cxn modelId="{DA7D3EC3-6469-4CCD-B23E-041845BC11A5}" type="presOf" srcId="{25B79515-617B-4247-85ED-D17BDBE99009}" destId="{814532E3-189A-46D5-9FB3-893C0E9203E4}" srcOrd="1" destOrd="0" presId="urn:microsoft.com/office/officeart/2005/8/layout/process3"/>
    <dgm:cxn modelId="{D4094BAD-E8CD-456F-8896-2B3AC4019AD8}" srcId="{94B5948E-3968-4649-A6D3-F509BE7A09EA}" destId="{E4EAA1FF-DAC8-4BBA-A7A8-DB4558733643}" srcOrd="0" destOrd="0" parTransId="{53D5716A-3464-442A-A07A-79EC26642F45}" sibTransId="{5ECD4F82-3CEC-45BF-BDB5-09512666DD40}"/>
    <dgm:cxn modelId="{3C5B0324-20D7-413F-8A6A-BFBE9DBCAB79}" type="presOf" srcId="{B183AD40-FEDC-43D9-96E1-8A9D67146254}" destId="{EBFFE565-2C53-4724-BC0B-1859EF324D33}" srcOrd="0" destOrd="0" presId="urn:microsoft.com/office/officeart/2005/8/layout/process3"/>
    <dgm:cxn modelId="{55F373C4-711D-4B04-9975-35432CAE4773}" srcId="{9BAA3025-B40B-48DC-92C5-DF5E12067F04}" destId="{90C4A059-6EEE-4F38-AF5F-EF66F0994168}" srcOrd="0" destOrd="0" parTransId="{8A7E43BE-5622-45AA-9A13-D96C53E19D8D}" sibTransId="{574FA211-9FCD-4FF8-94A0-3CAEAB7228F3}"/>
    <dgm:cxn modelId="{462FD2A8-BB75-4C19-A311-AE147B3DDC70}" type="presOf" srcId="{E4EAA1FF-DAC8-4BBA-A7A8-DB4558733643}" destId="{96CB514E-D3A8-4E79-8245-2DAF240AAFF1}" srcOrd="0" destOrd="0" presId="urn:microsoft.com/office/officeart/2005/8/layout/process3"/>
    <dgm:cxn modelId="{65A19FE6-AE07-4582-A884-B106C10AC7C4}" srcId="{CDB3C058-EE2B-4620-93BD-0EB51547581E}" destId="{85FFDA8A-98B6-4201-B49F-9DEAD696FD11}" srcOrd="0" destOrd="0" parTransId="{55A80DE8-AF5C-4923-B9D0-4D65965F9E7F}" sibTransId="{298E5C7F-7DD9-4417-AE23-35435672ACCC}"/>
    <dgm:cxn modelId="{2AE7431E-E546-4049-946A-7FED8AE32C94}" type="presOf" srcId="{B183AD40-FEDC-43D9-96E1-8A9D67146254}" destId="{1BA9C7FD-6028-4400-8084-A4612C0A1D82}" srcOrd="1" destOrd="0" presId="urn:microsoft.com/office/officeart/2005/8/layout/process3"/>
    <dgm:cxn modelId="{9FEDE1E4-FE91-4446-A66B-B7FD3C2D3024}" type="presOf" srcId="{01038BCD-DEF0-488B-9B2C-8F7B282FBFAF}" destId="{EA2BA23F-136D-4BA0-9E32-E0E57A356F5E}" srcOrd="0" destOrd="0" presId="urn:microsoft.com/office/officeart/2005/8/layout/process3"/>
    <dgm:cxn modelId="{9D5359FB-991B-4129-A732-A643491D4022}" srcId="{B0A9EBEE-CF9A-4AE4-B708-F04E26DEBDB2}" destId="{94B5948E-3968-4649-A6D3-F509BE7A09EA}" srcOrd="2" destOrd="0" parTransId="{0CB63366-D376-4CDE-8299-D13C1D643F72}" sibTransId="{FAE785DD-DCF4-42E0-A999-D84D8B474DB1}"/>
    <dgm:cxn modelId="{AC1EA188-9431-45FC-9687-DB08B9E6108D}" srcId="{B183AD40-FEDC-43D9-96E1-8A9D67146254}" destId="{AB28A515-1428-4D6C-880D-4803664D6A27}" srcOrd="1" destOrd="0" parTransId="{06F79CF7-470E-4B73-9C49-B81440D927FE}" sibTransId="{6F2BD795-FFEA-45B5-98D3-B45B6A785762}"/>
    <dgm:cxn modelId="{EF1B75E2-852C-488E-8484-F865D10A2A6E}" type="presOf" srcId="{9BAA3025-B40B-48DC-92C5-DF5E12067F04}" destId="{24D6C9E0-7D58-4096-9D05-F68152079460}" srcOrd="1" destOrd="0" presId="urn:microsoft.com/office/officeart/2005/8/layout/process3"/>
    <dgm:cxn modelId="{DF9EE54A-DE5D-4CBA-9284-327357FB0BB9}" type="presOf" srcId="{25B79515-617B-4247-85ED-D17BDBE99009}" destId="{F475ABEC-CD13-4CCA-99EE-78CD23731A48}" srcOrd="0" destOrd="0" presId="urn:microsoft.com/office/officeart/2005/8/layout/process3"/>
    <dgm:cxn modelId="{F3B1085C-EF6F-4A85-A1EA-08807A567D5B}" type="presOf" srcId="{9BAA3025-B40B-48DC-92C5-DF5E12067F04}" destId="{7CEF99D1-4A3B-4029-88A8-00890FF72B3C}" srcOrd="0" destOrd="0" presId="urn:microsoft.com/office/officeart/2005/8/layout/process3"/>
    <dgm:cxn modelId="{2A8DC5E0-BAFA-4CE2-9E51-3D5B5F0C2817}" type="presOf" srcId="{94B5948E-3968-4649-A6D3-F509BE7A09EA}" destId="{17752D28-2941-43FB-B652-B70F1E8B8D37}" srcOrd="0" destOrd="0" presId="urn:microsoft.com/office/officeart/2005/8/layout/process3"/>
    <dgm:cxn modelId="{C631E5BB-6373-49D9-BF69-71BB6E9A45FC}" type="presOf" srcId="{85FFDA8A-98B6-4201-B49F-9DEAD696FD11}" destId="{EA1BAD1F-6CD9-4FCB-85BA-4BE4C9064408}" srcOrd="0" destOrd="0" presId="urn:microsoft.com/office/officeart/2005/8/layout/process3"/>
    <dgm:cxn modelId="{37515BA7-083A-4E29-B78C-7E431C3B9878}" srcId="{B183AD40-FEDC-43D9-96E1-8A9D67146254}" destId="{01038BCD-DEF0-488B-9B2C-8F7B282FBFAF}" srcOrd="0" destOrd="0" parTransId="{677077CD-2CFC-4560-A81F-97E275DB7D94}" sibTransId="{71137977-4BC3-450C-A6A7-7D544BA884F1}"/>
    <dgm:cxn modelId="{EEEBA7CC-F36B-4E46-B11F-9258CB87FE09}" type="presOf" srcId="{B0A9EBEE-CF9A-4AE4-B708-F04E26DEBDB2}" destId="{B20FFDF0-CD6C-4D03-82AE-CC6F78C7DE34}" srcOrd="0" destOrd="0" presId="urn:microsoft.com/office/officeart/2005/8/layout/process3"/>
    <dgm:cxn modelId="{75A91D94-1DF5-4331-8FC9-DACDA8B0866D}" srcId="{B0A9EBEE-CF9A-4AE4-B708-F04E26DEBDB2}" destId="{9BAA3025-B40B-48DC-92C5-DF5E12067F04}" srcOrd="3" destOrd="0" parTransId="{971C4401-8F8A-4494-A78B-8BF76D1CA8F0}" sibTransId="{00D90701-D372-4C44-8855-C5FA98C79E89}"/>
    <dgm:cxn modelId="{BB119D82-AA0D-43F2-85C3-65397BBAA554}" type="presOf" srcId="{AB28A515-1428-4D6C-880D-4803664D6A27}" destId="{EA2BA23F-136D-4BA0-9E32-E0E57A356F5E}" srcOrd="0" destOrd="1" presId="urn:microsoft.com/office/officeart/2005/8/layout/process3"/>
    <dgm:cxn modelId="{43EE6BF0-D681-4CAB-81E2-5EFCCA2D249F}" type="presOf" srcId="{FAE785DD-DCF4-42E0-A999-D84D8B474DB1}" destId="{786693E5-E04B-4AC6-909D-30DAA63B2DA7}" srcOrd="0" destOrd="0" presId="urn:microsoft.com/office/officeart/2005/8/layout/process3"/>
    <dgm:cxn modelId="{461C3C41-C8A2-419B-ADB1-7AC138BCA122}" type="presOf" srcId="{CDB3C058-EE2B-4620-93BD-0EB51547581E}" destId="{76A4555D-F502-420F-A98E-1788EDAA843D}" srcOrd="0" destOrd="0" presId="urn:microsoft.com/office/officeart/2005/8/layout/process3"/>
    <dgm:cxn modelId="{BAEDC060-119E-49DC-BDD6-87A1AD8272F9}" type="presOf" srcId="{94B5948E-3968-4649-A6D3-F509BE7A09EA}" destId="{9071966A-FDA3-41FC-9085-0ADB74030D5B}" srcOrd="1" destOrd="0" presId="urn:microsoft.com/office/officeart/2005/8/layout/process3"/>
    <dgm:cxn modelId="{974EE181-427C-4A2D-82F8-118D998E856C}" srcId="{B0A9EBEE-CF9A-4AE4-B708-F04E26DEBDB2}" destId="{B183AD40-FEDC-43D9-96E1-8A9D67146254}" srcOrd="1" destOrd="0" parTransId="{792E4ADE-2E43-4CF3-95AE-552F52315892}" sibTransId="{653744ED-5A47-4A16-99C4-B43C845CDA7C}"/>
    <dgm:cxn modelId="{DEFF252F-B1B1-4FE0-81CF-C49F22A75ECC}" type="presOf" srcId="{D5150A14-EBF5-47AF-8F92-8F6248E9F6BD}" destId="{96CB514E-D3A8-4E79-8245-2DAF240AAFF1}" srcOrd="0" destOrd="1" presId="urn:microsoft.com/office/officeart/2005/8/layout/process3"/>
    <dgm:cxn modelId="{E370FEAA-EC5A-479D-AE21-86AFE475857B}" type="presOf" srcId="{CDB3C058-EE2B-4620-93BD-0EB51547581E}" destId="{A694F9A0-E95F-43A7-B0C4-9C538837D188}" srcOrd="1" destOrd="0" presId="urn:microsoft.com/office/officeart/2005/8/layout/process3"/>
    <dgm:cxn modelId="{F9708D7E-A56A-4631-8D5D-EAA49F5A55B3}" srcId="{B0A9EBEE-CF9A-4AE4-B708-F04E26DEBDB2}" destId="{CDB3C058-EE2B-4620-93BD-0EB51547581E}" srcOrd="0" destOrd="0" parTransId="{C3FD2242-53C5-48FD-9B07-2679FBBC71BA}" sibTransId="{25B79515-617B-4247-85ED-D17BDBE99009}"/>
    <dgm:cxn modelId="{AF20BE30-9847-49A8-897E-7A96C271AC6E}" type="presOf" srcId="{90C4A059-6EEE-4F38-AF5F-EF66F0994168}" destId="{1DE56717-5AB7-4BC4-BE8B-AEE556FB209B}" srcOrd="0" destOrd="0" presId="urn:microsoft.com/office/officeart/2005/8/layout/process3"/>
    <dgm:cxn modelId="{58F368C6-1DD9-40BC-9D46-F26999082E49}" type="presParOf" srcId="{B20FFDF0-CD6C-4D03-82AE-CC6F78C7DE34}" destId="{D83F13FC-5C44-43B6-9212-44D20284F89C}" srcOrd="0" destOrd="0" presId="urn:microsoft.com/office/officeart/2005/8/layout/process3"/>
    <dgm:cxn modelId="{EE1234F3-A287-4807-8FF7-92B93EF4F25F}" type="presParOf" srcId="{D83F13FC-5C44-43B6-9212-44D20284F89C}" destId="{76A4555D-F502-420F-A98E-1788EDAA843D}" srcOrd="0" destOrd="0" presId="urn:microsoft.com/office/officeart/2005/8/layout/process3"/>
    <dgm:cxn modelId="{6D4C8CDE-DE88-4D2C-8304-CD5AA538DC19}" type="presParOf" srcId="{D83F13FC-5C44-43B6-9212-44D20284F89C}" destId="{A694F9A0-E95F-43A7-B0C4-9C538837D188}" srcOrd="1" destOrd="0" presId="urn:microsoft.com/office/officeart/2005/8/layout/process3"/>
    <dgm:cxn modelId="{D6A6149C-6DFD-4A91-A305-29DF5F44527E}" type="presParOf" srcId="{D83F13FC-5C44-43B6-9212-44D20284F89C}" destId="{EA1BAD1F-6CD9-4FCB-85BA-4BE4C9064408}" srcOrd="2" destOrd="0" presId="urn:microsoft.com/office/officeart/2005/8/layout/process3"/>
    <dgm:cxn modelId="{7E5CD32E-C096-401A-8925-41BCF74328DD}" type="presParOf" srcId="{B20FFDF0-CD6C-4D03-82AE-CC6F78C7DE34}" destId="{F475ABEC-CD13-4CCA-99EE-78CD23731A48}" srcOrd="1" destOrd="0" presId="urn:microsoft.com/office/officeart/2005/8/layout/process3"/>
    <dgm:cxn modelId="{EBBE9ED3-3BB0-42E5-8AFA-FDB2F25594DC}" type="presParOf" srcId="{F475ABEC-CD13-4CCA-99EE-78CD23731A48}" destId="{814532E3-189A-46D5-9FB3-893C0E9203E4}" srcOrd="0" destOrd="0" presId="urn:microsoft.com/office/officeart/2005/8/layout/process3"/>
    <dgm:cxn modelId="{E45AA2B5-6A60-49AA-997F-64DA365F00A1}" type="presParOf" srcId="{B20FFDF0-CD6C-4D03-82AE-CC6F78C7DE34}" destId="{870B561E-EC2C-4273-994C-94CBFB85EDBD}" srcOrd="2" destOrd="0" presId="urn:microsoft.com/office/officeart/2005/8/layout/process3"/>
    <dgm:cxn modelId="{789B6692-CEAC-4B61-A4F6-F205D80F71F4}" type="presParOf" srcId="{870B561E-EC2C-4273-994C-94CBFB85EDBD}" destId="{EBFFE565-2C53-4724-BC0B-1859EF324D33}" srcOrd="0" destOrd="0" presId="urn:microsoft.com/office/officeart/2005/8/layout/process3"/>
    <dgm:cxn modelId="{2FE1FA93-56D8-4E12-A890-477E332532F6}" type="presParOf" srcId="{870B561E-EC2C-4273-994C-94CBFB85EDBD}" destId="{1BA9C7FD-6028-4400-8084-A4612C0A1D82}" srcOrd="1" destOrd="0" presId="urn:microsoft.com/office/officeart/2005/8/layout/process3"/>
    <dgm:cxn modelId="{C3B153F5-09BA-4E0B-B341-8214461E7130}" type="presParOf" srcId="{870B561E-EC2C-4273-994C-94CBFB85EDBD}" destId="{EA2BA23F-136D-4BA0-9E32-E0E57A356F5E}" srcOrd="2" destOrd="0" presId="urn:microsoft.com/office/officeart/2005/8/layout/process3"/>
    <dgm:cxn modelId="{638E0427-D3EF-49AC-8403-4080AF85D904}" type="presParOf" srcId="{B20FFDF0-CD6C-4D03-82AE-CC6F78C7DE34}" destId="{2A0FEADC-A951-4799-9FE2-14975C50FBEF}" srcOrd="3" destOrd="0" presId="urn:microsoft.com/office/officeart/2005/8/layout/process3"/>
    <dgm:cxn modelId="{138800DB-B32A-4F10-921C-71EEAA81BDE4}" type="presParOf" srcId="{2A0FEADC-A951-4799-9FE2-14975C50FBEF}" destId="{ED456CE4-A4BA-4C1C-96D7-04A6FFEB0574}" srcOrd="0" destOrd="0" presId="urn:microsoft.com/office/officeart/2005/8/layout/process3"/>
    <dgm:cxn modelId="{CD8722AC-1D0B-4B0D-ABED-1F4575A61906}" type="presParOf" srcId="{B20FFDF0-CD6C-4D03-82AE-CC6F78C7DE34}" destId="{9BACB0F6-AACF-4FDC-9A28-0FA2B145476A}" srcOrd="4" destOrd="0" presId="urn:microsoft.com/office/officeart/2005/8/layout/process3"/>
    <dgm:cxn modelId="{0CC7186D-A446-4927-A66A-561B743C5732}" type="presParOf" srcId="{9BACB0F6-AACF-4FDC-9A28-0FA2B145476A}" destId="{17752D28-2941-43FB-B652-B70F1E8B8D37}" srcOrd="0" destOrd="0" presId="urn:microsoft.com/office/officeart/2005/8/layout/process3"/>
    <dgm:cxn modelId="{26F21052-E183-48AF-AE5B-AB03338A7A67}" type="presParOf" srcId="{9BACB0F6-AACF-4FDC-9A28-0FA2B145476A}" destId="{9071966A-FDA3-41FC-9085-0ADB74030D5B}" srcOrd="1" destOrd="0" presId="urn:microsoft.com/office/officeart/2005/8/layout/process3"/>
    <dgm:cxn modelId="{97EA1ECC-75BF-49B1-B30A-6E78EF6B2F04}" type="presParOf" srcId="{9BACB0F6-AACF-4FDC-9A28-0FA2B145476A}" destId="{96CB514E-D3A8-4E79-8245-2DAF240AAFF1}" srcOrd="2" destOrd="0" presId="urn:microsoft.com/office/officeart/2005/8/layout/process3"/>
    <dgm:cxn modelId="{321B36E7-C69B-4D15-A8E0-3613F211036F}" type="presParOf" srcId="{B20FFDF0-CD6C-4D03-82AE-CC6F78C7DE34}" destId="{786693E5-E04B-4AC6-909D-30DAA63B2DA7}" srcOrd="5" destOrd="0" presId="urn:microsoft.com/office/officeart/2005/8/layout/process3"/>
    <dgm:cxn modelId="{594E1EA1-3B4B-4F83-9ED4-75B393E0C4E9}" type="presParOf" srcId="{786693E5-E04B-4AC6-909D-30DAA63B2DA7}" destId="{45E46CD0-51DC-402E-BCDA-E45BE07C0450}" srcOrd="0" destOrd="0" presId="urn:microsoft.com/office/officeart/2005/8/layout/process3"/>
    <dgm:cxn modelId="{761307CA-D1B1-4D42-B554-683253C19586}" type="presParOf" srcId="{B20FFDF0-CD6C-4D03-82AE-CC6F78C7DE34}" destId="{5F619250-3F88-4D19-9EBD-A2C91F7632FB}" srcOrd="6" destOrd="0" presId="urn:microsoft.com/office/officeart/2005/8/layout/process3"/>
    <dgm:cxn modelId="{2ED77D90-EB99-47CA-AF41-66364400B542}" type="presParOf" srcId="{5F619250-3F88-4D19-9EBD-A2C91F7632FB}" destId="{7CEF99D1-4A3B-4029-88A8-00890FF72B3C}" srcOrd="0" destOrd="0" presId="urn:microsoft.com/office/officeart/2005/8/layout/process3"/>
    <dgm:cxn modelId="{0F6BEC89-1BE4-4AB5-B3A4-2CF41B0930C7}" type="presParOf" srcId="{5F619250-3F88-4D19-9EBD-A2C91F7632FB}" destId="{24D6C9E0-7D58-4096-9D05-F68152079460}" srcOrd="1" destOrd="0" presId="urn:microsoft.com/office/officeart/2005/8/layout/process3"/>
    <dgm:cxn modelId="{F74BB56A-43E2-4919-92A9-F009F1072C05}" type="presParOf" srcId="{5F619250-3F88-4D19-9EBD-A2C91F7632FB}" destId="{1DE56717-5AB7-4BC4-BE8B-AEE556FB209B}" srcOrd="2" destOrd="0" presId="urn:microsoft.com/office/officeart/2005/8/layout/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4EE4952-49F0-4B16-92FA-9681E28318EC}" type="doc">
      <dgm:prSet loTypeId="urn:microsoft.com/office/officeart/2005/8/layout/process1" loCatId="process" qsTypeId="urn:microsoft.com/office/officeart/2005/8/quickstyle/3d2" qsCatId="3D" csTypeId="urn:microsoft.com/office/officeart/2005/8/colors/accent1_2" csCatId="accent1" phldr="1"/>
      <dgm:spPr/>
    </dgm:pt>
    <dgm:pt modelId="{2FC202DC-D6D4-4DFD-929C-DBA48078BD31}">
      <dgm:prSet phldrT="[Text]" custT="1"/>
      <dgm:spPr/>
      <dgm:t>
        <a:bodyPr/>
        <a:lstStyle/>
        <a:p>
          <a:r>
            <a:rPr lang="el-GR" sz="2400" dirty="0" smtClean="0"/>
            <a:t>Οι τελικοί ΜΟ βαθμολογίας </a:t>
          </a:r>
          <a:endParaRPr lang="el-GR" sz="2400" dirty="0"/>
        </a:p>
      </dgm:t>
    </dgm:pt>
    <dgm:pt modelId="{E1114F34-6E5F-481A-889F-70A64B5C8CF3}" type="parTrans" cxnId="{8CB001D4-8D8C-45DD-BD61-9E4B0541F6B4}">
      <dgm:prSet/>
      <dgm:spPr/>
      <dgm:t>
        <a:bodyPr/>
        <a:lstStyle/>
        <a:p>
          <a:endParaRPr lang="el-GR"/>
        </a:p>
      </dgm:t>
    </dgm:pt>
    <dgm:pt modelId="{A90EDDA1-2517-442A-BD5E-F4CF02FA328B}" type="sibTrans" cxnId="{8CB001D4-8D8C-45DD-BD61-9E4B0541F6B4}">
      <dgm:prSet/>
      <dgm:spPr/>
      <dgm:t>
        <a:bodyPr/>
        <a:lstStyle/>
        <a:p>
          <a:endParaRPr lang="el-GR"/>
        </a:p>
      </dgm:t>
    </dgm:pt>
    <dgm:pt modelId="{A0ADB97E-B1D9-48EA-BB57-EA8BD5D1B155}">
      <dgm:prSet phldrT="[Text]" custT="1"/>
      <dgm:spPr/>
      <dgm:t>
        <a:bodyPr/>
        <a:lstStyle/>
        <a:p>
          <a:r>
            <a:rPr lang="el-GR" sz="2000" dirty="0" smtClean="0"/>
            <a:t>Έλεγχος αν ΜΟ &gt;10 &amp; Υπολογισμός ποσοστού επιτυχίας</a:t>
          </a:r>
          <a:endParaRPr lang="el-GR" sz="2000" dirty="0"/>
        </a:p>
      </dgm:t>
    </dgm:pt>
    <dgm:pt modelId="{6B46E24D-849E-4F89-8FAF-4A4F5CA31D69}" type="parTrans" cxnId="{248F4034-DF56-45D4-B4F6-E6158DAD9C24}">
      <dgm:prSet/>
      <dgm:spPr/>
      <dgm:t>
        <a:bodyPr/>
        <a:lstStyle/>
        <a:p>
          <a:endParaRPr lang="el-GR"/>
        </a:p>
      </dgm:t>
    </dgm:pt>
    <dgm:pt modelId="{FADB2CE7-72E7-417F-B591-D65C69F90645}" type="sibTrans" cxnId="{248F4034-DF56-45D4-B4F6-E6158DAD9C24}">
      <dgm:prSet/>
      <dgm:spPr/>
      <dgm:t>
        <a:bodyPr/>
        <a:lstStyle/>
        <a:p>
          <a:endParaRPr lang="el-GR"/>
        </a:p>
      </dgm:t>
    </dgm:pt>
    <dgm:pt modelId="{DAA8D9D0-23F8-4B7B-AF38-177FC62E4D6D}">
      <dgm:prSet phldrT="[Text]" custT="1"/>
      <dgm:spPr/>
      <dgm:t>
        <a:bodyPr/>
        <a:lstStyle/>
        <a:p>
          <a:r>
            <a:rPr lang="el-GR" sz="2000" dirty="0" smtClean="0"/>
            <a:t>Ονόματα μαθητών που προάγονται ή απορρίπτονται.</a:t>
          </a:r>
          <a:endParaRPr lang="el-GR" sz="2000" dirty="0"/>
        </a:p>
      </dgm:t>
    </dgm:pt>
    <dgm:pt modelId="{97C00088-B041-41C5-A3E5-804E5C27EF14}" type="parTrans" cxnId="{F8231847-2239-44C3-BFC7-A1A6FA2FFF8A}">
      <dgm:prSet/>
      <dgm:spPr/>
      <dgm:t>
        <a:bodyPr/>
        <a:lstStyle/>
        <a:p>
          <a:endParaRPr lang="el-GR"/>
        </a:p>
      </dgm:t>
    </dgm:pt>
    <dgm:pt modelId="{D8FCDE3A-4329-4D43-A687-069E841B6B29}" type="sibTrans" cxnId="{F8231847-2239-44C3-BFC7-A1A6FA2FFF8A}">
      <dgm:prSet/>
      <dgm:spPr/>
      <dgm:t>
        <a:bodyPr/>
        <a:lstStyle/>
        <a:p>
          <a:endParaRPr lang="el-GR"/>
        </a:p>
      </dgm:t>
    </dgm:pt>
    <dgm:pt modelId="{0F45F6CB-B22C-40A1-AA10-76E645F59E56}" type="pres">
      <dgm:prSet presAssocID="{54EE4952-49F0-4B16-92FA-9681E28318EC}" presName="Name0" presStyleCnt="0">
        <dgm:presLayoutVars>
          <dgm:dir/>
          <dgm:resizeHandles val="exact"/>
        </dgm:presLayoutVars>
      </dgm:prSet>
      <dgm:spPr/>
    </dgm:pt>
    <dgm:pt modelId="{FC7BD701-BF1C-481C-9C22-406B9E106C2D}" type="pres">
      <dgm:prSet presAssocID="{2FC202DC-D6D4-4DFD-929C-DBA48078BD31}" presName="node" presStyleLbl="node1" presStyleIdx="0" presStyleCnt="3" custScaleX="141407">
        <dgm:presLayoutVars>
          <dgm:bulletEnabled val="1"/>
        </dgm:presLayoutVars>
      </dgm:prSet>
      <dgm:spPr/>
      <dgm:t>
        <a:bodyPr/>
        <a:lstStyle/>
        <a:p>
          <a:endParaRPr lang="el-GR"/>
        </a:p>
      </dgm:t>
    </dgm:pt>
    <dgm:pt modelId="{5C629AAC-3EA2-4678-AC1C-5BD3E70A5267}" type="pres">
      <dgm:prSet presAssocID="{A90EDDA1-2517-442A-BD5E-F4CF02FA328B}" presName="sibTrans" presStyleLbl="sibTrans2D1" presStyleIdx="0" presStyleCnt="2"/>
      <dgm:spPr/>
      <dgm:t>
        <a:bodyPr/>
        <a:lstStyle/>
        <a:p>
          <a:endParaRPr lang="el-GR"/>
        </a:p>
      </dgm:t>
    </dgm:pt>
    <dgm:pt modelId="{D85B4F88-9F37-4136-B5FB-B86420B47522}" type="pres">
      <dgm:prSet presAssocID="{A90EDDA1-2517-442A-BD5E-F4CF02FA328B}" presName="connectorText" presStyleLbl="sibTrans2D1" presStyleIdx="0" presStyleCnt="2"/>
      <dgm:spPr/>
      <dgm:t>
        <a:bodyPr/>
        <a:lstStyle/>
        <a:p>
          <a:endParaRPr lang="el-GR"/>
        </a:p>
      </dgm:t>
    </dgm:pt>
    <dgm:pt modelId="{C5C6EFBB-486F-4E3E-82A0-70560155DCE1}" type="pres">
      <dgm:prSet presAssocID="{A0ADB97E-B1D9-48EA-BB57-EA8BD5D1B155}" presName="node" presStyleLbl="node1" presStyleIdx="1" presStyleCnt="3" custScaleX="133684" custLinFactNeighborX="-1451" custLinFactNeighborY="-2155">
        <dgm:presLayoutVars>
          <dgm:bulletEnabled val="1"/>
        </dgm:presLayoutVars>
      </dgm:prSet>
      <dgm:spPr/>
      <dgm:t>
        <a:bodyPr/>
        <a:lstStyle/>
        <a:p>
          <a:endParaRPr lang="el-GR"/>
        </a:p>
      </dgm:t>
    </dgm:pt>
    <dgm:pt modelId="{5F5D69A9-0CBB-4D0E-93C2-CD235A78D5D8}" type="pres">
      <dgm:prSet presAssocID="{FADB2CE7-72E7-417F-B591-D65C69F90645}" presName="sibTrans" presStyleLbl="sibTrans2D1" presStyleIdx="1" presStyleCnt="2"/>
      <dgm:spPr/>
      <dgm:t>
        <a:bodyPr/>
        <a:lstStyle/>
        <a:p>
          <a:endParaRPr lang="el-GR"/>
        </a:p>
      </dgm:t>
    </dgm:pt>
    <dgm:pt modelId="{0F9C4533-5412-464F-A2E3-F3A51C7F7884}" type="pres">
      <dgm:prSet presAssocID="{FADB2CE7-72E7-417F-B591-D65C69F90645}" presName="connectorText" presStyleLbl="sibTrans2D1" presStyleIdx="1" presStyleCnt="2"/>
      <dgm:spPr/>
      <dgm:t>
        <a:bodyPr/>
        <a:lstStyle/>
        <a:p>
          <a:endParaRPr lang="el-GR"/>
        </a:p>
      </dgm:t>
    </dgm:pt>
    <dgm:pt modelId="{E19D7C18-57C2-4622-B153-5AFC6DBF4C66}" type="pres">
      <dgm:prSet presAssocID="{DAA8D9D0-23F8-4B7B-AF38-177FC62E4D6D}" presName="node" presStyleLbl="node1" presStyleIdx="2" presStyleCnt="3" custScaleX="143888" custLinFactNeighborX="-2095" custLinFactNeighborY="-3391">
        <dgm:presLayoutVars>
          <dgm:bulletEnabled val="1"/>
        </dgm:presLayoutVars>
      </dgm:prSet>
      <dgm:spPr/>
      <dgm:t>
        <a:bodyPr/>
        <a:lstStyle/>
        <a:p>
          <a:endParaRPr lang="el-GR"/>
        </a:p>
      </dgm:t>
    </dgm:pt>
  </dgm:ptLst>
  <dgm:cxnLst>
    <dgm:cxn modelId="{4FA24F52-9090-4389-BEC3-FF128F1FD5CD}" type="presOf" srcId="{DAA8D9D0-23F8-4B7B-AF38-177FC62E4D6D}" destId="{E19D7C18-57C2-4622-B153-5AFC6DBF4C66}" srcOrd="0" destOrd="0" presId="urn:microsoft.com/office/officeart/2005/8/layout/process1"/>
    <dgm:cxn modelId="{F8231847-2239-44C3-BFC7-A1A6FA2FFF8A}" srcId="{54EE4952-49F0-4B16-92FA-9681E28318EC}" destId="{DAA8D9D0-23F8-4B7B-AF38-177FC62E4D6D}" srcOrd="2" destOrd="0" parTransId="{97C00088-B041-41C5-A3E5-804E5C27EF14}" sibTransId="{D8FCDE3A-4329-4D43-A687-069E841B6B29}"/>
    <dgm:cxn modelId="{D789C453-5507-4AC2-8624-789DC02129C1}" type="presOf" srcId="{FADB2CE7-72E7-417F-B591-D65C69F90645}" destId="{5F5D69A9-0CBB-4D0E-93C2-CD235A78D5D8}" srcOrd="0" destOrd="0" presId="urn:microsoft.com/office/officeart/2005/8/layout/process1"/>
    <dgm:cxn modelId="{B4E84463-937B-4CDD-B80D-A64BEECD9E3A}" type="presOf" srcId="{2FC202DC-D6D4-4DFD-929C-DBA48078BD31}" destId="{FC7BD701-BF1C-481C-9C22-406B9E106C2D}" srcOrd="0" destOrd="0" presId="urn:microsoft.com/office/officeart/2005/8/layout/process1"/>
    <dgm:cxn modelId="{798FDACB-C9B2-4077-A11F-64904F0EB354}" type="presOf" srcId="{A90EDDA1-2517-442A-BD5E-F4CF02FA328B}" destId="{D85B4F88-9F37-4136-B5FB-B86420B47522}" srcOrd="1" destOrd="0" presId="urn:microsoft.com/office/officeart/2005/8/layout/process1"/>
    <dgm:cxn modelId="{8CB001D4-8D8C-45DD-BD61-9E4B0541F6B4}" srcId="{54EE4952-49F0-4B16-92FA-9681E28318EC}" destId="{2FC202DC-D6D4-4DFD-929C-DBA48078BD31}" srcOrd="0" destOrd="0" parTransId="{E1114F34-6E5F-481A-889F-70A64B5C8CF3}" sibTransId="{A90EDDA1-2517-442A-BD5E-F4CF02FA328B}"/>
    <dgm:cxn modelId="{A865DB4C-9C33-4103-837D-A0FA65E501A1}" type="presOf" srcId="{A0ADB97E-B1D9-48EA-BB57-EA8BD5D1B155}" destId="{C5C6EFBB-486F-4E3E-82A0-70560155DCE1}" srcOrd="0" destOrd="0" presId="urn:microsoft.com/office/officeart/2005/8/layout/process1"/>
    <dgm:cxn modelId="{D2066834-5655-44C5-A50A-EC4EFD1D88E9}" type="presOf" srcId="{FADB2CE7-72E7-417F-B591-D65C69F90645}" destId="{0F9C4533-5412-464F-A2E3-F3A51C7F7884}" srcOrd="1" destOrd="0" presId="urn:microsoft.com/office/officeart/2005/8/layout/process1"/>
    <dgm:cxn modelId="{248F4034-DF56-45D4-B4F6-E6158DAD9C24}" srcId="{54EE4952-49F0-4B16-92FA-9681E28318EC}" destId="{A0ADB97E-B1D9-48EA-BB57-EA8BD5D1B155}" srcOrd="1" destOrd="0" parTransId="{6B46E24D-849E-4F89-8FAF-4A4F5CA31D69}" sibTransId="{FADB2CE7-72E7-417F-B591-D65C69F90645}"/>
    <dgm:cxn modelId="{3DB9206B-3EDE-4EE2-AE4D-30007260F176}" type="presOf" srcId="{A90EDDA1-2517-442A-BD5E-F4CF02FA328B}" destId="{5C629AAC-3EA2-4678-AC1C-5BD3E70A5267}" srcOrd="0" destOrd="0" presId="urn:microsoft.com/office/officeart/2005/8/layout/process1"/>
    <dgm:cxn modelId="{F6A0CAA4-CC1B-461E-AD58-560B142A5ED9}" type="presOf" srcId="{54EE4952-49F0-4B16-92FA-9681E28318EC}" destId="{0F45F6CB-B22C-40A1-AA10-76E645F59E56}" srcOrd="0" destOrd="0" presId="urn:microsoft.com/office/officeart/2005/8/layout/process1"/>
    <dgm:cxn modelId="{E69E2A2E-87FB-4430-83A0-DCB521DE520A}" type="presParOf" srcId="{0F45F6CB-B22C-40A1-AA10-76E645F59E56}" destId="{FC7BD701-BF1C-481C-9C22-406B9E106C2D}" srcOrd="0" destOrd="0" presId="urn:microsoft.com/office/officeart/2005/8/layout/process1"/>
    <dgm:cxn modelId="{BC3F36B1-5C25-456C-A139-110E88A37306}" type="presParOf" srcId="{0F45F6CB-B22C-40A1-AA10-76E645F59E56}" destId="{5C629AAC-3EA2-4678-AC1C-5BD3E70A5267}" srcOrd="1" destOrd="0" presId="urn:microsoft.com/office/officeart/2005/8/layout/process1"/>
    <dgm:cxn modelId="{678CB4E3-7773-4200-9913-0701DFBFF042}" type="presParOf" srcId="{5C629AAC-3EA2-4678-AC1C-5BD3E70A5267}" destId="{D85B4F88-9F37-4136-B5FB-B86420B47522}" srcOrd="0" destOrd="0" presId="urn:microsoft.com/office/officeart/2005/8/layout/process1"/>
    <dgm:cxn modelId="{49849776-8B76-4758-8197-7987B22C2233}" type="presParOf" srcId="{0F45F6CB-B22C-40A1-AA10-76E645F59E56}" destId="{C5C6EFBB-486F-4E3E-82A0-70560155DCE1}" srcOrd="2" destOrd="0" presId="urn:microsoft.com/office/officeart/2005/8/layout/process1"/>
    <dgm:cxn modelId="{D323302E-B004-46C1-991A-26E334654D3E}" type="presParOf" srcId="{0F45F6CB-B22C-40A1-AA10-76E645F59E56}" destId="{5F5D69A9-0CBB-4D0E-93C2-CD235A78D5D8}" srcOrd="3" destOrd="0" presId="urn:microsoft.com/office/officeart/2005/8/layout/process1"/>
    <dgm:cxn modelId="{748787B3-E9B3-4183-B9B7-2C28186EF197}" type="presParOf" srcId="{5F5D69A9-0CBB-4D0E-93C2-CD235A78D5D8}" destId="{0F9C4533-5412-464F-A2E3-F3A51C7F7884}" srcOrd="0" destOrd="0" presId="urn:microsoft.com/office/officeart/2005/8/layout/process1"/>
    <dgm:cxn modelId="{FF4EC601-5260-4CFC-BD4D-D74E45F69A55}" type="presParOf" srcId="{0F45F6CB-B22C-40A1-AA10-76E645F59E56}" destId="{E19D7C18-57C2-4622-B153-5AFC6DBF4C66}" srcOrd="4"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5664F3E-438D-4351-991D-ABB85AB8FF5F}" type="doc">
      <dgm:prSet loTypeId="urn:microsoft.com/office/officeart/2005/8/layout/cycle5" loCatId="cycle" qsTypeId="urn:microsoft.com/office/officeart/2005/8/quickstyle/simple4" qsCatId="simple" csTypeId="urn:microsoft.com/office/officeart/2005/8/colors/accent1_2" csCatId="accent1" phldr="1"/>
      <dgm:spPr/>
      <dgm:t>
        <a:bodyPr/>
        <a:lstStyle/>
        <a:p>
          <a:endParaRPr lang="el-GR"/>
        </a:p>
      </dgm:t>
    </dgm:pt>
    <dgm:pt modelId="{BE588AED-5D47-4F42-9686-9DFCF18B5EE3}">
      <dgm:prSet phldrT="[Κείμενο]"/>
      <dgm:spPr/>
      <dgm:t>
        <a:bodyPr/>
        <a:lstStyle/>
        <a:p>
          <a:r>
            <a:rPr lang="el-GR" dirty="0" smtClean="0">
              <a:solidFill>
                <a:schemeClr val="tx1"/>
              </a:solidFill>
            </a:rPr>
            <a:t>Είσοδος δεδομένων</a:t>
          </a:r>
          <a:endParaRPr lang="el-GR" dirty="0">
            <a:solidFill>
              <a:schemeClr val="tx1"/>
            </a:solidFill>
          </a:endParaRPr>
        </a:p>
      </dgm:t>
    </dgm:pt>
    <dgm:pt modelId="{55B78FF0-BD4E-4DC2-BD92-FACAA62A2540}" type="parTrans" cxnId="{51F29305-207D-49D6-9391-4C0D596D09EE}">
      <dgm:prSet/>
      <dgm:spPr/>
      <dgm:t>
        <a:bodyPr/>
        <a:lstStyle/>
        <a:p>
          <a:endParaRPr lang="el-GR"/>
        </a:p>
      </dgm:t>
    </dgm:pt>
    <dgm:pt modelId="{0F821710-CF65-4707-BAA2-0269F3552664}" type="sibTrans" cxnId="{51F29305-207D-49D6-9391-4C0D596D09EE}">
      <dgm:prSet/>
      <dgm:spPr/>
      <dgm:t>
        <a:bodyPr/>
        <a:lstStyle/>
        <a:p>
          <a:endParaRPr lang="el-GR"/>
        </a:p>
      </dgm:t>
    </dgm:pt>
    <dgm:pt modelId="{4A647E0C-6B04-470C-BF6B-855F33DF18F3}">
      <dgm:prSet phldrT="[Κείμενο]"/>
      <dgm:spPr/>
      <dgm:t>
        <a:bodyPr/>
        <a:lstStyle/>
        <a:p>
          <a:r>
            <a:rPr lang="el-GR" dirty="0" smtClean="0">
              <a:solidFill>
                <a:schemeClr val="tx1"/>
              </a:solidFill>
            </a:rPr>
            <a:t>Επεξεργασία δεδομένων</a:t>
          </a:r>
          <a:endParaRPr lang="el-GR" dirty="0">
            <a:solidFill>
              <a:schemeClr val="tx1"/>
            </a:solidFill>
          </a:endParaRPr>
        </a:p>
      </dgm:t>
    </dgm:pt>
    <dgm:pt modelId="{1561B306-1248-4A06-B3C9-9F71BCD21270}" type="parTrans" cxnId="{F3AD2F96-D11E-49D1-A8A0-08C6532F7E41}">
      <dgm:prSet/>
      <dgm:spPr/>
      <dgm:t>
        <a:bodyPr/>
        <a:lstStyle/>
        <a:p>
          <a:endParaRPr lang="el-GR"/>
        </a:p>
      </dgm:t>
    </dgm:pt>
    <dgm:pt modelId="{A3A4FD0C-35BE-4A70-BE0B-943442EFF25E}" type="sibTrans" cxnId="{F3AD2F96-D11E-49D1-A8A0-08C6532F7E41}">
      <dgm:prSet/>
      <dgm:spPr/>
      <dgm:t>
        <a:bodyPr/>
        <a:lstStyle/>
        <a:p>
          <a:endParaRPr lang="el-GR"/>
        </a:p>
      </dgm:t>
    </dgm:pt>
    <dgm:pt modelId="{E600C845-AF03-4721-A5EF-D77FFEA5F4A0}">
      <dgm:prSet phldrT="[Κείμενο]"/>
      <dgm:spPr/>
      <dgm:t>
        <a:bodyPr/>
        <a:lstStyle/>
        <a:p>
          <a:r>
            <a:rPr lang="el-GR" dirty="0" smtClean="0">
              <a:solidFill>
                <a:schemeClr val="tx1"/>
              </a:solidFill>
            </a:rPr>
            <a:t>Πληροφορίες</a:t>
          </a:r>
          <a:endParaRPr lang="el-GR" dirty="0">
            <a:solidFill>
              <a:schemeClr val="tx1"/>
            </a:solidFill>
          </a:endParaRPr>
        </a:p>
      </dgm:t>
    </dgm:pt>
    <dgm:pt modelId="{9069E808-0BAD-4A57-A5E3-F3517B734B45}" type="parTrans" cxnId="{7FE6DC31-B20E-4221-9E2D-329DF8DAAC2E}">
      <dgm:prSet/>
      <dgm:spPr/>
      <dgm:t>
        <a:bodyPr/>
        <a:lstStyle/>
        <a:p>
          <a:endParaRPr lang="el-GR"/>
        </a:p>
      </dgm:t>
    </dgm:pt>
    <dgm:pt modelId="{9499331C-B7C1-46EC-A998-39C70CC33E0F}" type="sibTrans" cxnId="{7FE6DC31-B20E-4221-9E2D-329DF8DAAC2E}">
      <dgm:prSet/>
      <dgm:spPr/>
      <dgm:t>
        <a:bodyPr/>
        <a:lstStyle/>
        <a:p>
          <a:endParaRPr lang="el-GR"/>
        </a:p>
      </dgm:t>
    </dgm:pt>
    <dgm:pt modelId="{3577C1C3-E889-46F1-AEF2-51C6338C511F}" type="pres">
      <dgm:prSet presAssocID="{C5664F3E-438D-4351-991D-ABB85AB8FF5F}" presName="cycle" presStyleCnt="0">
        <dgm:presLayoutVars>
          <dgm:dir/>
          <dgm:resizeHandles val="exact"/>
        </dgm:presLayoutVars>
      </dgm:prSet>
      <dgm:spPr/>
      <dgm:t>
        <a:bodyPr/>
        <a:lstStyle/>
        <a:p>
          <a:endParaRPr lang="el-GR"/>
        </a:p>
      </dgm:t>
    </dgm:pt>
    <dgm:pt modelId="{1C44429C-FEA1-4ED3-A914-B035AB842A6A}" type="pres">
      <dgm:prSet presAssocID="{BE588AED-5D47-4F42-9686-9DFCF18B5EE3}" presName="node" presStyleLbl="node1" presStyleIdx="0" presStyleCnt="3">
        <dgm:presLayoutVars>
          <dgm:bulletEnabled val="1"/>
        </dgm:presLayoutVars>
      </dgm:prSet>
      <dgm:spPr/>
      <dgm:t>
        <a:bodyPr/>
        <a:lstStyle/>
        <a:p>
          <a:endParaRPr lang="el-GR"/>
        </a:p>
      </dgm:t>
    </dgm:pt>
    <dgm:pt modelId="{908A4B3D-EBF7-4DCE-BECB-75EE994EA716}" type="pres">
      <dgm:prSet presAssocID="{BE588AED-5D47-4F42-9686-9DFCF18B5EE3}" presName="spNode" presStyleCnt="0"/>
      <dgm:spPr/>
    </dgm:pt>
    <dgm:pt modelId="{04CFB4B8-14E5-4964-B105-FB9D7A51BDA9}" type="pres">
      <dgm:prSet presAssocID="{0F821710-CF65-4707-BAA2-0269F3552664}" presName="sibTrans" presStyleLbl="sibTrans1D1" presStyleIdx="0" presStyleCnt="3"/>
      <dgm:spPr/>
      <dgm:t>
        <a:bodyPr/>
        <a:lstStyle/>
        <a:p>
          <a:endParaRPr lang="el-GR"/>
        </a:p>
      </dgm:t>
    </dgm:pt>
    <dgm:pt modelId="{5785C3F4-BD2E-44F6-929B-9CF6C2A47189}" type="pres">
      <dgm:prSet presAssocID="{4A647E0C-6B04-470C-BF6B-855F33DF18F3}" presName="node" presStyleLbl="node1" presStyleIdx="1" presStyleCnt="3">
        <dgm:presLayoutVars>
          <dgm:bulletEnabled val="1"/>
        </dgm:presLayoutVars>
      </dgm:prSet>
      <dgm:spPr/>
      <dgm:t>
        <a:bodyPr/>
        <a:lstStyle/>
        <a:p>
          <a:endParaRPr lang="el-GR"/>
        </a:p>
      </dgm:t>
    </dgm:pt>
    <dgm:pt modelId="{68F6DCB3-2475-478D-9DFD-CAD3CDC25A96}" type="pres">
      <dgm:prSet presAssocID="{4A647E0C-6B04-470C-BF6B-855F33DF18F3}" presName="spNode" presStyleCnt="0"/>
      <dgm:spPr/>
    </dgm:pt>
    <dgm:pt modelId="{85756EDA-DE4A-43DC-BBC2-98642134301D}" type="pres">
      <dgm:prSet presAssocID="{A3A4FD0C-35BE-4A70-BE0B-943442EFF25E}" presName="sibTrans" presStyleLbl="sibTrans1D1" presStyleIdx="1" presStyleCnt="3"/>
      <dgm:spPr/>
      <dgm:t>
        <a:bodyPr/>
        <a:lstStyle/>
        <a:p>
          <a:endParaRPr lang="el-GR"/>
        </a:p>
      </dgm:t>
    </dgm:pt>
    <dgm:pt modelId="{D4B064DC-CAE8-40A7-9BD2-A854EFD05E51}" type="pres">
      <dgm:prSet presAssocID="{E600C845-AF03-4721-A5EF-D77FFEA5F4A0}" presName="node" presStyleLbl="node1" presStyleIdx="2" presStyleCnt="3">
        <dgm:presLayoutVars>
          <dgm:bulletEnabled val="1"/>
        </dgm:presLayoutVars>
      </dgm:prSet>
      <dgm:spPr/>
      <dgm:t>
        <a:bodyPr/>
        <a:lstStyle/>
        <a:p>
          <a:endParaRPr lang="el-GR"/>
        </a:p>
      </dgm:t>
    </dgm:pt>
    <dgm:pt modelId="{C8C71E9B-1791-46A1-95DD-EEC21ADB6EFA}" type="pres">
      <dgm:prSet presAssocID="{E600C845-AF03-4721-A5EF-D77FFEA5F4A0}" presName="spNode" presStyleCnt="0"/>
      <dgm:spPr/>
    </dgm:pt>
    <dgm:pt modelId="{47197A6D-1716-4056-A3DC-9C4BC12B7D34}" type="pres">
      <dgm:prSet presAssocID="{9499331C-B7C1-46EC-A998-39C70CC33E0F}" presName="sibTrans" presStyleLbl="sibTrans1D1" presStyleIdx="2" presStyleCnt="3"/>
      <dgm:spPr/>
      <dgm:t>
        <a:bodyPr/>
        <a:lstStyle/>
        <a:p>
          <a:endParaRPr lang="el-GR"/>
        </a:p>
      </dgm:t>
    </dgm:pt>
  </dgm:ptLst>
  <dgm:cxnLst>
    <dgm:cxn modelId="{DA7AF67C-F7E5-458E-AACE-C7EEFAD0E6E7}" type="presOf" srcId="{BE588AED-5D47-4F42-9686-9DFCF18B5EE3}" destId="{1C44429C-FEA1-4ED3-A914-B035AB842A6A}" srcOrd="0" destOrd="0" presId="urn:microsoft.com/office/officeart/2005/8/layout/cycle5"/>
    <dgm:cxn modelId="{0186DEDC-8E1F-4C9F-B71F-53D70A895C32}" type="presOf" srcId="{A3A4FD0C-35BE-4A70-BE0B-943442EFF25E}" destId="{85756EDA-DE4A-43DC-BBC2-98642134301D}" srcOrd="0" destOrd="0" presId="urn:microsoft.com/office/officeart/2005/8/layout/cycle5"/>
    <dgm:cxn modelId="{51F29305-207D-49D6-9391-4C0D596D09EE}" srcId="{C5664F3E-438D-4351-991D-ABB85AB8FF5F}" destId="{BE588AED-5D47-4F42-9686-9DFCF18B5EE3}" srcOrd="0" destOrd="0" parTransId="{55B78FF0-BD4E-4DC2-BD92-FACAA62A2540}" sibTransId="{0F821710-CF65-4707-BAA2-0269F3552664}"/>
    <dgm:cxn modelId="{C64F78C1-46B2-4442-B9B4-B8C3986EFBB8}" type="presOf" srcId="{0F821710-CF65-4707-BAA2-0269F3552664}" destId="{04CFB4B8-14E5-4964-B105-FB9D7A51BDA9}" srcOrd="0" destOrd="0" presId="urn:microsoft.com/office/officeart/2005/8/layout/cycle5"/>
    <dgm:cxn modelId="{4CED6466-B782-450D-9477-B24B750FB321}" type="presOf" srcId="{4A647E0C-6B04-470C-BF6B-855F33DF18F3}" destId="{5785C3F4-BD2E-44F6-929B-9CF6C2A47189}" srcOrd="0" destOrd="0" presId="urn:microsoft.com/office/officeart/2005/8/layout/cycle5"/>
    <dgm:cxn modelId="{020AED93-D432-4B5F-84AC-531B9D4CC94C}" type="presOf" srcId="{E600C845-AF03-4721-A5EF-D77FFEA5F4A0}" destId="{D4B064DC-CAE8-40A7-9BD2-A854EFD05E51}" srcOrd="0" destOrd="0" presId="urn:microsoft.com/office/officeart/2005/8/layout/cycle5"/>
    <dgm:cxn modelId="{F3AD2F96-D11E-49D1-A8A0-08C6532F7E41}" srcId="{C5664F3E-438D-4351-991D-ABB85AB8FF5F}" destId="{4A647E0C-6B04-470C-BF6B-855F33DF18F3}" srcOrd="1" destOrd="0" parTransId="{1561B306-1248-4A06-B3C9-9F71BCD21270}" sibTransId="{A3A4FD0C-35BE-4A70-BE0B-943442EFF25E}"/>
    <dgm:cxn modelId="{2363E447-7759-4267-A5ED-71DA99A811AE}" type="presOf" srcId="{C5664F3E-438D-4351-991D-ABB85AB8FF5F}" destId="{3577C1C3-E889-46F1-AEF2-51C6338C511F}" srcOrd="0" destOrd="0" presId="urn:microsoft.com/office/officeart/2005/8/layout/cycle5"/>
    <dgm:cxn modelId="{1D52B7F7-F3FA-470D-951D-D58295C5E2B6}" type="presOf" srcId="{9499331C-B7C1-46EC-A998-39C70CC33E0F}" destId="{47197A6D-1716-4056-A3DC-9C4BC12B7D34}" srcOrd="0" destOrd="0" presId="urn:microsoft.com/office/officeart/2005/8/layout/cycle5"/>
    <dgm:cxn modelId="{7FE6DC31-B20E-4221-9E2D-329DF8DAAC2E}" srcId="{C5664F3E-438D-4351-991D-ABB85AB8FF5F}" destId="{E600C845-AF03-4721-A5EF-D77FFEA5F4A0}" srcOrd="2" destOrd="0" parTransId="{9069E808-0BAD-4A57-A5E3-F3517B734B45}" sibTransId="{9499331C-B7C1-46EC-A998-39C70CC33E0F}"/>
    <dgm:cxn modelId="{89969297-8873-4CAE-A27F-1FA884AA37CF}" type="presParOf" srcId="{3577C1C3-E889-46F1-AEF2-51C6338C511F}" destId="{1C44429C-FEA1-4ED3-A914-B035AB842A6A}" srcOrd="0" destOrd="0" presId="urn:microsoft.com/office/officeart/2005/8/layout/cycle5"/>
    <dgm:cxn modelId="{89D48076-5951-44C8-B029-8F3DFB5EF228}" type="presParOf" srcId="{3577C1C3-E889-46F1-AEF2-51C6338C511F}" destId="{908A4B3D-EBF7-4DCE-BECB-75EE994EA716}" srcOrd="1" destOrd="0" presId="urn:microsoft.com/office/officeart/2005/8/layout/cycle5"/>
    <dgm:cxn modelId="{AC29B226-1098-44E8-BEC9-A76EA9763A46}" type="presParOf" srcId="{3577C1C3-E889-46F1-AEF2-51C6338C511F}" destId="{04CFB4B8-14E5-4964-B105-FB9D7A51BDA9}" srcOrd="2" destOrd="0" presId="urn:microsoft.com/office/officeart/2005/8/layout/cycle5"/>
    <dgm:cxn modelId="{824BC24E-AD3E-4D58-BB21-B373291334B7}" type="presParOf" srcId="{3577C1C3-E889-46F1-AEF2-51C6338C511F}" destId="{5785C3F4-BD2E-44F6-929B-9CF6C2A47189}" srcOrd="3" destOrd="0" presId="urn:microsoft.com/office/officeart/2005/8/layout/cycle5"/>
    <dgm:cxn modelId="{4458E26A-55EC-4846-9DA4-78384AD0591E}" type="presParOf" srcId="{3577C1C3-E889-46F1-AEF2-51C6338C511F}" destId="{68F6DCB3-2475-478D-9DFD-CAD3CDC25A96}" srcOrd="4" destOrd="0" presId="urn:microsoft.com/office/officeart/2005/8/layout/cycle5"/>
    <dgm:cxn modelId="{A8A8D169-BF1A-4A8E-A868-C87DD5634401}" type="presParOf" srcId="{3577C1C3-E889-46F1-AEF2-51C6338C511F}" destId="{85756EDA-DE4A-43DC-BBC2-98642134301D}" srcOrd="5" destOrd="0" presId="urn:microsoft.com/office/officeart/2005/8/layout/cycle5"/>
    <dgm:cxn modelId="{F639FA60-553B-4114-937C-DC3C2F3837B5}" type="presParOf" srcId="{3577C1C3-E889-46F1-AEF2-51C6338C511F}" destId="{D4B064DC-CAE8-40A7-9BD2-A854EFD05E51}" srcOrd="6" destOrd="0" presId="urn:microsoft.com/office/officeart/2005/8/layout/cycle5"/>
    <dgm:cxn modelId="{E5842947-0B1C-4C8A-A60D-E3BDE588DB83}" type="presParOf" srcId="{3577C1C3-E889-46F1-AEF2-51C6338C511F}" destId="{C8C71E9B-1791-46A1-95DD-EEC21ADB6EFA}" srcOrd="7" destOrd="0" presId="urn:microsoft.com/office/officeart/2005/8/layout/cycle5"/>
    <dgm:cxn modelId="{15894285-B8BE-4251-AC05-92E4A3512398}" type="presParOf" srcId="{3577C1C3-E889-46F1-AEF2-51C6338C511F}" destId="{47197A6D-1716-4056-A3DC-9C4BC12B7D34}" srcOrd="8" destOrd="0" presId="urn:microsoft.com/office/officeart/2005/8/layout/cycle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3849BB-A1C7-4834-9B93-D42EB25B37C5}">
      <dsp:nvSpPr>
        <dsp:cNvPr id="0" name=""/>
        <dsp:cNvSpPr/>
      </dsp:nvSpPr>
      <dsp:spPr>
        <a:xfrm>
          <a:off x="0" y="464019"/>
          <a:ext cx="60960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94BB43-07DA-4917-B3B9-3818AB1FC6D7}">
      <dsp:nvSpPr>
        <dsp:cNvPr id="0" name=""/>
        <dsp:cNvSpPr/>
      </dsp:nvSpPr>
      <dsp:spPr>
        <a:xfrm>
          <a:off x="304800" y="6459"/>
          <a:ext cx="4267200"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r>
            <a:rPr lang="el-GR" sz="3100" kern="1200" dirty="0" smtClean="0">
              <a:solidFill>
                <a:srgbClr val="CC0000"/>
              </a:solidFill>
            </a:rPr>
            <a:t>Ανάλυση αλγορίθμων</a:t>
          </a:r>
          <a:endParaRPr lang="el-GR" sz="3100" kern="1200" dirty="0"/>
        </a:p>
      </dsp:txBody>
      <dsp:txXfrm>
        <a:off x="304800" y="6459"/>
        <a:ext cx="4267200" cy="915120"/>
      </dsp:txXfrm>
    </dsp:sp>
    <dsp:sp modelId="{4F931416-5227-4C7C-B5FD-E6757F82E7DF}">
      <dsp:nvSpPr>
        <dsp:cNvPr id="0" name=""/>
        <dsp:cNvSpPr/>
      </dsp:nvSpPr>
      <dsp:spPr>
        <a:xfrm>
          <a:off x="0" y="1580615"/>
          <a:ext cx="60960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EDA22B-5ACC-4660-B4F3-ECD0C64F124F}">
      <dsp:nvSpPr>
        <dsp:cNvPr id="0" name=""/>
        <dsp:cNvSpPr/>
      </dsp:nvSpPr>
      <dsp:spPr>
        <a:xfrm>
          <a:off x="304800" y="1412619"/>
          <a:ext cx="4267200"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r>
            <a:rPr lang="el-GR" sz="3100" kern="1200" dirty="0" smtClean="0">
              <a:solidFill>
                <a:srgbClr val="CC0000"/>
              </a:solidFill>
            </a:rPr>
            <a:t>Θεωρία </a:t>
          </a:r>
          <a:r>
            <a:rPr lang="el-GR" sz="3100" kern="1200" dirty="0" err="1" smtClean="0">
              <a:solidFill>
                <a:srgbClr val="CC0000"/>
              </a:solidFill>
            </a:rPr>
            <a:t>υπολογισιμότητας</a:t>
          </a:r>
          <a:endParaRPr lang="el-GR" sz="3100" kern="1200" dirty="0"/>
        </a:p>
      </dsp:txBody>
      <dsp:txXfrm>
        <a:off x="304800" y="1412619"/>
        <a:ext cx="4267200" cy="915120"/>
      </dsp:txXfrm>
    </dsp:sp>
    <dsp:sp modelId="{0BD55C7A-A28A-4CC7-A7EA-66C44B1EC3FF}">
      <dsp:nvSpPr>
        <dsp:cNvPr id="0" name=""/>
        <dsp:cNvSpPr/>
      </dsp:nvSpPr>
      <dsp:spPr>
        <a:xfrm>
          <a:off x="0" y="3276340"/>
          <a:ext cx="60960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8C146A-0F29-4758-9695-68E6C5EF1927}">
      <dsp:nvSpPr>
        <dsp:cNvPr id="0" name=""/>
        <dsp:cNvSpPr/>
      </dsp:nvSpPr>
      <dsp:spPr>
        <a:xfrm>
          <a:off x="304800" y="2818780"/>
          <a:ext cx="4267200"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r>
            <a:rPr lang="el-GR" sz="3100" kern="1200" dirty="0" smtClean="0">
              <a:solidFill>
                <a:srgbClr val="CC0000"/>
              </a:solidFill>
            </a:rPr>
            <a:t>Θεωρία πολυπλοκότητας</a:t>
          </a:r>
          <a:endParaRPr lang="el-GR" sz="3100" kern="1200" dirty="0"/>
        </a:p>
      </dsp:txBody>
      <dsp:txXfrm>
        <a:off x="304800" y="2818780"/>
        <a:ext cx="4267200" cy="91512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2C4D33-8906-4860-BFFF-F55D432D35D8}">
      <dsp:nvSpPr>
        <dsp:cNvPr id="0" name=""/>
        <dsp:cNvSpPr/>
      </dsp:nvSpPr>
      <dsp:spPr>
        <a:xfrm>
          <a:off x="876299" y="0"/>
          <a:ext cx="4572000" cy="4572000"/>
        </a:xfrm>
        <a:prstGeom prst="triangle">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sp>
    <dsp:sp modelId="{4A287728-ED91-4B79-BA96-27FB53980A5E}">
      <dsp:nvSpPr>
        <dsp:cNvPr id="0" name=""/>
        <dsp:cNvSpPr/>
      </dsp:nvSpPr>
      <dsp:spPr>
        <a:xfrm>
          <a:off x="3162299" y="457646"/>
          <a:ext cx="2971800" cy="650081"/>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1" kern="1200" dirty="0" smtClean="0"/>
            <a:t>ΚΑΤΑΝΟΗΣΗ</a:t>
          </a:r>
          <a:endParaRPr lang="el-GR" sz="1800" b="1" kern="1200" dirty="0"/>
        </a:p>
      </dsp:txBody>
      <dsp:txXfrm>
        <a:off x="3162299" y="457646"/>
        <a:ext cx="2971800" cy="650081"/>
      </dsp:txXfrm>
    </dsp:sp>
    <dsp:sp modelId="{C49CDA4B-74A7-43A2-8904-789F11F572D7}">
      <dsp:nvSpPr>
        <dsp:cNvPr id="0" name=""/>
        <dsp:cNvSpPr/>
      </dsp:nvSpPr>
      <dsp:spPr>
        <a:xfrm>
          <a:off x="3162299" y="1188987"/>
          <a:ext cx="2971800" cy="650081"/>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1" kern="1200" dirty="0" smtClean="0"/>
            <a:t>ΑΝΑΛΥΣΗ-ΑΦΑΙΡΕΣΗ</a:t>
          </a:r>
          <a:endParaRPr lang="el-GR" sz="1800" b="1" kern="1200" dirty="0"/>
        </a:p>
      </dsp:txBody>
      <dsp:txXfrm>
        <a:off x="3162299" y="1188987"/>
        <a:ext cx="2971800" cy="650081"/>
      </dsp:txXfrm>
    </dsp:sp>
    <dsp:sp modelId="{3AE55822-CD6E-4D7B-B4F1-384F50853F1A}">
      <dsp:nvSpPr>
        <dsp:cNvPr id="0" name=""/>
        <dsp:cNvSpPr/>
      </dsp:nvSpPr>
      <dsp:spPr>
        <a:xfrm>
          <a:off x="3162299" y="1920329"/>
          <a:ext cx="2971800" cy="650081"/>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l-GR" sz="1800" b="1" kern="1200" dirty="0" smtClean="0"/>
        </a:p>
        <a:p>
          <a:pPr lvl="0" algn="ctr" defTabSz="800100">
            <a:lnSpc>
              <a:spcPct val="90000"/>
            </a:lnSpc>
            <a:spcBef>
              <a:spcPct val="0"/>
            </a:spcBef>
            <a:spcAft>
              <a:spcPct val="35000"/>
            </a:spcAft>
          </a:pPr>
          <a:r>
            <a:rPr lang="el-GR" sz="1800" b="1" kern="1200" dirty="0" smtClean="0"/>
            <a:t>ΣΥΝΘΕΣΗ</a:t>
          </a:r>
        </a:p>
        <a:p>
          <a:pPr lvl="0" algn="ctr" defTabSz="800100">
            <a:lnSpc>
              <a:spcPct val="90000"/>
            </a:lnSpc>
            <a:spcBef>
              <a:spcPct val="0"/>
            </a:spcBef>
            <a:spcAft>
              <a:spcPct val="35000"/>
            </a:spcAft>
          </a:pPr>
          <a:endParaRPr lang="el-GR" sz="1800" b="1" kern="1200" dirty="0"/>
        </a:p>
      </dsp:txBody>
      <dsp:txXfrm>
        <a:off x="3162299" y="1920329"/>
        <a:ext cx="2971800" cy="650081"/>
      </dsp:txXfrm>
    </dsp:sp>
    <dsp:sp modelId="{68098B39-2E3E-475B-AD59-B9D5740BADEE}">
      <dsp:nvSpPr>
        <dsp:cNvPr id="0" name=""/>
        <dsp:cNvSpPr/>
      </dsp:nvSpPr>
      <dsp:spPr>
        <a:xfrm>
          <a:off x="3162299" y="2651670"/>
          <a:ext cx="2971800" cy="650081"/>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1" kern="1200" dirty="0" smtClean="0"/>
            <a:t>ΚΑΤΗΓΟΡΙΟΠΟΙΗΣΗ</a:t>
          </a:r>
          <a:endParaRPr lang="el-GR" sz="1800" b="1" kern="1200" dirty="0"/>
        </a:p>
      </dsp:txBody>
      <dsp:txXfrm>
        <a:off x="3162299" y="2651670"/>
        <a:ext cx="2971800" cy="650081"/>
      </dsp:txXfrm>
    </dsp:sp>
    <dsp:sp modelId="{7555BE4B-3FB9-47C4-B4F4-B5FEFBC1FB54}">
      <dsp:nvSpPr>
        <dsp:cNvPr id="0" name=""/>
        <dsp:cNvSpPr/>
      </dsp:nvSpPr>
      <dsp:spPr>
        <a:xfrm>
          <a:off x="3162299" y="3383012"/>
          <a:ext cx="2971800" cy="650081"/>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1" kern="1200" dirty="0" smtClean="0"/>
            <a:t>ΓΕΝΙΚΕΥΣΗ</a:t>
          </a:r>
          <a:endParaRPr lang="el-GR" sz="1800" b="1" kern="1200" dirty="0"/>
        </a:p>
      </dsp:txBody>
      <dsp:txXfrm>
        <a:off x="3162299" y="3383012"/>
        <a:ext cx="2971800" cy="65008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F36945-DA39-4D29-8D9A-AA36E3A11382}" type="datetimeFigureOut">
              <a:rPr lang="en-US" smtClean="0"/>
              <a:pPr/>
              <a:t>9/21/2016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C097BA5-440D-4243-A886-8DC4B873D837}" type="slidenum">
              <a:rPr lang="en-US" smtClean="0"/>
              <a:pPr/>
              <a:t>‹#›</a:t>
            </a:fld>
            <a:endParaRPr lang="en-US"/>
          </a:p>
        </p:txBody>
      </p:sp>
    </p:spTree>
    <p:extLst>
      <p:ext uri="{BB962C8B-B14F-4D97-AF65-F5344CB8AC3E}">
        <p14:creationId xmlns="" xmlns:p14="http://schemas.microsoft.com/office/powerpoint/2010/main" val="6844217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200"/>
            </a:lvl1pPr>
          </a:lstStyle>
          <a:p>
            <a:endParaRPr lang="en-US" dirty="0"/>
          </a:p>
        </p:txBody>
      </p:sp>
      <p:sp>
        <p:nvSpPr>
          <p:cNvPr id="614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a:lvl1pPr>
          </a:lstStyle>
          <a:p>
            <a:endParaRPr lang="en-US" dirty="0"/>
          </a:p>
        </p:txBody>
      </p:sp>
      <p:sp>
        <p:nvSpPr>
          <p:cNvPr id="614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14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defRPr sz="1200"/>
            </a:lvl1pPr>
          </a:lstStyle>
          <a:p>
            <a:endParaRPr lang="en-US" dirty="0"/>
          </a:p>
        </p:txBody>
      </p:sp>
      <p:sp>
        <p:nvSpPr>
          <p:cNvPr id="614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a:lvl1pPr>
          </a:lstStyle>
          <a:p>
            <a:fld id="{27E35BBE-AD12-48C5-8DCC-805B4F1FD104}" type="slidenum">
              <a:rPr lang="en-US"/>
              <a:pPr/>
              <a:t>‹#›</a:t>
            </a:fld>
            <a:endParaRPr lang="en-US" dirty="0"/>
          </a:p>
        </p:txBody>
      </p:sp>
    </p:spTree>
    <p:extLst>
      <p:ext uri="{BB962C8B-B14F-4D97-AF65-F5344CB8AC3E}">
        <p14:creationId xmlns="" xmlns:p14="http://schemas.microsoft.com/office/powerpoint/2010/main" val="3020857632"/>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A7A733-DA2F-4999-8E32-54115CD3DBBB}" type="slidenum">
              <a:rPr lang="en-US"/>
              <a:pPr/>
              <a:t>1</a:t>
            </a:fld>
            <a:endParaRPr lang="en-US" dirty="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pPr>
              <a:buFontTx/>
              <a:buChar char="•"/>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EE1B93-432B-4A36-9C82-195276416060}" type="slidenum">
              <a:rPr lang="en-US"/>
              <a:pPr/>
              <a:t>13</a:t>
            </a:fld>
            <a:endParaRPr lang="en-US" dirty="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pPr>
              <a:buFontTx/>
              <a:buChar char="•"/>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7526EC-2B31-4D73-B6C0-EC9886E91D36}" type="slidenum">
              <a:rPr lang="en-US"/>
              <a:pPr/>
              <a:t>14</a:t>
            </a:fld>
            <a:endParaRPr lang="en-US" dirty="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pPr>
              <a:buFontTx/>
              <a:buChar cha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7E35BBE-AD12-48C5-8DCC-805B4F1FD104}" type="slidenum">
              <a:rPr lang="en-US" smtClean="0"/>
              <a:pPr/>
              <a:t>17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27E35BBE-AD12-48C5-8DCC-805B4F1FD104}" type="slidenum">
              <a:rPr lang="en-US" smtClean="0"/>
              <a:pPr/>
              <a:t>24</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27E35BBE-AD12-48C5-8DCC-805B4F1FD104}" type="slidenum">
              <a:rPr lang="en-US" smtClean="0"/>
              <a:pPr/>
              <a:t>26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EE1B93-432B-4A36-9C82-195276416060}" type="slidenum">
              <a:rPr lang="en-US"/>
              <a:pPr/>
              <a:t>67</a:t>
            </a:fld>
            <a:endParaRPr lang="en-US" dirty="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pPr>
              <a:buFontTx/>
              <a:buChar cha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533400" y="1295400"/>
            <a:ext cx="8229600" cy="1143000"/>
          </a:xfrm>
        </p:spPr>
        <p:txBody>
          <a:bodyPr/>
          <a:lstStyle>
            <a:lvl1pPr algn="r">
              <a:defRPr sz="3600"/>
            </a:lvl1pPr>
          </a:lstStyle>
          <a:p>
            <a:r>
              <a:rPr lang="en-US" smtClean="0"/>
              <a:t>Click to edit Master title style</a:t>
            </a:r>
            <a:endParaRPr lang="en-US"/>
          </a:p>
        </p:txBody>
      </p:sp>
      <p:sp>
        <p:nvSpPr>
          <p:cNvPr id="53251" name="Rectangle 3"/>
          <p:cNvSpPr>
            <a:spLocks noGrp="1" noChangeArrowheads="1"/>
          </p:cNvSpPr>
          <p:nvPr>
            <p:ph type="subTitle" idx="1"/>
          </p:nvPr>
        </p:nvSpPr>
        <p:spPr>
          <a:xfrm>
            <a:off x="3711575" y="2819400"/>
            <a:ext cx="5051425" cy="1295400"/>
          </a:xfrm>
        </p:spPr>
        <p:txBody>
          <a:bodyPr/>
          <a:lstStyle>
            <a:lvl1pPr marL="0" indent="0" algn="r">
              <a:buFontTx/>
              <a:buNone/>
              <a:defRPr/>
            </a:lvl1pPr>
          </a:lstStyle>
          <a:p>
            <a:r>
              <a:rPr lang="en-US" smtClean="0"/>
              <a:t>Click to edit Master subtitle style</a:t>
            </a:r>
            <a:endParaRPr lang="en-US"/>
          </a:p>
        </p:txBody>
      </p:sp>
      <p:sp>
        <p:nvSpPr>
          <p:cNvPr id="53252" name="Rectangle 4"/>
          <p:cNvSpPr>
            <a:spLocks noGrp="1" noChangeArrowheads="1"/>
          </p:cNvSpPr>
          <p:nvPr>
            <p:ph type="dt" sz="half" idx="2"/>
          </p:nvPr>
        </p:nvSpPr>
        <p:spPr>
          <a:xfrm>
            <a:off x="304800" y="6400800"/>
            <a:ext cx="1905000" cy="457200"/>
          </a:xfrm>
        </p:spPr>
        <p:txBody>
          <a:bodyPr/>
          <a:lstStyle>
            <a:lvl1pPr>
              <a:defRPr/>
            </a:lvl1pPr>
          </a:lstStyle>
          <a:p>
            <a:endParaRPr lang="en-US" dirty="0"/>
          </a:p>
        </p:txBody>
      </p:sp>
      <p:sp>
        <p:nvSpPr>
          <p:cNvPr id="53253" name="Rectangle 5"/>
          <p:cNvSpPr>
            <a:spLocks noGrp="1" noChangeArrowheads="1"/>
          </p:cNvSpPr>
          <p:nvPr>
            <p:ph type="ftr" sz="quarter" idx="3"/>
          </p:nvPr>
        </p:nvSpPr>
        <p:spPr>
          <a:xfrm>
            <a:off x="3505200" y="6400800"/>
            <a:ext cx="2895600" cy="457200"/>
          </a:xfrm>
        </p:spPr>
        <p:txBody>
          <a:bodyPr/>
          <a:lstStyle>
            <a:lvl1pPr>
              <a:defRPr/>
            </a:lvl1pPr>
          </a:lstStyle>
          <a:p>
            <a:endParaRPr lang="en-US" dirty="0"/>
          </a:p>
        </p:txBody>
      </p:sp>
      <p:sp>
        <p:nvSpPr>
          <p:cNvPr id="53254" name="Rectangle 6"/>
          <p:cNvSpPr>
            <a:spLocks noGrp="1" noChangeArrowheads="1"/>
          </p:cNvSpPr>
          <p:nvPr>
            <p:ph type="sldNum" sz="quarter" idx="4"/>
          </p:nvPr>
        </p:nvSpPr>
        <p:spPr>
          <a:xfrm>
            <a:off x="6934200" y="6400800"/>
            <a:ext cx="1905000" cy="457200"/>
          </a:xfrm>
        </p:spPr>
        <p:txBody>
          <a:bodyPr/>
          <a:lstStyle>
            <a:lvl1pPr>
              <a:defRPr/>
            </a:lvl1pPr>
          </a:lstStyle>
          <a:p>
            <a:fld id="{13DF2338-097B-4264-8E72-A856CEE12771}" type="slidenum">
              <a:rPr lang="en-US"/>
              <a:pPr/>
              <a:t>‹#›</a:t>
            </a:fld>
            <a:endParaRPr lang="en-US" dirty="0"/>
          </a:p>
        </p:txBody>
      </p:sp>
    </p:spTree>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FFD35D2-A457-4652-A634-B903CBBEE148}" type="slidenum">
              <a:rPr lang="en-US"/>
              <a:pPr/>
              <a:t>‹#›</a:t>
            </a:fld>
            <a:endParaRPr lang="en-US" dirty="0"/>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304800"/>
            <a:ext cx="1752600" cy="5662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52600" y="304800"/>
            <a:ext cx="5105400" cy="5662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BC515BA-3D06-4280-946E-21FBEF5FCF7A}" type="slidenum">
              <a:rPr lang="en-US"/>
              <a:pPr/>
              <a:t>‹#›</a:t>
            </a:fld>
            <a:endParaRPr lang="en-US" dirty="0"/>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68313" y="476250"/>
            <a:ext cx="8229600" cy="720725"/>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339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339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αριθμού διαφάνειας"/>
          <p:cNvSpPr>
            <a:spLocks noGrp="1"/>
          </p:cNvSpPr>
          <p:nvPr>
            <p:ph type="sldNum" sz="quarter" idx="10"/>
          </p:nvPr>
        </p:nvSpPr>
        <p:spPr>
          <a:xfrm>
            <a:off x="8027988" y="6237288"/>
            <a:ext cx="649287" cy="431800"/>
          </a:xfrm>
        </p:spPr>
        <p:txBody>
          <a:bodyPr/>
          <a:lstStyle>
            <a:lvl1pPr>
              <a:defRPr/>
            </a:lvl1pPr>
          </a:lstStyle>
          <a:p>
            <a:fld id="{4906F710-F28F-49E3-A08E-94C6C59940FC}" type="slidenum">
              <a:rPr lang="el-GR"/>
              <a:pPr/>
              <a:t>‹#›</a:t>
            </a:fld>
            <a:endParaRPr lang="el-G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11AAEEF-F233-4E32-A923-D4DF4B556C67}" type="slidenum">
              <a:rPr lang="en-US"/>
              <a:pPr/>
              <a:t>‹#›</a:t>
            </a:fld>
            <a:endParaRPr lang="en-US" dirty="0"/>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7AB9523-6905-405B-8AC8-E63F416FC9C7}" type="slidenum">
              <a:rPr lang="en-US"/>
              <a:pPr/>
              <a:t>‹#›</a:t>
            </a:fld>
            <a:endParaRPr lang="en-US" dirty="0"/>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52600" y="1395413"/>
            <a:ext cx="3429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1395413"/>
            <a:ext cx="3429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E7951DCE-B4FC-4A91-83BF-56D09753318D}" type="slidenum">
              <a:rPr lang="en-US"/>
              <a:pPr/>
              <a:t>‹#›</a:t>
            </a:fld>
            <a:endParaRPr lang="en-US" dirty="0"/>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63303231-D21E-4F74-BD7E-5FDD244E1CA6}" type="slidenum">
              <a:rPr lang="en-US"/>
              <a:pPr/>
              <a:t>‹#›</a:t>
            </a:fld>
            <a:endParaRPr lang="en-US" dirty="0"/>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0063BA1C-C7A3-45F8-9E86-8739D3421FB7}" type="slidenum">
              <a:rPr lang="en-US"/>
              <a:pPr/>
              <a:t>‹#›</a:t>
            </a:fld>
            <a:endParaRPr lang="en-US" dirty="0"/>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6AD1C6FD-A228-4DFF-9C48-5B61C80157C8}" type="slidenum">
              <a:rPr lang="en-US"/>
              <a:pPr/>
              <a:t>‹#›</a:t>
            </a:fld>
            <a:endParaRPr lang="en-US" dirty="0"/>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BFC9E96-5424-4435-BAB1-7174F194AED5}" type="slidenum">
              <a:rPr lang="en-US"/>
              <a:pPr/>
              <a:t>‹#›</a:t>
            </a:fld>
            <a:endParaRPr lang="en-US" dirty="0"/>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0060F01E-2B22-4B7C-9328-0E1C58AAA094}" type="slidenum">
              <a:rPr lang="en-US"/>
              <a:pPr/>
              <a:t>‹#›</a:t>
            </a:fld>
            <a:endParaRPr lang="en-US" dirty="0"/>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1752600" y="304800"/>
            <a:ext cx="70104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2227" name="Rectangle 3"/>
          <p:cNvSpPr>
            <a:spLocks noGrp="1" noChangeArrowheads="1"/>
          </p:cNvSpPr>
          <p:nvPr>
            <p:ph type="body" idx="1"/>
          </p:nvPr>
        </p:nvSpPr>
        <p:spPr bwMode="auto">
          <a:xfrm>
            <a:off x="1752600" y="1395413"/>
            <a:ext cx="70104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p:txBody>
      </p:sp>
      <p:sp>
        <p:nvSpPr>
          <p:cNvPr id="52228" name="Rectangle 4"/>
          <p:cNvSpPr>
            <a:spLocks noGrp="1" noChangeArrowheads="1"/>
          </p:cNvSpPr>
          <p:nvPr>
            <p:ph type="dt" sz="half" idx="2"/>
          </p:nvPr>
        </p:nvSpPr>
        <p:spPr bwMode="auto">
          <a:xfrm>
            <a:off x="1905000" y="6400800"/>
            <a:ext cx="1371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400"/>
            </a:lvl1pPr>
          </a:lstStyle>
          <a:p>
            <a:endParaRPr lang="en-US" dirty="0"/>
          </a:p>
        </p:txBody>
      </p:sp>
      <p:sp>
        <p:nvSpPr>
          <p:cNvPr id="52229" name="Rectangle 5"/>
          <p:cNvSpPr>
            <a:spLocks noGrp="1" noChangeArrowheads="1"/>
          </p:cNvSpPr>
          <p:nvPr>
            <p:ph type="ftr" sz="quarter" idx="3"/>
          </p:nvPr>
        </p:nvSpPr>
        <p:spPr bwMode="auto">
          <a:xfrm>
            <a:off x="4316413" y="6400800"/>
            <a:ext cx="2084387"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a:lvl1pPr>
          </a:lstStyle>
          <a:p>
            <a:endParaRPr lang="en-US" dirty="0"/>
          </a:p>
        </p:txBody>
      </p:sp>
      <p:sp>
        <p:nvSpPr>
          <p:cNvPr id="52230" name="Rectangle 6"/>
          <p:cNvSpPr>
            <a:spLocks noGrp="1" noChangeArrowheads="1"/>
          </p:cNvSpPr>
          <p:nvPr>
            <p:ph type="sldNum" sz="quarter" idx="4"/>
          </p:nvPr>
        </p:nvSpPr>
        <p:spPr bwMode="auto">
          <a:xfrm>
            <a:off x="7391400" y="6400800"/>
            <a:ext cx="1371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a:lvl1pPr>
          </a:lstStyle>
          <a:p>
            <a:fld id="{4700DB66-04F6-49A5-A4C5-1D1146B2F9A6}"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ransition>
    <p:fade thruBlk="1"/>
  </p:transition>
  <p:timing>
    <p:tnLst>
      <p:par>
        <p:cTn id="1" dur="indefinite" restart="never" nodeType="tmRoot"/>
      </p:par>
    </p:tnLst>
  </p:timing>
  <p:hf hdr="0" ftr="0" dt="0"/>
  <p:txStyles>
    <p:titleStyle>
      <a:lvl1pPr algn="l" rtl="0" eaLnBrk="1" fontAlgn="base" hangingPunct="1">
        <a:spcBef>
          <a:spcPct val="0"/>
        </a:spcBef>
        <a:spcAft>
          <a:spcPct val="0"/>
        </a:spcAft>
        <a:defRPr sz="3200" b="1">
          <a:solidFill>
            <a:srgbClr val="006666"/>
          </a:solidFill>
          <a:latin typeface="+mj-lt"/>
          <a:ea typeface="+mj-ea"/>
          <a:cs typeface="+mj-cs"/>
        </a:defRPr>
      </a:lvl1pPr>
      <a:lvl2pPr algn="l" rtl="0" eaLnBrk="1" fontAlgn="base" hangingPunct="1">
        <a:spcBef>
          <a:spcPct val="0"/>
        </a:spcBef>
        <a:spcAft>
          <a:spcPct val="0"/>
        </a:spcAft>
        <a:defRPr sz="3200" b="1">
          <a:solidFill>
            <a:srgbClr val="006666"/>
          </a:solidFill>
          <a:latin typeface="Tahoma" pitchFamily="34" charset="0"/>
        </a:defRPr>
      </a:lvl2pPr>
      <a:lvl3pPr algn="l" rtl="0" eaLnBrk="1" fontAlgn="base" hangingPunct="1">
        <a:spcBef>
          <a:spcPct val="0"/>
        </a:spcBef>
        <a:spcAft>
          <a:spcPct val="0"/>
        </a:spcAft>
        <a:defRPr sz="3200" b="1">
          <a:solidFill>
            <a:srgbClr val="006666"/>
          </a:solidFill>
          <a:latin typeface="Tahoma" pitchFamily="34" charset="0"/>
        </a:defRPr>
      </a:lvl3pPr>
      <a:lvl4pPr algn="l" rtl="0" eaLnBrk="1" fontAlgn="base" hangingPunct="1">
        <a:spcBef>
          <a:spcPct val="0"/>
        </a:spcBef>
        <a:spcAft>
          <a:spcPct val="0"/>
        </a:spcAft>
        <a:defRPr sz="3200" b="1">
          <a:solidFill>
            <a:srgbClr val="006666"/>
          </a:solidFill>
          <a:latin typeface="Tahoma" pitchFamily="34" charset="0"/>
        </a:defRPr>
      </a:lvl4pPr>
      <a:lvl5pPr algn="l" rtl="0" eaLnBrk="1" fontAlgn="base" hangingPunct="1">
        <a:spcBef>
          <a:spcPct val="0"/>
        </a:spcBef>
        <a:spcAft>
          <a:spcPct val="0"/>
        </a:spcAft>
        <a:defRPr sz="3200" b="1">
          <a:solidFill>
            <a:srgbClr val="006666"/>
          </a:solidFill>
          <a:latin typeface="Tahoma" pitchFamily="34" charset="0"/>
        </a:defRPr>
      </a:lvl5pPr>
      <a:lvl6pPr marL="457200" algn="l" rtl="0" eaLnBrk="1" fontAlgn="base" hangingPunct="1">
        <a:spcBef>
          <a:spcPct val="0"/>
        </a:spcBef>
        <a:spcAft>
          <a:spcPct val="0"/>
        </a:spcAft>
        <a:defRPr sz="3200" b="1">
          <a:solidFill>
            <a:srgbClr val="006666"/>
          </a:solidFill>
          <a:latin typeface="Tahoma" pitchFamily="34" charset="0"/>
        </a:defRPr>
      </a:lvl6pPr>
      <a:lvl7pPr marL="914400" algn="l" rtl="0" eaLnBrk="1" fontAlgn="base" hangingPunct="1">
        <a:spcBef>
          <a:spcPct val="0"/>
        </a:spcBef>
        <a:spcAft>
          <a:spcPct val="0"/>
        </a:spcAft>
        <a:defRPr sz="3200" b="1">
          <a:solidFill>
            <a:srgbClr val="006666"/>
          </a:solidFill>
          <a:latin typeface="Tahoma" pitchFamily="34" charset="0"/>
        </a:defRPr>
      </a:lvl7pPr>
      <a:lvl8pPr marL="1371600" algn="l" rtl="0" eaLnBrk="1" fontAlgn="base" hangingPunct="1">
        <a:spcBef>
          <a:spcPct val="0"/>
        </a:spcBef>
        <a:spcAft>
          <a:spcPct val="0"/>
        </a:spcAft>
        <a:defRPr sz="3200" b="1">
          <a:solidFill>
            <a:srgbClr val="006666"/>
          </a:solidFill>
          <a:latin typeface="Tahoma" pitchFamily="34" charset="0"/>
        </a:defRPr>
      </a:lvl8pPr>
      <a:lvl9pPr marL="1828800" algn="l" rtl="0" eaLnBrk="1" fontAlgn="base" hangingPunct="1">
        <a:spcBef>
          <a:spcPct val="0"/>
        </a:spcBef>
        <a:spcAft>
          <a:spcPct val="0"/>
        </a:spcAft>
        <a:defRPr sz="3200" b="1">
          <a:solidFill>
            <a:srgbClr val="006666"/>
          </a:solidFill>
          <a:latin typeface="Tahoma" pitchFamily="34" charset="0"/>
        </a:defRPr>
      </a:lvl9pPr>
    </p:titleStyle>
    <p:bodyStyle>
      <a:lvl1pPr marL="342900" indent="-342900" algn="l" rtl="0" eaLnBrk="1" fontAlgn="base" hangingPunct="1">
        <a:spcBef>
          <a:spcPct val="5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Ø"/>
        <a:defRPr sz="2200" i="1">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5.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3" Type="http://schemas.openxmlformats.org/officeDocument/2006/relationships/hyperlink" Target="http://el.wikipedia.org/wiki/%CE%91%CE%BB%CE%B3%CF%8C%CF%81%CE%B9%CE%B8%CE%BC%CE%BF%CF%82" TargetMode="External"/><Relationship Id="rId2" Type="http://schemas.openxmlformats.org/officeDocument/2006/relationships/hyperlink" Target="http://el.wikipedia.org/wiki/%CE%A0%CE%BB%CE%B7%CF%81%CE%BF%CF%86%CE%BF%CF%81%CE%AF%CE%B1" TargetMode="External"/><Relationship Id="rId1" Type="http://schemas.openxmlformats.org/officeDocument/2006/relationships/slideLayout" Target="../slideLayouts/slideLayout2.xml"/><Relationship Id="rId5" Type="http://schemas.openxmlformats.org/officeDocument/2006/relationships/hyperlink" Target="http://el.wikipedia.org/wiki/%CE%A5%CF%80%CE%BF%CE%BB%CE%BF%CE%B3%CE%B9%CF%83%CF%84%CE%B9%CE%BA%CE%AC_%CF%83%CF%85%CF%83%CF%84%CE%AE%CE%BC%CE%B1%CF%84%CE%B1" TargetMode="External"/><Relationship Id="rId4" Type="http://schemas.openxmlformats.org/officeDocument/2006/relationships/hyperlink" Target="http://el.wikipedia.org/wiki/%CE%A5%CF%80%CE%BF%CE%BB%CE%BF%CE%B3%CE%B9%CF%83%CE%BC%CF%8C%CF%82"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el.wikipedia.org/w/index.php?title=%CE%93%CE%B5%CE%B9%CF%84%CE%BF%CE%BD%CE%B9%CE%BA%CE%AD%CF%82&amp;action=edit&amp;redlink=1" TargetMode="External"/><Relationship Id="rId2" Type="http://schemas.openxmlformats.org/officeDocument/2006/relationships/hyperlink" Target="http://el.wikipedia.org/wiki/%CE%9C%CE%B1%CE%B8%CE%B7%CE%BC%CE%B1%CF%84%CE%B9%CE%BA%CE%AC" TargetMode="External"/><Relationship Id="rId1" Type="http://schemas.openxmlformats.org/officeDocument/2006/relationships/slideLayout" Target="../slideLayouts/slideLayout2.xml"/><Relationship Id="rId5" Type="http://schemas.openxmlformats.org/officeDocument/2006/relationships/hyperlink" Target="http://el.wikipedia.org/wiki/%CE%A3%CE%B7%CE%BC%CE%B5%CE%AF%CE%BF" TargetMode="External"/><Relationship Id="rId4" Type="http://schemas.openxmlformats.org/officeDocument/2006/relationships/hyperlink" Target="http://el.wikipedia.org/wiki/%CE%98%CE%B5%CF%8E%CF%81%CE%B7%CE%BC%CE%B1_%CF%84%CF%89%CE%BD_%CF%84%CE%B5%CF%83%CF%83%CE%AC%CF%81%CF%89%CE%BD_%CF%87%CF%81%CF%89%CE%BC%CE%AC%CF%84%CF%89%CE%BD"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51.xml.rels><?xml version="1.0" encoding="UTF-8" standalone="yes"?>
<Relationships xmlns="http://schemas.openxmlformats.org/package/2006/relationships"><Relationship Id="rId3" Type="http://schemas.openxmlformats.org/officeDocument/2006/relationships/oleObject" Target="../embeddings/____________Microsoft_Office_Word_97_-_20031.doc"/><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5.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6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l.wikipedia.org/wiki/%CE%A0%CE%B1%CF%81%CE%AC%CE%BB%CE%BB%CE%B7%CE%BB%CE%B1_%CE%BA%CE%B1%CE%B9_%CE%BA%CE%B1%CF%84%CE%B1%CE%BD%CE%B5%CE%BC%CE%B7%CE%BC%CE%AD%CE%BD%CE%B1_%CF%83%CF%85%CF%83%CF%84%CE%AE%CE%BC%CE%B1%CF%84%CE%B1" TargetMode="External"/><Relationship Id="rId2" Type="http://schemas.openxmlformats.org/officeDocument/2006/relationships/hyperlink" Target="http://el.wikipedia.org/wiki/%CE%9C%CE%BD%CE%AE%CE%BC%CE%B7_%CF%85%CF%80%CE%BF%CE%BB%CE%BF%CE%B3%CE%B9%CF%83%CF%84%CE%AE"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04556" y="494275"/>
            <a:ext cx="7429500" cy="1143000"/>
          </a:xfrm>
        </p:spPr>
        <p:txBody>
          <a:bodyPr/>
          <a:lstStyle/>
          <a:p>
            <a:pPr algn="ctr"/>
            <a:r>
              <a:rPr lang="el-GR" sz="4400" dirty="0" smtClean="0">
                <a:latin typeface="Calibri"/>
                <a:cs typeface="Calibri"/>
              </a:rPr>
              <a:t> </a:t>
            </a:r>
            <a:endParaRPr lang="en-US" sz="4400" dirty="0" smtClean="0">
              <a:latin typeface="Calibri"/>
              <a:cs typeface="Calibri"/>
            </a:endParaRPr>
          </a:p>
        </p:txBody>
      </p:sp>
      <p:sp>
        <p:nvSpPr>
          <p:cNvPr id="5" name="TextBox 4"/>
          <p:cNvSpPr txBox="1"/>
          <p:nvPr/>
        </p:nvSpPr>
        <p:spPr>
          <a:xfrm>
            <a:off x="1238865" y="1897626"/>
            <a:ext cx="6459794" cy="1089529"/>
          </a:xfrm>
          <a:prstGeom prst="rect">
            <a:avLst/>
          </a:prstGeom>
          <a:noFill/>
        </p:spPr>
        <p:txBody>
          <a:bodyPr wrap="square" rtlCol="0">
            <a:spAutoFit/>
          </a:bodyPr>
          <a:lstStyle/>
          <a:p>
            <a:pPr algn="ctr"/>
            <a:r>
              <a:rPr lang="el-GR" sz="4000" b="1" i="1" dirty="0" smtClean="0">
                <a:solidFill>
                  <a:schemeClr val="accent2">
                    <a:lumMod val="50000"/>
                  </a:schemeClr>
                </a:solidFill>
                <a:effectLst>
                  <a:outerShdw blurRad="38100" dist="38100" dir="2700000" algn="tl">
                    <a:srgbClr val="000000">
                      <a:alpha val="43137"/>
                    </a:srgbClr>
                  </a:outerShdw>
                </a:effectLst>
                <a:latin typeface="Calibri" pitchFamily="34" charset="0"/>
                <a:cs typeface="Calibri" pitchFamily="34" charset="0"/>
              </a:rPr>
              <a:t>ΕΙΣΑΓΩΓΗ ΣΤΗΝ ΕΠΙΣΤΗΜΗ ΤΩΝ ΥΠΟΛΟΓΙΣΤΩΝ</a:t>
            </a:r>
            <a:endParaRPr lang="el-GR" sz="4000" b="1" i="1" dirty="0">
              <a:solidFill>
                <a:schemeClr val="accent2">
                  <a:lumMod val="50000"/>
                </a:schemeClr>
              </a:solidFill>
              <a:effectLst>
                <a:outerShdw blurRad="38100" dist="38100" dir="2700000" algn="tl">
                  <a:srgbClr val="000000">
                    <a:alpha val="43137"/>
                  </a:srgbClr>
                </a:outerShdw>
              </a:effectLst>
              <a:latin typeface="Calibri" pitchFamily="34" charset="0"/>
              <a:cs typeface="Calibri" pitchFamily="34" charset="0"/>
            </a:endParaRPr>
          </a:p>
        </p:txBody>
      </p:sp>
      <p:sp>
        <p:nvSpPr>
          <p:cNvPr id="6" name="TextBox 5"/>
          <p:cNvSpPr txBox="1"/>
          <p:nvPr/>
        </p:nvSpPr>
        <p:spPr>
          <a:xfrm>
            <a:off x="5536643" y="4752870"/>
            <a:ext cx="3406390" cy="486287"/>
          </a:xfrm>
          <a:prstGeom prst="rect">
            <a:avLst/>
          </a:prstGeom>
          <a:noFill/>
        </p:spPr>
        <p:txBody>
          <a:bodyPr wrap="square" rtlCol="0">
            <a:spAutoFit/>
          </a:bodyPr>
          <a:lstStyle/>
          <a:p>
            <a:r>
              <a:rPr lang="el-GR" sz="3200" b="1" u="sng" dirty="0" smtClean="0"/>
              <a:t>ΚΕΦΑΛΑΙΟ </a:t>
            </a:r>
            <a:r>
              <a:rPr lang="en-US" sz="3200" b="1" u="sng" dirty="0" smtClean="0"/>
              <a:t>1</a:t>
            </a:r>
            <a:r>
              <a:rPr lang="en-US" sz="3200" b="1" u="sng" baseline="30000" dirty="0" smtClean="0"/>
              <a:t>0</a:t>
            </a:r>
            <a:r>
              <a:rPr lang="en-US" sz="3200" b="1" u="sng" dirty="0" smtClean="0"/>
              <a:t>,2</a:t>
            </a:r>
            <a:r>
              <a:rPr lang="el-GR" sz="3200" b="1" u="sng" baseline="30000" dirty="0" smtClean="0"/>
              <a:t>ο</a:t>
            </a:r>
            <a:r>
              <a:rPr lang="el-GR" sz="3200" b="1" u="sng" dirty="0" smtClean="0"/>
              <a:t> </a:t>
            </a:r>
            <a:endParaRPr lang="el-GR" sz="3200" b="1" dirty="0" smtClean="0"/>
          </a:p>
        </p:txBody>
      </p:sp>
    </p:spTree>
  </p:cSld>
  <p:clrMapOvr>
    <a:masterClrMapping/>
  </p:clrMapOvr>
  <p:transition advTm="30281">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52600" y="304800"/>
            <a:ext cx="7010400" cy="321733"/>
          </a:xfrm>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811AAEEF-F233-4E32-A923-D4DF4B556C67}" type="slidenum">
              <a:rPr lang="en-US" smtClean="0"/>
              <a:pPr/>
              <a:t>10</a:t>
            </a:fld>
            <a:endParaRPr lang="en-US" dirty="0"/>
          </a:p>
        </p:txBody>
      </p:sp>
      <p:pic>
        <p:nvPicPr>
          <p:cNvPr id="1026" name="Picture 2" descr="C:\Users\user\Desktop\ΕΠΙΣΤΗΜΗ ΤΩΝ ΥΠΟΛΟΓΙΣΤΩΝ\aepy_part_1_full_cmap1.jpg"/>
          <p:cNvPicPr>
            <a:picLocks noGrp="1" noChangeAspect="1" noChangeArrowheads="1"/>
          </p:cNvPicPr>
          <p:nvPr>
            <p:ph idx="1"/>
          </p:nvPr>
        </p:nvPicPr>
        <p:blipFill>
          <a:blip r:embed="rId2" cstate="print"/>
          <a:srcRect/>
          <a:stretch>
            <a:fillRect/>
          </a:stretch>
        </p:blipFill>
        <p:spPr bwMode="auto">
          <a:xfrm>
            <a:off x="1371600" y="618065"/>
            <a:ext cx="7772400" cy="5808133"/>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52600" y="135467"/>
            <a:ext cx="7010400" cy="1007533"/>
          </a:xfrm>
        </p:spPr>
        <p:txBody>
          <a:bodyPr/>
          <a:lstStyle/>
          <a:p>
            <a:r>
              <a:rPr lang="en-US" dirty="0" smtClean="0"/>
              <a:t/>
            </a:r>
            <a:br>
              <a:rPr lang="en-US" dirty="0" smtClean="0"/>
            </a:br>
            <a:r>
              <a:rPr lang="el-GR" dirty="0" smtClean="0"/>
              <a:t>Ερωτήσεις - Θέματα προς συζήτηση - Δραστηριότητες</a:t>
            </a:r>
            <a:br>
              <a:rPr lang="el-GR" dirty="0" smtClean="0"/>
            </a:br>
            <a:endParaRPr lang="el-GR" dirty="0"/>
          </a:p>
        </p:txBody>
      </p:sp>
      <p:sp>
        <p:nvSpPr>
          <p:cNvPr id="3" name="2 - Θέση περιεχομένου"/>
          <p:cNvSpPr>
            <a:spLocks noGrp="1"/>
          </p:cNvSpPr>
          <p:nvPr>
            <p:ph idx="1"/>
          </p:nvPr>
        </p:nvSpPr>
        <p:spPr>
          <a:xfrm>
            <a:off x="1752600" y="1395413"/>
            <a:ext cx="7010400" cy="5352520"/>
          </a:xfrm>
        </p:spPr>
        <p:txBody>
          <a:bodyPr/>
          <a:lstStyle/>
          <a:p>
            <a:pPr marL="457200" indent="-457200">
              <a:buFont typeface="+mj-lt"/>
              <a:buAutoNum type="arabicPeriod"/>
            </a:pPr>
            <a:r>
              <a:rPr lang="el-GR" sz="2000" dirty="0" smtClean="0"/>
              <a:t>Πώς αντιλαμβάνεστε την Επιστήμη των Υπολογιστών;</a:t>
            </a:r>
          </a:p>
          <a:p>
            <a:pPr>
              <a:buNone/>
            </a:pPr>
            <a:r>
              <a:rPr lang="el-GR" sz="2000" dirty="0" smtClean="0"/>
              <a:t>2. Να αναφέρετε τουλάχιστον τρία επιστημονικά πεδία που εντάσσονται στην Εφαρμοσμένη Επιστήμη των Υπολογιστών, αναζητώντας</a:t>
            </a:r>
            <a:r>
              <a:rPr lang="en-US" sz="2000" dirty="0" smtClean="0"/>
              <a:t> </a:t>
            </a:r>
            <a:r>
              <a:rPr lang="el-GR" sz="2000" dirty="0" smtClean="0"/>
              <a:t>σχετικές πληροφορίες στο διαδίκτυο.</a:t>
            </a:r>
          </a:p>
          <a:p>
            <a:pPr>
              <a:buNone/>
            </a:pPr>
            <a:r>
              <a:rPr lang="el-GR" sz="2000" dirty="0" smtClean="0"/>
              <a:t>3. Να αναφέρετε τρεις τομείς της Θεωρητικής Πληροφορικής οι οποίοι έχουν άμεση εφαρμογή σε προβλήματα που αντιμετωπίζει</a:t>
            </a:r>
            <a:r>
              <a:rPr lang="en-US" sz="2000" dirty="0" smtClean="0"/>
              <a:t> </a:t>
            </a:r>
            <a:r>
              <a:rPr lang="el-GR" sz="2000" dirty="0" smtClean="0"/>
              <a:t>η Εφαρμοσμένη Πληροφορική.</a:t>
            </a:r>
          </a:p>
          <a:p>
            <a:pPr>
              <a:buNone/>
            </a:pPr>
            <a:r>
              <a:rPr lang="el-GR" sz="2000" dirty="0" smtClean="0"/>
              <a:t>4. Να αναζητήσετε στο Διαδίκτυο, εργαζόμενοι σε ομάδες, όρους που σχετίζονται με την Επιστήμη των Υπολογιστών, τους τομείς της, τα πεδία εφαρμογής καθεμιάς και να συσχετίσετε τις έννοιες μεταξύ τους. Με βάση την αναζήτηση αυτή, να γίνει απαρίθμηση των </a:t>
            </a:r>
            <a:r>
              <a:rPr lang="el-GR" sz="2000" dirty="0" err="1" smtClean="0"/>
              <a:t>πλέ</a:t>
            </a:r>
            <a:r>
              <a:rPr lang="el-GR" sz="2000" dirty="0" smtClean="0"/>
              <a:t>-ον γνωστών τομέων και ο διαχωρισμός τους σε θεωρητικούς και εφαρμοσμένους.</a:t>
            </a:r>
          </a:p>
          <a:p>
            <a:pPr>
              <a:buNone/>
            </a:pPr>
            <a:endParaRPr lang="el-GR" sz="2000" dirty="0"/>
          </a:p>
        </p:txBody>
      </p:sp>
      <p:sp>
        <p:nvSpPr>
          <p:cNvPr id="4" name="3 - Θέση αριθμού διαφάνειας"/>
          <p:cNvSpPr>
            <a:spLocks noGrp="1"/>
          </p:cNvSpPr>
          <p:nvPr>
            <p:ph type="sldNum" sz="quarter" idx="12"/>
          </p:nvPr>
        </p:nvSpPr>
        <p:spPr/>
        <p:txBody>
          <a:bodyPr/>
          <a:lstStyle/>
          <a:p>
            <a:fld id="{811AAEEF-F233-4E32-A923-D4DF4B556C67}" type="slidenum">
              <a:rPr lang="en-US" smtClean="0"/>
              <a:pPr/>
              <a:t>11</a:t>
            </a:fld>
            <a:endParaRPr lang="en-US" dirty="0"/>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latin typeface="Calibri"/>
                <a:cs typeface="Calibri"/>
              </a:rPr>
              <a:t>ΕΝΟΤΗΤΑ 2 –Γενικοί στόχοι</a:t>
            </a:r>
            <a:endParaRPr lang="el-GR" dirty="0"/>
          </a:p>
        </p:txBody>
      </p:sp>
      <p:sp>
        <p:nvSpPr>
          <p:cNvPr id="3" name="2 - Θέση περιεχομένου"/>
          <p:cNvSpPr>
            <a:spLocks noGrp="1"/>
          </p:cNvSpPr>
          <p:nvPr>
            <p:ph idx="1"/>
          </p:nvPr>
        </p:nvSpPr>
        <p:spPr/>
        <p:txBody>
          <a:bodyPr/>
          <a:lstStyle/>
          <a:p>
            <a:pPr>
              <a:buFont typeface="Wingdings" pitchFamily="2" charset="2"/>
              <a:buChar char="ü"/>
            </a:pPr>
            <a:r>
              <a:rPr lang="el-GR" dirty="0" smtClean="0">
                <a:latin typeface="Calibri"/>
                <a:cs typeface="Calibri"/>
              </a:rPr>
              <a:t>Να ορίσουμε και να περιγράψουμε την έννοια του </a:t>
            </a:r>
            <a:r>
              <a:rPr lang="el-GR" b="1" dirty="0" smtClean="0">
                <a:latin typeface="Calibri"/>
                <a:cs typeface="Calibri"/>
              </a:rPr>
              <a:t>Προβλήματος</a:t>
            </a:r>
          </a:p>
          <a:p>
            <a:endParaRPr lang="el-GR" dirty="0" smtClean="0">
              <a:latin typeface="Calibri" pitchFamily="34" charset="0"/>
              <a:cs typeface="Calibri" pitchFamily="34" charset="0"/>
            </a:endParaRPr>
          </a:p>
          <a:p>
            <a:pPr marL="457200" indent="-457200">
              <a:buFont typeface="Wingdings" pitchFamily="2" charset="2"/>
              <a:buChar char="ü"/>
            </a:pPr>
            <a:r>
              <a:rPr lang="el-GR" dirty="0" smtClean="0">
                <a:latin typeface="Calibri" pitchFamily="34" charset="0"/>
                <a:cs typeface="Calibri" pitchFamily="34" charset="0"/>
              </a:rPr>
              <a:t> Να καταγράψουμε τα </a:t>
            </a:r>
            <a:r>
              <a:rPr lang="el-GR" b="1" dirty="0" smtClean="0">
                <a:latin typeface="Calibri" pitchFamily="34" charset="0"/>
                <a:cs typeface="Calibri" pitchFamily="34" charset="0"/>
              </a:rPr>
              <a:t>Στάδια Αντιμετώπισης     Προβλημάτων</a:t>
            </a:r>
          </a:p>
          <a:p>
            <a:pPr marL="457200" indent="-457200">
              <a:buFont typeface="Wingdings" pitchFamily="2" charset="2"/>
              <a:buChar char="ü"/>
            </a:pPr>
            <a:endParaRPr lang="el-GR" dirty="0" smtClean="0">
              <a:latin typeface="Calibri" pitchFamily="34" charset="0"/>
              <a:cs typeface="Calibri" pitchFamily="34" charset="0"/>
            </a:endParaRPr>
          </a:p>
          <a:p>
            <a:pPr marL="457200" indent="-457200">
              <a:buFont typeface="Wingdings" pitchFamily="2" charset="2"/>
              <a:buChar char="ü"/>
            </a:pPr>
            <a:r>
              <a:rPr lang="el-GR" dirty="0" smtClean="0">
                <a:latin typeface="Calibri" pitchFamily="34" charset="0"/>
                <a:cs typeface="Calibri" pitchFamily="34" charset="0"/>
              </a:rPr>
              <a:t>Να αναλύσουμε και να περιγράψουμε:</a:t>
            </a:r>
          </a:p>
          <a:p>
            <a:pPr marL="914400" lvl="1" indent="-457200">
              <a:buFont typeface="Wingdings" pitchFamily="2" charset="2"/>
              <a:buChar char="ü"/>
            </a:pPr>
            <a:r>
              <a:rPr lang="el-GR" sz="2400" dirty="0" smtClean="0">
                <a:latin typeface="Calibri" pitchFamily="34" charset="0"/>
                <a:cs typeface="Calibri" pitchFamily="34" charset="0"/>
              </a:rPr>
              <a:t> </a:t>
            </a:r>
            <a:r>
              <a:rPr lang="el-GR" sz="2400" b="1" dirty="0" smtClean="0">
                <a:latin typeface="Calibri" pitchFamily="34" charset="0"/>
                <a:cs typeface="Calibri" pitchFamily="34" charset="0"/>
              </a:rPr>
              <a:t>κάθε στάδιο </a:t>
            </a:r>
            <a:r>
              <a:rPr lang="el-GR" sz="2400" dirty="0" smtClean="0">
                <a:latin typeface="Calibri" pitchFamily="34" charset="0"/>
                <a:cs typeface="Calibri" pitchFamily="34" charset="0"/>
              </a:rPr>
              <a:t>ξεχωριστά </a:t>
            </a:r>
          </a:p>
          <a:p>
            <a:pPr marL="914400" lvl="1" indent="-457200">
              <a:buFont typeface="Wingdings" pitchFamily="2" charset="2"/>
              <a:buChar char="ü"/>
            </a:pPr>
            <a:r>
              <a:rPr lang="el-GR" sz="2400" dirty="0" smtClean="0">
                <a:latin typeface="Calibri" pitchFamily="34" charset="0"/>
                <a:cs typeface="Calibri" pitchFamily="34" charset="0"/>
              </a:rPr>
              <a:t>Τον τρόπο που </a:t>
            </a:r>
            <a:r>
              <a:rPr lang="el-GR" sz="2400" b="1" dirty="0" smtClean="0">
                <a:latin typeface="Calibri" pitchFamily="34" charset="0"/>
                <a:cs typeface="Calibri" pitchFamily="34" charset="0"/>
              </a:rPr>
              <a:t>συνδέοντα</a:t>
            </a:r>
            <a:r>
              <a:rPr lang="el-GR" sz="2400" dirty="0" smtClean="0">
                <a:latin typeface="Calibri" pitchFamily="34" charset="0"/>
                <a:cs typeface="Calibri" pitchFamily="34" charset="0"/>
              </a:rPr>
              <a:t>ι μεταξύ τους</a:t>
            </a:r>
            <a:endParaRPr lang="el-GR" sz="2400" dirty="0" smtClean="0"/>
          </a:p>
          <a:p>
            <a:endParaRPr lang="el-GR" dirty="0"/>
          </a:p>
        </p:txBody>
      </p:sp>
      <p:sp>
        <p:nvSpPr>
          <p:cNvPr id="5" name="4 - Θέση αριθμού διαφάνειας"/>
          <p:cNvSpPr>
            <a:spLocks noGrp="1"/>
          </p:cNvSpPr>
          <p:nvPr>
            <p:ph type="sldNum" sz="quarter" idx="12"/>
          </p:nvPr>
        </p:nvSpPr>
        <p:spPr/>
        <p:txBody>
          <a:bodyPr/>
          <a:lstStyle/>
          <a:p>
            <a:fld id="{811AAEEF-F233-4E32-A923-D4DF4B556C67}" type="slidenum">
              <a:rPr lang="en-US" smtClean="0"/>
              <a:pPr/>
              <a:t>12</a:t>
            </a:fld>
            <a:endParaRPr lang="en-US" dirty="0"/>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Rectangle 10"/>
          <p:cNvSpPr>
            <a:spLocks noGrp="1" noChangeArrowheads="1"/>
          </p:cNvSpPr>
          <p:nvPr>
            <p:ph type="title"/>
          </p:nvPr>
        </p:nvSpPr>
        <p:spPr>
          <a:xfrm>
            <a:off x="1481295" y="304800"/>
            <a:ext cx="7361254" cy="838200"/>
          </a:xfrm>
        </p:spPr>
        <p:txBody>
          <a:bodyPr/>
          <a:lstStyle/>
          <a:p>
            <a:r>
              <a:rPr lang="el-GR" dirty="0" smtClean="0">
                <a:latin typeface="Calibri" pitchFamily="34" charset="0"/>
                <a:cs typeface="Calibri" pitchFamily="34" charset="0"/>
              </a:rPr>
              <a:t>1. Η </a:t>
            </a:r>
            <a:r>
              <a:rPr lang="el-GR" dirty="0">
                <a:latin typeface="Calibri" pitchFamily="34" charset="0"/>
                <a:cs typeface="Calibri" pitchFamily="34" charset="0"/>
              </a:rPr>
              <a:t>έννοια Πρόβλημα..</a:t>
            </a:r>
            <a:endParaRPr lang="en-US" dirty="0"/>
          </a:p>
        </p:txBody>
      </p:sp>
      <p:sp>
        <p:nvSpPr>
          <p:cNvPr id="3083" name="Rectangle 11"/>
          <p:cNvSpPr>
            <a:spLocks noGrp="1" noChangeArrowheads="1"/>
          </p:cNvSpPr>
          <p:nvPr>
            <p:ph type="body" idx="1"/>
          </p:nvPr>
        </p:nvSpPr>
        <p:spPr>
          <a:xfrm>
            <a:off x="1752600" y="1306286"/>
            <a:ext cx="7010400" cy="4661127"/>
          </a:xfrm>
        </p:spPr>
        <p:txBody>
          <a:bodyPr/>
          <a:lstStyle/>
          <a:p>
            <a:r>
              <a:rPr lang="en-US" dirty="0" err="1" smtClean="0">
                <a:latin typeface="Calibri"/>
                <a:cs typeface="Calibri"/>
              </a:rPr>
              <a:t>Προ</a:t>
            </a:r>
            <a:r>
              <a:rPr lang="en-US" dirty="0" smtClean="0">
                <a:latin typeface="Calibri"/>
                <a:cs typeface="Calibri"/>
              </a:rPr>
              <a:t>β</a:t>
            </a:r>
            <a:r>
              <a:rPr lang="en-US" dirty="0" err="1" smtClean="0">
                <a:latin typeface="Calibri"/>
                <a:cs typeface="Calibri"/>
              </a:rPr>
              <a:t>λήμ</a:t>
            </a:r>
            <a:r>
              <a:rPr lang="en-US" dirty="0" smtClean="0">
                <a:latin typeface="Calibri"/>
                <a:cs typeface="Calibri"/>
              </a:rPr>
              <a:t>α</a:t>
            </a:r>
            <a:r>
              <a:rPr lang="en-US" dirty="0" err="1" smtClean="0">
                <a:latin typeface="Calibri"/>
                <a:cs typeface="Calibri"/>
              </a:rPr>
              <a:t>τ</a:t>
            </a:r>
            <a:r>
              <a:rPr lang="en-US" dirty="0" smtClean="0">
                <a:latin typeface="Calibri"/>
                <a:cs typeface="Calibri"/>
              </a:rPr>
              <a:t>α</a:t>
            </a:r>
            <a:r>
              <a:rPr lang="en-US" dirty="0">
                <a:latin typeface="Calibri"/>
                <a:cs typeface="Calibri"/>
              </a:rPr>
              <a:t>:</a:t>
            </a:r>
          </a:p>
          <a:p>
            <a:pPr lvl="1"/>
            <a:r>
              <a:rPr lang="en-US" sz="2400" b="1" dirty="0" err="1">
                <a:latin typeface="Calibri"/>
                <a:cs typeface="Calibri"/>
              </a:rPr>
              <a:t>Πολλά</a:t>
            </a:r>
            <a:r>
              <a:rPr lang="en-US" sz="2400" dirty="0">
                <a:latin typeface="Calibri"/>
                <a:cs typeface="Calibri"/>
              </a:rPr>
              <a:t> </a:t>
            </a:r>
            <a:r>
              <a:rPr lang="en-US" sz="2400" dirty="0" err="1">
                <a:latin typeface="Calibri"/>
                <a:cs typeface="Calibri"/>
              </a:rPr>
              <a:t>κ</a:t>
            </a:r>
            <a:r>
              <a:rPr lang="en-US" sz="2400" dirty="0">
                <a:latin typeface="Calibri"/>
                <a:cs typeface="Calibri"/>
              </a:rPr>
              <a:t>α</a:t>
            </a:r>
            <a:r>
              <a:rPr lang="en-US" sz="2400" dirty="0" err="1">
                <a:latin typeface="Calibri"/>
                <a:cs typeface="Calibri"/>
              </a:rPr>
              <a:t>ι</a:t>
            </a:r>
            <a:r>
              <a:rPr lang="en-US" sz="2400" dirty="0">
                <a:latin typeface="Calibri"/>
                <a:cs typeface="Calibri"/>
              </a:rPr>
              <a:t> </a:t>
            </a:r>
            <a:r>
              <a:rPr lang="en-US" sz="2400" b="1" dirty="0">
                <a:latin typeface="Calibri"/>
                <a:cs typeface="Calibri"/>
              </a:rPr>
              <a:t>π</a:t>
            </a:r>
            <a:r>
              <a:rPr lang="en-US" sz="2400" b="1" dirty="0" err="1">
                <a:latin typeface="Calibri"/>
                <a:cs typeface="Calibri"/>
              </a:rPr>
              <a:t>οικίλ</a:t>
            </a:r>
            <a:r>
              <a:rPr lang="en-US" sz="2400" b="1" dirty="0">
                <a:latin typeface="Calibri"/>
                <a:cs typeface="Calibri"/>
              </a:rPr>
              <a:t>α</a:t>
            </a:r>
            <a:endParaRPr lang="en-US" sz="2400" dirty="0">
              <a:latin typeface="Calibri"/>
              <a:cs typeface="Calibri"/>
            </a:endParaRPr>
          </a:p>
          <a:p>
            <a:pPr lvl="1"/>
            <a:r>
              <a:rPr lang="en-US" sz="2400" dirty="0" err="1">
                <a:latin typeface="Calibri"/>
                <a:cs typeface="Calibri"/>
              </a:rPr>
              <a:t>Είτε</a:t>
            </a:r>
            <a:r>
              <a:rPr lang="en-US" sz="2400" dirty="0">
                <a:latin typeface="Calibri"/>
                <a:cs typeface="Calibri"/>
              </a:rPr>
              <a:t> απ</a:t>
            </a:r>
            <a:r>
              <a:rPr lang="en-US" sz="2400" dirty="0" err="1">
                <a:latin typeface="Calibri"/>
                <a:cs typeface="Calibri"/>
              </a:rPr>
              <a:t>ο</a:t>
            </a:r>
            <a:r>
              <a:rPr lang="en-US" sz="2400" dirty="0">
                <a:latin typeface="Calibri"/>
                <a:cs typeface="Calibri"/>
              </a:rPr>
              <a:t> </a:t>
            </a:r>
            <a:r>
              <a:rPr lang="en-US" sz="2400" b="1" dirty="0">
                <a:latin typeface="Calibri"/>
                <a:cs typeface="Calibri"/>
              </a:rPr>
              <a:t>π</a:t>
            </a:r>
            <a:r>
              <a:rPr lang="en-US" sz="2400" b="1" dirty="0" err="1">
                <a:latin typeface="Calibri"/>
                <a:cs typeface="Calibri"/>
              </a:rPr>
              <a:t>ροσω</a:t>
            </a:r>
            <a:r>
              <a:rPr lang="en-US" sz="2400" b="1" dirty="0">
                <a:latin typeface="Calibri"/>
                <a:cs typeface="Calibri"/>
              </a:rPr>
              <a:t>π</a:t>
            </a:r>
            <a:r>
              <a:rPr lang="en-US" sz="2400" b="1" dirty="0" err="1">
                <a:latin typeface="Calibri"/>
                <a:cs typeface="Calibri"/>
              </a:rPr>
              <a:t>ικό</a:t>
            </a:r>
            <a:r>
              <a:rPr lang="en-US" sz="2400" dirty="0">
                <a:latin typeface="Calibri"/>
                <a:cs typeface="Calibri"/>
              </a:rPr>
              <a:t> </a:t>
            </a:r>
            <a:r>
              <a:rPr lang="en-US" sz="2400" dirty="0" err="1">
                <a:latin typeface="Calibri"/>
                <a:cs typeface="Calibri"/>
              </a:rPr>
              <a:t>είτε</a:t>
            </a:r>
            <a:r>
              <a:rPr lang="en-US" sz="2400" dirty="0">
                <a:latin typeface="Calibri"/>
                <a:cs typeface="Calibri"/>
              </a:rPr>
              <a:t> απ</a:t>
            </a:r>
            <a:r>
              <a:rPr lang="en-US" sz="2400" dirty="0" err="1">
                <a:latin typeface="Calibri"/>
                <a:cs typeface="Calibri"/>
              </a:rPr>
              <a:t>ο</a:t>
            </a:r>
            <a:r>
              <a:rPr lang="en-US" sz="2400" b="1" dirty="0">
                <a:latin typeface="Calibri"/>
                <a:cs typeface="Calibri"/>
              </a:rPr>
              <a:t> </a:t>
            </a:r>
            <a:r>
              <a:rPr lang="en-US" sz="2400" b="1" dirty="0" err="1">
                <a:latin typeface="Calibri"/>
                <a:cs typeface="Calibri"/>
              </a:rPr>
              <a:t>κοινωνικό</a:t>
            </a:r>
            <a:r>
              <a:rPr lang="en-US" sz="2400" b="1" dirty="0">
                <a:latin typeface="Calibri"/>
                <a:cs typeface="Calibri"/>
              </a:rPr>
              <a:t> </a:t>
            </a:r>
            <a:r>
              <a:rPr lang="en-US" sz="2400" dirty="0" err="1">
                <a:latin typeface="Calibri"/>
                <a:cs typeface="Calibri"/>
              </a:rPr>
              <a:t>χώρο</a:t>
            </a:r>
            <a:endParaRPr lang="en-US" sz="2400" dirty="0">
              <a:latin typeface="Calibri"/>
              <a:cs typeface="Calibri"/>
            </a:endParaRPr>
          </a:p>
          <a:p>
            <a:pPr lvl="1"/>
            <a:r>
              <a:rPr lang="en-US" sz="2400" dirty="0" err="1">
                <a:latin typeface="Calibri"/>
                <a:cs typeface="Calibri"/>
              </a:rPr>
              <a:t>Π.χ</a:t>
            </a:r>
            <a:r>
              <a:rPr lang="en-US" sz="2400" dirty="0">
                <a:latin typeface="Calibri"/>
                <a:cs typeface="Calibri"/>
              </a:rPr>
              <a:t> α</a:t>
            </a:r>
            <a:r>
              <a:rPr lang="en-US" sz="2400" dirty="0" err="1">
                <a:latin typeface="Calibri"/>
                <a:cs typeface="Calibri"/>
              </a:rPr>
              <a:t>νεργί</a:t>
            </a:r>
            <a:r>
              <a:rPr lang="en-US" sz="2400" dirty="0">
                <a:latin typeface="Calibri"/>
                <a:cs typeface="Calibri"/>
              </a:rPr>
              <a:t>α, </a:t>
            </a:r>
            <a:r>
              <a:rPr lang="en-US" sz="2400" dirty="0" err="1">
                <a:latin typeface="Calibri"/>
                <a:cs typeface="Calibri"/>
              </a:rPr>
              <a:t>ν</a:t>
            </a:r>
            <a:r>
              <a:rPr lang="en-US" sz="2400" dirty="0">
                <a:latin typeface="Calibri"/>
                <a:cs typeface="Calibri"/>
              </a:rPr>
              <a:t>α</a:t>
            </a:r>
            <a:r>
              <a:rPr lang="en-US" sz="2400" dirty="0" err="1">
                <a:latin typeface="Calibri"/>
                <a:cs typeface="Calibri"/>
              </a:rPr>
              <a:t>ρκωτικά</a:t>
            </a:r>
            <a:r>
              <a:rPr lang="en-US" sz="2400" dirty="0">
                <a:latin typeface="Calibri"/>
                <a:cs typeface="Calibri"/>
              </a:rPr>
              <a:t>, </a:t>
            </a:r>
            <a:r>
              <a:rPr lang="en-US" sz="2400" dirty="0" err="1">
                <a:latin typeface="Calibri"/>
                <a:cs typeface="Calibri"/>
              </a:rPr>
              <a:t>ξενοφο</a:t>
            </a:r>
            <a:r>
              <a:rPr lang="en-US" sz="2400" dirty="0">
                <a:latin typeface="Calibri"/>
                <a:cs typeface="Calibri"/>
              </a:rPr>
              <a:t>β</a:t>
            </a:r>
            <a:r>
              <a:rPr lang="en-US" sz="2400" dirty="0" err="1">
                <a:latin typeface="Calibri"/>
                <a:cs typeface="Calibri"/>
              </a:rPr>
              <a:t>ί</a:t>
            </a:r>
            <a:r>
              <a:rPr lang="en-US" sz="2400" dirty="0">
                <a:latin typeface="Calibri"/>
                <a:cs typeface="Calibri"/>
              </a:rPr>
              <a:t>α, π</a:t>
            </a:r>
            <a:r>
              <a:rPr lang="en-US" sz="2400" dirty="0" err="1">
                <a:latin typeface="Calibri"/>
                <a:cs typeface="Calibri"/>
              </a:rPr>
              <a:t>όλεμος</a:t>
            </a:r>
            <a:r>
              <a:rPr lang="en-US" sz="2400" dirty="0">
                <a:latin typeface="Calibri"/>
                <a:cs typeface="Calibri"/>
              </a:rPr>
              <a:t>, π</a:t>
            </a:r>
            <a:r>
              <a:rPr lang="en-US" sz="2400" dirty="0" err="1">
                <a:latin typeface="Calibri"/>
                <a:cs typeface="Calibri"/>
              </a:rPr>
              <a:t>ερι</a:t>
            </a:r>
            <a:r>
              <a:rPr lang="en-US" sz="2400" dirty="0">
                <a:latin typeface="Calibri"/>
                <a:cs typeface="Calibri"/>
              </a:rPr>
              <a:t>β</a:t>
            </a:r>
            <a:r>
              <a:rPr lang="en-US" sz="2400" dirty="0" err="1">
                <a:latin typeface="Calibri"/>
                <a:cs typeface="Calibri"/>
              </a:rPr>
              <a:t>άλλον,οικονομική</a:t>
            </a:r>
            <a:r>
              <a:rPr lang="en-US" sz="2400" dirty="0">
                <a:latin typeface="Calibri"/>
                <a:cs typeface="Calibri"/>
              </a:rPr>
              <a:t> </a:t>
            </a:r>
            <a:r>
              <a:rPr lang="en-US" sz="2400" dirty="0" err="1">
                <a:latin typeface="Calibri"/>
                <a:cs typeface="Calibri"/>
              </a:rPr>
              <a:t>κρίση</a:t>
            </a:r>
            <a:r>
              <a:rPr lang="en-US" sz="2400" dirty="0">
                <a:latin typeface="Calibri"/>
                <a:cs typeface="Calibri"/>
              </a:rPr>
              <a:t>  </a:t>
            </a:r>
            <a:r>
              <a:rPr lang="en-US" sz="2400" dirty="0" err="1" smtClean="0">
                <a:latin typeface="Calibri"/>
                <a:cs typeface="Calibri"/>
              </a:rPr>
              <a:t>κ.τ.λ</a:t>
            </a:r>
            <a:endParaRPr lang="el-GR" sz="2400" dirty="0" smtClean="0">
              <a:latin typeface="Calibri"/>
              <a:cs typeface="Calibri"/>
            </a:endParaRPr>
          </a:p>
          <a:p>
            <a:pPr lvl="0"/>
            <a:r>
              <a:rPr lang="en-US" dirty="0" err="1">
                <a:latin typeface="Calibri"/>
                <a:cs typeface="Calibri"/>
              </a:rPr>
              <a:t>Δεν</a:t>
            </a:r>
            <a:r>
              <a:rPr lang="en-US" dirty="0">
                <a:latin typeface="Calibri"/>
                <a:cs typeface="Calibri"/>
              </a:rPr>
              <a:t> απ</a:t>
            </a:r>
            <a:r>
              <a:rPr lang="en-US" dirty="0" err="1">
                <a:latin typeface="Calibri"/>
                <a:cs typeface="Calibri"/>
              </a:rPr>
              <a:t>οτελει</a:t>
            </a:r>
            <a:r>
              <a:rPr lang="en-US" dirty="0">
                <a:latin typeface="Calibri"/>
                <a:cs typeface="Calibri"/>
              </a:rPr>
              <a:t>́ </a:t>
            </a:r>
            <a:r>
              <a:rPr lang="en-US" dirty="0" err="1">
                <a:latin typeface="Calibri"/>
                <a:cs typeface="Calibri"/>
              </a:rPr>
              <a:t>χ</a:t>
            </a:r>
            <a:r>
              <a:rPr lang="en-US" dirty="0">
                <a:latin typeface="Calibri"/>
                <a:cs typeface="Calibri"/>
              </a:rPr>
              <a:t>α</a:t>
            </a:r>
            <a:r>
              <a:rPr lang="en-US" dirty="0" err="1">
                <a:latin typeface="Calibri"/>
                <a:cs typeface="Calibri"/>
              </a:rPr>
              <a:t>ρ</a:t>
            </a:r>
            <a:r>
              <a:rPr lang="en-US" dirty="0">
                <a:latin typeface="Calibri"/>
                <a:cs typeface="Calibri"/>
              </a:rPr>
              <a:t>α</a:t>
            </a:r>
            <a:r>
              <a:rPr lang="en-US" dirty="0" err="1">
                <a:latin typeface="Calibri"/>
                <a:cs typeface="Calibri"/>
              </a:rPr>
              <a:t>κτηριστικο</a:t>
            </a:r>
            <a:r>
              <a:rPr lang="en-US" dirty="0">
                <a:latin typeface="Calibri"/>
                <a:cs typeface="Calibri"/>
              </a:rPr>
              <a:t>́ </a:t>
            </a:r>
            <a:r>
              <a:rPr lang="en-US" dirty="0" err="1">
                <a:latin typeface="Calibri"/>
                <a:cs typeface="Calibri"/>
              </a:rPr>
              <a:t>γνώρισμ</a:t>
            </a:r>
            <a:r>
              <a:rPr lang="en-US" dirty="0">
                <a:latin typeface="Calibri"/>
                <a:cs typeface="Calibri"/>
              </a:rPr>
              <a:t>α </a:t>
            </a:r>
            <a:r>
              <a:rPr lang="en-US" dirty="0" err="1">
                <a:latin typeface="Calibri"/>
                <a:cs typeface="Calibri"/>
              </a:rPr>
              <a:t>της</a:t>
            </a:r>
            <a:r>
              <a:rPr lang="en-US" dirty="0">
                <a:latin typeface="Calibri"/>
                <a:cs typeface="Calibri"/>
              </a:rPr>
              <a:t> </a:t>
            </a:r>
            <a:r>
              <a:rPr lang="en-US" dirty="0" err="1">
                <a:latin typeface="Calibri"/>
                <a:cs typeface="Calibri"/>
              </a:rPr>
              <a:t>ε</a:t>
            </a:r>
            <a:r>
              <a:rPr lang="en-US" dirty="0">
                <a:latin typeface="Calibri"/>
                <a:cs typeface="Calibri"/>
              </a:rPr>
              <a:t>π</a:t>
            </a:r>
            <a:r>
              <a:rPr lang="en-US" dirty="0" err="1">
                <a:latin typeface="Calibri"/>
                <a:cs typeface="Calibri"/>
              </a:rPr>
              <a:t>οχής</a:t>
            </a:r>
            <a:r>
              <a:rPr lang="en-US" dirty="0">
                <a:latin typeface="Calibri"/>
                <a:cs typeface="Calibri"/>
              </a:rPr>
              <a:t> μα</a:t>
            </a:r>
            <a:r>
              <a:rPr lang="en-US" dirty="0" err="1">
                <a:latin typeface="Calibri"/>
                <a:cs typeface="Calibri"/>
              </a:rPr>
              <a:t>ς</a:t>
            </a:r>
            <a:r>
              <a:rPr lang="en-US" dirty="0">
                <a:latin typeface="Calibri"/>
                <a:cs typeface="Calibri"/>
              </a:rPr>
              <a:t>. </a:t>
            </a:r>
            <a:r>
              <a:rPr lang="en-US" dirty="0" err="1">
                <a:latin typeface="Calibri"/>
                <a:cs typeface="Calibri"/>
              </a:rPr>
              <a:t>Σε</a:t>
            </a:r>
            <a:r>
              <a:rPr lang="en-US" dirty="0">
                <a:latin typeface="Calibri"/>
                <a:cs typeface="Calibri"/>
              </a:rPr>
              <a:t> </a:t>
            </a:r>
            <a:r>
              <a:rPr lang="en-US" b="1" dirty="0" err="1">
                <a:latin typeface="Calibri"/>
                <a:cs typeface="Calibri"/>
              </a:rPr>
              <a:t>κάθε</a:t>
            </a:r>
            <a:r>
              <a:rPr lang="en-US" b="1" dirty="0">
                <a:latin typeface="Calibri"/>
                <a:cs typeface="Calibri"/>
              </a:rPr>
              <a:t> </a:t>
            </a:r>
            <a:r>
              <a:rPr lang="en-US" b="1" dirty="0" err="1">
                <a:latin typeface="Calibri"/>
                <a:cs typeface="Calibri"/>
              </a:rPr>
              <a:t>ε</a:t>
            </a:r>
            <a:r>
              <a:rPr lang="en-US" b="1" dirty="0">
                <a:latin typeface="Calibri"/>
                <a:cs typeface="Calibri"/>
              </a:rPr>
              <a:t>π</a:t>
            </a:r>
            <a:r>
              <a:rPr lang="en-US" b="1" dirty="0" err="1">
                <a:latin typeface="Calibri"/>
                <a:cs typeface="Calibri"/>
              </a:rPr>
              <a:t>οχή</a:t>
            </a:r>
            <a:r>
              <a:rPr lang="en-US" dirty="0">
                <a:latin typeface="Calibri"/>
                <a:cs typeface="Calibri"/>
              </a:rPr>
              <a:t> α</a:t>
            </a:r>
            <a:r>
              <a:rPr lang="en-US" dirty="0" err="1">
                <a:latin typeface="Calibri"/>
                <a:cs typeface="Calibri"/>
              </a:rPr>
              <a:t>ν</a:t>
            </a:r>
            <a:r>
              <a:rPr lang="en-US" dirty="0">
                <a:latin typeface="Calibri"/>
                <a:cs typeface="Calibri"/>
              </a:rPr>
              <a:t>α</a:t>
            </a:r>
            <a:r>
              <a:rPr lang="en-US" dirty="0" err="1">
                <a:latin typeface="Calibri"/>
                <a:cs typeface="Calibri"/>
              </a:rPr>
              <a:t>φέροντ</a:t>
            </a:r>
            <a:r>
              <a:rPr lang="en-US" dirty="0">
                <a:latin typeface="Calibri"/>
                <a:cs typeface="Calibri"/>
              </a:rPr>
              <a:t>α</a:t>
            </a:r>
            <a:r>
              <a:rPr lang="en-US" dirty="0" err="1">
                <a:latin typeface="Calibri"/>
                <a:cs typeface="Calibri"/>
              </a:rPr>
              <a:t>ι</a:t>
            </a:r>
            <a:r>
              <a:rPr lang="en-US" dirty="0">
                <a:latin typeface="Calibri"/>
                <a:cs typeface="Calibri"/>
              </a:rPr>
              <a:t> π</a:t>
            </a:r>
            <a:r>
              <a:rPr lang="en-US" dirty="0" err="1">
                <a:latin typeface="Calibri"/>
                <a:cs typeface="Calibri"/>
              </a:rPr>
              <a:t>ρο</a:t>
            </a:r>
            <a:r>
              <a:rPr lang="en-US" dirty="0">
                <a:latin typeface="Calibri"/>
                <a:cs typeface="Calibri"/>
              </a:rPr>
              <a:t>β</a:t>
            </a:r>
            <a:r>
              <a:rPr lang="en-US" dirty="0" err="1">
                <a:latin typeface="Calibri"/>
                <a:cs typeface="Calibri"/>
              </a:rPr>
              <a:t>λήμ</a:t>
            </a:r>
            <a:r>
              <a:rPr lang="en-US" dirty="0">
                <a:latin typeface="Calibri"/>
                <a:cs typeface="Calibri"/>
              </a:rPr>
              <a:t>α</a:t>
            </a:r>
            <a:r>
              <a:rPr lang="en-US" dirty="0" err="1">
                <a:latin typeface="Calibri"/>
                <a:cs typeface="Calibri"/>
              </a:rPr>
              <a:t>τ</a:t>
            </a:r>
            <a:r>
              <a:rPr lang="en-US" dirty="0">
                <a:latin typeface="Calibri"/>
                <a:cs typeface="Calibri"/>
              </a:rPr>
              <a:t>α </a:t>
            </a:r>
            <a:r>
              <a:rPr lang="en-US" dirty="0" err="1">
                <a:latin typeface="Calibri"/>
                <a:cs typeface="Calibri"/>
              </a:rPr>
              <a:t>δι</a:t>
            </a:r>
            <a:r>
              <a:rPr lang="en-US" dirty="0">
                <a:latin typeface="Calibri"/>
                <a:cs typeface="Calibri"/>
              </a:rPr>
              <a:t>α</a:t>
            </a:r>
            <a:r>
              <a:rPr lang="en-US" dirty="0" err="1">
                <a:latin typeface="Calibri"/>
                <a:cs typeface="Calibri"/>
              </a:rPr>
              <a:t>φορετικής</a:t>
            </a:r>
            <a:r>
              <a:rPr lang="en-US" dirty="0">
                <a:latin typeface="Calibri"/>
                <a:cs typeface="Calibri"/>
              </a:rPr>
              <a:t> </a:t>
            </a:r>
            <a:r>
              <a:rPr lang="en-US" b="1" dirty="0" err="1">
                <a:latin typeface="Calibri"/>
                <a:cs typeface="Calibri"/>
              </a:rPr>
              <a:t>υφής</a:t>
            </a:r>
            <a:r>
              <a:rPr lang="en-US" dirty="0">
                <a:latin typeface="Calibri"/>
                <a:cs typeface="Calibri"/>
              </a:rPr>
              <a:t> </a:t>
            </a:r>
            <a:r>
              <a:rPr lang="en-US" dirty="0" err="1">
                <a:latin typeface="Calibri"/>
                <a:cs typeface="Calibri"/>
              </a:rPr>
              <a:t>κ</a:t>
            </a:r>
            <a:r>
              <a:rPr lang="en-US" dirty="0">
                <a:latin typeface="Calibri"/>
                <a:cs typeface="Calibri"/>
              </a:rPr>
              <a:t>α</a:t>
            </a:r>
            <a:r>
              <a:rPr lang="en-US" dirty="0" err="1">
                <a:latin typeface="Calibri"/>
                <a:cs typeface="Calibri"/>
              </a:rPr>
              <a:t>ι</a:t>
            </a:r>
            <a:r>
              <a:rPr lang="en-US" dirty="0">
                <a:latin typeface="Calibri"/>
                <a:cs typeface="Calibri"/>
              </a:rPr>
              <a:t> </a:t>
            </a:r>
            <a:r>
              <a:rPr lang="en-US" b="1" dirty="0" err="1">
                <a:latin typeface="Calibri"/>
                <a:cs typeface="Calibri"/>
              </a:rPr>
              <a:t>εμ</a:t>
            </a:r>
            <a:r>
              <a:rPr lang="en-US" b="1" dirty="0">
                <a:latin typeface="Calibri"/>
                <a:cs typeface="Calibri"/>
              </a:rPr>
              <a:t>β</a:t>
            </a:r>
            <a:r>
              <a:rPr lang="en-US" b="1" dirty="0" err="1">
                <a:latin typeface="Calibri"/>
                <a:cs typeface="Calibri"/>
              </a:rPr>
              <a:t>έλει</a:t>
            </a:r>
            <a:r>
              <a:rPr lang="en-US" b="1" dirty="0">
                <a:latin typeface="Calibri"/>
                <a:cs typeface="Calibri"/>
              </a:rPr>
              <a:t>α</a:t>
            </a:r>
            <a:r>
              <a:rPr lang="en-US" b="1" dirty="0" err="1">
                <a:latin typeface="Calibri"/>
                <a:cs typeface="Calibri"/>
              </a:rPr>
              <a:t>ς</a:t>
            </a:r>
            <a:r>
              <a:rPr lang="en-US" dirty="0">
                <a:latin typeface="Calibri"/>
                <a:cs typeface="Calibri"/>
              </a:rPr>
              <a:t>.</a:t>
            </a:r>
          </a:p>
          <a:p>
            <a:endParaRPr lang="en-US" dirty="0">
              <a:latin typeface="Calibri"/>
              <a:cs typeface="Calibri"/>
            </a:endParaRPr>
          </a:p>
          <a:p>
            <a:pPr lvl="1"/>
            <a:endParaRPr lang="en-US" sz="2400" dirty="0">
              <a:latin typeface="Calibri"/>
              <a:cs typeface="Calibri"/>
            </a:endParaRPr>
          </a:p>
          <a:p>
            <a:pPr lvl="1">
              <a:buNone/>
            </a:pPr>
            <a:endParaRPr lang="el-GR" b="1" dirty="0" smtClean="0">
              <a:latin typeface="Calibri"/>
              <a:cs typeface="Calibri"/>
            </a:endParaRPr>
          </a:p>
          <a:p>
            <a:pPr lvl="1"/>
            <a:endParaRPr lang="el-GR" b="1" dirty="0" smtClean="0">
              <a:latin typeface="Calibri" pitchFamily="34" charset="0"/>
              <a:cs typeface="Calibri" pitchFamily="34" charset="0"/>
            </a:endParaRPr>
          </a:p>
          <a:p>
            <a:pPr lvl="1">
              <a:buNone/>
            </a:pPr>
            <a:endParaRPr lang="el-GR" b="1" dirty="0" smtClean="0">
              <a:latin typeface="Calibri" pitchFamily="34" charset="0"/>
              <a:cs typeface="Calibri" pitchFamily="34" charset="0"/>
            </a:endParaRPr>
          </a:p>
          <a:p>
            <a:pPr>
              <a:buNone/>
            </a:pPr>
            <a:endParaRPr lang="el-GR" b="1" dirty="0" smtClean="0">
              <a:latin typeface="Calibri" pitchFamily="34" charset="0"/>
              <a:cs typeface="Calibri" pitchFamily="34" charset="0"/>
            </a:endParaRPr>
          </a:p>
          <a:p>
            <a:pPr>
              <a:buNone/>
            </a:pPr>
            <a:endParaRPr lang="el-GR" b="1" dirty="0" smtClean="0">
              <a:latin typeface="Calibri" pitchFamily="34" charset="0"/>
              <a:cs typeface="Calibri" pitchFamily="34" charset="0"/>
            </a:endParaRPr>
          </a:p>
        </p:txBody>
      </p:sp>
      <p:sp>
        <p:nvSpPr>
          <p:cNvPr id="6" name="TextBox 5"/>
          <p:cNvSpPr txBox="1"/>
          <p:nvPr/>
        </p:nvSpPr>
        <p:spPr>
          <a:xfrm>
            <a:off x="2200588" y="6029012"/>
            <a:ext cx="4451420" cy="313932"/>
          </a:xfrm>
          <a:prstGeom prst="rect">
            <a:avLst/>
          </a:prstGeom>
          <a:noFill/>
        </p:spPr>
        <p:txBody>
          <a:bodyPr wrap="square" rtlCol="0">
            <a:spAutoFit/>
          </a:bodyPr>
          <a:lstStyle/>
          <a:p>
            <a:endParaRPr lang="el-GR" b="1" dirty="0"/>
          </a:p>
        </p:txBody>
      </p:sp>
      <p:sp>
        <p:nvSpPr>
          <p:cNvPr id="9" name="Slide Number Placeholder 8"/>
          <p:cNvSpPr>
            <a:spLocks noGrp="1"/>
          </p:cNvSpPr>
          <p:nvPr>
            <p:ph type="sldNum" sz="quarter" idx="12"/>
          </p:nvPr>
        </p:nvSpPr>
        <p:spPr/>
        <p:txBody>
          <a:bodyPr/>
          <a:lstStyle/>
          <a:p>
            <a:fld id="{811AAEEF-F233-4E32-A923-D4DF4B556C67}" type="slidenum">
              <a:rPr lang="en-US" smtClean="0"/>
              <a:pPr/>
              <a:t>13</a:t>
            </a:fld>
            <a:endParaRPr lang="en-US" dirty="0"/>
          </a:p>
        </p:txBody>
      </p:sp>
      <p:pic>
        <p:nvPicPr>
          <p:cNvPr id="11" name="Picture 10" descr="problem solve-thumb.jpg"/>
          <p:cNvPicPr>
            <a:picLocks noChangeAspect="1"/>
          </p:cNvPicPr>
          <p:nvPr/>
        </p:nvPicPr>
        <p:blipFill>
          <a:blip r:embed="rId3" cstate="print"/>
          <a:stretch>
            <a:fillRect/>
          </a:stretch>
        </p:blipFill>
        <p:spPr>
          <a:xfrm>
            <a:off x="7671428" y="309127"/>
            <a:ext cx="919913" cy="848745"/>
          </a:xfrm>
          <a:prstGeom prst="rect">
            <a:avLst/>
          </a:prstGeom>
        </p:spPr>
      </p:pic>
      <p:cxnSp>
        <p:nvCxnSpPr>
          <p:cNvPr id="16" name="Straight Arrow Connector 15"/>
          <p:cNvCxnSpPr/>
          <p:nvPr/>
        </p:nvCxnSpPr>
        <p:spPr bwMode="auto">
          <a:xfrm>
            <a:off x="2662813" y="4139921"/>
            <a:ext cx="3949002" cy="502417"/>
          </a:xfrm>
          <a:prstGeom prst="straightConnector1">
            <a:avLst/>
          </a:prstGeom>
          <a:solidFill>
            <a:srgbClr val="C0C0C0"/>
          </a:solidFill>
          <a:ln w="28575" cap="flat" cmpd="sng" algn="ctr">
            <a:noFill/>
            <a:prstDash val="solid"/>
            <a:round/>
            <a:headEnd type="none" w="med" len="med"/>
            <a:tailEnd type="arrow"/>
          </a:ln>
          <a:effectLst/>
        </p:spPr>
      </p:cxnSp>
    </p:spTree>
  </p:cSld>
  <p:clrMapOvr>
    <a:masterClrMapping/>
  </p:clrMapOvr>
  <p:transition advTm="40062">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Rectangle 9"/>
          <p:cNvSpPr>
            <a:spLocks noGrp="1" noChangeArrowheads="1"/>
          </p:cNvSpPr>
          <p:nvPr>
            <p:ph type="title"/>
          </p:nvPr>
        </p:nvSpPr>
        <p:spPr/>
        <p:txBody>
          <a:bodyPr/>
          <a:lstStyle/>
          <a:p>
            <a:r>
              <a:rPr lang="el-GR" dirty="0" smtClean="0">
                <a:latin typeface="Calibri" pitchFamily="34" charset="0"/>
                <a:cs typeface="Calibri" pitchFamily="34" charset="0"/>
              </a:rPr>
              <a:t>1. Η έννοια Πρόβλημα..</a:t>
            </a:r>
            <a:endParaRPr lang="en-US" dirty="0">
              <a:latin typeface="Calibri" pitchFamily="34" charset="0"/>
              <a:cs typeface="Calibri" pitchFamily="34" charset="0"/>
            </a:endParaRPr>
          </a:p>
        </p:txBody>
      </p:sp>
      <p:sp>
        <p:nvSpPr>
          <p:cNvPr id="8202" name="Rectangle 10"/>
          <p:cNvSpPr>
            <a:spLocks noGrp="1" noChangeArrowheads="1"/>
          </p:cNvSpPr>
          <p:nvPr>
            <p:ph type="body" idx="1"/>
          </p:nvPr>
        </p:nvSpPr>
        <p:spPr>
          <a:xfrm>
            <a:off x="1752600" y="1215852"/>
            <a:ext cx="7165257" cy="5144756"/>
          </a:xfrm>
          <a:noFill/>
          <a:ln>
            <a:solidFill>
              <a:srgbClr val="006666"/>
            </a:solidFill>
          </a:ln>
        </p:spPr>
        <p:txBody>
          <a:bodyPr/>
          <a:lstStyle/>
          <a:p>
            <a:pPr algn="just">
              <a:buNone/>
            </a:pPr>
            <a:r>
              <a:rPr lang="el-GR" b="1" u="sng" dirty="0" smtClean="0"/>
              <a:t>ΟΡΙΣΜΟΣ:</a:t>
            </a:r>
            <a:r>
              <a:rPr lang="el-GR" dirty="0" smtClean="0"/>
              <a:t> </a:t>
            </a:r>
            <a:r>
              <a:rPr lang="el-GR" dirty="0" smtClean="0">
                <a:latin typeface="Calibri" pitchFamily="34" charset="0"/>
                <a:cs typeface="Calibri" pitchFamily="34" charset="0"/>
              </a:rPr>
              <a:t>Μία κατάσταση η οποία χρήζει </a:t>
            </a:r>
            <a:r>
              <a:rPr lang="el-GR" b="1" dirty="0" smtClean="0">
                <a:latin typeface="Calibri" pitchFamily="34" charset="0"/>
                <a:cs typeface="Calibri" pitchFamily="34" charset="0"/>
              </a:rPr>
              <a:t>αντιμετώπισης</a:t>
            </a:r>
            <a:r>
              <a:rPr lang="el-GR" dirty="0" smtClean="0">
                <a:latin typeface="Calibri" pitchFamily="34" charset="0"/>
                <a:cs typeface="Calibri" pitchFamily="34" charset="0"/>
              </a:rPr>
              <a:t>, απαιτεί</a:t>
            </a:r>
            <a:r>
              <a:rPr lang="el-GR" b="1" dirty="0" smtClean="0">
                <a:latin typeface="Calibri" pitchFamily="34" charset="0"/>
                <a:cs typeface="Calibri" pitchFamily="34" charset="0"/>
              </a:rPr>
              <a:t> λύση</a:t>
            </a:r>
            <a:r>
              <a:rPr lang="el-GR" dirty="0" smtClean="0">
                <a:latin typeface="Calibri" pitchFamily="34" charset="0"/>
                <a:cs typeface="Calibri" pitchFamily="34" charset="0"/>
              </a:rPr>
              <a:t>, η δε λύση της </a:t>
            </a:r>
            <a:r>
              <a:rPr lang="el-GR" b="1" dirty="0" smtClean="0">
                <a:latin typeface="Calibri" pitchFamily="34" charset="0"/>
                <a:cs typeface="Calibri" pitchFamily="34" charset="0"/>
              </a:rPr>
              <a:t>δεν </a:t>
            </a:r>
            <a:r>
              <a:rPr lang="el-GR" dirty="0" smtClean="0">
                <a:latin typeface="Calibri" pitchFamily="34" charset="0"/>
                <a:cs typeface="Calibri" pitchFamily="34" charset="0"/>
              </a:rPr>
              <a:t>είναι </a:t>
            </a:r>
            <a:r>
              <a:rPr lang="el-GR" b="1" dirty="0" smtClean="0">
                <a:latin typeface="Calibri" pitchFamily="34" charset="0"/>
                <a:cs typeface="Calibri" pitchFamily="34" charset="0"/>
              </a:rPr>
              <a:t>προφανής, ούτε γνωστή.</a:t>
            </a:r>
          </a:p>
          <a:p>
            <a:pPr algn="ctr">
              <a:buNone/>
            </a:pPr>
            <a:r>
              <a:rPr lang="el-GR" b="1" u="sng" dirty="0" smtClean="0">
                <a:latin typeface="Calibri" pitchFamily="34" charset="0"/>
                <a:cs typeface="Calibri" pitchFamily="34" charset="0"/>
              </a:rPr>
              <a:t>ΠΑΡΑΔΕΙΓΜΑΤΑ:</a:t>
            </a:r>
          </a:p>
          <a:p>
            <a:r>
              <a:rPr lang="el-GR" dirty="0" smtClean="0">
                <a:latin typeface="Calibri" pitchFamily="34" charset="0"/>
                <a:cs typeface="Calibri" pitchFamily="34" charset="0"/>
              </a:rPr>
              <a:t>Μέτρηση χρόνου (στην αρχαιότητα)</a:t>
            </a:r>
          </a:p>
          <a:p>
            <a:r>
              <a:rPr lang="el-GR" dirty="0" smtClean="0">
                <a:latin typeface="Calibri" pitchFamily="34" charset="0"/>
                <a:cs typeface="Calibri" pitchFamily="34" charset="0"/>
              </a:rPr>
              <a:t>Κοινωνικά προβλήματα (ναρκωτικά, ανεργία)</a:t>
            </a:r>
          </a:p>
          <a:p>
            <a:r>
              <a:rPr lang="el-GR" dirty="0" smtClean="0">
                <a:latin typeface="Calibri" pitchFamily="34" charset="0"/>
                <a:cs typeface="Calibri" pitchFamily="34" charset="0"/>
              </a:rPr>
              <a:t>Φυσικά φαινόμενα (σεισμοί, πλημμύρες, επιδημίες)</a:t>
            </a:r>
          </a:p>
          <a:p>
            <a:r>
              <a:rPr lang="el-GR" dirty="0" smtClean="0">
                <a:latin typeface="Calibri" pitchFamily="34" charset="0"/>
                <a:cs typeface="Calibri" pitchFamily="34" charset="0"/>
              </a:rPr>
              <a:t>Ενεργειακό πρόβλημα</a:t>
            </a:r>
          </a:p>
          <a:p>
            <a:r>
              <a:rPr lang="el-GR" dirty="0" smtClean="0">
                <a:latin typeface="Calibri" pitchFamily="34" charset="0"/>
                <a:cs typeface="Calibri" pitchFamily="34" charset="0"/>
              </a:rPr>
              <a:t>Προστασία φυσικού περιβάλλοντος (τρύπα όζοντος)</a:t>
            </a:r>
          </a:p>
          <a:p>
            <a:r>
              <a:rPr lang="el-GR" dirty="0" smtClean="0">
                <a:latin typeface="Calibri" pitchFamily="34" charset="0"/>
                <a:cs typeface="Calibri" pitchFamily="34" charset="0"/>
              </a:rPr>
              <a:t>Τεχνολογικά προβλήματα</a:t>
            </a:r>
            <a:r>
              <a:rPr lang="en-US" dirty="0" smtClean="0">
                <a:latin typeface="Calibri" pitchFamily="34" charset="0"/>
                <a:cs typeface="Calibri" pitchFamily="34" charset="0"/>
              </a:rPr>
              <a:t> (Millennium Bug)</a:t>
            </a:r>
            <a:endParaRPr lang="en-GB" dirty="0" smtClean="0">
              <a:latin typeface="Calibri" pitchFamily="34" charset="0"/>
              <a:cs typeface="Calibri" pitchFamily="34" charset="0"/>
            </a:endParaRPr>
          </a:p>
          <a:p>
            <a:pPr algn="just">
              <a:buNone/>
            </a:pPr>
            <a:endParaRPr lang="el-GR" dirty="0" smtClean="0">
              <a:latin typeface="Arial" charset="0"/>
            </a:endParaRPr>
          </a:p>
          <a:p>
            <a:pPr>
              <a:buNone/>
            </a:pPr>
            <a:endParaRPr lang="en-US" dirty="0"/>
          </a:p>
        </p:txBody>
      </p:sp>
      <p:sp>
        <p:nvSpPr>
          <p:cNvPr id="8" name="Slide Number Placeholder 7"/>
          <p:cNvSpPr>
            <a:spLocks noGrp="1"/>
          </p:cNvSpPr>
          <p:nvPr>
            <p:ph type="sldNum" sz="quarter" idx="12"/>
          </p:nvPr>
        </p:nvSpPr>
        <p:spPr/>
        <p:txBody>
          <a:bodyPr/>
          <a:lstStyle/>
          <a:p>
            <a:fld id="{811AAEEF-F233-4E32-A923-D4DF4B556C67}" type="slidenum">
              <a:rPr lang="en-US" smtClean="0"/>
              <a:pPr/>
              <a:t>14</a:t>
            </a:fld>
            <a:endParaRPr lang="en-US" dirty="0"/>
          </a:p>
        </p:txBody>
      </p:sp>
      <p:pic>
        <p:nvPicPr>
          <p:cNvPr id="10" name="Picture 9" descr="index.jpg"/>
          <p:cNvPicPr>
            <a:picLocks noChangeAspect="1"/>
          </p:cNvPicPr>
          <p:nvPr/>
        </p:nvPicPr>
        <p:blipFill>
          <a:blip r:embed="rId3" cstate="print"/>
          <a:stretch>
            <a:fillRect/>
          </a:stretch>
        </p:blipFill>
        <p:spPr>
          <a:xfrm>
            <a:off x="7055408" y="199344"/>
            <a:ext cx="1467579" cy="976313"/>
          </a:xfrm>
          <a:prstGeom prst="rect">
            <a:avLst/>
          </a:prstGeom>
        </p:spPr>
      </p:pic>
    </p:spTree>
  </p:cSld>
  <p:clrMapOvr>
    <a:masterClrMapping/>
  </p:clrMapOvr>
  <p:transition advTm="29985">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1752600" y="1395413"/>
            <a:ext cx="7010400" cy="1584854"/>
          </a:xfrm>
          <a:ln w="38100">
            <a:solidFill>
              <a:srgbClr val="006666"/>
            </a:solidFill>
          </a:ln>
        </p:spPr>
        <p:txBody>
          <a:bodyPr/>
          <a:lstStyle/>
          <a:p>
            <a:pPr marL="0" indent="0">
              <a:buNone/>
            </a:pPr>
            <a:r>
              <a:rPr lang="el-GR" b="1" dirty="0" smtClean="0">
                <a:solidFill>
                  <a:schemeClr val="accent1">
                    <a:lumMod val="50000"/>
                  </a:schemeClr>
                </a:solidFill>
              </a:rPr>
              <a:t>Τα προβλήματα δεν είναι απαραίτητα δυσάρεστες καταστάσεις, δεν είναι για όλους ίδια, δεν αντιμετωπίζονται με μοναδικό τρόπο και πιθανώς δεν έχουν μοναδική λύση</a:t>
            </a:r>
            <a:endParaRPr lang="el-GR" b="1" dirty="0">
              <a:solidFill>
                <a:schemeClr val="accent1">
                  <a:lumMod val="50000"/>
                </a:schemeClr>
              </a:solidFill>
            </a:endParaRPr>
          </a:p>
        </p:txBody>
      </p:sp>
      <p:sp>
        <p:nvSpPr>
          <p:cNvPr id="4" name="3 - Θέση αριθμού διαφάνειας"/>
          <p:cNvSpPr>
            <a:spLocks noGrp="1"/>
          </p:cNvSpPr>
          <p:nvPr>
            <p:ph type="sldNum" sz="quarter" idx="12"/>
          </p:nvPr>
        </p:nvSpPr>
        <p:spPr/>
        <p:txBody>
          <a:bodyPr/>
          <a:lstStyle/>
          <a:p>
            <a:fld id="{811AAEEF-F233-4E32-A923-D4DF4B556C67}" type="slidenum">
              <a:rPr lang="en-US" smtClean="0"/>
              <a:pPr/>
              <a:t>15</a:t>
            </a:fld>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651933"/>
          </a:xfrm>
        </p:spPr>
        <p:txBody>
          <a:bodyPr/>
          <a:lstStyle/>
          <a:p>
            <a:r>
              <a:rPr lang="el-GR" dirty="0" smtClean="0">
                <a:latin typeface="Calibri"/>
                <a:cs typeface="Calibri"/>
              </a:rPr>
              <a:t>3. Κατηγορίες προβλημάτων</a:t>
            </a:r>
            <a:endParaRPr lang="el-GR" dirty="0">
              <a:latin typeface="Calibri"/>
              <a:cs typeface="Calibri"/>
            </a:endParaRPr>
          </a:p>
        </p:txBody>
      </p:sp>
      <p:sp>
        <p:nvSpPr>
          <p:cNvPr id="5" name="Slide Number Placeholder 4"/>
          <p:cNvSpPr>
            <a:spLocks noGrp="1"/>
          </p:cNvSpPr>
          <p:nvPr>
            <p:ph type="sldNum" sz="quarter" idx="12"/>
          </p:nvPr>
        </p:nvSpPr>
        <p:spPr/>
        <p:txBody>
          <a:bodyPr/>
          <a:lstStyle/>
          <a:p>
            <a:fld id="{811AAEEF-F233-4E32-A923-D4DF4B556C67}" type="slidenum">
              <a:rPr lang="en-US" smtClean="0"/>
              <a:pPr/>
              <a:t>16</a:t>
            </a:fld>
            <a:endParaRPr lang="en-US" dirty="0"/>
          </a:p>
        </p:txBody>
      </p:sp>
      <p:sp>
        <p:nvSpPr>
          <p:cNvPr id="12" name="Content Placeholder 11"/>
          <p:cNvSpPr txBox="1">
            <a:spLocks noGrp="1"/>
          </p:cNvSpPr>
          <p:nvPr>
            <p:ph idx="1"/>
          </p:nvPr>
        </p:nvSpPr>
        <p:spPr>
          <a:xfrm>
            <a:off x="1493557" y="939799"/>
            <a:ext cx="7010400" cy="6038576"/>
          </a:xfrm>
          <a:prstGeom prst="rect">
            <a:avLst/>
          </a:prstGeom>
          <a:noFill/>
        </p:spPr>
        <p:txBody>
          <a:bodyPr wrap="square" rtlCol="0">
            <a:spAutoFit/>
          </a:bodyPr>
          <a:lstStyle/>
          <a:p>
            <a:pPr>
              <a:buFont typeface="Wingdings" pitchFamily="2" charset="2"/>
              <a:buChar char="ü"/>
            </a:pPr>
            <a:r>
              <a:rPr lang="el-GR" dirty="0" smtClean="0">
                <a:latin typeface="Calibri" pitchFamily="34" charset="0"/>
                <a:cs typeface="Calibri" pitchFamily="34" charset="0"/>
              </a:rPr>
              <a:t>Σύμφωνα με την </a:t>
            </a:r>
            <a:r>
              <a:rPr lang="el-GR" b="1" u="sng" dirty="0" smtClean="0">
                <a:latin typeface="Calibri" pitchFamily="34" charset="0"/>
                <a:cs typeface="Calibri" pitchFamily="34" charset="0"/>
              </a:rPr>
              <a:t>δυνατότητα επίλυσης</a:t>
            </a:r>
            <a:r>
              <a:rPr lang="el-GR" dirty="0" smtClean="0">
                <a:latin typeface="Calibri" pitchFamily="34" charset="0"/>
                <a:cs typeface="Calibri" pitchFamily="34" charset="0"/>
              </a:rPr>
              <a:t>:</a:t>
            </a:r>
          </a:p>
          <a:p>
            <a:pPr lvl="1"/>
            <a:r>
              <a:rPr lang="en-US" sz="2400" b="1" u="sng" dirty="0" err="1">
                <a:latin typeface="Calibri"/>
                <a:cs typeface="Calibri"/>
              </a:rPr>
              <a:t>Ε</a:t>
            </a:r>
            <a:r>
              <a:rPr lang="en-US" sz="2400" b="1" u="sng" dirty="0">
                <a:latin typeface="Calibri"/>
                <a:cs typeface="Calibri"/>
              </a:rPr>
              <a:t>π</a:t>
            </a:r>
            <a:r>
              <a:rPr lang="en-US" sz="2400" b="1" u="sng" dirty="0" err="1">
                <a:latin typeface="Calibri"/>
                <a:cs typeface="Calibri"/>
              </a:rPr>
              <a:t>ιλύσιμ</a:t>
            </a:r>
            <a:r>
              <a:rPr lang="en-US" sz="2400" b="1" u="sng" dirty="0">
                <a:latin typeface="Calibri"/>
                <a:cs typeface="Calibri"/>
              </a:rPr>
              <a:t>α: </a:t>
            </a:r>
            <a:endParaRPr lang="en-US" sz="2400" dirty="0">
              <a:latin typeface="Calibri"/>
              <a:cs typeface="Calibri"/>
            </a:endParaRPr>
          </a:p>
          <a:p>
            <a:pPr lvl="2"/>
            <a:r>
              <a:rPr lang="en-US" dirty="0" err="1">
                <a:latin typeface="Calibri"/>
                <a:cs typeface="Calibri"/>
              </a:rPr>
              <a:t>Η</a:t>
            </a:r>
            <a:r>
              <a:rPr lang="en-US" dirty="0">
                <a:latin typeface="Calibri"/>
                <a:cs typeface="Calibri"/>
              </a:rPr>
              <a:t> </a:t>
            </a:r>
            <a:r>
              <a:rPr lang="en-US" dirty="0" err="1">
                <a:latin typeface="Calibri"/>
                <a:cs typeface="Calibri"/>
              </a:rPr>
              <a:t>λύση</a:t>
            </a:r>
            <a:r>
              <a:rPr lang="en-US" dirty="0">
                <a:latin typeface="Calibri"/>
                <a:cs typeface="Calibri"/>
              </a:rPr>
              <a:t> </a:t>
            </a:r>
            <a:r>
              <a:rPr lang="en-US" dirty="0" err="1">
                <a:latin typeface="Calibri"/>
                <a:cs typeface="Calibri"/>
              </a:rPr>
              <a:t>τους</a:t>
            </a:r>
            <a:r>
              <a:rPr lang="en-US" dirty="0">
                <a:latin typeface="Calibri"/>
                <a:cs typeface="Calibri"/>
              </a:rPr>
              <a:t> </a:t>
            </a:r>
            <a:r>
              <a:rPr lang="en-US" dirty="0" err="1">
                <a:latin typeface="Calibri"/>
                <a:cs typeface="Calibri"/>
              </a:rPr>
              <a:t>είν</a:t>
            </a:r>
            <a:r>
              <a:rPr lang="en-US" dirty="0">
                <a:latin typeface="Calibri"/>
                <a:cs typeface="Calibri"/>
              </a:rPr>
              <a:t>α</a:t>
            </a:r>
            <a:r>
              <a:rPr lang="en-US" dirty="0" err="1">
                <a:latin typeface="Calibri"/>
                <a:cs typeface="Calibri"/>
              </a:rPr>
              <a:t>ι</a:t>
            </a:r>
            <a:r>
              <a:rPr lang="en-US" dirty="0">
                <a:latin typeface="Calibri"/>
                <a:cs typeface="Calibri"/>
              </a:rPr>
              <a:t> </a:t>
            </a:r>
            <a:r>
              <a:rPr lang="en-US" dirty="0" err="1">
                <a:latin typeface="Calibri"/>
                <a:cs typeface="Calibri"/>
              </a:rPr>
              <a:t>ήδη</a:t>
            </a:r>
            <a:r>
              <a:rPr lang="en-US" dirty="0">
                <a:latin typeface="Calibri"/>
                <a:cs typeface="Calibri"/>
              </a:rPr>
              <a:t> </a:t>
            </a:r>
            <a:r>
              <a:rPr lang="en-US" b="1" dirty="0" err="1">
                <a:latin typeface="Calibri"/>
                <a:cs typeface="Calibri"/>
              </a:rPr>
              <a:t>γνωστή</a:t>
            </a:r>
            <a:r>
              <a:rPr lang="en-US" dirty="0">
                <a:latin typeface="Calibri"/>
                <a:cs typeface="Calibri"/>
              </a:rPr>
              <a:t> </a:t>
            </a:r>
            <a:r>
              <a:rPr lang="en-US" dirty="0" err="1">
                <a:latin typeface="Calibri"/>
                <a:cs typeface="Calibri"/>
              </a:rPr>
              <a:t>κ</a:t>
            </a:r>
            <a:r>
              <a:rPr lang="en-US" dirty="0">
                <a:latin typeface="Calibri"/>
                <a:cs typeface="Calibri"/>
              </a:rPr>
              <a:t>α</a:t>
            </a:r>
            <a:r>
              <a:rPr lang="en-US" dirty="0" err="1">
                <a:latin typeface="Calibri"/>
                <a:cs typeface="Calibri"/>
              </a:rPr>
              <a:t>ι</a:t>
            </a:r>
            <a:r>
              <a:rPr lang="en-US" dirty="0">
                <a:latin typeface="Calibri"/>
                <a:cs typeface="Calibri"/>
              </a:rPr>
              <a:t> </a:t>
            </a:r>
            <a:r>
              <a:rPr lang="en-US" dirty="0" err="1">
                <a:latin typeface="Calibri"/>
                <a:cs typeface="Calibri"/>
              </a:rPr>
              <a:t>έχει</a:t>
            </a:r>
            <a:r>
              <a:rPr lang="en-US" b="1" dirty="0">
                <a:latin typeface="Calibri"/>
                <a:cs typeface="Calibri"/>
              </a:rPr>
              <a:t> </a:t>
            </a:r>
            <a:r>
              <a:rPr lang="en-US" b="1" dirty="0" err="1">
                <a:latin typeface="Calibri"/>
                <a:cs typeface="Calibri"/>
              </a:rPr>
              <a:t>δι</a:t>
            </a:r>
            <a:r>
              <a:rPr lang="en-US" b="1" dirty="0">
                <a:latin typeface="Calibri"/>
                <a:cs typeface="Calibri"/>
              </a:rPr>
              <a:t>α</a:t>
            </a:r>
            <a:r>
              <a:rPr lang="en-US" b="1" dirty="0" err="1">
                <a:latin typeface="Calibri"/>
                <a:cs typeface="Calibri"/>
              </a:rPr>
              <a:t>τυ</a:t>
            </a:r>
            <a:r>
              <a:rPr lang="en-US" b="1" dirty="0">
                <a:latin typeface="Calibri"/>
                <a:cs typeface="Calibri"/>
              </a:rPr>
              <a:t>π</a:t>
            </a:r>
            <a:r>
              <a:rPr lang="en-US" b="1" dirty="0" err="1">
                <a:latin typeface="Calibri"/>
                <a:cs typeface="Calibri"/>
              </a:rPr>
              <a:t>ωθεί</a:t>
            </a:r>
            <a:endParaRPr lang="en-US" dirty="0">
              <a:latin typeface="Calibri"/>
              <a:cs typeface="Calibri"/>
            </a:endParaRPr>
          </a:p>
          <a:p>
            <a:pPr lvl="2"/>
            <a:r>
              <a:rPr lang="en-US" dirty="0" err="1">
                <a:latin typeface="Calibri"/>
                <a:cs typeface="Calibri"/>
              </a:rPr>
              <a:t>Η</a:t>
            </a:r>
            <a:r>
              <a:rPr lang="en-US" dirty="0">
                <a:latin typeface="Calibri"/>
                <a:cs typeface="Calibri"/>
              </a:rPr>
              <a:t> </a:t>
            </a:r>
            <a:r>
              <a:rPr lang="en-US" dirty="0" err="1">
                <a:latin typeface="Calibri"/>
                <a:cs typeface="Calibri"/>
              </a:rPr>
              <a:t>λύση</a:t>
            </a:r>
            <a:r>
              <a:rPr lang="en-US" dirty="0">
                <a:latin typeface="Calibri"/>
                <a:cs typeface="Calibri"/>
              </a:rPr>
              <a:t> </a:t>
            </a:r>
            <a:r>
              <a:rPr lang="en-US" dirty="0" err="1">
                <a:latin typeface="Calibri"/>
                <a:cs typeface="Calibri"/>
              </a:rPr>
              <a:t>τους</a:t>
            </a:r>
            <a:r>
              <a:rPr lang="en-US" dirty="0">
                <a:latin typeface="Calibri"/>
                <a:cs typeface="Calibri"/>
              </a:rPr>
              <a:t> </a:t>
            </a:r>
            <a:r>
              <a:rPr lang="en-US" b="1" dirty="0" err="1">
                <a:latin typeface="Calibri"/>
                <a:cs typeface="Calibri"/>
              </a:rPr>
              <a:t>δεν</a:t>
            </a:r>
            <a:r>
              <a:rPr lang="en-US" dirty="0">
                <a:latin typeface="Calibri"/>
                <a:cs typeface="Calibri"/>
              </a:rPr>
              <a:t> </a:t>
            </a:r>
            <a:r>
              <a:rPr lang="en-US" dirty="0" err="1">
                <a:latin typeface="Calibri"/>
                <a:cs typeface="Calibri"/>
              </a:rPr>
              <a:t>έχει</a:t>
            </a:r>
            <a:r>
              <a:rPr lang="en-US" dirty="0">
                <a:latin typeface="Calibri"/>
                <a:cs typeface="Calibri"/>
              </a:rPr>
              <a:t> </a:t>
            </a:r>
            <a:r>
              <a:rPr lang="en-US" dirty="0" err="1">
                <a:latin typeface="Calibri"/>
                <a:cs typeface="Calibri"/>
              </a:rPr>
              <a:t>δι</a:t>
            </a:r>
            <a:r>
              <a:rPr lang="en-US" dirty="0">
                <a:latin typeface="Calibri"/>
                <a:cs typeface="Calibri"/>
              </a:rPr>
              <a:t>α</a:t>
            </a:r>
            <a:r>
              <a:rPr lang="en-US" dirty="0" err="1">
                <a:latin typeface="Calibri"/>
                <a:cs typeface="Calibri"/>
              </a:rPr>
              <a:t>τυ</a:t>
            </a:r>
            <a:r>
              <a:rPr lang="en-US" dirty="0">
                <a:latin typeface="Calibri"/>
                <a:cs typeface="Calibri"/>
              </a:rPr>
              <a:t>π</a:t>
            </a:r>
            <a:r>
              <a:rPr lang="en-US" dirty="0" err="1">
                <a:latin typeface="Calibri"/>
                <a:cs typeface="Calibri"/>
              </a:rPr>
              <a:t>ωθεί</a:t>
            </a:r>
            <a:r>
              <a:rPr lang="en-US" dirty="0">
                <a:latin typeface="Calibri"/>
                <a:cs typeface="Calibri"/>
              </a:rPr>
              <a:t> α</a:t>
            </a:r>
            <a:r>
              <a:rPr lang="en-US" dirty="0" err="1">
                <a:latin typeface="Calibri"/>
                <a:cs typeface="Calibri"/>
              </a:rPr>
              <a:t>λλ</a:t>
            </a:r>
            <a:r>
              <a:rPr lang="en-US" dirty="0">
                <a:latin typeface="Calibri"/>
                <a:cs typeface="Calibri"/>
              </a:rPr>
              <a:t>α </a:t>
            </a:r>
            <a:r>
              <a:rPr lang="en-US" dirty="0" err="1">
                <a:latin typeface="Calibri"/>
                <a:cs typeface="Calibri"/>
              </a:rPr>
              <a:t>η</a:t>
            </a:r>
            <a:r>
              <a:rPr lang="en-US" dirty="0">
                <a:latin typeface="Calibri"/>
                <a:cs typeface="Calibri"/>
              </a:rPr>
              <a:t> </a:t>
            </a:r>
            <a:r>
              <a:rPr lang="en-US" b="1" dirty="0" err="1">
                <a:latin typeface="Calibri"/>
                <a:cs typeface="Calibri"/>
              </a:rPr>
              <a:t>συνάφει</a:t>
            </a:r>
            <a:r>
              <a:rPr lang="en-US" b="1" dirty="0">
                <a:latin typeface="Calibri"/>
                <a:cs typeface="Calibri"/>
              </a:rPr>
              <a:t>α</a:t>
            </a:r>
            <a:r>
              <a:rPr lang="en-US" dirty="0">
                <a:latin typeface="Calibri"/>
                <a:cs typeface="Calibri"/>
              </a:rPr>
              <a:t> </a:t>
            </a:r>
            <a:r>
              <a:rPr lang="en-US" dirty="0" err="1">
                <a:latin typeface="Calibri"/>
                <a:cs typeface="Calibri"/>
              </a:rPr>
              <a:t>τους</a:t>
            </a:r>
            <a:r>
              <a:rPr lang="en-US" dirty="0">
                <a:latin typeface="Calibri"/>
                <a:cs typeface="Calibri"/>
              </a:rPr>
              <a:t> </a:t>
            </a:r>
            <a:r>
              <a:rPr lang="en-US" dirty="0" err="1">
                <a:latin typeface="Calibri"/>
                <a:cs typeface="Calibri"/>
              </a:rPr>
              <a:t>με</a:t>
            </a:r>
            <a:r>
              <a:rPr lang="en-US" dirty="0">
                <a:latin typeface="Calibri"/>
                <a:cs typeface="Calibri"/>
              </a:rPr>
              <a:t> </a:t>
            </a:r>
            <a:r>
              <a:rPr lang="en-US" dirty="0" err="1">
                <a:latin typeface="Calibri"/>
                <a:cs typeface="Calibri"/>
              </a:rPr>
              <a:t>άλλ</a:t>
            </a:r>
            <a:r>
              <a:rPr lang="en-US" dirty="0">
                <a:latin typeface="Calibri"/>
                <a:cs typeface="Calibri"/>
              </a:rPr>
              <a:t>α </a:t>
            </a:r>
            <a:r>
              <a:rPr lang="en-US" dirty="0" err="1">
                <a:latin typeface="Calibri"/>
                <a:cs typeface="Calibri"/>
              </a:rPr>
              <a:t>ήδη</a:t>
            </a:r>
            <a:r>
              <a:rPr lang="en-US" dirty="0">
                <a:latin typeface="Calibri"/>
                <a:cs typeface="Calibri"/>
              </a:rPr>
              <a:t> </a:t>
            </a:r>
            <a:r>
              <a:rPr lang="en-US" dirty="0" err="1">
                <a:latin typeface="Calibri"/>
                <a:cs typeface="Calibri"/>
              </a:rPr>
              <a:t>ε</a:t>
            </a:r>
            <a:r>
              <a:rPr lang="en-US" dirty="0">
                <a:latin typeface="Calibri"/>
                <a:cs typeface="Calibri"/>
              </a:rPr>
              <a:t>π</a:t>
            </a:r>
            <a:r>
              <a:rPr lang="en-US" dirty="0" err="1">
                <a:latin typeface="Calibri"/>
                <a:cs typeface="Calibri"/>
              </a:rPr>
              <a:t>ιλυμέν</a:t>
            </a:r>
            <a:r>
              <a:rPr lang="en-US" dirty="0">
                <a:latin typeface="Calibri"/>
                <a:cs typeface="Calibri"/>
              </a:rPr>
              <a:t>α μα</a:t>
            </a:r>
            <a:r>
              <a:rPr lang="en-US" dirty="0" err="1">
                <a:latin typeface="Calibri"/>
                <a:cs typeface="Calibri"/>
              </a:rPr>
              <a:t>ς</a:t>
            </a:r>
            <a:r>
              <a:rPr lang="en-US" dirty="0">
                <a:latin typeface="Calibri"/>
                <a:cs typeface="Calibri"/>
              </a:rPr>
              <a:t> </a:t>
            </a:r>
            <a:r>
              <a:rPr lang="en-US" dirty="0" err="1">
                <a:latin typeface="Calibri"/>
                <a:cs typeface="Calibri"/>
              </a:rPr>
              <a:t>ε</a:t>
            </a:r>
            <a:r>
              <a:rPr lang="en-US" dirty="0">
                <a:latin typeface="Calibri"/>
                <a:cs typeface="Calibri"/>
              </a:rPr>
              <a:t>π</a:t>
            </a:r>
            <a:r>
              <a:rPr lang="en-US" dirty="0" err="1">
                <a:latin typeface="Calibri"/>
                <a:cs typeface="Calibri"/>
              </a:rPr>
              <a:t>ιτρέ</a:t>
            </a:r>
            <a:r>
              <a:rPr lang="en-US" dirty="0">
                <a:latin typeface="Calibri"/>
                <a:cs typeface="Calibri"/>
              </a:rPr>
              <a:t>π</a:t>
            </a:r>
            <a:r>
              <a:rPr lang="en-US" dirty="0" err="1">
                <a:latin typeface="Calibri"/>
                <a:cs typeface="Calibri"/>
              </a:rPr>
              <a:t>ει</a:t>
            </a:r>
            <a:r>
              <a:rPr lang="en-US" dirty="0">
                <a:latin typeface="Calibri"/>
                <a:cs typeface="Calibri"/>
              </a:rPr>
              <a:t> </a:t>
            </a:r>
            <a:r>
              <a:rPr lang="en-US" dirty="0" err="1">
                <a:latin typeface="Calibri"/>
                <a:cs typeface="Calibri"/>
              </a:rPr>
              <a:t>ν</a:t>
            </a:r>
            <a:r>
              <a:rPr lang="en-US" dirty="0">
                <a:latin typeface="Calibri"/>
                <a:cs typeface="Calibri"/>
              </a:rPr>
              <a:t>α </a:t>
            </a:r>
            <a:r>
              <a:rPr lang="en-US" dirty="0" err="1">
                <a:latin typeface="Calibri"/>
                <a:cs typeface="Calibri"/>
              </a:rPr>
              <a:t>θεωρούμε</a:t>
            </a:r>
            <a:r>
              <a:rPr lang="en-US" dirty="0">
                <a:latin typeface="Calibri"/>
                <a:cs typeface="Calibri"/>
              </a:rPr>
              <a:t> </a:t>
            </a:r>
            <a:r>
              <a:rPr lang="en-US" dirty="0" err="1">
                <a:latin typeface="Calibri"/>
                <a:cs typeface="Calibri"/>
              </a:rPr>
              <a:t>σ</a:t>
            </a:r>
            <a:r>
              <a:rPr lang="en-US" dirty="0">
                <a:latin typeface="Calibri"/>
                <a:cs typeface="Calibri"/>
              </a:rPr>
              <a:t>α</a:t>
            </a:r>
            <a:r>
              <a:rPr lang="en-US" dirty="0" err="1">
                <a:latin typeface="Calibri"/>
                <a:cs typeface="Calibri"/>
              </a:rPr>
              <a:t>ν</a:t>
            </a:r>
            <a:r>
              <a:rPr lang="en-US" dirty="0">
                <a:latin typeface="Calibri"/>
                <a:cs typeface="Calibri"/>
              </a:rPr>
              <a:t> </a:t>
            </a:r>
            <a:r>
              <a:rPr lang="en-US" b="1" dirty="0">
                <a:latin typeface="Calibri"/>
                <a:cs typeface="Calibri"/>
              </a:rPr>
              <a:t>β</a:t>
            </a:r>
            <a:r>
              <a:rPr lang="en-US" b="1" dirty="0" err="1">
                <a:latin typeface="Calibri"/>
                <a:cs typeface="Calibri"/>
              </a:rPr>
              <a:t>έ</a:t>
            </a:r>
            <a:r>
              <a:rPr lang="en-US" b="1" dirty="0">
                <a:latin typeface="Calibri"/>
                <a:cs typeface="Calibri"/>
              </a:rPr>
              <a:t>βα</a:t>
            </a:r>
            <a:r>
              <a:rPr lang="en-US" b="1" dirty="0" err="1">
                <a:latin typeface="Calibri"/>
                <a:cs typeface="Calibri"/>
              </a:rPr>
              <a:t>ιη</a:t>
            </a:r>
            <a:r>
              <a:rPr lang="en-US" b="1" dirty="0">
                <a:latin typeface="Calibri"/>
                <a:cs typeface="Calibri"/>
              </a:rPr>
              <a:t> </a:t>
            </a:r>
            <a:r>
              <a:rPr lang="en-US" dirty="0" err="1">
                <a:latin typeface="Calibri"/>
                <a:cs typeface="Calibri"/>
              </a:rPr>
              <a:t>τη</a:t>
            </a:r>
            <a:r>
              <a:rPr lang="en-US" b="1" dirty="0">
                <a:latin typeface="Calibri"/>
                <a:cs typeface="Calibri"/>
              </a:rPr>
              <a:t> </a:t>
            </a:r>
            <a:r>
              <a:rPr lang="en-US" b="1" dirty="0" err="1">
                <a:latin typeface="Calibri"/>
                <a:cs typeface="Calibri"/>
              </a:rPr>
              <a:t>δυν</a:t>
            </a:r>
            <a:r>
              <a:rPr lang="en-US" b="1" dirty="0">
                <a:latin typeface="Calibri"/>
                <a:cs typeface="Calibri"/>
              </a:rPr>
              <a:t>α</a:t>
            </a:r>
            <a:r>
              <a:rPr lang="en-US" b="1" dirty="0" err="1">
                <a:latin typeface="Calibri"/>
                <a:cs typeface="Calibri"/>
              </a:rPr>
              <a:t>τότητ</a:t>
            </a:r>
            <a:r>
              <a:rPr lang="en-US" b="1" dirty="0">
                <a:latin typeface="Calibri"/>
                <a:cs typeface="Calibri"/>
              </a:rPr>
              <a:t>α</a:t>
            </a:r>
            <a:r>
              <a:rPr lang="en-US" dirty="0">
                <a:latin typeface="Calibri"/>
                <a:cs typeface="Calibri"/>
              </a:rPr>
              <a:t> </a:t>
            </a:r>
            <a:r>
              <a:rPr lang="en-US" dirty="0" err="1">
                <a:latin typeface="Calibri"/>
                <a:cs typeface="Calibri"/>
              </a:rPr>
              <a:t>ε</a:t>
            </a:r>
            <a:r>
              <a:rPr lang="en-US" dirty="0">
                <a:latin typeface="Calibri"/>
                <a:cs typeface="Calibri"/>
              </a:rPr>
              <a:t>π</a:t>
            </a:r>
            <a:r>
              <a:rPr lang="en-US" dirty="0" err="1">
                <a:latin typeface="Calibri"/>
                <a:cs typeface="Calibri"/>
              </a:rPr>
              <a:t>ιλυσής</a:t>
            </a:r>
            <a:r>
              <a:rPr lang="en-US" dirty="0">
                <a:latin typeface="Calibri"/>
                <a:cs typeface="Calibri"/>
              </a:rPr>
              <a:t> </a:t>
            </a:r>
            <a:r>
              <a:rPr lang="en-US" dirty="0" err="1">
                <a:latin typeface="Calibri"/>
                <a:cs typeface="Calibri"/>
              </a:rPr>
              <a:t>τους</a:t>
            </a:r>
            <a:r>
              <a:rPr lang="en-US" dirty="0">
                <a:latin typeface="Calibri"/>
                <a:cs typeface="Calibri"/>
              </a:rPr>
              <a:t>.(</a:t>
            </a:r>
            <a:r>
              <a:rPr lang="en-US" i="1" dirty="0">
                <a:latin typeface="Calibri"/>
                <a:cs typeface="Calibri"/>
              </a:rPr>
              <a:t>π.</a:t>
            </a:r>
            <a:r>
              <a:rPr lang="en-US" i="1" dirty="0" err="1">
                <a:latin typeface="Calibri"/>
                <a:cs typeface="Calibri"/>
              </a:rPr>
              <a:t>χ</a:t>
            </a:r>
            <a:r>
              <a:rPr lang="en-US" i="1" dirty="0">
                <a:latin typeface="Calibri"/>
                <a:cs typeface="Calibri"/>
              </a:rPr>
              <a:t> </a:t>
            </a:r>
            <a:r>
              <a:rPr lang="en-US" i="1" dirty="0" err="1">
                <a:latin typeface="Calibri"/>
                <a:cs typeface="Calibri"/>
              </a:rPr>
              <a:t>ο</a:t>
            </a:r>
            <a:r>
              <a:rPr lang="en-US" i="1" dirty="0">
                <a:latin typeface="Calibri"/>
                <a:cs typeface="Calibri"/>
              </a:rPr>
              <a:t> </a:t>
            </a:r>
            <a:r>
              <a:rPr lang="en-US" i="1" dirty="0" err="1">
                <a:latin typeface="Calibri"/>
                <a:cs typeface="Calibri"/>
              </a:rPr>
              <a:t>υ</a:t>
            </a:r>
            <a:r>
              <a:rPr lang="en-US" i="1" dirty="0">
                <a:latin typeface="Calibri"/>
                <a:cs typeface="Calibri"/>
              </a:rPr>
              <a:t>π</a:t>
            </a:r>
            <a:r>
              <a:rPr lang="en-US" i="1" dirty="0" err="1">
                <a:latin typeface="Calibri"/>
                <a:cs typeface="Calibri"/>
              </a:rPr>
              <a:t>ολογισμός</a:t>
            </a:r>
            <a:r>
              <a:rPr lang="en-US" i="1" dirty="0">
                <a:latin typeface="Calibri"/>
                <a:cs typeface="Calibri"/>
              </a:rPr>
              <a:t> </a:t>
            </a:r>
            <a:r>
              <a:rPr lang="en-US" i="1" dirty="0" err="1">
                <a:latin typeface="Calibri"/>
                <a:cs typeface="Calibri"/>
              </a:rPr>
              <a:t>του</a:t>
            </a:r>
            <a:r>
              <a:rPr lang="en-US" i="1" dirty="0">
                <a:latin typeface="Calibri"/>
                <a:cs typeface="Calibri"/>
              </a:rPr>
              <a:t> </a:t>
            </a:r>
            <a:r>
              <a:rPr lang="en-US" i="1" dirty="0" err="1">
                <a:latin typeface="Calibri"/>
                <a:cs typeface="Calibri"/>
              </a:rPr>
              <a:t>εμ</a:t>
            </a:r>
            <a:r>
              <a:rPr lang="en-US" i="1" dirty="0">
                <a:latin typeface="Calibri"/>
                <a:cs typeface="Calibri"/>
              </a:rPr>
              <a:t>βα</a:t>
            </a:r>
            <a:r>
              <a:rPr lang="en-US" i="1" dirty="0" err="1">
                <a:latin typeface="Calibri"/>
                <a:cs typeface="Calibri"/>
              </a:rPr>
              <a:t>δού</a:t>
            </a:r>
            <a:r>
              <a:rPr lang="en-US" i="1" dirty="0">
                <a:latin typeface="Calibri"/>
                <a:cs typeface="Calibri"/>
              </a:rPr>
              <a:t> </a:t>
            </a:r>
            <a:r>
              <a:rPr lang="en-US" i="1" dirty="0" err="1">
                <a:latin typeface="Calibri"/>
                <a:cs typeface="Calibri"/>
              </a:rPr>
              <a:t>τριγώνου</a:t>
            </a:r>
            <a:r>
              <a:rPr lang="en-US" i="1" dirty="0">
                <a:latin typeface="Calibri"/>
                <a:cs typeface="Calibri"/>
              </a:rPr>
              <a:t>)</a:t>
            </a:r>
            <a:endParaRPr lang="en-US" dirty="0">
              <a:latin typeface="Calibri"/>
              <a:cs typeface="Calibri"/>
            </a:endParaRPr>
          </a:p>
          <a:p>
            <a:pPr lvl="1"/>
            <a:r>
              <a:rPr lang="en-US" sz="2400" b="1" u="sng" dirty="0" err="1">
                <a:latin typeface="Calibri"/>
                <a:cs typeface="Calibri"/>
              </a:rPr>
              <a:t>Ανοικτά</a:t>
            </a:r>
            <a:r>
              <a:rPr lang="en-US" sz="2400" b="1" u="sng" dirty="0">
                <a:latin typeface="Calibri"/>
                <a:cs typeface="Calibri"/>
              </a:rPr>
              <a:t>:</a:t>
            </a:r>
            <a:r>
              <a:rPr lang="en-US" sz="2400" dirty="0">
                <a:latin typeface="Calibri"/>
                <a:cs typeface="Calibri"/>
              </a:rPr>
              <a:t> </a:t>
            </a:r>
            <a:r>
              <a:rPr lang="en-US" sz="2400" dirty="0" err="1">
                <a:latin typeface="Calibri"/>
                <a:cs typeface="Calibri"/>
              </a:rPr>
              <a:t>Η</a:t>
            </a:r>
            <a:r>
              <a:rPr lang="en-US" sz="2400" dirty="0">
                <a:latin typeface="Calibri"/>
                <a:cs typeface="Calibri"/>
              </a:rPr>
              <a:t> </a:t>
            </a:r>
            <a:r>
              <a:rPr lang="en-US" sz="2400" dirty="0" err="1">
                <a:latin typeface="Calibri"/>
                <a:cs typeface="Calibri"/>
              </a:rPr>
              <a:t>λύση</a:t>
            </a:r>
            <a:r>
              <a:rPr lang="en-US" sz="2400" dirty="0">
                <a:latin typeface="Calibri"/>
                <a:cs typeface="Calibri"/>
              </a:rPr>
              <a:t> </a:t>
            </a:r>
            <a:r>
              <a:rPr lang="en-US" sz="2400" dirty="0" err="1">
                <a:latin typeface="Calibri"/>
                <a:cs typeface="Calibri"/>
              </a:rPr>
              <a:t>τους</a:t>
            </a:r>
            <a:r>
              <a:rPr lang="en-US" sz="2400" dirty="0">
                <a:latin typeface="Calibri"/>
                <a:cs typeface="Calibri"/>
              </a:rPr>
              <a:t> </a:t>
            </a:r>
            <a:r>
              <a:rPr lang="en-US" sz="2400" b="1" dirty="0" err="1">
                <a:latin typeface="Calibri"/>
                <a:cs typeface="Calibri"/>
              </a:rPr>
              <a:t>δεν</a:t>
            </a:r>
            <a:r>
              <a:rPr lang="en-US" sz="2400" b="1" dirty="0">
                <a:latin typeface="Calibri"/>
                <a:cs typeface="Calibri"/>
              </a:rPr>
              <a:t> </a:t>
            </a:r>
            <a:r>
              <a:rPr lang="en-US" sz="2400" b="1" dirty="0" err="1">
                <a:latin typeface="Calibri"/>
                <a:cs typeface="Calibri"/>
              </a:rPr>
              <a:t>έχει</a:t>
            </a:r>
            <a:r>
              <a:rPr lang="en-US" sz="2400" b="1" dirty="0">
                <a:latin typeface="Calibri"/>
                <a:cs typeface="Calibri"/>
              </a:rPr>
              <a:t> α</a:t>
            </a:r>
            <a:r>
              <a:rPr lang="en-US" sz="2400" b="1" dirty="0" err="1">
                <a:latin typeface="Calibri"/>
                <a:cs typeface="Calibri"/>
              </a:rPr>
              <a:t>κόμ</a:t>
            </a:r>
            <a:r>
              <a:rPr lang="en-US" sz="2400" b="1" dirty="0">
                <a:latin typeface="Calibri"/>
                <a:cs typeface="Calibri"/>
              </a:rPr>
              <a:t>α β</a:t>
            </a:r>
            <a:r>
              <a:rPr lang="en-US" sz="2400" b="1" dirty="0" err="1">
                <a:latin typeface="Calibri"/>
                <a:cs typeface="Calibri"/>
              </a:rPr>
              <a:t>ρεθεί</a:t>
            </a:r>
            <a:r>
              <a:rPr lang="en-US" sz="2400" dirty="0">
                <a:latin typeface="Calibri"/>
                <a:cs typeface="Calibri"/>
              </a:rPr>
              <a:t>, α</a:t>
            </a:r>
            <a:r>
              <a:rPr lang="en-US" sz="2400" dirty="0" err="1">
                <a:latin typeface="Calibri"/>
                <a:cs typeface="Calibri"/>
              </a:rPr>
              <a:t>λλά</a:t>
            </a:r>
            <a:r>
              <a:rPr lang="en-US" sz="2400" dirty="0">
                <a:latin typeface="Calibri"/>
                <a:cs typeface="Calibri"/>
              </a:rPr>
              <a:t> </a:t>
            </a:r>
            <a:r>
              <a:rPr lang="en-US" sz="2400" b="1" dirty="0" err="1">
                <a:latin typeface="Calibri"/>
                <a:cs typeface="Calibri"/>
              </a:rPr>
              <a:t>δεν</a:t>
            </a:r>
            <a:r>
              <a:rPr lang="en-US" sz="2400" b="1" dirty="0">
                <a:latin typeface="Calibri"/>
                <a:cs typeface="Calibri"/>
              </a:rPr>
              <a:t> </a:t>
            </a:r>
            <a:r>
              <a:rPr lang="en-US" sz="2400" b="1" dirty="0" err="1">
                <a:latin typeface="Calibri"/>
                <a:cs typeface="Calibri"/>
              </a:rPr>
              <a:t>έχει</a:t>
            </a:r>
            <a:r>
              <a:rPr lang="en-US" sz="2400" b="1" dirty="0">
                <a:latin typeface="Calibri"/>
                <a:cs typeface="Calibri"/>
              </a:rPr>
              <a:t> απ</a:t>
            </a:r>
            <a:r>
              <a:rPr lang="en-US" sz="2400" b="1" dirty="0" err="1">
                <a:latin typeface="Calibri"/>
                <a:cs typeface="Calibri"/>
              </a:rPr>
              <a:t>οδειχθεί</a:t>
            </a:r>
            <a:r>
              <a:rPr lang="en-US" sz="2400" dirty="0">
                <a:latin typeface="Calibri"/>
                <a:cs typeface="Calibri"/>
              </a:rPr>
              <a:t> </a:t>
            </a:r>
            <a:r>
              <a:rPr lang="en-US" sz="2400" dirty="0" err="1">
                <a:latin typeface="Calibri"/>
                <a:cs typeface="Calibri"/>
              </a:rPr>
              <a:t>ότι</a:t>
            </a:r>
            <a:r>
              <a:rPr lang="en-US" sz="2400" dirty="0">
                <a:latin typeface="Calibri"/>
                <a:cs typeface="Calibri"/>
              </a:rPr>
              <a:t> </a:t>
            </a:r>
            <a:r>
              <a:rPr lang="en-US" sz="2400" dirty="0" err="1">
                <a:latin typeface="Calibri"/>
                <a:cs typeface="Calibri"/>
              </a:rPr>
              <a:t>δεν</a:t>
            </a:r>
            <a:r>
              <a:rPr lang="en-US" sz="2400" dirty="0">
                <a:latin typeface="Calibri"/>
                <a:cs typeface="Calibri"/>
              </a:rPr>
              <a:t> μπ</a:t>
            </a:r>
            <a:r>
              <a:rPr lang="en-US" sz="2400" dirty="0" err="1">
                <a:latin typeface="Calibri"/>
                <a:cs typeface="Calibri"/>
              </a:rPr>
              <a:t>ορούν</a:t>
            </a:r>
            <a:r>
              <a:rPr lang="en-US" sz="2400" dirty="0">
                <a:latin typeface="Calibri"/>
                <a:cs typeface="Calibri"/>
              </a:rPr>
              <a:t> </a:t>
            </a:r>
            <a:r>
              <a:rPr lang="en-US" sz="2400" dirty="0" err="1">
                <a:latin typeface="Calibri"/>
                <a:cs typeface="Calibri"/>
              </a:rPr>
              <a:t>ν</a:t>
            </a:r>
            <a:r>
              <a:rPr lang="en-US" sz="2400" dirty="0">
                <a:latin typeface="Calibri"/>
                <a:cs typeface="Calibri"/>
              </a:rPr>
              <a:t>α </a:t>
            </a:r>
            <a:r>
              <a:rPr lang="en-US" sz="2400" dirty="0" err="1">
                <a:latin typeface="Calibri"/>
                <a:cs typeface="Calibri"/>
              </a:rPr>
              <a:t>λυθούν</a:t>
            </a:r>
            <a:r>
              <a:rPr lang="en-US" sz="2400" dirty="0">
                <a:latin typeface="Calibri"/>
                <a:cs typeface="Calibri"/>
              </a:rPr>
              <a:t>( π.</a:t>
            </a:r>
            <a:r>
              <a:rPr lang="en-US" sz="2400" dirty="0" err="1">
                <a:latin typeface="Calibri"/>
                <a:cs typeface="Calibri"/>
              </a:rPr>
              <a:t>χ</a:t>
            </a:r>
            <a:r>
              <a:rPr lang="en-US" sz="2400" dirty="0">
                <a:latin typeface="Calibri"/>
                <a:cs typeface="Calibri"/>
              </a:rPr>
              <a:t> </a:t>
            </a:r>
            <a:r>
              <a:rPr lang="en-US" sz="2400" dirty="0" err="1">
                <a:latin typeface="Calibri"/>
                <a:cs typeface="Calibri"/>
              </a:rPr>
              <a:t>το</a:t>
            </a:r>
            <a:r>
              <a:rPr lang="en-US" sz="2400" dirty="0">
                <a:latin typeface="Calibri"/>
                <a:cs typeface="Calibri"/>
              </a:rPr>
              <a:t> π</a:t>
            </a:r>
            <a:r>
              <a:rPr lang="en-US" sz="2400" dirty="0" err="1">
                <a:latin typeface="Calibri"/>
                <a:cs typeface="Calibri"/>
              </a:rPr>
              <a:t>ρό</a:t>
            </a:r>
            <a:r>
              <a:rPr lang="en-US" sz="2400" dirty="0">
                <a:latin typeface="Calibri"/>
                <a:cs typeface="Calibri"/>
              </a:rPr>
              <a:t>β</a:t>
            </a:r>
            <a:r>
              <a:rPr lang="en-US" sz="2400" dirty="0" err="1">
                <a:latin typeface="Calibri"/>
                <a:cs typeface="Calibri"/>
              </a:rPr>
              <a:t>λημ</a:t>
            </a:r>
            <a:r>
              <a:rPr lang="en-US" sz="2400" dirty="0">
                <a:latin typeface="Calibri"/>
                <a:cs typeface="Calibri"/>
              </a:rPr>
              <a:t>α </a:t>
            </a:r>
            <a:r>
              <a:rPr lang="en-US" sz="2400" dirty="0" err="1">
                <a:latin typeface="Calibri"/>
                <a:cs typeface="Calibri"/>
              </a:rPr>
              <a:t>της</a:t>
            </a:r>
            <a:r>
              <a:rPr lang="en-US" sz="2400" dirty="0">
                <a:latin typeface="Calibri"/>
                <a:cs typeface="Calibri"/>
              </a:rPr>
              <a:t> </a:t>
            </a:r>
            <a:r>
              <a:rPr lang="en-US" sz="2400" dirty="0" err="1">
                <a:latin typeface="Calibri"/>
                <a:cs typeface="Calibri"/>
              </a:rPr>
              <a:t>ενο</a:t>
            </a:r>
            <a:r>
              <a:rPr lang="en-US" sz="2400" dirty="0">
                <a:latin typeface="Calibri"/>
                <a:cs typeface="Calibri"/>
              </a:rPr>
              <a:t>π</a:t>
            </a:r>
            <a:r>
              <a:rPr lang="en-US" sz="2400" dirty="0" err="1">
                <a:latin typeface="Calibri"/>
                <a:cs typeface="Calibri"/>
              </a:rPr>
              <a:t>οίησης</a:t>
            </a:r>
            <a:r>
              <a:rPr lang="en-US" sz="2400" dirty="0">
                <a:latin typeface="Calibri"/>
                <a:cs typeface="Calibri"/>
              </a:rPr>
              <a:t> </a:t>
            </a:r>
            <a:r>
              <a:rPr lang="en-US" sz="2400" dirty="0" err="1">
                <a:latin typeface="Calibri"/>
                <a:cs typeface="Calibri"/>
              </a:rPr>
              <a:t>των</a:t>
            </a:r>
            <a:r>
              <a:rPr lang="en-US" sz="2400" dirty="0">
                <a:latin typeface="Calibri"/>
                <a:cs typeface="Calibri"/>
              </a:rPr>
              <a:t> </a:t>
            </a:r>
            <a:r>
              <a:rPr lang="en-US" sz="2400" dirty="0" err="1">
                <a:latin typeface="Calibri"/>
                <a:cs typeface="Calibri"/>
              </a:rPr>
              <a:t>τεσσάρων</a:t>
            </a:r>
            <a:r>
              <a:rPr lang="en-US" sz="2400" dirty="0">
                <a:latin typeface="Calibri"/>
                <a:cs typeface="Calibri"/>
              </a:rPr>
              <a:t> π</a:t>
            </a:r>
            <a:r>
              <a:rPr lang="en-US" sz="2400" dirty="0" err="1">
                <a:latin typeface="Calibri"/>
                <a:cs typeface="Calibri"/>
              </a:rPr>
              <a:t>εδίων</a:t>
            </a:r>
            <a:r>
              <a:rPr lang="en-US" sz="2400" dirty="0">
                <a:latin typeface="Calibri"/>
                <a:cs typeface="Calibri"/>
              </a:rPr>
              <a:t> </a:t>
            </a:r>
            <a:r>
              <a:rPr lang="en-US" sz="2400" dirty="0" err="1">
                <a:latin typeface="Calibri"/>
                <a:cs typeface="Calibri"/>
              </a:rPr>
              <a:t>δυνάμεων</a:t>
            </a:r>
            <a:r>
              <a:rPr lang="en-US" sz="2400" dirty="0">
                <a:latin typeface="Calibri"/>
                <a:cs typeface="Calibri"/>
              </a:rPr>
              <a:t>)</a:t>
            </a:r>
          </a:p>
          <a:p>
            <a:pPr lvl="1"/>
            <a:r>
              <a:rPr lang="el-GR" sz="2400" b="1" u="sng" dirty="0" smtClean="0">
                <a:latin typeface="Calibri"/>
                <a:cs typeface="Calibri"/>
              </a:rPr>
              <a:t>Μη </a:t>
            </a:r>
            <a:r>
              <a:rPr lang="el-GR" sz="2400" b="1" u="sng" dirty="0" err="1" smtClean="0">
                <a:latin typeface="Calibri"/>
                <a:cs typeface="Calibri"/>
              </a:rPr>
              <a:t>επιλύσιμα</a:t>
            </a:r>
            <a:r>
              <a:rPr lang="en-US" sz="2400" dirty="0" smtClean="0">
                <a:latin typeface="Calibri"/>
                <a:cs typeface="Calibri"/>
              </a:rPr>
              <a:t>:</a:t>
            </a:r>
            <a:r>
              <a:rPr lang="en-US" sz="2400" dirty="0" err="1" smtClean="0">
                <a:latin typeface="Calibri"/>
                <a:cs typeface="Calibri"/>
              </a:rPr>
              <a:t>Έχει</a:t>
            </a:r>
            <a:r>
              <a:rPr lang="en-US" sz="2400" dirty="0" smtClean="0">
                <a:latin typeface="Calibri"/>
                <a:cs typeface="Calibri"/>
              </a:rPr>
              <a:t> </a:t>
            </a:r>
            <a:r>
              <a:rPr lang="en-US" sz="2400" dirty="0" err="1">
                <a:latin typeface="Calibri"/>
                <a:cs typeface="Calibri"/>
              </a:rPr>
              <a:t>αποδειχθεί</a:t>
            </a:r>
            <a:r>
              <a:rPr lang="en-US" sz="2400" dirty="0">
                <a:latin typeface="Calibri"/>
                <a:cs typeface="Calibri"/>
              </a:rPr>
              <a:t> </a:t>
            </a:r>
            <a:r>
              <a:rPr lang="en-US" sz="2400" dirty="0" err="1">
                <a:latin typeface="Calibri"/>
                <a:cs typeface="Calibri"/>
              </a:rPr>
              <a:t>ότι</a:t>
            </a:r>
            <a:r>
              <a:rPr lang="en-US" sz="2400" dirty="0">
                <a:latin typeface="Calibri"/>
                <a:cs typeface="Calibri"/>
              </a:rPr>
              <a:t> </a:t>
            </a:r>
            <a:r>
              <a:rPr lang="en-US" sz="2400" b="1" dirty="0" err="1">
                <a:latin typeface="Calibri"/>
                <a:cs typeface="Calibri"/>
              </a:rPr>
              <a:t>δεν</a:t>
            </a:r>
            <a:r>
              <a:rPr lang="en-US" sz="2400" b="1" dirty="0">
                <a:latin typeface="Calibri"/>
                <a:cs typeface="Calibri"/>
              </a:rPr>
              <a:t> </a:t>
            </a:r>
            <a:r>
              <a:rPr lang="en-US" sz="2400" b="1" dirty="0" err="1">
                <a:latin typeface="Calibri"/>
                <a:cs typeface="Calibri"/>
              </a:rPr>
              <a:t>λύνονται</a:t>
            </a:r>
            <a:r>
              <a:rPr lang="en-US" sz="2400" dirty="0">
                <a:latin typeface="Calibri"/>
                <a:cs typeface="Calibri"/>
              </a:rPr>
              <a:t>(</a:t>
            </a:r>
            <a:r>
              <a:rPr lang="en-US" sz="2400" dirty="0" err="1">
                <a:latin typeface="Calibri"/>
                <a:cs typeface="Calibri"/>
              </a:rPr>
              <a:t>π.χ</a:t>
            </a:r>
            <a:r>
              <a:rPr lang="en-US" sz="2400" dirty="0">
                <a:latin typeface="Calibri"/>
                <a:cs typeface="Calibri"/>
              </a:rPr>
              <a:t> ο </a:t>
            </a:r>
            <a:r>
              <a:rPr lang="en-US" sz="2400" dirty="0" err="1">
                <a:latin typeface="Calibri"/>
                <a:cs typeface="Calibri"/>
              </a:rPr>
              <a:t>τετραγωνισμός</a:t>
            </a:r>
            <a:r>
              <a:rPr lang="en-US" sz="2400" dirty="0">
                <a:latin typeface="Calibri"/>
                <a:cs typeface="Calibri"/>
              </a:rPr>
              <a:t> </a:t>
            </a:r>
            <a:r>
              <a:rPr lang="en-US" sz="2400" dirty="0" err="1">
                <a:latin typeface="Calibri"/>
                <a:cs typeface="Calibri"/>
              </a:rPr>
              <a:t>του</a:t>
            </a:r>
            <a:r>
              <a:rPr lang="en-US" sz="2400" dirty="0">
                <a:latin typeface="Calibri"/>
                <a:cs typeface="Calibri"/>
              </a:rPr>
              <a:t> </a:t>
            </a:r>
            <a:r>
              <a:rPr lang="en-US" sz="2400" dirty="0" err="1">
                <a:latin typeface="Calibri"/>
                <a:cs typeface="Calibri"/>
              </a:rPr>
              <a:t>κύκλου</a:t>
            </a:r>
            <a:r>
              <a:rPr lang="en-US" sz="2400" dirty="0">
                <a:latin typeface="Calibri"/>
                <a:cs typeface="Calibri"/>
              </a:rPr>
              <a:t>)</a:t>
            </a:r>
            <a:r>
              <a:rPr lang="en-US" sz="2400" b="1" dirty="0">
                <a:latin typeface="Calibri"/>
                <a:cs typeface="Calibri"/>
              </a:rPr>
              <a:t>.</a:t>
            </a:r>
            <a:endParaRPr lang="en-US" sz="2400" dirty="0">
              <a:latin typeface="Calibri"/>
              <a:cs typeface="Calibri"/>
            </a:endParaRPr>
          </a:p>
          <a:p>
            <a:pPr marL="571500" indent="-457200" algn="just">
              <a:buNone/>
            </a:pPr>
            <a:endParaRPr lang="el-GR" dirty="0" smtClean="0">
              <a:solidFill>
                <a:srgbClr val="000000"/>
              </a:solidFill>
              <a:latin typeface="Calibri" pitchFamily="34" charset="0"/>
              <a:cs typeface="Calibri" pitchFamily="34" charset="0"/>
            </a:endParaRPr>
          </a:p>
          <a:p>
            <a:pPr>
              <a:buNone/>
            </a:pPr>
            <a:endParaRPr lang="el-GR" dirty="0">
              <a:latin typeface="Calibri" pitchFamily="34" charset="0"/>
              <a:cs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52599" y="262467"/>
            <a:ext cx="7255933" cy="5704946"/>
          </a:xfrm>
          <a:ln w="28575"/>
        </p:spPr>
        <p:style>
          <a:lnRef idx="2">
            <a:schemeClr val="accent6"/>
          </a:lnRef>
          <a:fillRef idx="1">
            <a:schemeClr val="lt1"/>
          </a:fillRef>
          <a:effectRef idx="0">
            <a:schemeClr val="accent6"/>
          </a:effectRef>
          <a:fontRef idx="minor">
            <a:schemeClr val="dk1"/>
          </a:fontRef>
        </p:style>
        <p:txBody>
          <a:bodyPr>
            <a:scene3d>
              <a:camera prst="orthographicFront"/>
              <a:lightRig rig="threePt" dir="t"/>
            </a:scene3d>
            <a:sp3d extrusionH="57150">
              <a:bevelT w="38100" h="38100"/>
            </a:sp3d>
          </a:bodyPr>
          <a:lstStyle/>
          <a:p>
            <a:pPr marL="0" indent="0">
              <a:buNone/>
            </a:pPr>
            <a:r>
              <a:rPr lang="el-GR" dirty="0" smtClean="0"/>
              <a:t>Τα προβλήματα με βάση τη δυνατότητα επίλυσής τους μέσω του υπολογιστή, μπορούν να διακριθούν σε </a:t>
            </a:r>
            <a:r>
              <a:rPr lang="el-GR" b="1" dirty="0" smtClean="0"/>
              <a:t>υπολογιστικά</a:t>
            </a:r>
            <a:r>
              <a:rPr lang="el-GR" dirty="0" smtClean="0"/>
              <a:t> και </a:t>
            </a:r>
            <a:r>
              <a:rPr lang="el-GR" b="1" dirty="0" smtClean="0"/>
              <a:t>μη υπολογιστικά.</a:t>
            </a:r>
          </a:p>
          <a:p>
            <a:pPr marL="177800" indent="-177800">
              <a:buFont typeface="Wingdings" pitchFamily="2" charset="2"/>
              <a:buChar char="ü"/>
            </a:pPr>
            <a:r>
              <a:rPr lang="el-GR" dirty="0" smtClean="0"/>
              <a:t>Οποιοδήποτε πρόβλημα μπορεί να λυθεί και μέσω του υπολογιστή, χαρακτηρίζεται </a:t>
            </a:r>
            <a:r>
              <a:rPr lang="el-GR" b="1" dirty="0" smtClean="0"/>
              <a:t>υπολογιστικό</a:t>
            </a:r>
            <a:r>
              <a:rPr lang="el-GR" dirty="0" smtClean="0"/>
              <a:t> πρόβλημα.</a:t>
            </a:r>
          </a:p>
          <a:p>
            <a:pPr marL="177800" indent="-177800">
              <a:buFont typeface="Wingdings" pitchFamily="2" charset="2"/>
              <a:buChar char="ü"/>
            </a:pPr>
            <a:r>
              <a:rPr lang="el-GR" dirty="0" smtClean="0"/>
              <a:t>τα </a:t>
            </a:r>
            <a:r>
              <a:rPr lang="el-GR" b="1" dirty="0" smtClean="0"/>
              <a:t>μη υπολογιστικά </a:t>
            </a:r>
            <a:r>
              <a:rPr lang="el-GR" dirty="0" smtClean="0"/>
              <a:t>προβλήματα δεν μπορούν να λυθούν από έναν υπολογιστή ή από άλλα μηχανικά μέσα. </a:t>
            </a:r>
            <a:endParaRPr lang="el-GR" dirty="0"/>
          </a:p>
        </p:txBody>
      </p:sp>
      <p:sp>
        <p:nvSpPr>
          <p:cNvPr id="5" name="4 - Θέση αριθμού διαφάνειας"/>
          <p:cNvSpPr>
            <a:spLocks noGrp="1"/>
          </p:cNvSpPr>
          <p:nvPr>
            <p:ph type="sldNum" sz="quarter" idx="12"/>
          </p:nvPr>
        </p:nvSpPr>
        <p:spPr/>
        <p:txBody>
          <a:bodyPr/>
          <a:lstStyle/>
          <a:p>
            <a:fld id="{811AAEEF-F233-4E32-A923-D4DF4B556C67}" type="slidenum">
              <a:rPr lang="en-US" smtClean="0"/>
              <a:pPr/>
              <a:t>17</a:t>
            </a:fld>
            <a:endParaRPr lang="en-US" dirty="0"/>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52600" y="211666"/>
            <a:ext cx="7010400" cy="6366933"/>
          </a:xfrm>
        </p:spPr>
        <p:txBody>
          <a:bodyPr/>
          <a:lstStyle/>
          <a:p>
            <a:pPr marL="0" indent="0">
              <a:buNone/>
            </a:pPr>
            <a:r>
              <a:rPr lang="el-GR" dirty="0" smtClean="0"/>
              <a:t>Παραδείγματα </a:t>
            </a:r>
            <a:r>
              <a:rPr lang="el-GR" b="1" dirty="0" smtClean="0"/>
              <a:t>υπολογιστικών προβλημάτων </a:t>
            </a:r>
            <a:r>
              <a:rPr lang="el-GR" dirty="0" smtClean="0"/>
              <a:t>είναι:</a:t>
            </a:r>
          </a:p>
          <a:p>
            <a:pPr>
              <a:buFont typeface="Wingdings" pitchFamily="2" charset="2"/>
              <a:buChar char="§"/>
            </a:pPr>
            <a:r>
              <a:rPr lang="el-GR" dirty="0" smtClean="0"/>
              <a:t>Η επίλυση της δευτεροβάθμιας εξίσωσης.</a:t>
            </a:r>
          </a:p>
          <a:p>
            <a:pPr>
              <a:buFont typeface="Wingdings" pitchFamily="2" charset="2"/>
              <a:buChar char="§"/>
            </a:pPr>
            <a:r>
              <a:rPr lang="el-GR" dirty="0" smtClean="0"/>
              <a:t>Η ταξινόμηση των μαθητών σε αλφαβητική σειρά.</a:t>
            </a:r>
          </a:p>
          <a:p>
            <a:pPr marL="355600" indent="-355600">
              <a:buFont typeface="Wingdings" pitchFamily="2" charset="2"/>
              <a:buChar char="§"/>
            </a:pPr>
            <a:r>
              <a:rPr lang="el-GR" dirty="0" smtClean="0"/>
              <a:t>Η εύρεση λέξης που να ξεκινά από ένα γράμμα και να τελειώνει σε ένα άλλο γράμμα.</a:t>
            </a:r>
          </a:p>
          <a:p>
            <a:pPr marL="355600" indent="-355600">
              <a:buNone/>
            </a:pPr>
            <a:endParaRPr lang="el-GR" dirty="0" smtClean="0"/>
          </a:p>
          <a:p>
            <a:pPr marL="0" indent="0">
              <a:buNone/>
            </a:pPr>
            <a:r>
              <a:rPr lang="el-GR" dirty="0" smtClean="0"/>
              <a:t>Ένα </a:t>
            </a:r>
            <a:r>
              <a:rPr lang="el-GR" b="1" dirty="0" smtClean="0"/>
              <a:t>μη υπολογιστικό πρόβλημα </a:t>
            </a:r>
            <a:r>
              <a:rPr lang="el-GR" dirty="0" smtClean="0"/>
              <a:t>είναι το παρακάτω:</a:t>
            </a:r>
          </a:p>
          <a:p>
            <a:pPr marL="0" indent="0">
              <a:buNone/>
            </a:pPr>
            <a:r>
              <a:rPr lang="el-GR" dirty="0" smtClean="0"/>
              <a:t>καμία μηχανή δεν μπορεί γενικά να αποφανθεί αν ένα δεδομένο πρόγραμμα θα επιστρέψει απάντηση για μια δεδομένη είσοδο, ή αν θα εκτελείται για πάντα.</a:t>
            </a:r>
          </a:p>
          <a:p>
            <a:pPr marL="0" indent="0">
              <a:buNone/>
            </a:pPr>
            <a:endParaRPr lang="el-GR" dirty="0"/>
          </a:p>
        </p:txBody>
      </p:sp>
      <p:sp>
        <p:nvSpPr>
          <p:cNvPr id="4" name="3 - Θέση αριθμού διαφάνειας"/>
          <p:cNvSpPr>
            <a:spLocks noGrp="1"/>
          </p:cNvSpPr>
          <p:nvPr>
            <p:ph type="sldNum" sz="quarter" idx="12"/>
          </p:nvPr>
        </p:nvSpPr>
        <p:spPr/>
        <p:txBody>
          <a:bodyPr/>
          <a:lstStyle/>
          <a:p>
            <a:fld id="{811AAEEF-F233-4E32-A923-D4DF4B556C67}" type="slidenum">
              <a:rPr lang="en-US" smtClean="0"/>
              <a:pPr/>
              <a:t>18</a:t>
            </a:fld>
            <a:endParaRPr lang="en-US" dirty="0"/>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a:r>
            <a:br>
              <a:rPr lang="el-GR" dirty="0" smtClean="0"/>
            </a:br>
            <a:r>
              <a:rPr lang="el-GR" dirty="0" smtClean="0"/>
              <a:t>Στάδια επίλυσης προβλήματος:</a:t>
            </a:r>
            <a:br>
              <a:rPr lang="el-GR" dirty="0" smtClean="0"/>
            </a:br>
            <a:endParaRPr lang="el-GR" dirty="0"/>
          </a:p>
        </p:txBody>
      </p:sp>
      <p:graphicFrame>
        <p:nvGraphicFramePr>
          <p:cNvPr id="5" name="4 - Θέση περιεχομένου"/>
          <p:cNvGraphicFramePr>
            <a:graphicFrameLocks noGrp="1"/>
          </p:cNvGraphicFramePr>
          <p:nvPr>
            <p:ph idx="1"/>
          </p:nvPr>
        </p:nvGraphicFramePr>
        <p:xfrm>
          <a:off x="1752600" y="1395413"/>
          <a:ext cx="7010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 Θέση αριθμού διαφάνειας"/>
          <p:cNvSpPr>
            <a:spLocks noGrp="1"/>
          </p:cNvSpPr>
          <p:nvPr>
            <p:ph type="sldNum" sz="quarter" idx="12"/>
          </p:nvPr>
        </p:nvSpPr>
        <p:spPr/>
        <p:txBody>
          <a:bodyPr/>
          <a:lstStyle/>
          <a:p>
            <a:fld id="{811AAEEF-F233-4E32-A923-D4DF4B556C67}" type="slidenum">
              <a:rPr lang="en-US" smtClean="0"/>
              <a:pPr/>
              <a:t>19</a:t>
            </a:fld>
            <a:endParaRPr lang="en-US" dirty="0"/>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cs typeface="Calibri"/>
              </a:rPr>
              <a:t>ENOTHTA </a:t>
            </a:r>
            <a:r>
              <a:rPr lang="el-GR" dirty="0" smtClean="0">
                <a:latin typeface="Calibri"/>
                <a:cs typeface="Calibri"/>
              </a:rPr>
              <a:t>1 –Γενικοί στόχοι</a:t>
            </a:r>
            <a:endParaRPr lang="el-GR" dirty="0"/>
          </a:p>
        </p:txBody>
      </p:sp>
      <p:pic>
        <p:nvPicPr>
          <p:cNvPr id="4" name="Content Placeholder 3" descr="18433-Clipart-Illustration-Of-An-Orange-Businessman-Standing-Beside-A-Rotary-Card-File-With-Blank-Index-Cards.jpg"/>
          <p:cNvPicPr>
            <a:picLocks noGrp="1" noChangeAspect="1"/>
          </p:cNvPicPr>
          <p:nvPr>
            <p:ph idx="1"/>
          </p:nvPr>
        </p:nvPicPr>
        <p:blipFill>
          <a:blip r:embed="rId2" cstate="print"/>
          <a:stretch>
            <a:fillRect/>
          </a:stretch>
        </p:blipFill>
        <p:spPr>
          <a:xfrm>
            <a:off x="6865562" y="360433"/>
            <a:ext cx="811378" cy="688770"/>
          </a:xfrm>
        </p:spPr>
      </p:pic>
      <p:sp>
        <p:nvSpPr>
          <p:cNvPr id="5" name="TextBox 4"/>
          <p:cNvSpPr txBox="1"/>
          <p:nvPr/>
        </p:nvSpPr>
        <p:spPr>
          <a:xfrm>
            <a:off x="1780133" y="1487156"/>
            <a:ext cx="6776996" cy="3785652"/>
          </a:xfrm>
          <a:prstGeom prst="rect">
            <a:avLst/>
          </a:prstGeom>
          <a:noFill/>
        </p:spPr>
        <p:txBody>
          <a:bodyPr wrap="square" rtlCol="0">
            <a:spAutoFit/>
          </a:bodyPr>
          <a:lstStyle/>
          <a:p>
            <a:pPr marL="342900" indent="-342900">
              <a:buFont typeface="Wingdings" pitchFamily="2" charset="2"/>
              <a:buChar char="ü"/>
            </a:pPr>
            <a:r>
              <a:rPr lang="el-GR" sz="2400" dirty="0" smtClean="0">
                <a:latin typeface="Calibri"/>
                <a:cs typeface="Calibri"/>
              </a:rPr>
              <a:t>   Να ορίσουμε το αντικείμενο της </a:t>
            </a:r>
            <a:r>
              <a:rPr lang="el-GR" sz="2400" b="1" dirty="0" smtClean="0">
                <a:latin typeface="Calibri"/>
                <a:cs typeface="Calibri"/>
              </a:rPr>
              <a:t>Επιστήμης των Υπολογιστών</a:t>
            </a:r>
          </a:p>
          <a:p>
            <a:endParaRPr lang="el-GR" sz="2400" dirty="0" smtClean="0">
              <a:latin typeface="Calibri" pitchFamily="34" charset="0"/>
              <a:cs typeface="Calibri" pitchFamily="34" charset="0"/>
            </a:endParaRPr>
          </a:p>
          <a:p>
            <a:pPr marL="457200" indent="-457200">
              <a:buFont typeface="Wingdings" pitchFamily="2" charset="2"/>
              <a:buChar char="ü"/>
            </a:pPr>
            <a:r>
              <a:rPr lang="el-GR" sz="2400" dirty="0" smtClean="0">
                <a:latin typeface="Calibri" pitchFamily="34" charset="0"/>
                <a:cs typeface="Calibri" pitchFamily="34" charset="0"/>
              </a:rPr>
              <a:t> Να καταγράψουμε τις ενότητες στις οποίες διακρίνεται η </a:t>
            </a:r>
            <a:r>
              <a:rPr lang="el-GR" sz="2400" b="1" dirty="0" smtClean="0">
                <a:latin typeface="Calibri" pitchFamily="34" charset="0"/>
                <a:cs typeface="Calibri" pitchFamily="34" charset="0"/>
              </a:rPr>
              <a:t>Επιστήμη των Υπολογιστών</a:t>
            </a:r>
          </a:p>
          <a:p>
            <a:pPr marL="457200" indent="-457200">
              <a:buFont typeface="Wingdings" pitchFamily="2" charset="2"/>
              <a:buChar char="ü"/>
            </a:pPr>
            <a:endParaRPr lang="el-GR" sz="2400" dirty="0">
              <a:latin typeface="Calibri" pitchFamily="34" charset="0"/>
              <a:cs typeface="Calibri" pitchFamily="34" charset="0"/>
            </a:endParaRPr>
          </a:p>
          <a:p>
            <a:pPr marL="457200" indent="-457200">
              <a:buFont typeface="Wingdings" pitchFamily="2" charset="2"/>
              <a:buChar char="ü"/>
            </a:pPr>
            <a:r>
              <a:rPr lang="el-GR" sz="2400" dirty="0" smtClean="0">
                <a:latin typeface="Calibri" pitchFamily="34" charset="0"/>
                <a:cs typeface="Calibri" pitchFamily="34" charset="0"/>
              </a:rPr>
              <a:t>Να αναλύσουμε και να περιγράψουμε:</a:t>
            </a:r>
          </a:p>
          <a:p>
            <a:pPr marL="914400" lvl="1" indent="-457200">
              <a:buFont typeface="Wingdings" pitchFamily="2" charset="2"/>
              <a:buChar char="ü"/>
            </a:pPr>
            <a:r>
              <a:rPr lang="el-GR" sz="2400" dirty="0" smtClean="0">
                <a:latin typeface="Calibri" pitchFamily="34" charset="0"/>
                <a:cs typeface="Calibri" pitchFamily="34" charset="0"/>
              </a:rPr>
              <a:t> το αντικείμενο και τους τομείς της </a:t>
            </a:r>
            <a:r>
              <a:rPr lang="el-GR" sz="2400" b="1" dirty="0" smtClean="0">
                <a:latin typeface="Calibri" pitchFamily="34" charset="0"/>
                <a:cs typeface="Calibri" pitchFamily="34" charset="0"/>
              </a:rPr>
              <a:t>Θεωρητικής Επιστήμης των Υπολογιστών</a:t>
            </a:r>
            <a:endParaRPr lang="el-GR" sz="2400" dirty="0" smtClean="0">
              <a:latin typeface="Calibri" pitchFamily="34" charset="0"/>
              <a:cs typeface="Calibri" pitchFamily="34" charset="0"/>
            </a:endParaRPr>
          </a:p>
          <a:p>
            <a:pPr marL="914400" lvl="1" indent="-457200">
              <a:buFont typeface="Wingdings" pitchFamily="2" charset="2"/>
              <a:buChar char="ü"/>
            </a:pPr>
            <a:r>
              <a:rPr lang="el-GR" sz="2400" dirty="0" smtClean="0">
                <a:latin typeface="Calibri" pitchFamily="34" charset="0"/>
                <a:cs typeface="Calibri" pitchFamily="34" charset="0"/>
              </a:rPr>
              <a:t> το αντικείμενο της </a:t>
            </a:r>
            <a:r>
              <a:rPr lang="el-GR" sz="2400" b="1" dirty="0" smtClean="0">
                <a:latin typeface="Calibri" pitchFamily="34" charset="0"/>
                <a:cs typeface="Calibri" pitchFamily="34" charset="0"/>
              </a:rPr>
              <a:t>Εφαρμοσμένης Επιστήμης των Υπολογιστών</a:t>
            </a:r>
            <a:endParaRPr lang="el-GR" sz="2400" dirty="0" smtClean="0">
              <a:latin typeface="Calibri" pitchFamily="34" charset="0"/>
              <a:cs typeface="Calibri" pitchFamily="34" charset="0"/>
            </a:endParaRPr>
          </a:p>
        </p:txBody>
      </p:sp>
      <p:sp>
        <p:nvSpPr>
          <p:cNvPr id="8" name="Slide Number Placeholder 7"/>
          <p:cNvSpPr>
            <a:spLocks noGrp="1"/>
          </p:cNvSpPr>
          <p:nvPr>
            <p:ph type="sldNum" sz="quarter" idx="12"/>
          </p:nvPr>
        </p:nvSpPr>
        <p:spPr/>
        <p:txBody>
          <a:bodyPr/>
          <a:lstStyle/>
          <a:p>
            <a:fld id="{811AAEEF-F233-4E32-A923-D4DF4B556C67}" type="slidenum">
              <a:rPr lang="en-US" smtClean="0"/>
              <a:pPr/>
              <a:t>2</a:t>
            </a:fld>
            <a:endParaRPr lang="en-US" dirty="0"/>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latin typeface="Calibri"/>
                <a:cs typeface="Calibri"/>
              </a:rPr>
              <a:t>2.1 Κατανόηση προβλήματος </a:t>
            </a:r>
            <a:endParaRPr lang="el-GR" dirty="0">
              <a:latin typeface="Calibri"/>
              <a:cs typeface="Calibri"/>
            </a:endParaRPr>
          </a:p>
        </p:txBody>
      </p:sp>
      <p:sp>
        <p:nvSpPr>
          <p:cNvPr id="5" name="Slide Number Placeholder 4"/>
          <p:cNvSpPr>
            <a:spLocks noGrp="1"/>
          </p:cNvSpPr>
          <p:nvPr>
            <p:ph type="sldNum" sz="quarter" idx="12"/>
          </p:nvPr>
        </p:nvSpPr>
        <p:spPr/>
        <p:txBody>
          <a:bodyPr/>
          <a:lstStyle/>
          <a:p>
            <a:fld id="{811AAEEF-F233-4E32-A923-D4DF4B556C67}" type="slidenum">
              <a:rPr lang="en-US" smtClean="0"/>
              <a:pPr/>
              <a:t>20</a:t>
            </a:fld>
            <a:endParaRPr lang="en-US" dirty="0"/>
          </a:p>
        </p:txBody>
      </p:sp>
      <p:pic>
        <p:nvPicPr>
          <p:cNvPr id="8" name="Picture 7" descr="problem solve-thumb.jpg"/>
          <p:cNvPicPr>
            <a:picLocks noChangeAspect="1"/>
          </p:cNvPicPr>
          <p:nvPr/>
        </p:nvPicPr>
        <p:blipFill>
          <a:blip r:embed="rId2" cstate="print"/>
          <a:stretch>
            <a:fillRect/>
          </a:stretch>
        </p:blipFill>
        <p:spPr>
          <a:xfrm>
            <a:off x="7922636" y="299078"/>
            <a:ext cx="919913" cy="848745"/>
          </a:xfrm>
          <a:prstGeom prst="rect">
            <a:avLst/>
          </a:prstGeom>
        </p:spPr>
      </p:pic>
      <p:sp>
        <p:nvSpPr>
          <p:cNvPr id="19" name="Left Arrow 4"/>
          <p:cNvSpPr/>
          <p:nvPr/>
        </p:nvSpPr>
        <p:spPr>
          <a:xfrm rot="18000000">
            <a:off x="3418598" y="4116035"/>
            <a:ext cx="541643" cy="1365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l-GR" sz="1000" kern="1200"/>
          </a:p>
        </p:txBody>
      </p:sp>
      <p:sp>
        <p:nvSpPr>
          <p:cNvPr id="3" name="Content Placeholder 2"/>
          <p:cNvSpPr>
            <a:spLocks noGrp="1"/>
          </p:cNvSpPr>
          <p:nvPr>
            <p:ph idx="1"/>
          </p:nvPr>
        </p:nvSpPr>
        <p:spPr>
          <a:xfrm>
            <a:off x="1752600" y="1395412"/>
            <a:ext cx="7010400" cy="5027943"/>
          </a:xfrm>
        </p:spPr>
        <p:txBody>
          <a:bodyPr/>
          <a:lstStyle/>
          <a:p>
            <a:r>
              <a:rPr lang="el-GR" dirty="0" smtClean="0">
                <a:latin typeface="Calibri"/>
                <a:cs typeface="Calibri"/>
              </a:rPr>
              <a:t>Αντιμετώπιση=Αποτυχία ,αν δεν έχει προηγηθεί </a:t>
            </a:r>
            <a:r>
              <a:rPr lang="el-GR" b="1" dirty="0" smtClean="0">
                <a:latin typeface="Calibri"/>
                <a:cs typeface="Calibri"/>
              </a:rPr>
              <a:t>κατανόηση</a:t>
            </a:r>
            <a:r>
              <a:rPr lang="en-US" b="1" dirty="0">
                <a:latin typeface="Calibri"/>
                <a:cs typeface="Calibri"/>
              </a:rPr>
              <a:t> </a:t>
            </a:r>
            <a:endParaRPr lang="el-GR" b="1" dirty="0" smtClean="0">
              <a:latin typeface="Calibri"/>
              <a:cs typeface="Calibri"/>
            </a:endParaRPr>
          </a:p>
          <a:p>
            <a:r>
              <a:rPr lang="el-GR" dirty="0" smtClean="0">
                <a:latin typeface="Calibri"/>
                <a:cs typeface="Calibri"/>
              </a:rPr>
              <a:t>Συνάρτηση </a:t>
            </a:r>
            <a:r>
              <a:rPr lang="el-GR" u="sng" dirty="0" smtClean="0">
                <a:latin typeface="Calibri"/>
                <a:cs typeface="Calibri"/>
              </a:rPr>
              <a:t>2 παραγόντων</a:t>
            </a:r>
            <a:r>
              <a:rPr lang="el-GR" dirty="0" smtClean="0">
                <a:latin typeface="Calibri"/>
                <a:cs typeface="Calibri"/>
              </a:rPr>
              <a:t>:</a:t>
            </a:r>
            <a:endParaRPr lang="en-US" dirty="0">
              <a:latin typeface="Calibri"/>
              <a:cs typeface="Calibri"/>
            </a:endParaRPr>
          </a:p>
          <a:p>
            <a:pPr marL="0" indent="0">
              <a:buNone/>
            </a:pPr>
            <a:endParaRPr lang="en-US" dirty="0"/>
          </a:p>
        </p:txBody>
      </p:sp>
      <p:graphicFrame>
        <p:nvGraphicFramePr>
          <p:cNvPr id="23" name="Diagram 22"/>
          <p:cNvGraphicFramePr/>
          <p:nvPr>
            <p:extLst>
              <p:ext uri="{D42A27DB-BD31-4B8C-83A1-F6EECF244321}">
                <p14:modId xmlns="" xmlns:p14="http://schemas.microsoft.com/office/powerpoint/2010/main" val="2359468368"/>
              </p:ext>
            </p:extLst>
          </p:nvPr>
        </p:nvGraphicFramePr>
        <p:xfrm>
          <a:off x="2048894" y="2862922"/>
          <a:ext cx="6456183" cy="3578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038138083"/>
      </p:ext>
    </p:extLst>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latin typeface="Calibri"/>
                <a:cs typeface="Calibri"/>
              </a:rPr>
              <a:t>2.1.1 </a:t>
            </a:r>
            <a:r>
              <a:rPr lang="el-GR" dirty="0">
                <a:latin typeface="Calibri"/>
                <a:cs typeface="Calibri"/>
              </a:rPr>
              <a:t>Κατανόηση </a:t>
            </a:r>
            <a:r>
              <a:rPr lang="el-GR" dirty="0" smtClean="0">
                <a:latin typeface="Calibri"/>
                <a:cs typeface="Calibri"/>
              </a:rPr>
              <a:t>–Σαφήνεια (1)</a:t>
            </a:r>
            <a:endParaRPr lang="en-US" dirty="0">
              <a:latin typeface="Calibri"/>
              <a:cs typeface="Calibri"/>
            </a:endParaRPr>
          </a:p>
        </p:txBody>
      </p:sp>
      <p:sp>
        <p:nvSpPr>
          <p:cNvPr id="3" name="Content Placeholder 2"/>
          <p:cNvSpPr>
            <a:spLocks noGrp="1"/>
          </p:cNvSpPr>
          <p:nvPr>
            <p:ph idx="1"/>
          </p:nvPr>
        </p:nvSpPr>
        <p:spPr>
          <a:xfrm>
            <a:off x="1752600" y="1165990"/>
            <a:ext cx="7010400" cy="5246956"/>
          </a:xfrm>
        </p:spPr>
        <p:txBody>
          <a:bodyPr/>
          <a:lstStyle/>
          <a:p>
            <a:pPr lvl="0"/>
            <a:r>
              <a:rPr lang="en-US" b="1" dirty="0" err="1">
                <a:latin typeface="Calibri"/>
                <a:cs typeface="Calibri"/>
              </a:rPr>
              <a:t>Ο</a:t>
            </a:r>
            <a:r>
              <a:rPr lang="en-US" b="1" dirty="0">
                <a:latin typeface="Calibri"/>
                <a:cs typeface="Calibri"/>
              </a:rPr>
              <a:t>π</a:t>
            </a:r>
            <a:r>
              <a:rPr lang="en-US" b="1" dirty="0" err="1">
                <a:latin typeface="Calibri"/>
                <a:cs typeface="Calibri"/>
              </a:rPr>
              <a:t>οιοδη</a:t>
            </a:r>
            <a:r>
              <a:rPr lang="en-US" b="1" dirty="0">
                <a:latin typeface="Calibri"/>
                <a:cs typeface="Calibri"/>
              </a:rPr>
              <a:t>́π</a:t>
            </a:r>
            <a:r>
              <a:rPr lang="en-US" b="1" dirty="0" err="1">
                <a:latin typeface="Calibri"/>
                <a:cs typeface="Calibri"/>
              </a:rPr>
              <a:t>οτε</a:t>
            </a:r>
            <a:r>
              <a:rPr lang="en-US" b="1" dirty="0">
                <a:latin typeface="Calibri"/>
                <a:cs typeface="Calibri"/>
              </a:rPr>
              <a:t> </a:t>
            </a:r>
            <a:r>
              <a:rPr lang="en-US" b="1" dirty="0" err="1">
                <a:latin typeface="Calibri"/>
                <a:cs typeface="Calibri"/>
              </a:rPr>
              <a:t>μέσο</a:t>
            </a:r>
            <a:r>
              <a:rPr lang="en-US" dirty="0">
                <a:latin typeface="Calibri"/>
                <a:cs typeface="Calibri"/>
              </a:rPr>
              <a:t> μπ</a:t>
            </a:r>
            <a:r>
              <a:rPr lang="en-US" dirty="0" err="1">
                <a:latin typeface="Calibri"/>
                <a:cs typeface="Calibri"/>
              </a:rPr>
              <a:t>ορει</a:t>
            </a:r>
            <a:r>
              <a:rPr lang="en-US" dirty="0">
                <a:latin typeface="Calibri"/>
                <a:cs typeface="Calibri"/>
              </a:rPr>
              <a:t>́ </a:t>
            </a:r>
            <a:r>
              <a:rPr lang="en-US" dirty="0" err="1">
                <a:latin typeface="Calibri"/>
                <a:cs typeface="Calibri"/>
              </a:rPr>
              <a:t>ν</a:t>
            </a:r>
            <a:r>
              <a:rPr lang="en-US" dirty="0">
                <a:latin typeface="Calibri"/>
                <a:cs typeface="Calibri"/>
              </a:rPr>
              <a:t>α </a:t>
            </a:r>
            <a:r>
              <a:rPr lang="en-US" dirty="0" err="1">
                <a:latin typeface="Calibri"/>
                <a:cs typeface="Calibri"/>
              </a:rPr>
              <a:t>χρησιμο</a:t>
            </a:r>
            <a:r>
              <a:rPr lang="en-US" dirty="0">
                <a:latin typeface="Calibri"/>
                <a:cs typeface="Calibri"/>
              </a:rPr>
              <a:t>π</a:t>
            </a:r>
            <a:r>
              <a:rPr lang="en-US" dirty="0" err="1">
                <a:latin typeface="Calibri"/>
                <a:cs typeface="Calibri"/>
              </a:rPr>
              <a:t>οιηθει</a:t>
            </a:r>
            <a:r>
              <a:rPr lang="en-US" dirty="0">
                <a:latin typeface="Calibri"/>
                <a:cs typeface="Calibri"/>
              </a:rPr>
              <a:t>́ </a:t>
            </a:r>
            <a:r>
              <a:rPr lang="en-US" dirty="0" err="1">
                <a:latin typeface="Calibri"/>
                <a:cs typeface="Calibri"/>
              </a:rPr>
              <a:t>γι</a:t>
            </a:r>
            <a:r>
              <a:rPr lang="en-US" dirty="0">
                <a:latin typeface="Calibri"/>
                <a:cs typeface="Calibri"/>
              </a:rPr>
              <a:t>α </a:t>
            </a:r>
            <a:r>
              <a:rPr lang="en-US" dirty="0" err="1">
                <a:latin typeface="Calibri"/>
                <a:cs typeface="Calibri"/>
              </a:rPr>
              <a:t>ν</a:t>
            </a:r>
            <a:r>
              <a:rPr lang="en-US" dirty="0">
                <a:latin typeface="Calibri"/>
                <a:cs typeface="Calibri"/>
              </a:rPr>
              <a:t>α απ</a:t>
            </a:r>
            <a:r>
              <a:rPr lang="en-US" dirty="0" err="1">
                <a:latin typeface="Calibri"/>
                <a:cs typeface="Calibri"/>
              </a:rPr>
              <a:t>οδοθει</a:t>
            </a:r>
            <a:r>
              <a:rPr lang="en-US" dirty="0">
                <a:latin typeface="Calibri"/>
                <a:cs typeface="Calibri"/>
              </a:rPr>
              <a:t>́ </a:t>
            </a:r>
            <a:r>
              <a:rPr lang="en-US" dirty="0" err="1">
                <a:latin typeface="Calibri"/>
                <a:cs typeface="Calibri"/>
              </a:rPr>
              <a:t>η</a:t>
            </a:r>
            <a:r>
              <a:rPr lang="en-US" dirty="0">
                <a:latin typeface="Calibri"/>
                <a:cs typeface="Calibri"/>
              </a:rPr>
              <a:t> </a:t>
            </a:r>
            <a:r>
              <a:rPr lang="en-US" b="1" dirty="0" err="1">
                <a:latin typeface="Calibri"/>
                <a:cs typeface="Calibri"/>
              </a:rPr>
              <a:t>δι</a:t>
            </a:r>
            <a:r>
              <a:rPr lang="en-US" b="1" dirty="0">
                <a:latin typeface="Calibri"/>
                <a:cs typeface="Calibri"/>
              </a:rPr>
              <a:t>α</a:t>
            </a:r>
            <a:r>
              <a:rPr lang="en-US" b="1" dirty="0" err="1">
                <a:latin typeface="Calibri"/>
                <a:cs typeface="Calibri"/>
              </a:rPr>
              <a:t>τυ</a:t>
            </a:r>
            <a:r>
              <a:rPr lang="en-US" b="1" dirty="0">
                <a:latin typeface="Calibri"/>
                <a:cs typeface="Calibri"/>
              </a:rPr>
              <a:t>́π</a:t>
            </a:r>
            <a:r>
              <a:rPr lang="en-US" b="1" dirty="0" err="1">
                <a:latin typeface="Calibri"/>
                <a:cs typeface="Calibri"/>
              </a:rPr>
              <a:t>ωση</a:t>
            </a:r>
            <a:r>
              <a:rPr lang="en-US" dirty="0">
                <a:latin typeface="Calibri"/>
                <a:cs typeface="Calibri"/>
              </a:rPr>
              <a:t> </a:t>
            </a:r>
            <a:r>
              <a:rPr lang="en-US" dirty="0" err="1">
                <a:latin typeface="Calibri"/>
                <a:cs typeface="Calibri"/>
              </a:rPr>
              <a:t>ενός</a:t>
            </a:r>
            <a:r>
              <a:rPr lang="en-US" dirty="0">
                <a:latin typeface="Calibri"/>
                <a:cs typeface="Calibri"/>
              </a:rPr>
              <a:t> π</a:t>
            </a:r>
            <a:r>
              <a:rPr lang="en-US" dirty="0" err="1">
                <a:latin typeface="Calibri"/>
                <a:cs typeface="Calibri"/>
              </a:rPr>
              <a:t>ρο</a:t>
            </a:r>
            <a:r>
              <a:rPr lang="en-US" dirty="0">
                <a:latin typeface="Calibri"/>
                <a:cs typeface="Calibri"/>
              </a:rPr>
              <a:t>β</a:t>
            </a:r>
            <a:r>
              <a:rPr lang="en-US" dirty="0" err="1">
                <a:latin typeface="Calibri"/>
                <a:cs typeface="Calibri"/>
              </a:rPr>
              <a:t>λήμ</a:t>
            </a:r>
            <a:r>
              <a:rPr lang="en-US" dirty="0">
                <a:latin typeface="Calibri"/>
                <a:cs typeface="Calibri"/>
              </a:rPr>
              <a:t>α</a:t>
            </a:r>
            <a:r>
              <a:rPr lang="en-US" dirty="0" err="1">
                <a:latin typeface="Calibri"/>
                <a:cs typeface="Calibri"/>
              </a:rPr>
              <a:t>τος</a:t>
            </a:r>
            <a:r>
              <a:rPr lang="en-US" dirty="0">
                <a:latin typeface="Calibri"/>
                <a:cs typeface="Calibri"/>
              </a:rPr>
              <a:t>. </a:t>
            </a:r>
          </a:p>
          <a:p>
            <a:pPr lvl="0"/>
            <a:r>
              <a:rPr lang="en-US" b="1" dirty="0" err="1">
                <a:latin typeface="Calibri"/>
                <a:cs typeface="Calibri"/>
              </a:rPr>
              <a:t>Συνηθέστερο</a:t>
            </a:r>
            <a:r>
              <a:rPr lang="en-US" b="1" dirty="0">
                <a:latin typeface="Calibri"/>
                <a:cs typeface="Calibri"/>
              </a:rPr>
              <a:t> </a:t>
            </a:r>
            <a:r>
              <a:rPr lang="en-US" dirty="0">
                <a:latin typeface="Calibri"/>
                <a:cs typeface="Calibri"/>
              </a:rPr>
              <a:t>απ</a:t>
            </a:r>
            <a:r>
              <a:rPr lang="en-US" dirty="0" err="1">
                <a:latin typeface="Calibri"/>
                <a:cs typeface="Calibri"/>
              </a:rPr>
              <a:t>ο</a:t>
            </a:r>
            <a:r>
              <a:rPr lang="en-US" dirty="0">
                <a:latin typeface="Calibri"/>
                <a:cs typeface="Calibri"/>
              </a:rPr>
              <a:t>́ </a:t>
            </a:r>
            <a:r>
              <a:rPr lang="en-US" dirty="0" err="1">
                <a:latin typeface="Calibri"/>
                <a:cs typeface="Calibri"/>
              </a:rPr>
              <a:t>όλ</a:t>
            </a:r>
            <a:r>
              <a:rPr lang="en-US" dirty="0">
                <a:latin typeface="Calibri"/>
                <a:cs typeface="Calibri"/>
              </a:rPr>
              <a:t>α </a:t>
            </a:r>
            <a:r>
              <a:rPr lang="en-US" dirty="0" err="1">
                <a:latin typeface="Calibri"/>
                <a:cs typeface="Calibri"/>
              </a:rPr>
              <a:t>είν</a:t>
            </a:r>
            <a:r>
              <a:rPr lang="en-US" dirty="0">
                <a:latin typeface="Calibri"/>
                <a:cs typeface="Calibri"/>
              </a:rPr>
              <a:t>α</a:t>
            </a:r>
            <a:r>
              <a:rPr lang="en-US" dirty="0" err="1">
                <a:latin typeface="Calibri"/>
                <a:cs typeface="Calibri"/>
              </a:rPr>
              <a:t>ι</a:t>
            </a:r>
            <a:r>
              <a:rPr lang="en-US" dirty="0">
                <a:latin typeface="Calibri"/>
                <a:cs typeface="Calibri"/>
              </a:rPr>
              <a:t> </a:t>
            </a:r>
            <a:r>
              <a:rPr lang="en-US" dirty="0" err="1">
                <a:latin typeface="Calibri"/>
                <a:cs typeface="Calibri"/>
              </a:rPr>
              <a:t>ο</a:t>
            </a:r>
            <a:r>
              <a:rPr lang="en-US" dirty="0">
                <a:latin typeface="Calibri"/>
                <a:cs typeface="Calibri"/>
              </a:rPr>
              <a:t> </a:t>
            </a:r>
            <a:r>
              <a:rPr lang="en-US" b="1" dirty="0" err="1">
                <a:latin typeface="Calibri"/>
                <a:cs typeface="Calibri"/>
              </a:rPr>
              <a:t>λόγος</a:t>
            </a:r>
            <a:r>
              <a:rPr lang="en-US" b="1" dirty="0">
                <a:latin typeface="Calibri"/>
                <a:cs typeface="Calibri"/>
              </a:rPr>
              <a:t>,</a:t>
            </a:r>
            <a:r>
              <a:rPr lang="en-US" dirty="0">
                <a:latin typeface="Calibri"/>
                <a:cs typeface="Calibri"/>
              </a:rPr>
              <a:t> </a:t>
            </a:r>
            <a:r>
              <a:rPr lang="en-US" dirty="0" err="1">
                <a:latin typeface="Calibri"/>
                <a:cs typeface="Calibri"/>
              </a:rPr>
              <a:t>είτε</a:t>
            </a:r>
            <a:r>
              <a:rPr lang="en-US" dirty="0">
                <a:latin typeface="Calibri"/>
                <a:cs typeface="Calibri"/>
              </a:rPr>
              <a:t> </a:t>
            </a:r>
            <a:r>
              <a:rPr lang="en-US" b="1" dirty="0" err="1">
                <a:latin typeface="Calibri"/>
                <a:cs typeface="Calibri"/>
              </a:rPr>
              <a:t>ο</a:t>
            </a:r>
            <a:r>
              <a:rPr lang="en-US" b="1" dirty="0">
                <a:latin typeface="Calibri"/>
                <a:cs typeface="Calibri"/>
              </a:rPr>
              <a:t> π</a:t>
            </a:r>
            <a:r>
              <a:rPr lang="en-US" b="1" dirty="0" err="1">
                <a:latin typeface="Calibri"/>
                <a:cs typeface="Calibri"/>
              </a:rPr>
              <a:t>ροφορικός</a:t>
            </a:r>
            <a:r>
              <a:rPr lang="en-US" dirty="0">
                <a:latin typeface="Calibri"/>
                <a:cs typeface="Calibri"/>
              </a:rPr>
              <a:t>, </a:t>
            </a:r>
            <a:r>
              <a:rPr lang="en-US" dirty="0" err="1">
                <a:latin typeface="Calibri"/>
                <a:cs typeface="Calibri"/>
              </a:rPr>
              <a:t>είτε</a:t>
            </a:r>
            <a:r>
              <a:rPr lang="en-US" dirty="0">
                <a:latin typeface="Calibri"/>
                <a:cs typeface="Calibri"/>
              </a:rPr>
              <a:t> </a:t>
            </a:r>
            <a:r>
              <a:rPr lang="en-US" dirty="0" err="1">
                <a:latin typeface="Calibri"/>
                <a:cs typeface="Calibri"/>
              </a:rPr>
              <a:t>ο</a:t>
            </a:r>
            <a:r>
              <a:rPr lang="en-US" dirty="0">
                <a:latin typeface="Calibri"/>
                <a:cs typeface="Calibri"/>
              </a:rPr>
              <a:t> </a:t>
            </a:r>
            <a:r>
              <a:rPr lang="en-US" b="1" dirty="0" err="1">
                <a:latin typeface="Calibri"/>
                <a:cs typeface="Calibri"/>
              </a:rPr>
              <a:t>γρ</a:t>
            </a:r>
            <a:r>
              <a:rPr lang="en-US" b="1" dirty="0">
                <a:latin typeface="Calibri"/>
                <a:cs typeface="Calibri"/>
              </a:rPr>
              <a:t>απ</a:t>
            </a:r>
            <a:r>
              <a:rPr lang="en-US" b="1" dirty="0" err="1">
                <a:latin typeface="Calibri"/>
                <a:cs typeface="Calibri"/>
              </a:rPr>
              <a:t>τός</a:t>
            </a:r>
            <a:r>
              <a:rPr lang="en-US" b="1" dirty="0">
                <a:latin typeface="Calibri"/>
                <a:cs typeface="Calibri"/>
              </a:rPr>
              <a:t>.</a:t>
            </a:r>
            <a:endParaRPr lang="en-US" dirty="0">
              <a:latin typeface="Calibri"/>
              <a:cs typeface="Calibri"/>
            </a:endParaRPr>
          </a:p>
          <a:p>
            <a:r>
              <a:rPr lang="en-US" dirty="0">
                <a:latin typeface="Calibri"/>
                <a:cs typeface="Calibri"/>
              </a:rPr>
              <a:t> </a:t>
            </a:r>
            <a:r>
              <a:rPr lang="en-US" dirty="0" err="1" smtClean="0">
                <a:latin typeface="Calibri"/>
                <a:cs typeface="Calibri"/>
              </a:rPr>
              <a:t>Ο</a:t>
            </a:r>
            <a:r>
              <a:rPr lang="en-US" dirty="0" smtClean="0">
                <a:latin typeface="Calibri"/>
                <a:cs typeface="Calibri"/>
              </a:rPr>
              <a:t> </a:t>
            </a:r>
            <a:r>
              <a:rPr lang="en-US" b="1" dirty="0" err="1">
                <a:latin typeface="Calibri"/>
                <a:cs typeface="Calibri"/>
              </a:rPr>
              <a:t>λόγος</a:t>
            </a:r>
            <a:r>
              <a:rPr lang="en-US" dirty="0">
                <a:latin typeface="Calibri"/>
                <a:cs typeface="Calibri"/>
              </a:rPr>
              <a:t> </a:t>
            </a:r>
            <a:r>
              <a:rPr lang="en-US" dirty="0" err="1">
                <a:latin typeface="Calibri"/>
                <a:cs typeface="Calibri"/>
              </a:rPr>
              <a:t>σ</a:t>
            </a:r>
            <a:r>
              <a:rPr lang="en-US" dirty="0">
                <a:latin typeface="Calibri"/>
                <a:cs typeface="Calibri"/>
              </a:rPr>
              <a:t>α</a:t>
            </a:r>
            <a:r>
              <a:rPr lang="en-US" dirty="0" err="1">
                <a:latin typeface="Calibri"/>
                <a:cs typeface="Calibri"/>
              </a:rPr>
              <a:t>ν</a:t>
            </a:r>
            <a:r>
              <a:rPr lang="en-US" dirty="0">
                <a:latin typeface="Calibri"/>
                <a:cs typeface="Calibri"/>
              </a:rPr>
              <a:t> </a:t>
            </a:r>
            <a:r>
              <a:rPr lang="en-US" dirty="0" err="1">
                <a:latin typeface="Calibri"/>
                <a:cs typeface="Calibri"/>
              </a:rPr>
              <a:t>μέσο</a:t>
            </a:r>
            <a:r>
              <a:rPr lang="en-US" dirty="0">
                <a:latin typeface="Calibri"/>
                <a:cs typeface="Calibri"/>
              </a:rPr>
              <a:t> </a:t>
            </a:r>
            <a:r>
              <a:rPr lang="en-US" dirty="0" err="1">
                <a:latin typeface="Calibri"/>
                <a:cs typeface="Calibri"/>
              </a:rPr>
              <a:t>ε</a:t>
            </a:r>
            <a:r>
              <a:rPr lang="en-US" dirty="0">
                <a:latin typeface="Calibri"/>
                <a:cs typeface="Calibri"/>
              </a:rPr>
              <a:t>π</a:t>
            </a:r>
            <a:r>
              <a:rPr lang="en-US" dirty="0" err="1">
                <a:latin typeface="Calibri"/>
                <a:cs typeface="Calibri"/>
              </a:rPr>
              <a:t>ικοινωνι</a:t>
            </a:r>
            <a:r>
              <a:rPr lang="en-US" dirty="0">
                <a:latin typeface="Calibri"/>
                <a:cs typeface="Calibri"/>
              </a:rPr>
              <a:t>́α</a:t>
            </a:r>
            <a:r>
              <a:rPr lang="en-US" dirty="0" err="1">
                <a:latin typeface="Calibri"/>
                <a:cs typeface="Calibri"/>
              </a:rPr>
              <a:t>ς</a:t>
            </a:r>
            <a:r>
              <a:rPr lang="en-US" dirty="0">
                <a:latin typeface="Calibri"/>
                <a:cs typeface="Calibri"/>
              </a:rPr>
              <a:t> </a:t>
            </a:r>
            <a:r>
              <a:rPr lang="en-US" dirty="0" err="1">
                <a:latin typeface="Calibri"/>
                <a:cs typeface="Calibri"/>
              </a:rPr>
              <a:t>κ</a:t>
            </a:r>
            <a:r>
              <a:rPr lang="en-US" dirty="0">
                <a:latin typeface="Calibri"/>
                <a:cs typeface="Calibri"/>
              </a:rPr>
              <a:t>α</a:t>
            </a:r>
            <a:r>
              <a:rPr lang="en-US" dirty="0" err="1">
                <a:latin typeface="Calibri"/>
                <a:cs typeface="Calibri"/>
              </a:rPr>
              <a:t>ι</a:t>
            </a:r>
            <a:r>
              <a:rPr lang="en-US" dirty="0">
                <a:latin typeface="Calibri"/>
                <a:cs typeface="Calibri"/>
              </a:rPr>
              <a:t> </a:t>
            </a:r>
            <a:r>
              <a:rPr lang="en-US" dirty="0" err="1">
                <a:latin typeface="Calibri"/>
                <a:cs typeface="Calibri"/>
              </a:rPr>
              <a:t>συνεννόησης</a:t>
            </a:r>
            <a:r>
              <a:rPr lang="en-US" dirty="0">
                <a:latin typeface="Calibri"/>
                <a:cs typeface="Calibri"/>
              </a:rPr>
              <a:t> π</a:t>
            </a:r>
            <a:r>
              <a:rPr lang="en-US" dirty="0" err="1">
                <a:latin typeface="Calibri"/>
                <a:cs typeface="Calibri"/>
              </a:rPr>
              <a:t>ρε</a:t>
            </a:r>
            <a:r>
              <a:rPr lang="en-US" dirty="0">
                <a:latin typeface="Calibri"/>
                <a:cs typeface="Calibri"/>
              </a:rPr>
              <a:t>́π</a:t>
            </a:r>
            <a:r>
              <a:rPr lang="en-US" dirty="0" err="1">
                <a:latin typeface="Calibri"/>
                <a:cs typeface="Calibri"/>
              </a:rPr>
              <a:t>ει</a:t>
            </a:r>
            <a:r>
              <a:rPr lang="en-US" dirty="0">
                <a:latin typeface="Calibri"/>
                <a:cs typeface="Calibri"/>
              </a:rPr>
              <a:t> </a:t>
            </a:r>
            <a:r>
              <a:rPr lang="en-US" dirty="0" err="1">
                <a:latin typeface="Calibri"/>
                <a:cs typeface="Calibri"/>
              </a:rPr>
              <a:t>ν</a:t>
            </a:r>
            <a:r>
              <a:rPr lang="en-US" dirty="0">
                <a:latin typeface="Calibri"/>
                <a:cs typeface="Calibri"/>
              </a:rPr>
              <a:t>α </a:t>
            </a:r>
            <a:r>
              <a:rPr lang="en-US" dirty="0" err="1" smtClean="0">
                <a:latin typeface="Calibri"/>
                <a:cs typeface="Calibri"/>
              </a:rPr>
              <a:t>χ</a:t>
            </a:r>
            <a:r>
              <a:rPr lang="en-US" dirty="0" smtClean="0">
                <a:latin typeface="Calibri"/>
                <a:cs typeface="Calibri"/>
              </a:rPr>
              <a:t>α</a:t>
            </a:r>
            <a:r>
              <a:rPr lang="en-US" dirty="0" err="1" smtClean="0">
                <a:latin typeface="Calibri"/>
                <a:cs typeface="Calibri"/>
              </a:rPr>
              <a:t>ρ</a:t>
            </a:r>
            <a:r>
              <a:rPr lang="en-US" dirty="0" smtClean="0">
                <a:latin typeface="Calibri"/>
                <a:cs typeface="Calibri"/>
              </a:rPr>
              <a:t>α</a:t>
            </a:r>
            <a:r>
              <a:rPr lang="en-US" dirty="0" err="1" smtClean="0">
                <a:latin typeface="Calibri"/>
                <a:cs typeface="Calibri"/>
              </a:rPr>
              <a:t>κτηρίζετ</a:t>
            </a:r>
            <a:r>
              <a:rPr lang="en-US" dirty="0" smtClean="0">
                <a:latin typeface="Calibri"/>
                <a:cs typeface="Calibri"/>
              </a:rPr>
              <a:t>α</a:t>
            </a:r>
            <a:r>
              <a:rPr lang="en-US" dirty="0" err="1" smtClean="0">
                <a:latin typeface="Calibri"/>
                <a:cs typeface="Calibri"/>
              </a:rPr>
              <a:t>ι</a:t>
            </a:r>
            <a:r>
              <a:rPr lang="en-US" dirty="0" smtClean="0">
                <a:latin typeface="Calibri"/>
                <a:cs typeface="Calibri"/>
              </a:rPr>
              <a:t> </a:t>
            </a:r>
            <a:r>
              <a:rPr lang="en-US" dirty="0">
                <a:latin typeface="Calibri"/>
                <a:cs typeface="Calibri"/>
              </a:rPr>
              <a:t>απ</a:t>
            </a:r>
            <a:r>
              <a:rPr lang="en-US" dirty="0" err="1">
                <a:latin typeface="Calibri"/>
                <a:cs typeface="Calibri"/>
              </a:rPr>
              <a:t>ο</a:t>
            </a:r>
            <a:r>
              <a:rPr lang="en-US" dirty="0">
                <a:latin typeface="Calibri"/>
                <a:cs typeface="Calibri"/>
              </a:rPr>
              <a:t>́ </a:t>
            </a:r>
            <a:r>
              <a:rPr lang="en-US" b="1" dirty="0" err="1">
                <a:latin typeface="Calibri"/>
                <a:cs typeface="Calibri"/>
              </a:rPr>
              <a:t>σ</a:t>
            </a:r>
            <a:r>
              <a:rPr lang="en-US" b="1" dirty="0">
                <a:latin typeface="Calibri"/>
                <a:cs typeface="Calibri"/>
              </a:rPr>
              <a:t>α</a:t>
            </a:r>
            <a:r>
              <a:rPr lang="en-US" b="1" dirty="0" err="1">
                <a:latin typeface="Calibri"/>
                <a:cs typeface="Calibri"/>
              </a:rPr>
              <a:t>φήνει</a:t>
            </a:r>
            <a:r>
              <a:rPr lang="en-US" b="1" dirty="0">
                <a:latin typeface="Calibri"/>
                <a:cs typeface="Calibri"/>
              </a:rPr>
              <a:t>α.</a:t>
            </a:r>
            <a:r>
              <a:rPr lang="en-US" dirty="0">
                <a:latin typeface="Calibri"/>
                <a:cs typeface="Calibri"/>
              </a:rPr>
              <a:t> </a:t>
            </a:r>
          </a:p>
          <a:p>
            <a:endParaRPr lang="en-US" dirty="0"/>
          </a:p>
        </p:txBody>
      </p:sp>
      <p:sp>
        <p:nvSpPr>
          <p:cNvPr id="5" name="Slide Number Placeholder 4"/>
          <p:cNvSpPr>
            <a:spLocks noGrp="1"/>
          </p:cNvSpPr>
          <p:nvPr>
            <p:ph type="sldNum" sz="quarter" idx="12"/>
          </p:nvPr>
        </p:nvSpPr>
        <p:spPr/>
        <p:txBody>
          <a:bodyPr/>
          <a:lstStyle/>
          <a:p>
            <a:fld id="{811AAEEF-F233-4E32-A923-D4DF4B556C67}" type="slidenum">
              <a:rPr lang="en-US" smtClean="0"/>
              <a:pPr/>
              <a:t>21</a:t>
            </a:fld>
            <a:endParaRPr lang="en-US" dirty="0"/>
          </a:p>
        </p:txBody>
      </p:sp>
      <p:graphicFrame>
        <p:nvGraphicFramePr>
          <p:cNvPr id="6" name="Diagram 5"/>
          <p:cNvGraphicFramePr/>
          <p:nvPr>
            <p:extLst>
              <p:ext uri="{D42A27DB-BD31-4B8C-83A1-F6EECF244321}">
                <p14:modId xmlns="" xmlns:p14="http://schemas.microsoft.com/office/powerpoint/2010/main" val="1777229512"/>
              </p:ext>
            </p:extLst>
          </p:nvPr>
        </p:nvGraphicFramePr>
        <p:xfrm>
          <a:off x="2227769" y="3945628"/>
          <a:ext cx="6183618" cy="2361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93505222"/>
      </p:ext>
    </p:extLst>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1110" y="304800"/>
            <a:ext cx="7211890" cy="838200"/>
          </a:xfrm>
        </p:spPr>
        <p:txBody>
          <a:bodyPr/>
          <a:lstStyle/>
          <a:p>
            <a:r>
              <a:rPr lang="el-GR" dirty="0" smtClean="0">
                <a:latin typeface="Calibri"/>
                <a:cs typeface="Calibri"/>
              </a:rPr>
              <a:t>2.1.2 Κατανόηση –Δεδομένο-    Πληροφορία (1)</a:t>
            </a:r>
            <a:endParaRPr lang="el-GR" dirty="0">
              <a:latin typeface="Calibri"/>
              <a:cs typeface="Calibri"/>
            </a:endParaRPr>
          </a:p>
        </p:txBody>
      </p:sp>
      <p:sp>
        <p:nvSpPr>
          <p:cNvPr id="5" name="Slide Number Placeholder 4"/>
          <p:cNvSpPr>
            <a:spLocks noGrp="1"/>
          </p:cNvSpPr>
          <p:nvPr>
            <p:ph type="sldNum" sz="quarter" idx="12"/>
          </p:nvPr>
        </p:nvSpPr>
        <p:spPr/>
        <p:txBody>
          <a:bodyPr/>
          <a:lstStyle/>
          <a:p>
            <a:fld id="{811AAEEF-F233-4E32-A923-D4DF4B556C67}" type="slidenum">
              <a:rPr lang="en-US" smtClean="0"/>
              <a:pPr/>
              <a:t>22</a:t>
            </a:fld>
            <a:endParaRPr lang="en-US" dirty="0"/>
          </a:p>
        </p:txBody>
      </p:sp>
      <p:pic>
        <p:nvPicPr>
          <p:cNvPr id="8" name="Content Placeholder 6" descr="problem solve-thumb.jpg"/>
          <p:cNvPicPr>
            <a:picLocks noChangeAspect="1"/>
          </p:cNvPicPr>
          <p:nvPr/>
        </p:nvPicPr>
        <p:blipFill>
          <a:blip r:embed="rId2" cstate="print"/>
          <a:stretch>
            <a:fillRect/>
          </a:stretch>
        </p:blipFill>
        <p:spPr bwMode="auto">
          <a:xfrm>
            <a:off x="8136164" y="310330"/>
            <a:ext cx="883431" cy="815085"/>
          </a:xfrm>
          <a:prstGeom prst="rect">
            <a:avLst/>
          </a:prstGeom>
          <a:noFill/>
          <a:ln w="9525">
            <a:noFill/>
            <a:miter lim="800000"/>
            <a:headEnd/>
            <a:tailEnd/>
          </a:ln>
          <a:effectLst/>
        </p:spPr>
      </p:pic>
      <p:sp>
        <p:nvSpPr>
          <p:cNvPr id="18" name="Rectangle 3"/>
          <p:cNvSpPr txBox="1">
            <a:spLocks noChangeArrowheads="1"/>
          </p:cNvSpPr>
          <p:nvPr/>
        </p:nvSpPr>
        <p:spPr bwMode="auto">
          <a:xfrm>
            <a:off x="1405466" y="1583267"/>
            <a:ext cx="7738533" cy="401854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55600" indent="-355600">
              <a:buFont typeface="Arial" pitchFamily="34" charset="0"/>
              <a:buChar char="•"/>
            </a:pPr>
            <a:r>
              <a:rPr kumimoji="0" lang="el-GR" sz="2400" b="1" i="0" u="none" strike="noStrike" kern="0" cap="none" spc="0" normalizeH="0" baseline="0" noProof="0" dirty="0" smtClean="0">
                <a:ln>
                  <a:noFill/>
                </a:ln>
                <a:solidFill>
                  <a:schemeClr val="tx1"/>
                </a:solidFill>
                <a:effectLst/>
                <a:uLnTx/>
                <a:uFillTx/>
                <a:latin typeface="Calibri" pitchFamily="34" charset="0"/>
                <a:cs typeface="Calibri" pitchFamily="34" charset="0"/>
              </a:rPr>
              <a:t>Δεδομένο: </a:t>
            </a:r>
            <a:r>
              <a:rPr lang="el-GR" sz="2400" dirty="0" smtClean="0">
                <a:latin typeface="Calibri" pitchFamily="34" charset="0"/>
                <a:cs typeface="Calibri" pitchFamily="34" charset="0"/>
              </a:rPr>
              <a:t>Δεδομένο είναι μια παράσταση γεγονότων, εννοιών ή εντολών σε τυποποιημένη μορφή που είναι κατάλληλη για επικοινωνία, ερμηνεία ή επεξεργασία από τον άνθρωπο ή από αυτόματα μέσα. </a:t>
            </a:r>
            <a:r>
              <a:rPr kumimoji="0" lang="el-GR" sz="2400" b="0" i="0" u="none" strike="noStrike" kern="0" cap="none" spc="0" normalizeH="0" noProof="0" dirty="0" smtClean="0">
                <a:ln>
                  <a:noFill/>
                </a:ln>
                <a:solidFill>
                  <a:schemeClr val="tx1"/>
                </a:solidFill>
                <a:effectLst/>
                <a:uLnTx/>
                <a:uFillTx/>
                <a:latin typeface="Calibri" pitchFamily="34" charset="0"/>
                <a:cs typeface="Calibri" pitchFamily="34" charset="0"/>
              </a:rPr>
              <a:t>(π.χ Βαθμοί τριμήνου)</a:t>
            </a:r>
            <a:r>
              <a:rPr kumimoji="0" lang="el-GR" sz="2400" b="0" i="0" u="none" strike="noStrike" kern="0" cap="none" spc="0" normalizeH="0" baseline="0" noProof="0" dirty="0" smtClean="0">
                <a:ln>
                  <a:noFill/>
                </a:ln>
                <a:solidFill>
                  <a:schemeClr val="tx1"/>
                </a:solidFill>
                <a:effectLst/>
                <a:uLnTx/>
                <a:uFillTx/>
                <a:latin typeface="Calibri" pitchFamily="34" charset="0"/>
                <a:cs typeface="Calibri" pitchFamily="34" charset="0"/>
              </a:rPr>
              <a:t> </a:t>
            </a:r>
            <a:endParaRPr kumimoji="0" lang="el-GR" sz="2400" b="1" i="0" u="none" strike="noStrike" kern="0" cap="none" spc="0" normalizeH="0" baseline="0" noProof="0" dirty="0" smtClean="0">
              <a:ln>
                <a:noFill/>
              </a:ln>
              <a:solidFill>
                <a:schemeClr val="tx1"/>
              </a:solidFill>
              <a:effectLst/>
              <a:uLnTx/>
              <a:uFillTx/>
              <a:latin typeface="Calibri" pitchFamily="34" charset="0"/>
              <a:cs typeface="Calibri" pitchFamily="34" charset="0"/>
            </a:endParaRPr>
          </a:p>
          <a:p>
            <a:pPr marL="342900" marR="0" lvl="0" indent="-342900" algn="l" defTabSz="914400" rtl="0" eaLnBrk="1" fontAlgn="base" latinLnBrk="0" hangingPunct="1">
              <a:lnSpc>
                <a:spcPct val="100000"/>
              </a:lnSpc>
              <a:spcBef>
                <a:spcPct val="50000"/>
              </a:spcBef>
              <a:spcAft>
                <a:spcPct val="0"/>
              </a:spcAft>
              <a:buClrTx/>
              <a:buSzTx/>
              <a:buFontTx/>
              <a:buChar char="•"/>
              <a:tabLst/>
              <a:defRPr/>
            </a:pPr>
            <a:r>
              <a:rPr kumimoji="0" lang="el-GR" sz="2400" b="1" i="0" u="none" strike="noStrike" kern="0" cap="none" spc="0" normalizeH="0" baseline="0" noProof="0" dirty="0" smtClean="0">
                <a:ln>
                  <a:noFill/>
                </a:ln>
                <a:solidFill>
                  <a:schemeClr val="tx1"/>
                </a:solidFill>
                <a:effectLst/>
                <a:uLnTx/>
                <a:uFillTx/>
                <a:latin typeface="Calibri" pitchFamily="34" charset="0"/>
                <a:cs typeface="Calibri" pitchFamily="34" charset="0"/>
              </a:rPr>
              <a:t>Πληροφορία: </a:t>
            </a:r>
            <a:r>
              <a:rPr kumimoji="0" lang="el-GR" sz="2400" b="0" i="0" u="none" strike="noStrike" kern="0" cap="none" spc="0" normalizeH="0" baseline="0" noProof="0" dirty="0" smtClean="0">
                <a:ln>
                  <a:noFill/>
                </a:ln>
                <a:solidFill>
                  <a:schemeClr val="tx1"/>
                </a:solidFill>
                <a:effectLst/>
                <a:uLnTx/>
                <a:uFillTx/>
                <a:latin typeface="Calibri" pitchFamily="34" charset="0"/>
                <a:cs typeface="Calibri" pitchFamily="34" charset="0"/>
              </a:rPr>
              <a:t>οποιοδήποτε </a:t>
            </a:r>
            <a:r>
              <a:rPr kumimoji="0" lang="el-GR" sz="2400" b="1" i="0" u="none" strike="noStrike" kern="0" cap="none" spc="0" normalizeH="0" baseline="0" noProof="0" dirty="0" smtClean="0">
                <a:ln>
                  <a:noFill/>
                </a:ln>
                <a:solidFill>
                  <a:schemeClr val="tx1"/>
                </a:solidFill>
                <a:effectLst/>
                <a:uLnTx/>
                <a:uFillTx/>
                <a:latin typeface="Calibri" pitchFamily="34" charset="0"/>
                <a:cs typeface="Calibri" pitchFamily="34" charset="0"/>
              </a:rPr>
              <a:t>γνωσιακό στοιχείο </a:t>
            </a:r>
            <a:r>
              <a:rPr kumimoji="0" lang="el-GR" sz="2400" b="0" i="0" u="none" strike="noStrike" kern="0" cap="none" spc="0" normalizeH="0" baseline="0" noProof="0" dirty="0" smtClean="0">
                <a:ln>
                  <a:noFill/>
                </a:ln>
                <a:solidFill>
                  <a:schemeClr val="tx1"/>
                </a:solidFill>
                <a:effectLst/>
                <a:uLnTx/>
                <a:uFillTx/>
                <a:latin typeface="Calibri" pitchFamily="34" charset="0"/>
                <a:cs typeface="Calibri" pitchFamily="34" charset="0"/>
              </a:rPr>
              <a:t>προέρχεται από </a:t>
            </a:r>
            <a:r>
              <a:rPr kumimoji="0" lang="el-GR" sz="2400" b="1" i="0" u="none" strike="noStrike" kern="0" cap="none" spc="0" normalizeH="0" baseline="0" noProof="0" dirty="0" smtClean="0">
                <a:ln>
                  <a:noFill/>
                </a:ln>
                <a:solidFill>
                  <a:schemeClr val="tx1"/>
                </a:solidFill>
                <a:effectLst/>
                <a:uLnTx/>
                <a:uFillTx/>
                <a:latin typeface="Calibri" pitchFamily="34" charset="0"/>
                <a:cs typeface="Calibri" pitchFamily="34" charset="0"/>
              </a:rPr>
              <a:t>επεξεργασία δεδομένων</a:t>
            </a:r>
            <a:r>
              <a:rPr kumimoji="0" lang="el-GR" sz="2400" b="0" i="0" u="none" strike="noStrike" kern="0" cap="none" spc="0" normalizeH="0" baseline="0" noProof="0" dirty="0" smtClean="0">
                <a:ln>
                  <a:noFill/>
                </a:ln>
                <a:solidFill>
                  <a:schemeClr val="tx1"/>
                </a:solidFill>
                <a:effectLst/>
                <a:uLnTx/>
                <a:uFillTx/>
                <a:latin typeface="Calibri" pitchFamily="34" charset="0"/>
                <a:cs typeface="Calibri" pitchFamily="34" charset="0"/>
              </a:rPr>
              <a:t>. ( Μ.Ο</a:t>
            </a:r>
            <a:r>
              <a:rPr kumimoji="0" lang="el-GR" sz="2400" b="0" i="0" u="none" strike="noStrike" kern="0" cap="none" spc="0" normalizeH="0" noProof="0" dirty="0" smtClean="0">
                <a:ln>
                  <a:noFill/>
                </a:ln>
                <a:solidFill>
                  <a:schemeClr val="tx1"/>
                </a:solidFill>
                <a:effectLst/>
                <a:uLnTx/>
                <a:uFillTx/>
                <a:latin typeface="Calibri" pitchFamily="34" charset="0"/>
                <a:cs typeface="Calibri" pitchFamily="34" charset="0"/>
              </a:rPr>
              <a:t> τριμήνου)</a:t>
            </a:r>
            <a:endParaRPr kumimoji="0" lang="el-GR" sz="2400" b="0" i="0" u="none" strike="noStrike" kern="0" cap="none" spc="0" normalizeH="0" baseline="0" noProof="0" dirty="0" smtClean="0">
              <a:ln>
                <a:noFill/>
              </a:ln>
              <a:solidFill>
                <a:schemeClr val="tx1"/>
              </a:solidFill>
              <a:effectLst/>
              <a:uLnTx/>
              <a:uFillTx/>
              <a:latin typeface="Calibri" pitchFamily="34" charset="0"/>
              <a:cs typeface="Calibri" pitchFamily="34" charset="0"/>
            </a:endParaRPr>
          </a:p>
          <a:p>
            <a:pPr marL="342900" marR="0" lvl="0" indent="-342900" algn="l" defTabSz="914400" rtl="0" eaLnBrk="1" fontAlgn="base" latinLnBrk="0" hangingPunct="1">
              <a:lnSpc>
                <a:spcPct val="100000"/>
              </a:lnSpc>
              <a:spcBef>
                <a:spcPct val="50000"/>
              </a:spcBef>
              <a:spcAft>
                <a:spcPct val="0"/>
              </a:spcAft>
              <a:buClrTx/>
              <a:buSzTx/>
              <a:buFontTx/>
              <a:buChar char="•"/>
              <a:tabLst/>
              <a:defRPr/>
            </a:pPr>
            <a:r>
              <a:rPr kumimoji="0" lang="el-GR" sz="2400" b="1" i="0" u="none" strike="noStrike" kern="0" cap="none" spc="0" normalizeH="0" baseline="0" noProof="0" dirty="0" smtClean="0">
                <a:ln>
                  <a:noFill/>
                </a:ln>
                <a:solidFill>
                  <a:schemeClr val="tx1"/>
                </a:solidFill>
                <a:effectLst/>
                <a:uLnTx/>
                <a:uFillTx/>
                <a:latin typeface="Calibri" pitchFamily="34" charset="0"/>
                <a:cs typeface="Calibri" pitchFamily="34" charset="0"/>
              </a:rPr>
              <a:t>Επεξεργασία Δεδομένων: </a:t>
            </a:r>
            <a:r>
              <a:rPr kumimoji="0" lang="el-GR" sz="2400" b="0" i="0" u="none" strike="noStrike" kern="0" cap="none" spc="0" normalizeH="0" baseline="0" noProof="0" dirty="0" smtClean="0">
                <a:ln>
                  <a:noFill/>
                </a:ln>
                <a:solidFill>
                  <a:schemeClr val="tx1"/>
                </a:solidFill>
                <a:effectLst/>
                <a:uLnTx/>
                <a:uFillTx/>
                <a:latin typeface="Calibri" pitchFamily="34" charset="0"/>
                <a:cs typeface="Calibri" pitchFamily="34" charset="0"/>
              </a:rPr>
              <a:t>η </a:t>
            </a:r>
            <a:r>
              <a:rPr lang="el-GR" sz="2400" kern="0" dirty="0" smtClean="0">
                <a:latin typeface="Calibri" pitchFamily="34" charset="0"/>
                <a:cs typeface="Calibri" pitchFamily="34" charset="0"/>
              </a:rPr>
              <a:t>συστηματική εκτέλεση πράξεων σε δεδομένα.</a:t>
            </a:r>
            <a:endParaRPr kumimoji="0" lang="el-GR" sz="2400" b="1" i="0" u="none" strike="noStrike" kern="0" cap="none" spc="0" normalizeH="0" baseline="0" noProof="0" dirty="0">
              <a:ln>
                <a:noFill/>
              </a:ln>
              <a:solidFill>
                <a:schemeClr val="tx1"/>
              </a:solidFill>
              <a:effectLst/>
              <a:uLnTx/>
              <a:uFillTx/>
              <a:latin typeface="Calibri" pitchFamily="34" charset="0"/>
              <a:cs typeface="Calibri"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anim calcmode="lin" valueType="num">
                                      <p:cBhvr additive="base">
                                        <p:cTn id="13" dur="500" fill="hold"/>
                                        <p:tgtEl>
                                          <p:spTgt spid="1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
                                            <p:txEl>
                                              <p:pRg st="2" end="2"/>
                                            </p:txEl>
                                          </p:spTgt>
                                        </p:tgtEl>
                                        <p:attrNameLst>
                                          <p:attrName>style.visibility</p:attrName>
                                        </p:attrNameLst>
                                      </p:cBhvr>
                                      <p:to>
                                        <p:strVal val="visible"/>
                                      </p:to>
                                    </p:set>
                                    <p:anim calcmode="lin" valueType="num">
                                      <p:cBhvr additive="base">
                                        <p:cTn id="19" dur="500" fill="hold"/>
                                        <p:tgtEl>
                                          <p:spTgt spid="1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 xmlns:p14="http://schemas.microsoft.com/office/powerpoint/2010/main" val="1533940507"/>
              </p:ext>
            </p:extLst>
          </p:nvPr>
        </p:nvGraphicFramePr>
        <p:xfrm>
          <a:off x="1721370" y="1434797"/>
          <a:ext cx="7010400" cy="24504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811AAEEF-F233-4E32-A923-D4DF4B556C67}" type="slidenum">
              <a:rPr lang="en-US" smtClean="0"/>
              <a:pPr/>
              <a:t>23</a:t>
            </a:fld>
            <a:endParaRPr lang="en-US" dirty="0"/>
          </a:p>
        </p:txBody>
      </p:sp>
      <p:sp>
        <p:nvSpPr>
          <p:cNvPr id="6" name="Title 1"/>
          <p:cNvSpPr>
            <a:spLocks noGrp="1"/>
          </p:cNvSpPr>
          <p:nvPr>
            <p:ph type="title"/>
          </p:nvPr>
        </p:nvSpPr>
        <p:spPr/>
        <p:txBody>
          <a:bodyPr/>
          <a:lstStyle/>
          <a:p>
            <a:r>
              <a:rPr lang="el-GR" dirty="0">
                <a:latin typeface="Calibri"/>
                <a:cs typeface="Calibri"/>
              </a:rPr>
              <a:t>2.1.2 Κατανόηση –Δεδομένο-    Πληροφορία </a:t>
            </a:r>
            <a:r>
              <a:rPr lang="el-GR" dirty="0" smtClean="0">
                <a:latin typeface="Calibri"/>
                <a:cs typeface="Calibri"/>
              </a:rPr>
              <a:t>(2)</a:t>
            </a:r>
            <a:endParaRPr lang="el-GR" dirty="0"/>
          </a:p>
        </p:txBody>
      </p:sp>
      <p:pic>
        <p:nvPicPr>
          <p:cNvPr id="7" name="Content Placeholder 6" descr="problem solve-thumb.jpg"/>
          <p:cNvPicPr>
            <a:picLocks noChangeAspect="1"/>
          </p:cNvPicPr>
          <p:nvPr/>
        </p:nvPicPr>
        <p:blipFill>
          <a:blip r:embed="rId7" cstate="print"/>
          <a:stretch>
            <a:fillRect/>
          </a:stretch>
        </p:blipFill>
        <p:spPr bwMode="auto">
          <a:xfrm>
            <a:off x="8136164" y="310330"/>
            <a:ext cx="883431" cy="815085"/>
          </a:xfrm>
          <a:prstGeom prst="rect">
            <a:avLst/>
          </a:prstGeom>
          <a:noFill/>
          <a:ln w="9525">
            <a:noFill/>
            <a:miter lim="800000"/>
            <a:headEnd/>
            <a:tailEnd/>
          </a:ln>
          <a:effectLst/>
        </p:spPr>
      </p:pic>
      <p:sp>
        <p:nvSpPr>
          <p:cNvPr id="9" name="TextBox 8"/>
          <p:cNvSpPr txBox="1"/>
          <p:nvPr/>
        </p:nvSpPr>
        <p:spPr>
          <a:xfrm>
            <a:off x="1758462" y="3875441"/>
            <a:ext cx="1708219" cy="2696123"/>
          </a:xfrm>
          <a:prstGeom prst="rect">
            <a:avLst/>
          </a:prstGeom>
          <a:noFill/>
        </p:spPr>
        <p:txBody>
          <a:bodyPr wrap="square" rtlCol="0">
            <a:spAutoFit/>
          </a:bodyPr>
          <a:lstStyle/>
          <a:p>
            <a:r>
              <a:rPr lang="el-GR" u="sng" dirty="0" smtClean="0"/>
              <a:t>Δεδομένα π.χ:</a:t>
            </a:r>
          </a:p>
          <a:p>
            <a:r>
              <a:rPr lang="el-GR" u="sng" dirty="0" smtClean="0"/>
              <a:t> </a:t>
            </a:r>
          </a:p>
          <a:p>
            <a:pPr>
              <a:buFont typeface="Arial" pitchFamily="34" charset="0"/>
              <a:buChar char="•"/>
            </a:pPr>
            <a:r>
              <a:rPr lang="el-GR" dirty="0" smtClean="0"/>
              <a:t> Βαθμοί τριμήνου, </a:t>
            </a:r>
          </a:p>
          <a:p>
            <a:pPr>
              <a:buFont typeface="Arial" pitchFamily="34" charset="0"/>
              <a:buChar char="•"/>
            </a:pPr>
            <a:endParaRPr lang="el-GR" dirty="0" smtClean="0"/>
          </a:p>
          <a:p>
            <a:pPr>
              <a:buFont typeface="Arial" pitchFamily="34" charset="0"/>
              <a:buChar char="•"/>
            </a:pPr>
            <a:r>
              <a:rPr lang="el-GR" dirty="0" smtClean="0"/>
              <a:t>Γραπτά εξεταστικής</a:t>
            </a:r>
          </a:p>
          <a:p>
            <a:endParaRPr lang="el-GR" dirty="0" smtClean="0"/>
          </a:p>
          <a:p>
            <a:endParaRPr lang="el-GR" dirty="0" smtClean="0"/>
          </a:p>
          <a:p>
            <a:endParaRPr lang="el-GR" dirty="0"/>
          </a:p>
        </p:txBody>
      </p:sp>
      <p:sp>
        <p:nvSpPr>
          <p:cNvPr id="10" name="TextBox 9"/>
          <p:cNvSpPr txBox="1"/>
          <p:nvPr/>
        </p:nvSpPr>
        <p:spPr>
          <a:xfrm>
            <a:off x="7169768" y="3826150"/>
            <a:ext cx="1708219" cy="3139321"/>
          </a:xfrm>
          <a:prstGeom prst="rect">
            <a:avLst/>
          </a:prstGeom>
          <a:noFill/>
        </p:spPr>
        <p:txBody>
          <a:bodyPr wrap="square" rtlCol="0">
            <a:spAutoFit/>
          </a:bodyPr>
          <a:lstStyle/>
          <a:p>
            <a:r>
              <a:rPr lang="el-GR" u="sng" dirty="0" smtClean="0"/>
              <a:t>Πληροφορίες π.χ:</a:t>
            </a:r>
          </a:p>
          <a:p>
            <a:r>
              <a:rPr lang="el-GR" u="sng" dirty="0" smtClean="0"/>
              <a:t> </a:t>
            </a:r>
          </a:p>
          <a:p>
            <a:pPr>
              <a:buFont typeface="Arial" pitchFamily="34" charset="0"/>
              <a:buChar char="•"/>
            </a:pPr>
            <a:r>
              <a:rPr lang="el-GR" dirty="0" smtClean="0"/>
              <a:t> Ο Μ.Ο υψηλότερος απο πέρσι </a:t>
            </a:r>
          </a:p>
          <a:p>
            <a:pPr>
              <a:buFont typeface="Arial" pitchFamily="34" charset="0"/>
              <a:buChar char="•"/>
            </a:pPr>
            <a:endParaRPr lang="el-GR" dirty="0" smtClean="0"/>
          </a:p>
          <a:p>
            <a:pPr>
              <a:buFont typeface="Arial" pitchFamily="34" charset="0"/>
              <a:buChar char="•"/>
            </a:pPr>
            <a:r>
              <a:rPr lang="el-GR" dirty="0" smtClean="0"/>
              <a:t>Μαθητής προάγεται</a:t>
            </a:r>
          </a:p>
          <a:p>
            <a:endParaRPr lang="el-GR" dirty="0" smtClean="0"/>
          </a:p>
          <a:p>
            <a:endParaRPr lang="el-GR" dirty="0" smtClean="0"/>
          </a:p>
          <a:p>
            <a:endParaRPr lang="el-GR" dirty="0"/>
          </a:p>
        </p:txBody>
      </p:sp>
      <p:sp>
        <p:nvSpPr>
          <p:cNvPr id="11" name="TextBox 10"/>
          <p:cNvSpPr txBox="1"/>
          <p:nvPr/>
        </p:nvSpPr>
        <p:spPr>
          <a:xfrm>
            <a:off x="4461345" y="3850861"/>
            <a:ext cx="1708219" cy="877163"/>
          </a:xfrm>
          <a:prstGeom prst="rect">
            <a:avLst/>
          </a:prstGeom>
          <a:noFill/>
        </p:spPr>
        <p:txBody>
          <a:bodyPr wrap="square" rtlCol="0">
            <a:spAutoFit/>
          </a:bodyPr>
          <a:lstStyle/>
          <a:p>
            <a:endParaRPr lang="el-GR" dirty="0" smtClean="0"/>
          </a:p>
          <a:p>
            <a:endParaRPr lang="el-GR" dirty="0" smtClean="0"/>
          </a:p>
          <a:p>
            <a:endParaRPr lang="el-GR" dirty="0"/>
          </a:p>
        </p:txBody>
      </p:sp>
      <p:sp>
        <p:nvSpPr>
          <p:cNvPr id="2" name="Rectangle 1"/>
          <p:cNvSpPr/>
          <p:nvPr/>
        </p:nvSpPr>
        <p:spPr>
          <a:xfrm>
            <a:off x="3756932" y="3933698"/>
            <a:ext cx="3326552" cy="877163"/>
          </a:xfrm>
          <a:prstGeom prst="rect">
            <a:avLst/>
          </a:prstGeom>
        </p:spPr>
        <p:txBody>
          <a:bodyPr wrap="none">
            <a:spAutoFit/>
          </a:bodyPr>
          <a:lstStyle/>
          <a:p>
            <a:r>
              <a:rPr lang="el-GR" dirty="0" err="1"/>
              <a:t>Μ</a:t>
            </a:r>
            <a:r>
              <a:rPr lang="en-US" dirty="0" err="1" smtClean="0"/>
              <a:t>ηχ</a:t>
            </a:r>
            <a:r>
              <a:rPr lang="en-US" dirty="0" smtClean="0"/>
              <a:t>α</a:t>
            </a:r>
            <a:r>
              <a:rPr lang="en-US" dirty="0" err="1" smtClean="0"/>
              <a:t>νισμός</a:t>
            </a:r>
            <a:r>
              <a:rPr lang="en-US" dirty="0" smtClean="0"/>
              <a:t> </a:t>
            </a:r>
            <a:r>
              <a:rPr lang="en-US" dirty="0" err="1" smtClean="0"/>
              <a:t>ε</a:t>
            </a:r>
            <a:r>
              <a:rPr lang="en-US" dirty="0" smtClean="0"/>
              <a:t>π</a:t>
            </a:r>
            <a:r>
              <a:rPr lang="en-US" dirty="0" err="1" smtClean="0"/>
              <a:t>εξεργ</a:t>
            </a:r>
            <a:r>
              <a:rPr lang="en-US" dirty="0" smtClean="0"/>
              <a:t>α</a:t>
            </a:r>
            <a:r>
              <a:rPr lang="en-US" dirty="0" err="1" smtClean="0"/>
              <a:t>σι</a:t>
            </a:r>
            <a:r>
              <a:rPr lang="en-US" dirty="0" smtClean="0"/>
              <a:t>́α</a:t>
            </a:r>
            <a:r>
              <a:rPr lang="en-US" dirty="0" err="1" smtClean="0"/>
              <a:t>ς</a:t>
            </a:r>
            <a:r>
              <a:rPr lang="en-US" dirty="0" smtClean="0"/>
              <a:t>:</a:t>
            </a:r>
          </a:p>
          <a:p>
            <a:pPr marL="742950" lvl="1" indent="-285750">
              <a:buFont typeface="Arial"/>
              <a:buChar char="•"/>
            </a:pPr>
            <a:r>
              <a:rPr lang="el-GR" dirty="0" smtClean="0"/>
              <a:t>Ανθρώπινος εγκέφαλος</a:t>
            </a:r>
          </a:p>
          <a:p>
            <a:pPr marL="742950" lvl="1" indent="-285750">
              <a:buFont typeface="Arial"/>
              <a:buChar char="•"/>
            </a:pPr>
            <a:r>
              <a:rPr lang="el-GR" dirty="0" smtClean="0"/>
              <a:t>Η/Υ</a:t>
            </a:r>
            <a:r>
              <a:rPr lang="en-US" dirty="0" smtClean="0"/>
              <a:t> </a:t>
            </a:r>
            <a:endParaRPr lang="en-US" dirty="0"/>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5095875" y="3714750"/>
            <a:ext cx="3924300" cy="2771775"/>
          </a:xfrm>
          <a:prstGeom prst="rect">
            <a:avLst/>
          </a:prstGeom>
          <a:solidFill>
            <a:schemeClr val="bg2">
              <a:lumMod val="20000"/>
              <a:lumOff val="80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80000"/>
              </a:lnSpc>
              <a:spcBef>
                <a:spcPct val="2000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1990725" y="3724275"/>
            <a:ext cx="2600325" cy="2838450"/>
          </a:xfrm>
          <a:prstGeom prst="rect">
            <a:avLst/>
          </a:prstGeom>
          <a:solidFill>
            <a:schemeClr val="bg2">
              <a:lumMod val="20000"/>
              <a:lumOff val="80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80000"/>
              </a:lnSpc>
              <a:spcBef>
                <a:spcPct val="2000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l-GR" dirty="0" smtClean="0">
                <a:latin typeface="Calibri"/>
                <a:cs typeface="Calibri"/>
              </a:rPr>
              <a:t>2.1 Κατανόηση - Συμπέρασμα</a:t>
            </a:r>
            <a:endParaRPr lang="el-GR" dirty="0">
              <a:latin typeface="Calibri"/>
              <a:cs typeface="Calibri"/>
            </a:endParaRP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3885145938"/>
              </p:ext>
            </p:extLst>
          </p:nvPr>
        </p:nvGraphicFramePr>
        <p:xfrm>
          <a:off x="2114551" y="1490662"/>
          <a:ext cx="5372100" cy="3319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811AAEEF-F233-4E32-A923-D4DF4B556C67}" type="slidenum">
              <a:rPr lang="en-US" smtClean="0"/>
              <a:pPr/>
              <a:t>24</a:t>
            </a:fld>
            <a:endParaRPr lang="en-US" dirty="0"/>
          </a:p>
        </p:txBody>
      </p:sp>
      <p:sp>
        <p:nvSpPr>
          <p:cNvPr id="8" name="TextBox 7"/>
          <p:cNvSpPr txBox="1"/>
          <p:nvPr/>
        </p:nvSpPr>
        <p:spPr>
          <a:xfrm>
            <a:off x="1962150" y="4819650"/>
            <a:ext cx="2552700" cy="1698927"/>
          </a:xfrm>
          <a:prstGeom prst="rect">
            <a:avLst/>
          </a:prstGeom>
          <a:noFill/>
        </p:spPr>
        <p:txBody>
          <a:bodyPr wrap="square" rtlCol="0">
            <a:spAutoFit/>
          </a:bodyPr>
          <a:lstStyle/>
          <a:p>
            <a:pPr>
              <a:buFont typeface="Arial" pitchFamily="34" charset="0"/>
              <a:buChar char="•"/>
            </a:pPr>
            <a:r>
              <a:rPr lang="el-GR" dirty="0" smtClean="0"/>
              <a:t>  Δεν υπάρχει συγκεκριμένη μεθοδολογία</a:t>
            </a:r>
          </a:p>
          <a:p>
            <a:pPr>
              <a:buFont typeface="Arial" pitchFamily="34" charset="0"/>
              <a:buChar char="•"/>
            </a:pPr>
            <a:r>
              <a:rPr lang="el-GR" dirty="0" smtClean="0"/>
              <a:t> Πολλές φορές πρέπει να «ανακαλυφθούν» απο τα λεγόμενα του προβλήματος</a:t>
            </a:r>
            <a:endParaRPr lang="el-GR" dirty="0"/>
          </a:p>
        </p:txBody>
      </p:sp>
      <p:sp>
        <p:nvSpPr>
          <p:cNvPr id="12" name="TextBox 11"/>
          <p:cNvSpPr txBox="1"/>
          <p:nvPr/>
        </p:nvSpPr>
        <p:spPr>
          <a:xfrm>
            <a:off x="5057774" y="4857750"/>
            <a:ext cx="3952875" cy="1255728"/>
          </a:xfrm>
          <a:prstGeom prst="rect">
            <a:avLst/>
          </a:prstGeom>
          <a:noFill/>
        </p:spPr>
        <p:txBody>
          <a:bodyPr wrap="square" rtlCol="0">
            <a:spAutoFit/>
          </a:bodyPr>
          <a:lstStyle/>
          <a:p>
            <a:pPr>
              <a:buFont typeface="Arial" pitchFamily="34" charset="0"/>
              <a:buChar char="•"/>
            </a:pPr>
            <a:r>
              <a:rPr lang="el-GR" dirty="0" smtClean="0"/>
              <a:t>  Δεν υπάρχει συγκεκριμένη μεθοδολογία</a:t>
            </a:r>
          </a:p>
          <a:p>
            <a:pPr>
              <a:buFont typeface="Arial" pitchFamily="34" charset="0"/>
              <a:buChar char="•"/>
            </a:pPr>
            <a:r>
              <a:rPr lang="el-GR" dirty="0" smtClean="0"/>
              <a:t> Πρέπει να θέτονται μια σειρά απο ερωτήσεις είτε προς τον δημιουργό είτε προς τον εαυτό  μας </a:t>
            </a:r>
            <a:endParaRPr lang="el-GR" dirty="0"/>
          </a:p>
        </p:txBody>
      </p:sp>
    </p:spTree>
    <p:extLst>
      <p:ext uri="{BB962C8B-B14F-4D97-AF65-F5344CB8AC3E}">
        <p14:creationId xmlns="" xmlns:p14="http://schemas.microsoft.com/office/powerpoint/2010/main" val="769565398"/>
      </p:ext>
    </p:extLst>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2340" y="304800"/>
            <a:ext cx="7180660" cy="838200"/>
          </a:xfrm>
        </p:spPr>
        <p:txBody>
          <a:bodyPr/>
          <a:lstStyle/>
          <a:p>
            <a:r>
              <a:rPr lang="el-GR" dirty="0" smtClean="0">
                <a:solidFill>
                  <a:schemeClr val="tx1"/>
                </a:solidFill>
                <a:latin typeface="Calibri"/>
                <a:cs typeface="Calibri"/>
              </a:rPr>
              <a:t>2.2</a:t>
            </a:r>
            <a:r>
              <a:rPr lang="el-GR" dirty="0" smtClean="0">
                <a:latin typeface="Calibri"/>
                <a:cs typeface="Calibri"/>
              </a:rPr>
              <a:t> </a:t>
            </a:r>
            <a:r>
              <a:rPr lang="el-GR" dirty="0" smtClean="0">
                <a:solidFill>
                  <a:schemeClr val="tx1"/>
                </a:solidFill>
                <a:latin typeface="Calibri"/>
                <a:cs typeface="Calibri"/>
              </a:rPr>
              <a:t>Ανάλυση-Αφαίρεση</a:t>
            </a:r>
            <a:endParaRPr lang="el-GR" dirty="0">
              <a:solidFill>
                <a:schemeClr val="tx1"/>
              </a:solidFill>
              <a:latin typeface="Calibri"/>
              <a:cs typeface="Calibri"/>
            </a:endParaRPr>
          </a:p>
        </p:txBody>
      </p:sp>
      <p:sp>
        <p:nvSpPr>
          <p:cNvPr id="5" name="Slide Number Placeholder 4"/>
          <p:cNvSpPr>
            <a:spLocks noGrp="1"/>
          </p:cNvSpPr>
          <p:nvPr>
            <p:ph type="sldNum" sz="quarter" idx="12"/>
          </p:nvPr>
        </p:nvSpPr>
        <p:spPr/>
        <p:txBody>
          <a:bodyPr/>
          <a:lstStyle/>
          <a:p>
            <a:fld id="{811AAEEF-F233-4E32-A923-D4DF4B556C67}" type="slidenum">
              <a:rPr lang="en-US" smtClean="0"/>
              <a:pPr/>
              <a:t>25</a:t>
            </a:fld>
            <a:endParaRPr lang="en-US" dirty="0"/>
          </a:p>
        </p:txBody>
      </p:sp>
      <p:sp>
        <p:nvSpPr>
          <p:cNvPr id="8" name="Rectangle 7"/>
          <p:cNvSpPr/>
          <p:nvPr/>
        </p:nvSpPr>
        <p:spPr bwMode="auto">
          <a:xfrm>
            <a:off x="2008089" y="3642248"/>
            <a:ext cx="2391508" cy="757130"/>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80000"/>
              </a:lnSpc>
              <a:spcBef>
                <a:spcPct val="20000"/>
              </a:spcBef>
              <a:spcAft>
                <a:spcPct val="0"/>
              </a:spcAft>
              <a:buClrTx/>
              <a:buSzTx/>
              <a:buFontTx/>
              <a:buNone/>
              <a:tabLst/>
            </a:pPr>
            <a:r>
              <a:rPr lang="el-GR" dirty="0" smtClean="0">
                <a:latin typeface="Calibri" pitchFamily="34" charset="0"/>
                <a:cs typeface="Calibri" pitchFamily="34" charset="0"/>
              </a:rPr>
              <a:t>Όσο αναλύουμε τα προβλήματα σε απλούστερα</a:t>
            </a:r>
            <a:endParaRPr kumimoji="0" lang="el-GR" sz="18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9" name="Left-Right Arrow 8"/>
          <p:cNvSpPr/>
          <p:nvPr/>
        </p:nvSpPr>
        <p:spPr bwMode="auto">
          <a:xfrm>
            <a:off x="4551903" y="3818374"/>
            <a:ext cx="1216152" cy="484632"/>
          </a:xfrm>
          <a:prstGeom prst="leftRightArrow">
            <a:avLst/>
          </a:prstGeom>
          <a:solidFill>
            <a:srgbClr val="C0C0C0"/>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80000"/>
              </a:lnSpc>
              <a:spcBef>
                <a:spcPct val="2000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6111072" y="3649226"/>
            <a:ext cx="2391508" cy="757130"/>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80000"/>
              </a:lnSpc>
              <a:spcBef>
                <a:spcPct val="20000"/>
              </a:spcBef>
              <a:spcAft>
                <a:spcPct val="0"/>
              </a:spcAft>
              <a:buClrTx/>
              <a:buSzTx/>
              <a:buFontTx/>
              <a:buNone/>
              <a:tabLst/>
            </a:pPr>
            <a:r>
              <a:rPr kumimoji="0" lang="el-GR" sz="1800" b="0" i="0" u="none" strike="noStrike" cap="none" normalizeH="0" baseline="0" dirty="0" smtClean="0">
                <a:ln>
                  <a:noFill/>
                </a:ln>
                <a:solidFill>
                  <a:schemeClr val="tx1"/>
                </a:solidFill>
                <a:effectLst/>
                <a:latin typeface="Calibri" pitchFamily="34" charset="0"/>
                <a:cs typeface="Calibri" pitchFamily="34" charset="0"/>
              </a:rPr>
              <a:t>Τόσο</a:t>
            </a:r>
            <a:r>
              <a:rPr kumimoji="0" lang="el-GR" sz="1800" b="0" i="0" u="none" strike="noStrike" cap="none" normalizeH="0" dirty="0" smtClean="0">
                <a:ln>
                  <a:noFill/>
                </a:ln>
                <a:solidFill>
                  <a:schemeClr val="tx1"/>
                </a:solidFill>
                <a:effectLst/>
                <a:latin typeface="Calibri" pitchFamily="34" charset="0"/>
                <a:cs typeface="Calibri" pitchFamily="34" charset="0"/>
              </a:rPr>
              <a:t> ελαττώνεται η δυσκολία των προβλημάτων</a:t>
            </a:r>
            <a:endParaRPr kumimoji="0" lang="el-GR" sz="18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11" name="TextBox 10"/>
          <p:cNvSpPr txBox="1"/>
          <p:nvPr/>
        </p:nvSpPr>
        <p:spPr>
          <a:xfrm>
            <a:off x="1858945" y="4563533"/>
            <a:ext cx="6973556" cy="1569660"/>
          </a:xfrm>
          <a:prstGeom prst="rect">
            <a:avLst/>
          </a:prstGeom>
          <a:noFill/>
        </p:spPr>
        <p:txBody>
          <a:bodyPr wrap="square" rtlCol="0">
            <a:spAutoFit/>
          </a:bodyPr>
          <a:lstStyle/>
          <a:p>
            <a:r>
              <a:rPr lang="el-GR" sz="2000" u="sng" dirty="0" smtClean="0">
                <a:latin typeface="Calibri" pitchFamily="34" charset="0"/>
                <a:cs typeface="Calibri" pitchFamily="34" charset="0"/>
              </a:rPr>
              <a:t>Η Ανάλυση ενός προβλήματος μπορεί να γίνει </a:t>
            </a:r>
            <a:r>
              <a:rPr lang="el-GR" sz="2000" dirty="0" smtClean="0">
                <a:latin typeface="Calibri" pitchFamily="34" charset="0"/>
                <a:cs typeface="Calibri" pitchFamily="34" charset="0"/>
              </a:rPr>
              <a:t>:</a:t>
            </a:r>
          </a:p>
          <a:p>
            <a:endParaRPr lang="el-GR" sz="2000" dirty="0" smtClean="0">
              <a:latin typeface="Calibri" pitchFamily="34" charset="0"/>
              <a:cs typeface="Calibri" pitchFamily="34" charset="0"/>
            </a:endParaRPr>
          </a:p>
          <a:p>
            <a:pPr>
              <a:buFont typeface="Arial" pitchFamily="34" charset="0"/>
              <a:buChar char="•"/>
            </a:pPr>
            <a:r>
              <a:rPr lang="el-GR" sz="2000" dirty="0" smtClean="0">
                <a:latin typeface="Calibri" pitchFamily="34" charset="0"/>
                <a:cs typeface="Calibri" pitchFamily="34" charset="0"/>
              </a:rPr>
              <a:t> </a:t>
            </a:r>
            <a:r>
              <a:rPr lang="el-GR" sz="2000" i="1" dirty="0" smtClean="0">
                <a:latin typeface="Calibri" pitchFamily="34" charset="0"/>
                <a:cs typeface="Calibri" pitchFamily="34" charset="0"/>
              </a:rPr>
              <a:t>φραστικά</a:t>
            </a:r>
          </a:p>
          <a:p>
            <a:endParaRPr lang="el-GR" sz="2000" dirty="0" smtClean="0">
              <a:latin typeface="Calibri" pitchFamily="34" charset="0"/>
              <a:cs typeface="Calibri" pitchFamily="34" charset="0"/>
            </a:endParaRPr>
          </a:p>
          <a:p>
            <a:pPr>
              <a:buFont typeface="Arial" pitchFamily="34" charset="0"/>
              <a:buChar char="•"/>
            </a:pPr>
            <a:r>
              <a:rPr lang="el-GR" sz="2000" dirty="0" smtClean="0">
                <a:latin typeface="Calibri" pitchFamily="34" charset="0"/>
                <a:cs typeface="Calibri" pitchFamily="34" charset="0"/>
              </a:rPr>
              <a:t> με </a:t>
            </a:r>
            <a:r>
              <a:rPr lang="el-GR" sz="2000" i="1" dirty="0" smtClean="0">
                <a:latin typeface="Calibri" pitchFamily="34" charset="0"/>
                <a:cs typeface="Calibri" pitchFamily="34" charset="0"/>
              </a:rPr>
              <a:t>γραφική απεικόνιση </a:t>
            </a:r>
            <a:r>
              <a:rPr lang="el-GR" sz="2000" dirty="0" smtClean="0">
                <a:latin typeface="Calibri" pitchFamily="34" charset="0"/>
                <a:cs typeface="Calibri" pitchFamily="34" charset="0"/>
              </a:rPr>
              <a:t>( </a:t>
            </a:r>
            <a:r>
              <a:rPr lang="el-GR" sz="2000" b="1" i="1" dirty="0" smtClean="0">
                <a:latin typeface="Calibri" pitchFamily="34" charset="0"/>
                <a:cs typeface="Calibri" pitchFamily="34" charset="0"/>
              </a:rPr>
              <a:t>διαγραμματική αναπαράσταση</a:t>
            </a:r>
            <a:r>
              <a:rPr lang="el-GR" sz="2000" dirty="0" smtClean="0">
                <a:latin typeface="Calibri" pitchFamily="34" charset="0"/>
                <a:cs typeface="Calibri" pitchFamily="34" charset="0"/>
              </a:rPr>
              <a:t>)</a:t>
            </a:r>
            <a:endParaRPr lang="el-GR" sz="2000" dirty="0">
              <a:latin typeface="Calibri" pitchFamily="34" charset="0"/>
              <a:cs typeface="Calibri" pitchFamily="34" charset="0"/>
            </a:endParaRPr>
          </a:p>
        </p:txBody>
      </p:sp>
      <p:graphicFrame>
        <p:nvGraphicFramePr>
          <p:cNvPr id="13" name="12 - Πίνακας"/>
          <p:cNvGraphicFramePr>
            <a:graphicFrameLocks noGrp="1"/>
          </p:cNvGraphicFramePr>
          <p:nvPr/>
        </p:nvGraphicFramePr>
        <p:xfrm>
          <a:off x="2235199" y="1015999"/>
          <a:ext cx="4969933" cy="1822071"/>
        </p:xfrm>
        <a:graphic>
          <a:graphicData uri="http://schemas.openxmlformats.org/drawingml/2006/table">
            <a:tbl>
              <a:tblPr>
                <a:effectLst>
                  <a:outerShdw blurRad="76200" dir="13500000" sy="23000" kx="1200000" algn="br" rotWithShape="0">
                    <a:prstClr val="black">
                      <a:alpha val="20000"/>
                    </a:prstClr>
                  </a:outerShdw>
                </a:effectLst>
              </a:tblPr>
              <a:tblGrid>
                <a:gridCol w="4969933"/>
              </a:tblGrid>
              <a:tr h="1822071">
                <a:tc>
                  <a:txBody>
                    <a:bodyPr/>
                    <a:lstStyle/>
                    <a:p>
                      <a:pPr algn="l">
                        <a:lnSpc>
                          <a:spcPct val="115000"/>
                        </a:lnSpc>
                        <a:spcAft>
                          <a:spcPts val="0"/>
                        </a:spcAft>
                      </a:pPr>
                      <a:r>
                        <a:rPr lang="el-GR" sz="2400" dirty="0" smtClean="0">
                          <a:solidFill>
                            <a:srgbClr val="231F1F"/>
                          </a:solidFill>
                          <a:latin typeface="Times New RomanPSMT"/>
                          <a:ea typeface="Times New Roman"/>
                          <a:cs typeface="Times New RomanPSMT"/>
                        </a:rPr>
                        <a:t>Στόχος </a:t>
                      </a:r>
                      <a:r>
                        <a:rPr lang="el-GR" sz="2400" dirty="0">
                          <a:solidFill>
                            <a:srgbClr val="231F1F"/>
                          </a:solidFill>
                          <a:latin typeface="Times New RomanPSMT"/>
                          <a:ea typeface="Times New Roman"/>
                          <a:cs typeface="Times New RomanPSMT"/>
                        </a:rPr>
                        <a:t>της ανάλυσης, είναι η διάσπαση του προβλήματος σε άλλα </a:t>
                      </a:r>
                      <a:r>
                        <a:rPr lang="el-GR" sz="2400" dirty="0" smtClean="0">
                          <a:solidFill>
                            <a:srgbClr val="231F1F"/>
                          </a:solidFill>
                          <a:latin typeface="Times New RomanPSMT"/>
                          <a:ea typeface="Times New Roman"/>
                          <a:cs typeface="Times New RomanPSMT"/>
                        </a:rPr>
                        <a:t>απλούστερα </a:t>
                      </a:r>
                      <a:r>
                        <a:rPr lang="el-GR" sz="2400" dirty="0">
                          <a:solidFill>
                            <a:srgbClr val="231F1F"/>
                          </a:solidFill>
                          <a:latin typeface="Times New RomanPSMT"/>
                          <a:ea typeface="Times New Roman"/>
                          <a:cs typeface="Times New RomanPSMT"/>
                        </a:rPr>
                        <a:t>προβλήματα για να είναι εύκολη η αντιμετώπισή τους.</a:t>
                      </a:r>
                      <a:endParaRPr lang="el-GR" sz="2400" dirty="0">
                        <a:latin typeface="Calibri"/>
                        <a:ea typeface="Times New Roman"/>
                        <a:cs typeface="Times New Roman"/>
                      </a:endParaRPr>
                    </a:p>
                  </a:txBody>
                  <a:tcPr marL="0" marR="0" marT="0" marB="0">
                    <a:lnL>
                      <a:noFill/>
                    </a:lnL>
                    <a:lnR>
                      <a:noFill/>
                    </a:lnR>
                    <a:lnT>
                      <a:noFill/>
                    </a:lnT>
                    <a:lnB>
                      <a:noFill/>
                    </a:lnB>
                    <a:solidFill>
                      <a:schemeClr val="accent1">
                        <a:lumMod val="50000"/>
                      </a:schemeClr>
                    </a:solidFill>
                  </a:tcPr>
                </a:tc>
              </a:tr>
            </a:tbl>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11AAEEF-F233-4E32-A923-D4DF4B556C67}" type="slidenum">
              <a:rPr lang="en-US" smtClean="0"/>
              <a:pPr/>
              <a:t>26</a:t>
            </a:fld>
            <a:endParaRPr lang="en-US" dirty="0"/>
          </a:p>
        </p:txBody>
      </p:sp>
      <p:sp>
        <p:nvSpPr>
          <p:cNvPr id="6" name="Title 1"/>
          <p:cNvSpPr txBox="1">
            <a:spLocks/>
          </p:cNvSpPr>
          <p:nvPr/>
        </p:nvSpPr>
        <p:spPr bwMode="auto">
          <a:xfrm>
            <a:off x="1329267" y="264969"/>
            <a:ext cx="7350814"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nSpc>
                <a:spcPct val="100000"/>
              </a:lnSpc>
              <a:spcBef>
                <a:spcPct val="0"/>
              </a:spcBef>
              <a:defRPr/>
            </a:pPr>
            <a:r>
              <a:rPr lang="el-GR" sz="3200" b="1" dirty="0" smtClean="0">
                <a:solidFill>
                  <a:srgbClr val="006666"/>
                </a:solidFill>
                <a:latin typeface="Calibri"/>
                <a:cs typeface="Calibri"/>
              </a:rPr>
              <a:t>Ανάλυση-</a:t>
            </a:r>
            <a:r>
              <a:rPr lang="el-GR" sz="3200" b="1" i="1" dirty="0" smtClean="0">
                <a:latin typeface="Calibri" pitchFamily="34" charset="0"/>
                <a:cs typeface="Calibri" pitchFamily="34" charset="0"/>
              </a:rPr>
              <a:t> </a:t>
            </a:r>
            <a:r>
              <a:rPr lang="el-GR" sz="3200" b="1" dirty="0" smtClean="0">
                <a:solidFill>
                  <a:srgbClr val="006666"/>
                </a:solidFill>
                <a:latin typeface="Calibri"/>
                <a:cs typeface="Calibri"/>
              </a:rPr>
              <a:t>διαγραμματική αναπαράσταση</a:t>
            </a:r>
            <a:endParaRPr lang="el-GR" sz="3200" b="1" dirty="0">
              <a:solidFill>
                <a:srgbClr val="006666"/>
              </a:solidFill>
              <a:latin typeface="Calibri"/>
              <a:cs typeface="Calibri"/>
            </a:endParaRPr>
          </a:p>
        </p:txBody>
      </p:sp>
      <p:sp>
        <p:nvSpPr>
          <p:cNvPr id="8" name="Text Box 1028"/>
          <p:cNvSpPr txBox="1">
            <a:spLocks noChangeArrowheads="1"/>
          </p:cNvSpPr>
          <p:nvPr/>
        </p:nvSpPr>
        <p:spPr bwMode="auto">
          <a:xfrm>
            <a:off x="660400" y="2574453"/>
            <a:ext cx="2228850" cy="406400"/>
          </a:xfrm>
          <a:prstGeom prst="rect">
            <a:avLst/>
          </a:prstGeom>
          <a:noFill/>
          <a:ln w="9525">
            <a:solidFill>
              <a:schemeClr val="tx1"/>
            </a:solidFill>
            <a:miter lim="800000"/>
            <a:headEnd/>
            <a:tailEnd/>
          </a:ln>
          <a:effectLst/>
        </p:spPr>
        <p:txBody>
          <a:bodyPr>
            <a:spAutoFit/>
          </a:bodyPr>
          <a:lstStyle/>
          <a:p>
            <a:pPr algn="ctr">
              <a:spcBef>
                <a:spcPct val="50000"/>
              </a:spcBef>
            </a:pPr>
            <a:r>
              <a:rPr lang="el-GR" sz="2000">
                <a:latin typeface="Times New Roman" pitchFamily="18" charset="0"/>
              </a:rPr>
              <a:t>1. Πρόληψη</a:t>
            </a:r>
            <a:endParaRPr lang="en-GB" sz="2000">
              <a:latin typeface="Times New Roman" pitchFamily="18" charset="0"/>
            </a:endParaRPr>
          </a:p>
        </p:txBody>
      </p:sp>
      <p:sp>
        <p:nvSpPr>
          <p:cNvPr id="9" name="Text Box 1029"/>
          <p:cNvSpPr txBox="1">
            <a:spLocks noChangeArrowheads="1"/>
          </p:cNvSpPr>
          <p:nvPr/>
        </p:nvSpPr>
        <p:spPr bwMode="auto">
          <a:xfrm>
            <a:off x="4375150" y="2574453"/>
            <a:ext cx="2228850" cy="406400"/>
          </a:xfrm>
          <a:prstGeom prst="rect">
            <a:avLst/>
          </a:prstGeom>
          <a:noFill/>
          <a:ln w="9525">
            <a:solidFill>
              <a:schemeClr val="tx1"/>
            </a:solidFill>
            <a:miter lim="800000"/>
            <a:headEnd/>
            <a:tailEnd/>
          </a:ln>
          <a:effectLst/>
        </p:spPr>
        <p:txBody>
          <a:bodyPr>
            <a:spAutoFit/>
          </a:bodyPr>
          <a:lstStyle/>
          <a:p>
            <a:pPr algn="ctr">
              <a:spcBef>
                <a:spcPct val="50000"/>
              </a:spcBef>
            </a:pPr>
            <a:r>
              <a:rPr lang="el-GR" sz="2000" dirty="0">
                <a:latin typeface="Times New Roman" pitchFamily="18" charset="0"/>
              </a:rPr>
              <a:t>2. Θεραπεία</a:t>
            </a:r>
            <a:endParaRPr lang="en-GB" sz="2000" dirty="0">
              <a:latin typeface="Times New Roman" pitchFamily="18" charset="0"/>
            </a:endParaRPr>
          </a:p>
        </p:txBody>
      </p:sp>
      <p:sp>
        <p:nvSpPr>
          <p:cNvPr id="10" name="Text Box 1030"/>
          <p:cNvSpPr txBox="1">
            <a:spLocks noChangeArrowheads="1"/>
          </p:cNvSpPr>
          <p:nvPr/>
        </p:nvSpPr>
        <p:spPr bwMode="auto">
          <a:xfrm>
            <a:off x="6851650" y="2574453"/>
            <a:ext cx="2228850" cy="406400"/>
          </a:xfrm>
          <a:prstGeom prst="rect">
            <a:avLst/>
          </a:prstGeom>
          <a:noFill/>
          <a:ln w="9525">
            <a:solidFill>
              <a:schemeClr val="tx1"/>
            </a:solidFill>
            <a:miter lim="800000"/>
            <a:headEnd/>
            <a:tailEnd/>
          </a:ln>
          <a:effectLst/>
        </p:spPr>
        <p:txBody>
          <a:bodyPr>
            <a:spAutoFit/>
          </a:bodyPr>
          <a:lstStyle/>
          <a:p>
            <a:pPr algn="ctr">
              <a:spcBef>
                <a:spcPct val="50000"/>
              </a:spcBef>
            </a:pPr>
            <a:r>
              <a:rPr lang="el-GR" sz="2000">
                <a:latin typeface="Times New Roman" pitchFamily="18" charset="0"/>
              </a:rPr>
              <a:t>3. Επανένταξη </a:t>
            </a:r>
            <a:endParaRPr lang="en-GB" sz="2000">
              <a:latin typeface="Times New Roman" pitchFamily="18" charset="0"/>
            </a:endParaRPr>
          </a:p>
        </p:txBody>
      </p:sp>
      <p:cxnSp>
        <p:nvCxnSpPr>
          <p:cNvPr id="11" name="AutoShape 1031"/>
          <p:cNvCxnSpPr>
            <a:cxnSpLocks noChangeShapeType="1"/>
            <a:endCxn id="8" idx="0"/>
          </p:cNvCxnSpPr>
          <p:nvPr/>
        </p:nvCxnSpPr>
        <p:spPr bwMode="auto">
          <a:xfrm rot="5400000">
            <a:off x="2908300" y="983778"/>
            <a:ext cx="457200" cy="2724150"/>
          </a:xfrm>
          <a:prstGeom prst="bentConnector3">
            <a:avLst>
              <a:gd name="adj1" fmla="val 50000"/>
            </a:avLst>
          </a:prstGeom>
          <a:noFill/>
          <a:ln w="9525">
            <a:solidFill>
              <a:schemeClr val="tx1"/>
            </a:solidFill>
            <a:miter lim="800000"/>
            <a:headEnd/>
            <a:tailEnd/>
          </a:ln>
          <a:effectLst/>
        </p:spPr>
      </p:cxnSp>
      <p:cxnSp>
        <p:nvCxnSpPr>
          <p:cNvPr id="12" name="AutoShape 1032"/>
          <p:cNvCxnSpPr>
            <a:cxnSpLocks noChangeShapeType="1"/>
            <a:endCxn id="9" idx="0"/>
          </p:cNvCxnSpPr>
          <p:nvPr/>
        </p:nvCxnSpPr>
        <p:spPr bwMode="auto">
          <a:xfrm rot="16200000" flipH="1">
            <a:off x="4765675" y="1850553"/>
            <a:ext cx="457200" cy="990600"/>
          </a:xfrm>
          <a:prstGeom prst="bentConnector3">
            <a:avLst>
              <a:gd name="adj1" fmla="val 50000"/>
            </a:avLst>
          </a:prstGeom>
          <a:noFill/>
          <a:ln w="9525">
            <a:solidFill>
              <a:schemeClr val="tx1"/>
            </a:solidFill>
            <a:miter lim="800000"/>
            <a:headEnd/>
            <a:tailEnd/>
          </a:ln>
          <a:effectLst/>
        </p:spPr>
      </p:cxnSp>
      <p:cxnSp>
        <p:nvCxnSpPr>
          <p:cNvPr id="13" name="AutoShape 1033"/>
          <p:cNvCxnSpPr>
            <a:cxnSpLocks noChangeShapeType="1"/>
            <a:endCxn id="10" idx="0"/>
          </p:cNvCxnSpPr>
          <p:nvPr/>
        </p:nvCxnSpPr>
        <p:spPr bwMode="auto">
          <a:xfrm rot="16200000" flipH="1">
            <a:off x="6003925" y="612303"/>
            <a:ext cx="457200" cy="3467100"/>
          </a:xfrm>
          <a:prstGeom prst="bentConnector3">
            <a:avLst>
              <a:gd name="adj1" fmla="val 50000"/>
            </a:avLst>
          </a:prstGeom>
          <a:noFill/>
          <a:ln w="9525">
            <a:solidFill>
              <a:schemeClr val="tx1"/>
            </a:solidFill>
            <a:miter lim="800000"/>
            <a:headEnd/>
            <a:tailEnd/>
          </a:ln>
          <a:effectLst/>
        </p:spPr>
      </p:cxnSp>
      <p:sp>
        <p:nvSpPr>
          <p:cNvPr id="14" name="Text Box 1034"/>
          <p:cNvSpPr txBox="1">
            <a:spLocks noChangeArrowheads="1"/>
          </p:cNvSpPr>
          <p:nvPr/>
        </p:nvSpPr>
        <p:spPr bwMode="auto">
          <a:xfrm>
            <a:off x="165100" y="3565053"/>
            <a:ext cx="1981200" cy="584775"/>
          </a:xfrm>
          <a:prstGeom prst="rect">
            <a:avLst/>
          </a:prstGeom>
          <a:noFill/>
          <a:ln w="9525">
            <a:solidFill>
              <a:schemeClr val="tx1"/>
            </a:solidFill>
            <a:miter lim="800000"/>
            <a:headEnd/>
            <a:tailEnd/>
          </a:ln>
          <a:effectLst/>
        </p:spPr>
        <p:txBody>
          <a:bodyPr>
            <a:spAutoFit/>
          </a:bodyPr>
          <a:lstStyle/>
          <a:p>
            <a:pPr algn="ctr">
              <a:spcBef>
                <a:spcPct val="50000"/>
              </a:spcBef>
            </a:pPr>
            <a:r>
              <a:rPr lang="el-GR" sz="2000" dirty="0">
                <a:latin typeface="Times New Roman" pitchFamily="18" charset="0"/>
              </a:rPr>
              <a:t>1.1 Ενημέρωση των πολιτών</a:t>
            </a:r>
            <a:endParaRPr lang="en-GB" sz="2000" dirty="0">
              <a:latin typeface="Times New Roman" pitchFamily="18" charset="0"/>
            </a:endParaRPr>
          </a:p>
        </p:txBody>
      </p:sp>
      <p:sp>
        <p:nvSpPr>
          <p:cNvPr id="15" name="Text Box 1035"/>
          <p:cNvSpPr txBox="1">
            <a:spLocks noChangeArrowheads="1"/>
          </p:cNvSpPr>
          <p:nvPr/>
        </p:nvSpPr>
        <p:spPr bwMode="auto">
          <a:xfrm>
            <a:off x="2476500" y="3565053"/>
            <a:ext cx="1898650" cy="1016000"/>
          </a:xfrm>
          <a:prstGeom prst="rect">
            <a:avLst/>
          </a:prstGeom>
          <a:noFill/>
          <a:ln w="9525">
            <a:solidFill>
              <a:schemeClr val="tx1"/>
            </a:solidFill>
            <a:miter lim="800000"/>
            <a:headEnd/>
            <a:tailEnd/>
          </a:ln>
          <a:effectLst/>
        </p:spPr>
        <p:txBody>
          <a:bodyPr>
            <a:spAutoFit/>
          </a:bodyPr>
          <a:lstStyle/>
          <a:p>
            <a:pPr algn="ctr">
              <a:spcBef>
                <a:spcPct val="50000"/>
              </a:spcBef>
            </a:pPr>
            <a:r>
              <a:rPr lang="el-GR" sz="2000">
                <a:latin typeface="Times New Roman" pitchFamily="18" charset="0"/>
              </a:rPr>
              <a:t>1.2 Ανάπτυξη ενδιαφερόντων στους εφήβους</a:t>
            </a:r>
            <a:endParaRPr lang="en-GB" sz="2000">
              <a:latin typeface="Times New Roman" pitchFamily="18" charset="0"/>
            </a:endParaRPr>
          </a:p>
        </p:txBody>
      </p:sp>
      <p:cxnSp>
        <p:nvCxnSpPr>
          <p:cNvPr id="16" name="AutoShape 1036"/>
          <p:cNvCxnSpPr>
            <a:cxnSpLocks noChangeShapeType="1"/>
            <a:stCxn id="14" idx="0"/>
            <a:endCxn id="8" idx="2"/>
          </p:cNvCxnSpPr>
          <p:nvPr/>
        </p:nvCxnSpPr>
        <p:spPr bwMode="auto">
          <a:xfrm rot="5400000" flipH="1" flipV="1">
            <a:off x="1173162" y="2963391"/>
            <a:ext cx="584200" cy="619125"/>
          </a:xfrm>
          <a:prstGeom prst="bentConnector3">
            <a:avLst>
              <a:gd name="adj1" fmla="val 50000"/>
            </a:avLst>
          </a:prstGeom>
          <a:noFill/>
          <a:ln w="9525">
            <a:solidFill>
              <a:schemeClr val="tx1"/>
            </a:solidFill>
            <a:miter lim="800000"/>
            <a:headEnd/>
            <a:tailEnd/>
          </a:ln>
          <a:effectLst/>
        </p:spPr>
      </p:cxnSp>
      <p:cxnSp>
        <p:nvCxnSpPr>
          <p:cNvPr id="17" name="AutoShape 1037"/>
          <p:cNvCxnSpPr>
            <a:cxnSpLocks noChangeShapeType="1"/>
            <a:stCxn id="15" idx="0"/>
            <a:endCxn id="8" idx="2"/>
          </p:cNvCxnSpPr>
          <p:nvPr/>
        </p:nvCxnSpPr>
        <p:spPr bwMode="auto">
          <a:xfrm rot="5400000" flipH="1">
            <a:off x="2308225" y="2447453"/>
            <a:ext cx="584200" cy="1651000"/>
          </a:xfrm>
          <a:prstGeom prst="bentConnector3">
            <a:avLst>
              <a:gd name="adj1" fmla="val 50000"/>
            </a:avLst>
          </a:prstGeom>
          <a:noFill/>
          <a:ln w="9525">
            <a:solidFill>
              <a:schemeClr val="tx1"/>
            </a:solidFill>
            <a:miter lim="800000"/>
            <a:headEnd/>
            <a:tailEnd/>
          </a:ln>
          <a:effectLst/>
        </p:spPr>
      </p:cxnSp>
      <p:sp>
        <p:nvSpPr>
          <p:cNvPr id="18" name="Text Box 1038"/>
          <p:cNvSpPr txBox="1">
            <a:spLocks noChangeArrowheads="1"/>
          </p:cNvSpPr>
          <p:nvPr/>
        </p:nvSpPr>
        <p:spPr bwMode="auto">
          <a:xfrm>
            <a:off x="4622800" y="3565053"/>
            <a:ext cx="660400" cy="406400"/>
          </a:xfrm>
          <a:prstGeom prst="rect">
            <a:avLst/>
          </a:prstGeom>
          <a:noFill/>
          <a:ln w="9525">
            <a:solidFill>
              <a:schemeClr val="tx1"/>
            </a:solidFill>
            <a:miter lim="800000"/>
            <a:headEnd/>
            <a:tailEnd/>
          </a:ln>
          <a:effectLst/>
        </p:spPr>
        <p:txBody>
          <a:bodyPr>
            <a:spAutoFit/>
          </a:bodyPr>
          <a:lstStyle/>
          <a:p>
            <a:pPr algn="ctr">
              <a:spcBef>
                <a:spcPct val="50000"/>
              </a:spcBef>
            </a:pPr>
            <a:r>
              <a:rPr lang="el-GR" sz="2000">
                <a:latin typeface="Times New Roman" pitchFamily="18" charset="0"/>
              </a:rPr>
              <a:t>2.1</a:t>
            </a:r>
            <a:endParaRPr lang="en-GB" sz="2000">
              <a:latin typeface="Times New Roman" pitchFamily="18" charset="0"/>
            </a:endParaRPr>
          </a:p>
        </p:txBody>
      </p:sp>
      <p:sp>
        <p:nvSpPr>
          <p:cNvPr id="19" name="Text Box 1039"/>
          <p:cNvSpPr txBox="1">
            <a:spLocks noChangeArrowheads="1"/>
          </p:cNvSpPr>
          <p:nvPr/>
        </p:nvSpPr>
        <p:spPr bwMode="auto">
          <a:xfrm>
            <a:off x="5448300" y="3565053"/>
            <a:ext cx="660400" cy="406400"/>
          </a:xfrm>
          <a:prstGeom prst="rect">
            <a:avLst/>
          </a:prstGeom>
          <a:noFill/>
          <a:ln w="9525">
            <a:solidFill>
              <a:schemeClr val="tx1"/>
            </a:solidFill>
            <a:miter lim="800000"/>
            <a:headEnd/>
            <a:tailEnd/>
          </a:ln>
          <a:effectLst/>
        </p:spPr>
        <p:txBody>
          <a:bodyPr>
            <a:spAutoFit/>
          </a:bodyPr>
          <a:lstStyle/>
          <a:p>
            <a:pPr algn="ctr">
              <a:spcBef>
                <a:spcPct val="50000"/>
              </a:spcBef>
            </a:pPr>
            <a:r>
              <a:rPr lang="el-GR" sz="2000">
                <a:latin typeface="Times New Roman" pitchFamily="18" charset="0"/>
              </a:rPr>
              <a:t>2.2</a:t>
            </a:r>
            <a:endParaRPr lang="en-GB" sz="2000">
              <a:latin typeface="Times New Roman" pitchFamily="18" charset="0"/>
            </a:endParaRPr>
          </a:p>
        </p:txBody>
      </p:sp>
      <p:cxnSp>
        <p:nvCxnSpPr>
          <p:cNvPr id="20" name="AutoShape 1040"/>
          <p:cNvCxnSpPr>
            <a:cxnSpLocks noChangeShapeType="1"/>
            <a:stCxn id="18" idx="0"/>
            <a:endCxn id="9" idx="2"/>
          </p:cNvCxnSpPr>
          <p:nvPr/>
        </p:nvCxnSpPr>
        <p:spPr bwMode="auto">
          <a:xfrm rot="16200000">
            <a:off x="4929188" y="3004665"/>
            <a:ext cx="584200" cy="536575"/>
          </a:xfrm>
          <a:prstGeom prst="bentConnector3">
            <a:avLst>
              <a:gd name="adj1" fmla="val 50000"/>
            </a:avLst>
          </a:prstGeom>
          <a:noFill/>
          <a:ln w="9525">
            <a:solidFill>
              <a:schemeClr val="tx1"/>
            </a:solidFill>
            <a:miter lim="800000"/>
            <a:headEnd/>
            <a:tailEnd/>
          </a:ln>
          <a:effectLst/>
        </p:spPr>
      </p:cxnSp>
      <p:cxnSp>
        <p:nvCxnSpPr>
          <p:cNvPr id="21" name="AutoShape 1041"/>
          <p:cNvCxnSpPr>
            <a:cxnSpLocks noChangeShapeType="1"/>
            <a:stCxn id="19" idx="0"/>
            <a:endCxn id="9" idx="2"/>
          </p:cNvCxnSpPr>
          <p:nvPr/>
        </p:nvCxnSpPr>
        <p:spPr bwMode="auto">
          <a:xfrm rot="5400000" flipH="1">
            <a:off x="5341938" y="3128490"/>
            <a:ext cx="584200" cy="288925"/>
          </a:xfrm>
          <a:prstGeom prst="bentConnector3">
            <a:avLst>
              <a:gd name="adj1" fmla="val 50000"/>
            </a:avLst>
          </a:prstGeom>
          <a:noFill/>
          <a:ln w="9525">
            <a:solidFill>
              <a:schemeClr val="tx1"/>
            </a:solidFill>
            <a:miter lim="800000"/>
            <a:headEnd/>
            <a:tailEnd/>
          </a:ln>
          <a:effectLst/>
        </p:spPr>
      </p:cxnSp>
      <p:sp>
        <p:nvSpPr>
          <p:cNvPr id="22" name="Text Box 1042"/>
          <p:cNvSpPr txBox="1">
            <a:spLocks noChangeArrowheads="1"/>
          </p:cNvSpPr>
          <p:nvPr/>
        </p:nvSpPr>
        <p:spPr bwMode="auto">
          <a:xfrm>
            <a:off x="6273800" y="3565053"/>
            <a:ext cx="577850" cy="406400"/>
          </a:xfrm>
          <a:prstGeom prst="rect">
            <a:avLst/>
          </a:prstGeom>
          <a:noFill/>
          <a:ln w="9525">
            <a:solidFill>
              <a:schemeClr val="tx1"/>
            </a:solidFill>
            <a:miter lim="800000"/>
            <a:headEnd/>
            <a:tailEnd/>
          </a:ln>
          <a:effectLst/>
        </p:spPr>
        <p:txBody>
          <a:bodyPr>
            <a:spAutoFit/>
          </a:bodyPr>
          <a:lstStyle/>
          <a:p>
            <a:pPr algn="ctr">
              <a:spcBef>
                <a:spcPct val="50000"/>
              </a:spcBef>
            </a:pPr>
            <a:r>
              <a:rPr lang="el-GR" sz="2000">
                <a:latin typeface="Times New Roman" pitchFamily="18" charset="0"/>
              </a:rPr>
              <a:t>2.3</a:t>
            </a:r>
            <a:endParaRPr lang="en-GB" sz="2000">
              <a:latin typeface="Times New Roman" pitchFamily="18" charset="0"/>
            </a:endParaRPr>
          </a:p>
        </p:txBody>
      </p:sp>
      <p:cxnSp>
        <p:nvCxnSpPr>
          <p:cNvPr id="23" name="AutoShape 1043"/>
          <p:cNvCxnSpPr>
            <a:cxnSpLocks noChangeShapeType="1"/>
            <a:stCxn id="22" idx="0"/>
            <a:endCxn id="9" idx="2"/>
          </p:cNvCxnSpPr>
          <p:nvPr/>
        </p:nvCxnSpPr>
        <p:spPr bwMode="auto">
          <a:xfrm rot="5400000" flipH="1">
            <a:off x="5734050" y="2736378"/>
            <a:ext cx="584200" cy="1073150"/>
          </a:xfrm>
          <a:prstGeom prst="bentConnector3">
            <a:avLst>
              <a:gd name="adj1" fmla="val 50000"/>
            </a:avLst>
          </a:prstGeom>
          <a:noFill/>
          <a:ln w="9525">
            <a:solidFill>
              <a:schemeClr val="tx1"/>
            </a:solidFill>
            <a:miter lim="800000"/>
            <a:headEnd/>
            <a:tailEnd/>
          </a:ln>
          <a:effectLst/>
        </p:spPr>
      </p:cxnSp>
      <p:sp>
        <p:nvSpPr>
          <p:cNvPr id="24" name="Text Box 1044"/>
          <p:cNvSpPr txBox="1">
            <a:spLocks noChangeArrowheads="1"/>
          </p:cNvSpPr>
          <p:nvPr/>
        </p:nvSpPr>
        <p:spPr bwMode="auto">
          <a:xfrm>
            <a:off x="7181850" y="3565053"/>
            <a:ext cx="660400" cy="406400"/>
          </a:xfrm>
          <a:prstGeom prst="rect">
            <a:avLst/>
          </a:prstGeom>
          <a:noFill/>
          <a:ln w="9525">
            <a:solidFill>
              <a:schemeClr val="tx1"/>
            </a:solidFill>
            <a:miter lim="800000"/>
            <a:headEnd/>
            <a:tailEnd/>
          </a:ln>
          <a:effectLst/>
        </p:spPr>
        <p:txBody>
          <a:bodyPr>
            <a:spAutoFit/>
          </a:bodyPr>
          <a:lstStyle/>
          <a:p>
            <a:pPr algn="ctr">
              <a:spcBef>
                <a:spcPct val="50000"/>
              </a:spcBef>
            </a:pPr>
            <a:r>
              <a:rPr lang="el-GR" sz="2000">
                <a:latin typeface="Times New Roman" pitchFamily="18" charset="0"/>
              </a:rPr>
              <a:t>3.1</a:t>
            </a:r>
            <a:endParaRPr lang="en-GB" sz="2000">
              <a:latin typeface="Times New Roman" pitchFamily="18" charset="0"/>
            </a:endParaRPr>
          </a:p>
        </p:txBody>
      </p:sp>
      <p:sp>
        <p:nvSpPr>
          <p:cNvPr id="25" name="Text Box 1045"/>
          <p:cNvSpPr txBox="1">
            <a:spLocks noChangeArrowheads="1"/>
          </p:cNvSpPr>
          <p:nvPr/>
        </p:nvSpPr>
        <p:spPr bwMode="auto">
          <a:xfrm>
            <a:off x="8255000" y="3565053"/>
            <a:ext cx="660400" cy="406400"/>
          </a:xfrm>
          <a:prstGeom prst="rect">
            <a:avLst/>
          </a:prstGeom>
          <a:noFill/>
          <a:ln w="9525">
            <a:solidFill>
              <a:schemeClr val="tx1"/>
            </a:solidFill>
            <a:miter lim="800000"/>
            <a:headEnd/>
            <a:tailEnd/>
          </a:ln>
          <a:effectLst/>
        </p:spPr>
        <p:txBody>
          <a:bodyPr>
            <a:spAutoFit/>
          </a:bodyPr>
          <a:lstStyle/>
          <a:p>
            <a:pPr algn="ctr">
              <a:spcBef>
                <a:spcPct val="50000"/>
              </a:spcBef>
            </a:pPr>
            <a:r>
              <a:rPr lang="el-GR" sz="2000">
                <a:latin typeface="Times New Roman" pitchFamily="18" charset="0"/>
              </a:rPr>
              <a:t>3.2</a:t>
            </a:r>
            <a:endParaRPr lang="en-GB" sz="2000">
              <a:latin typeface="Times New Roman" pitchFamily="18" charset="0"/>
            </a:endParaRPr>
          </a:p>
        </p:txBody>
      </p:sp>
      <p:cxnSp>
        <p:nvCxnSpPr>
          <p:cNvPr id="26" name="AutoShape 1046"/>
          <p:cNvCxnSpPr>
            <a:cxnSpLocks noChangeShapeType="1"/>
            <a:stCxn id="24" idx="0"/>
            <a:endCxn id="10" idx="2"/>
          </p:cNvCxnSpPr>
          <p:nvPr/>
        </p:nvCxnSpPr>
        <p:spPr bwMode="auto">
          <a:xfrm rot="16200000">
            <a:off x="7446963" y="3045940"/>
            <a:ext cx="584200" cy="454025"/>
          </a:xfrm>
          <a:prstGeom prst="bentConnector3">
            <a:avLst>
              <a:gd name="adj1" fmla="val 50000"/>
            </a:avLst>
          </a:prstGeom>
          <a:noFill/>
          <a:ln w="9525">
            <a:solidFill>
              <a:schemeClr val="tx1"/>
            </a:solidFill>
            <a:miter lim="800000"/>
            <a:headEnd/>
            <a:tailEnd/>
          </a:ln>
          <a:effectLst/>
        </p:spPr>
      </p:cxnSp>
      <p:cxnSp>
        <p:nvCxnSpPr>
          <p:cNvPr id="27" name="AutoShape 1047"/>
          <p:cNvCxnSpPr>
            <a:cxnSpLocks noChangeShapeType="1"/>
            <a:stCxn id="25" idx="0"/>
            <a:endCxn id="10" idx="2"/>
          </p:cNvCxnSpPr>
          <p:nvPr/>
        </p:nvCxnSpPr>
        <p:spPr bwMode="auto">
          <a:xfrm rot="5400000" flipH="1">
            <a:off x="7983538" y="2963390"/>
            <a:ext cx="584200" cy="619125"/>
          </a:xfrm>
          <a:prstGeom prst="bentConnector3">
            <a:avLst>
              <a:gd name="adj1" fmla="val 50000"/>
            </a:avLst>
          </a:prstGeom>
          <a:noFill/>
          <a:ln w="9525">
            <a:solidFill>
              <a:schemeClr val="tx1"/>
            </a:solidFill>
            <a:miter lim="800000"/>
            <a:headEnd/>
            <a:tailEnd/>
          </a:ln>
          <a:effectLst/>
        </p:spPr>
      </p:cxnSp>
      <p:grpSp>
        <p:nvGrpSpPr>
          <p:cNvPr id="28" name="Group 1048"/>
          <p:cNvGrpSpPr>
            <a:grpSpLocks/>
          </p:cNvGrpSpPr>
          <p:nvPr/>
        </p:nvGrpSpPr>
        <p:grpSpPr bwMode="auto">
          <a:xfrm>
            <a:off x="3136900" y="4581054"/>
            <a:ext cx="1988079" cy="1547813"/>
            <a:chOff x="2016" y="2704"/>
            <a:chExt cx="1156" cy="975"/>
          </a:xfrm>
        </p:grpSpPr>
        <p:sp>
          <p:nvSpPr>
            <p:cNvPr id="29" name="Text Box 1049"/>
            <p:cNvSpPr txBox="1">
              <a:spLocks noChangeArrowheads="1"/>
            </p:cNvSpPr>
            <p:nvPr/>
          </p:nvSpPr>
          <p:spPr bwMode="auto">
            <a:xfrm>
              <a:off x="2016" y="2976"/>
              <a:ext cx="1156" cy="703"/>
            </a:xfrm>
            <a:prstGeom prst="rect">
              <a:avLst/>
            </a:prstGeom>
            <a:noFill/>
            <a:ln w="9525">
              <a:solidFill>
                <a:schemeClr val="tx1"/>
              </a:solidFill>
              <a:miter lim="800000"/>
              <a:headEnd/>
              <a:tailEnd/>
            </a:ln>
            <a:effectLst/>
          </p:spPr>
          <p:txBody>
            <a:bodyPr wrap="square">
              <a:spAutoFit/>
            </a:bodyPr>
            <a:lstStyle/>
            <a:p>
              <a:pPr algn="ctr">
                <a:spcBef>
                  <a:spcPct val="50000"/>
                </a:spcBef>
              </a:pPr>
              <a:r>
                <a:rPr lang="el-GR" sz="2000" dirty="0">
                  <a:latin typeface="Times New Roman" pitchFamily="18" charset="0"/>
                </a:rPr>
                <a:t>1.2.1 Οργάνωση πολιτιστικών κ.α. δραστηριοτήτων στα σχολεία</a:t>
              </a:r>
              <a:endParaRPr lang="en-GB" sz="2000" dirty="0">
                <a:latin typeface="Times New Roman" pitchFamily="18" charset="0"/>
              </a:endParaRPr>
            </a:p>
          </p:txBody>
        </p:sp>
        <p:cxnSp>
          <p:nvCxnSpPr>
            <p:cNvPr id="30" name="AutoShape 1050"/>
            <p:cNvCxnSpPr>
              <a:cxnSpLocks noChangeShapeType="1"/>
              <a:stCxn id="29" idx="0"/>
              <a:endCxn id="15" idx="2"/>
            </p:cNvCxnSpPr>
            <p:nvPr/>
          </p:nvCxnSpPr>
          <p:spPr bwMode="auto">
            <a:xfrm rot="16200000" flipV="1">
              <a:off x="2253" y="2635"/>
              <a:ext cx="272" cy="410"/>
            </a:xfrm>
            <a:prstGeom prst="bentConnector3">
              <a:avLst>
                <a:gd name="adj1" fmla="val 50000"/>
              </a:avLst>
            </a:prstGeom>
            <a:noFill/>
            <a:ln w="9525">
              <a:solidFill>
                <a:schemeClr val="tx1"/>
              </a:solidFill>
              <a:miter lim="800000"/>
              <a:headEnd/>
              <a:tailEnd/>
            </a:ln>
            <a:effectLst/>
          </p:spPr>
        </p:cxnSp>
      </p:grpSp>
      <p:grpSp>
        <p:nvGrpSpPr>
          <p:cNvPr id="31" name="Group 1051"/>
          <p:cNvGrpSpPr>
            <a:grpSpLocks/>
          </p:cNvGrpSpPr>
          <p:nvPr/>
        </p:nvGrpSpPr>
        <p:grpSpPr bwMode="auto">
          <a:xfrm>
            <a:off x="2923646" y="4590578"/>
            <a:ext cx="3839293" cy="1620099"/>
            <a:chOff x="1892" y="2710"/>
            <a:chExt cx="2380" cy="1098"/>
          </a:xfrm>
        </p:grpSpPr>
        <p:sp>
          <p:nvSpPr>
            <p:cNvPr id="32" name="Text Box 1052"/>
            <p:cNvSpPr txBox="1">
              <a:spLocks noChangeArrowheads="1"/>
            </p:cNvSpPr>
            <p:nvPr/>
          </p:nvSpPr>
          <p:spPr bwMode="auto">
            <a:xfrm>
              <a:off x="3360" y="2976"/>
              <a:ext cx="912" cy="832"/>
            </a:xfrm>
            <a:prstGeom prst="rect">
              <a:avLst/>
            </a:prstGeom>
            <a:noFill/>
            <a:ln w="9525">
              <a:solidFill>
                <a:schemeClr val="tx1"/>
              </a:solidFill>
              <a:miter lim="800000"/>
              <a:headEnd/>
              <a:tailEnd/>
            </a:ln>
            <a:effectLst/>
          </p:spPr>
          <p:txBody>
            <a:bodyPr>
              <a:spAutoFit/>
            </a:bodyPr>
            <a:lstStyle/>
            <a:p>
              <a:pPr algn="ctr">
                <a:spcBef>
                  <a:spcPct val="50000"/>
                </a:spcBef>
              </a:pPr>
              <a:r>
                <a:rPr lang="el-GR" sz="2000" dirty="0">
                  <a:latin typeface="Times New Roman" pitchFamily="18" charset="0"/>
                </a:rPr>
                <a:t>1.2.2 Δημιουργία χώρων άθλησης</a:t>
              </a:r>
              <a:endParaRPr lang="en-GB" sz="2000" dirty="0">
                <a:latin typeface="Times New Roman" pitchFamily="18" charset="0"/>
              </a:endParaRPr>
            </a:p>
          </p:txBody>
        </p:sp>
        <p:cxnSp>
          <p:nvCxnSpPr>
            <p:cNvPr id="33" name="AutoShape 1053"/>
            <p:cNvCxnSpPr>
              <a:cxnSpLocks noChangeShapeType="1"/>
              <a:stCxn id="32" idx="0"/>
              <a:endCxn id="15" idx="2"/>
            </p:cNvCxnSpPr>
            <p:nvPr/>
          </p:nvCxnSpPr>
          <p:spPr bwMode="auto">
            <a:xfrm rot="16200000" flipV="1">
              <a:off x="2721" y="1881"/>
              <a:ext cx="266" cy="1924"/>
            </a:xfrm>
            <a:prstGeom prst="bentConnector3">
              <a:avLst>
                <a:gd name="adj1" fmla="val 50000"/>
              </a:avLst>
            </a:prstGeom>
            <a:noFill/>
            <a:ln w="9525">
              <a:solidFill>
                <a:schemeClr val="tx1"/>
              </a:solidFill>
              <a:miter lim="800000"/>
              <a:headEnd/>
              <a:tailEnd/>
            </a:ln>
            <a:effectLst/>
          </p:spPr>
        </p:cxnSp>
      </p:grpSp>
      <p:grpSp>
        <p:nvGrpSpPr>
          <p:cNvPr id="34" name="Group 1054"/>
          <p:cNvGrpSpPr>
            <a:grpSpLocks/>
          </p:cNvGrpSpPr>
          <p:nvPr/>
        </p:nvGrpSpPr>
        <p:grpSpPr bwMode="auto">
          <a:xfrm>
            <a:off x="2923646" y="4590578"/>
            <a:ext cx="5939697" cy="1620099"/>
            <a:chOff x="1892" y="2710"/>
            <a:chExt cx="3724" cy="1098"/>
          </a:xfrm>
        </p:grpSpPr>
        <p:sp>
          <p:nvSpPr>
            <p:cNvPr id="35" name="Text Box 1055"/>
            <p:cNvSpPr txBox="1">
              <a:spLocks noChangeArrowheads="1"/>
            </p:cNvSpPr>
            <p:nvPr/>
          </p:nvSpPr>
          <p:spPr bwMode="auto">
            <a:xfrm>
              <a:off x="4368" y="2976"/>
              <a:ext cx="1248" cy="832"/>
            </a:xfrm>
            <a:prstGeom prst="rect">
              <a:avLst/>
            </a:prstGeom>
            <a:noFill/>
            <a:ln w="9525">
              <a:solidFill>
                <a:schemeClr val="tx1"/>
              </a:solidFill>
              <a:miter lim="800000"/>
              <a:headEnd/>
              <a:tailEnd/>
            </a:ln>
            <a:effectLst/>
          </p:spPr>
          <p:txBody>
            <a:bodyPr>
              <a:spAutoFit/>
            </a:bodyPr>
            <a:lstStyle/>
            <a:p>
              <a:pPr algn="ctr">
                <a:spcBef>
                  <a:spcPct val="50000"/>
                </a:spcBef>
              </a:pPr>
              <a:r>
                <a:rPr lang="el-GR" sz="2000" dirty="0">
                  <a:latin typeface="Times New Roman" pitchFamily="18" charset="0"/>
                </a:rPr>
                <a:t>1.2.3 Οργάνωση πολιτιστικών κ.α. δραστηριοτήτων από Δήμους</a:t>
              </a:r>
              <a:endParaRPr lang="en-GB" sz="2000" dirty="0">
                <a:latin typeface="Times New Roman" pitchFamily="18" charset="0"/>
              </a:endParaRPr>
            </a:p>
          </p:txBody>
        </p:sp>
        <p:cxnSp>
          <p:nvCxnSpPr>
            <p:cNvPr id="36" name="AutoShape 1056"/>
            <p:cNvCxnSpPr>
              <a:cxnSpLocks noChangeShapeType="1"/>
              <a:stCxn id="35" idx="0"/>
              <a:endCxn id="15" idx="2"/>
            </p:cNvCxnSpPr>
            <p:nvPr/>
          </p:nvCxnSpPr>
          <p:spPr bwMode="auto">
            <a:xfrm rot="16200000" flipV="1">
              <a:off x="3309" y="1293"/>
              <a:ext cx="266" cy="3100"/>
            </a:xfrm>
            <a:prstGeom prst="bentConnector3">
              <a:avLst>
                <a:gd name="adj1" fmla="val 50000"/>
              </a:avLst>
            </a:prstGeom>
            <a:noFill/>
            <a:ln w="9525">
              <a:solidFill>
                <a:schemeClr val="tx1"/>
              </a:solidFill>
              <a:miter lim="800000"/>
              <a:headEnd/>
              <a:tailEnd/>
            </a:ln>
            <a:effectLst/>
          </p:spPr>
        </p:cxnSp>
      </p:grpSp>
      <p:sp>
        <p:nvSpPr>
          <p:cNvPr id="37" name="Text Box 1057"/>
          <p:cNvSpPr txBox="1">
            <a:spLocks noChangeArrowheads="1"/>
          </p:cNvSpPr>
          <p:nvPr/>
        </p:nvSpPr>
        <p:spPr bwMode="auto">
          <a:xfrm>
            <a:off x="0" y="5012853"/>
            <a:ext cx="908050" cy="406400"/>
          </a:xfrm>
          <a:prstGeom prst="rect">
            <a:avLst/>
          </a:prstGeom>
          <a:noFill/>
          <a:ln w="9525">
            <a:solidFill>
              <a:schemeClr val="tx1"/>
            </a:solidFill>
            <a:miter lim="800000"/>
            <a:headEnd/>
            <a:tailEnd/>
          </a:ln>
          <a:effectLst/>
        </p:spPr>
        <p:txBody>
          <a:bodyPr>
            <a:spAutoFit/>
          </a:bodyPr>
          <a:lstStyle/>
          <a:p>
            <a:pPr algn="ctr">
              <a:spcBef>
                <a:spcPct val="50000"/>
              </a:spcBef>
            </a:pPr>
            <a:r>
              <a:rPr lang="el-GR" sz="2000">
                <a:latin typeface="Times New Roman" pitchFamily="18" charset="0"/>
              </a:rPr>
              <a:t>1.1.1 </a:t>
            </a:r>
            <a:endParaRPr lang="en-GB" sz="2000">
              <a:latin typeface="Times New Roman" pitchFamily="18" charset="0"/>
            </a:endParaRPr>
          </a:p>
        </p:txBody>
      </p:sp>
      <p:sp>
        <p:nvSpPr>
          <p:cNvPr id="38" name="Text Box 1058"/>
          <p:cNvSpPr txBox="1">
            <a:spLocks noChangeArrowheads="1"/>
          </p:cNvSpPr>
          <p:nvPr/>
        </p:nvSpPr>
        <p:spPr bwMode="auto">
          <a:xfrm>
            <a:off x="1073150" y="5012853"/>
            <a:ext cx="908050" cy="406400"/>
          </a:xfrm>
          <a:prstGeom prst="rect">
            <a:avLst/>
          </a:prstGeom>
          <a:noFill/>
          <a:ln w="9525">
            <a:solidFill>
              <a:schemeClr val="tx1"/>
            </a:solidFill>
            <a:miter lim="800000"/>
            <a:headEnd/>
            <a:tailEnd/>
          </a:ln>
          <a:effectLst/>
        </p:spPr>
        <p:txBody>
          <a:bodyPr>
            <a:spAutoFit/>
          </a:bodyPr>
          <a:lstStyle/>
          <a:p>
            <a:pPr algn="ctr">
              <a:spcBef>
                <a:spcPct val="50000"/>
              </a:spcBef>
            </a:pPr>
            <a:r>
              <a:rPr lang="el-GR" sz="2000">
                <a:latin typeface="Times New Roman" pitchFamily="18" charset="0"/>
              </a:rPr>
              <a:t>1.1.2 </a:t>
            </a:r>
            <a:endParaRPr lang="en-GB" sz="2000">
              <a:latin typeface="Times New Roman" pitchFamily="18" charset="0"/>
            </a:endParaRPr>
          </a:p>
        </p:txBody>
      </p:sp>
      <p:cxnSp>
        <p:nvCxnSpPr>
          <p:cNvPr id="39" name="AutoShape 1059"/>
          <p:cNvCxnSpPr>
            <a:cxnSpLocks noChangeShapeType="1"/>
            <a:stCxn id="37" idx="0"/>
            <a:endCxn id="14" idx="2"/>
          </p:cNvCxnSpPr>
          <p:nvPr/>
        </p:nvCxnSpPr>
        <p:spPr bwMode="auto">
          <a:xfrm rot="5400000" flipH="1" flipV="1">
            <a:off x="373350" y="4230504"/>
            <a:ext cx="863025" cy="701675"/>
          </a:xfrm>
          <a:prstGeom prst="bentConnector3">
            <a:avLst>
              <a:gd name="adj1" fmla="val 50000"/>
            </a:avLst>
          </a:prstGeom>
          <a:noFill/>
          <a:ln w="9525">
            <a:solidFill>
              <a:schemeClr val="tx1"/>
            </a:solidFill>
            <a:miter lim="800000"/>
            <a:headEnd/>
            <a:tailEnd/>
          </a:ln>
          <a:effectLst/>
        </p:spPr>
      </p:cxnSp>
      <p:cxnSp>
        <p:nvCxnSpPr>
          <p:cNvPr id="40" name="AutoShape 1060"/>
          <p:cNvCxnSpPr>
            <a:cxnSpLocks noChangeShapeType="1"/>
            <a:stCxn id="38" idx="0"/>
            <a:endCxn id="14" idx="2"/>
          </p:cNvCxnSpPr>
          <p:nvPr/>
        </p:nvCxnSpPr>
        <p:spPr bwMode="auto">
          <a:xfrm rot="16200000" flipV="1">
            <a:off x="909926" y="4395603"/>
            <a:ext cx="863025" cy="371475"/>
          </a:xfrm>
          <a:prstGeom prst="bentConnector3">
            <a:avLst>
              <a:gd name="adj1" fmla="val 50000"/>
            </a:avLst>
          </a:prstGeom>
          <a:noFill/>
          <a:ln w="9525">
            <a:solidFill>
              <a:schemeClr val="tx1"/>
            </a:solidFill>
            <a:miter lim="800000"/>
            <a:headEnd/>
            <a:tailEnd/>
          </a:ln>
          <a:effectLst/>
        </p:spPr>
      </p:cxnSp>
      <p:sp>
        <p:nvSpPr>
          <p:cNvPr id="41" name="Text Box 1061"/>
          <p:cNvSpPr txBox="1">
            <a:spLocks noChangeArrowheads="1"/>
          </p:cNvSpPr>
          <p:nvPr/>
        </p:nvSpPr>
        <p:spPr bwMode="auto">
          <a:xfrm>
            <a:off x="2146300" y="5012853"/>
            <a:ext cx="825500" cy="406400"/>
          </a:xfrm>
          <a:prstGeom prst="rect">
            <a:avLst/>
          </a:prstGeom>
          <a:noFill/>
          <a:ln w="9525">
            <a:solidFill>
              <a:schemeClr val="tx1"/>
            </a:solidFill>
            <a:miter lim="800000"/>
            <a:headEnd/>
            <a:tailEnd/>
          </a:ln>
          <a:effectLst/>
        </p:spPr>
        <p:txBody>
          <a:bodyPr>
            <a:spAutoFit/>
          </a:bodyPr>
          <a:lstStyle/>
          <a:p>
            <a:pPr algn="ctr">
              <a:spcBef>
                <a:spcPct val="50000"/>
              </a:spcBef>
            </a:pPr>
            <a:r>
              <a:rPr lang="el-GR" sz="2000">
                <a:latin typeface="Times New Roman" pitchFamily="18" charset="0"/>
              </a:rPr>
              <a:t>1.1.3</a:t>
            </a:r>
            <a:endParaRPr lang="en-GB" sz="2000">
              <a:latin typeface="Times New Roman" pitchFamily="18" charset="0"/>
            </a:endParaRPr>
          </a:p>
        </p:txBody>
      </p:sp>
      <p:cxnSp>
        <p:nvCxnSpPr>
          <p:cNvPr id="42" name="AutoShape 1062"/>
          <p:cNvCxnSpPr>
            <a:cxnSpLocks noChangeShapeType="1"/>
            <a:stCxn id="41" idx="0"/>
            <a:endCxn id="14" idx="2"/>
          </p:cNvCxnSpPr>
          <p:nvPr/>
        </p:nvCxnSpPr>
        <p:spPr bwMode="auto">
          <a:xfrm rot="16200000" flipV="1">
            <a:off x="1425863" y="3879666"/>
            <a:ext cx="863025" cy="1403350"/>
          </a:xfrm>
          <a:prstGeom prst="bentConnector3">
            <a:avLst>
              <a:gd name="adj1" fmla="val 50000"/>
            </a:avLst>
          </a:prstGeom>
          <a:noFill/>
          <a:ln w="9525">
            <a:solidFill>
              <a:schemeClr val="tx1"/>
            </a:solidFill>
            <a:miter lim="800000"/>
            <a:headEnd/>
            <a:tailEnd/>
          </a:ln>
          <a:effectLst/>
        </p:spPr>
      </p:cxnSp>
      <p:sp>
        <p:nvSpPr>
          <p:cNvPr id="47" name="Text Box 1027"/>
          <p:cNvSpPr txBox="1">
            <a:spLocks noChangeArrowheads="1"/>
          </p:cNvSpPr>
          <p:nvPr/>
        </p:nvSpPr>
        <p:spPr bwMode="auto">
          <a:xfrm>
            <a:off x="3324885" y="1387946"/>
            <a:ext cx="2228850" cy="711200"/>
          </a:xfrm>
          <a:prstGeom prst="rect">
            <a:avLst/>
          </a:prstGeom>
          <a:noFill/>
          <a:ln w="9525">
            <a:solidFill>
              <a:schemeClr val="tx1"/>
            </a:solidFill>
            <a:miter lim="800000"/>
            <a:headEnd/>
            <a:tailEnd/>
          </a:ln>
          <a:effectLst/>
        </p:spPr>
        <p:txBody>
          <a:bodyPr>
            <a:spAutoFit/>
          </a:bodyPr>
          <a:lstStyle/>
          <a:p>
            <a:pPr algn="ctr">
              <a:spcBef>
                <a:spcPct val="50000"/>
              </a:spcBef>
            </a:pPr>
            <a:r>
              <a:rPr lang="el-GR" sz="2000" dirty="0" smtClean="0">
                <a:latin typeface="Times New Roman" pitchFamily="18" charset="0"/>
              </a:rPr>
              <a:t>Αντιμετώπιση </a:t>
            </a:r>
            <a:r>
              <a:rPr lang="el-GR" sz="2000" dirty="0">
                <a:latin typeface="Times New Roman" pitchFamily="18" charset="0"/>
              </a:rPr>
              <a:t>ναρκωτικών</a:t>
            </a:r>
            <a:endParaRPr lang="en-GB" sz="2000" dirty="0">
              <a:latin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52600" y="0"/>
            <a:ext cx="7391400" cy="6857999"/>
          </a:xfrm>
        </p:spPr>
        <p:txBody>
          <a:bodyPr/>
          <a:lstStyle/>
          <a:p>
            <a:pPr>
              <a:buNone/>
            </a:pPr>
            <a:r>
              <a:rPr lang="el-GR" b="1" dirty="0" smtClean="0">
                <a:solidFill>
                  <a:schemeClr val="accent1">
                    <a:lumMod val="50000"/>
                  </a:schemeClr>
                </a:solidFill>
              </a:rPr>
              <a:t>Ανάλυση προβλήματος</a:t>
            </a:r>
            <a:r>
              <a:rPr lang="el-GR" dirty="0" smtClean="0"/>
              <a:t>: </a:t>
            </a:r>
            <a:r>
              <a:rPr lang="el-GR" b="1" dirty="0" smtClean="0"/>
              <a:t>Εξυπηρέτηση πολιτών από τις υπηρεσίες του δημοσίου.</a:t>
            </a:r>
          </a:p>
          <a:p>
            <a:pPr>
              <a:buNone/>
            </a:pPr>
            <a:r>
              <a:rPr lang="el-GR" dirty="0" smtClean="0"/>
              <a:t>                 </a:t>
            </a:r>
            <a:r>
              <a:rPr lang="el-GR" b="1" u="sng" dirty="0" smtClean="0">
                <a:solidFill>
                  <a:schemeClr val="accent1">
                    <a:lumMod val="50000"/>
                  </a:schemeClr>
                </a:solidFill>
              </a:rPr>
              <a:t>Φραστική ανάλυση</a:t>
            </a:r>
          </a:p>
          <a:p>
            <a:pPr>
              <a:buNone/>
            </a:pPr>
            <a:r>
              <a:rPr lang="el-GR" dirty="0" smtClean="0"/>
              <a:t>1. Προσδιορισμός αναγκών</a:t>
            </a:r>
          </a:p>
          <a:p>
            <a:pPr>
              <a:buNone/>
            </a:pPr>
            <a:r>
              <a:rPr lang="el-GR" dirty="0" smtClean="0"/>
              <a:t>   </a:t>
            </a:r>
            <a:r>
              <a:rPr lang="el-GR" sz="2000" dirty="0" smtClean="0"/>
              <a:t>1.1. Ταχύτερη εξυπηρέτηση πολιτών</a:t>
            </a:r>
          </a:p>
          <a:p>
            <a:pPr>
              <a:buNone/>
            </a:pPr>
            <a:r>
              <a:rPr lang="el-GR" sz="2000" dirty="0" smtClean="0"/>
              <a:t>   1.2. Περιορισμός μετακινήσεων</a:t>
            </a:r>
          </a:p>
          <a:p>
            <a:pPr>
              <a:buNone/>
            </a:pPr>
            <a:r>
              <a:rPr lang="el-GR" dirty="0" smtClean="0"/>
              <a:t>2. Δράση</a:t>
            </a:r>
          </a:p>
          <a:p>
            <a:pPr>
              <a:buNone/>
            </a:pPr>
            <a:r>
              <a:rPr lang="el-GR" dirty="0" smtClean="0"/>
              <a:t>   </a:t>
            </a:r>
            <a:r>
              <a:rPr lang="el-GR" sz="2000" dirty="0" smtClean="0"/>
              <a:t>2.1. Ανάπτυξη ηλεκτρονικών υπηρεσιών εξυπηρέτησης</a:t>
            </a:r>
          </a:p>
          <a:p>
            <a:pPr>
              <a:buNone/>
            </a:pPr>
            <a:r>
              <a:rPr lang="el-GR" sz="2000" dirty="0" smtClean="0"/>
              <a:t>        2.1.1. Ποιες υπηρεσίες θα είναι διαθέσιμες;</a:t>
            </a:r>
          </a:p>
          <a:p>
            <a:pPr>
              <a:buNone/>
            </a:pPr>
            <a:r>
              <a:rPr lang="el-GR" sz="2000" dirty="0" smtClean="0"/>
              <a:t>        2.1.2. Με ποια διαδικασία θα γίνονται διαθέσιμες;</a:t>
            </a:r>
          </a:p>
          <a:p>
            <a:pPr>
              <a:buNone/>
            </a:pPr>
            <a:r>
              <a:rPr lang="el-GR" sz="2000" dirty="0" smtClean="0"/>
              <a:t>   2.2. Ενημέρωση πολιτών</a:t>
            </a:r>
          </a:p>
          <a:p>
            <a:pPr>
              <a:buNone/>
            </a:pPr>
            <a:r>
              <a:rPr lang="el-GR" sz="2000" dirty="0" smtClean="0"/>
              <a:t>   2.3. Ενημέρωση υπαλλήλων για να συνδράμουν το έργο</a:t>
            </a:r>
          </a:p>
          <a:p>
            <a:pPr>
              <a:buNone/>
            </a:pPr>
            <a:r>
              <a:rPr lang="el-GR" dirty="0" smtClean="0"/>
              <a:t>3. Εφαρμογή του σχεδίου.</a:t>
            </a:r>
          </a:p>
          <a:p>
            <a:pPr>
              <a:buNone/>
            </a:pPr>
            <a:endParaRPr lang="el-GR" dirty="0"/>
          </a:p>
        </p:txBody>
      </p:sp>
      <p:sp>
        <p:nvSpPr>
          <p:cNvPr id="4" name="3 - Θέση αριθμού διαφάνειας"/>
          <p:cNvSpPr>
            <a:spLocks noGrp="1"/>
          </p:cNvSpPr>
          <p:nvPr>
            <p:ph type="sldNum" sz="quarter" idx="12"/>
          </p:nvPr>
        </p:nvSpPr>
        <p:spPr/>
        <p:txBody>
          <a:bodyPr/>
          <a:lstStyle/>
          <a:p>
            <a:fld id="{811AAEEF-F233-4E32-A923-D4DF4B556C67}" type="slidenum">
              <a:rPr lang="en-US" smtClean="0"/>
              <a:pPr/>
              <a:t>27</a:t>
            </a:fld>
            <a:endParaRPr lang="en-US" dirty="0"/>
          </a:p>
        </p:txBody>
      </p:sp>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17601" y="304800"/>
            <a:ext cx="8026400" cy="643467"/>
          </a:xfrm>
        </p:spPr>
        <p:txBody>
          <a:bodyPr/>
          <a:lstStyle/>
          <a:p>
            <a:r>
              <a:rPr lang="el-GR" dirty="0" smtClean="0"/>
              <a:t>Σύνθεση-Κατηγοριοποίηση-Γενίκευση</a:t>
            </a:r>
            <a:endParaRPr lang="el-GR" dirty="0"/>
          </a:p>
        </p:txBody>
      </p:sp>
      <p:sp>
        <p:nvSpPr>
          <p:cNvPr id="3" name="2 - Θέση περιεχομένου"/>
          <p:cNvSpPr>
            <a:spLocks noGrp="1"/>
          </p:cNvSpPr>
          <p:nvPr>
            <p:ph idx="1"/>
          </p:nvPr>
        </p:nvSpPr>
        <p:spPr>
          <a:xfrm>
            <a:off x="1752599" y="880533"/>
            <a:ext cx="7222067" cy="6282267"/>
          </a:xfrm>
        </p:spPr>
        <p:txBody>
          <a:bodyPr/>
          <a:lstStyle/>
          <a:p>
            <a:pPr>
              <a:buFont typeface="Wingdings" pitchFamily="2" charset="2"/>
              <a:buChar char="Ø"/>
            </a:pPr>
            <a:r>
              <a:rPr lang="el-GR" dirty="0" smtClean="0"/>
              <a:t>Αφού ολοκληρωθεί η ανάλυση του προβλήματος ακολουθεί το στάδιο της </a:t>
            </a:r>
            <a:r>
              <a:rPr lang="el-GR" b="1" dirty="0" smtClean="0"/>
              <a:t>σύνθεσης</a:t>
            </a:r>
            <a:r>
              <a:rPr lang="el-GR" dirty="0" smtClean="0"/>
              <a:t> όπου επιχειρείται η κατασκευή μιας νέας δομής, με την οργάνωση των επιμέρους στοιχείων του προβλήματος.</a:t>
            </a:r>
          </a:p>
          <a:p>
            <a:pPr>
              <a:buFont typeface="Wingdings" pitchFamily="2" charset="2"/>
              <a:buChar char="Ø"/>
            </a:pPr>
            <a:r>
              <a:rPr lang="el-GR" dirty="0" smtClean="0"/>
              <a:t>Επιπλέον, η </a:t>
            </a:r>
            <a:r>
              <a:rPr lang="el-GR" b="1" dirty="0" smtClean="0"/>
              <a:t>κατηγοριοποίηση</a:t>
            </a:r>
            <a:r>
              <a:rPr lang="el-GR" dirty="0" smtClean="0"/>
              <a:t> του προβλήματος είναι ένα εξίσου σημαντικό στάδιο, μέσω του οποίου το πρόβλημα κατατάσσεται σε κάποια κατηγορία, σε μία οικογένεια παρόμοιων προβλημάτων και έτσι διευκολύνεται η επίλυση, αφού παρέχεται η ευκαιρία να προσδιοριστεί το ζητούμενο ανάμεσα σε παρόμοια «αντικείμενα». </a:t>
            </a:r>
          </a:p>
          <a:p>
            <a:pPr>
              <a:buFont typeface="Wingdings" pitchFamily="2" charset="2"/>
              <a:buChar char="Ø"/>
            </a:pPr>
            <a:r>
              <a:rPr lang="el-GR" dirty="0" smtClean="0"/>
              <a:t>Τέλος, με τη </a:t>
            </a:r>
            <a:r>
              <a:rPr lang="el-GR" b="1" dirty="0" smtClean="0"/>
              <a:t>γενίκευση</a:t>
            </a:r>
            <a:r>
              <a:rPr lang="el-GR" dirty="0" smtClean="0"/>
              <a:t>, μπορούν να μεταφερθούν τα αποτελέσματα σε άλλες παρεμφερείς καταστάσεις ή προβλήματα.</a:t>
            </a:r>
          </a:p>
          <a:p>
            <a:pPr>
              <a:buNone/>
            </a:pPr>
            <a:endParaRPr lang="el-GR" dirty="0"/>
          </a:p>
        </p:txBody>
      </p:sp>
      <p:sp>
        <p:nvSpPr>
          <p:cNvPr id="4" name="3 - Θέση αριθμού διαφάνειας"/>
          <p:cNvSpPr>
            <a:spLocks noGrp="1"/>
          </p:cNvSpPr>
          <p:nvPr>
            <p:ph type="sldNum" sz="quarter" idx="12"/>
          </p:nvPr>
        </p:nvSpPr>
        <p:spPr/>
        <p:txBody>
          <a:bodyPr/>
          <a:lstStyle/>
          <a:p>
            <a:fld id="{811AAEEF-F233-4E32-A923-D4DF4B556C67}" type="slidenum">
              <a:rPr lang="en-US" smtClean="0"/>
              <a:pPr/>
              <a:t>28</a:t>
            </a:fld>
            <a:endParaRPr lang="en-US" dirty="0"/>
          </a:p>
        </p:txBody>
      </p:sp>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52600" y="127000"/>
            <a:ext cx="7010400" cy="1016000"/>
          </a:xfrm>
        </p:spPr>
        <p:txBody>
          <a:bodyPr/>
          <a:lstStyle/>
          <a:p>
            <a:r>
              <a:rPr lang="el-GR" sz="2000" dirty="0" smtClean="0"/>
              <a:t/>
            </a:r>
            <a:br>
              <a:rPr lang="el-GR" sz="2000" dirty="0" smtClean="0"/>
            </a:br>
            <a:r>
              <a:rPr lang="el-GR" sz="2000" dirty="0" smtClean="0"/>
              <a:t/>
            </a:r>
            <a:br>
              <a:rPr lang="el-GR" sz="2000" dirty="0" smtClean="0"/>
            </a:br>
            <a:r>
              <a:rPr lang="el-GR" sz="2000" dirty="0" smtClean="0"/>
              <a:t>Παράδειγμα 2.2. </a:t>
            </a:r>
            <a:br>
              <a:rPr lang="el-GR" sz="2000" dirty="0" smtClean="0"/>
            </a:br>
            <a:r>
              <a:rPr lang="el-GR" sz="2000" dirty="0" smtClean="0"/>
              <a:t>Να διερευνηθεί η εξίσωση </a:t>
            </a:r>
            <a:r>
              <a:rPr lang="el-GR" sz="2000" dirty="0" err="1" smtClean="0"/>
              <a:t>αx</a:t>
            </a:r>
            <a:r>
              <a:rPr lang="el-GR" sz="2000" dirty="0" smtClean="0"/>
              <a:t> + β = 0 ως προς x, για τις διάφορες τιμές του α και β</a:t>
            </a:r>
            <a:r>
              <a:rPr lang="el-GR" dirty="0" smtClean="0"/>
              <a:t>.</a:t>
            </a:r>
            <a:br>
              <a:rPr lang="el-GR" dirty="0" smtClean="0"/>
            </a:br>
            <a:endParaRPr lang="el-GR" dirty="0"/>
          </a:p>
        </p:txBody>
      </p:sp>
      <p:graphicFrame>
        <p:nvGraphicFramePr>
          <p:cNvPr id="5" name="4 - Θέση περιεχομένου"/>
          <p:cNvGraphicFramePr>
            <a:graphicFrameLocks noGrp="1"/>
          </p:cNvGraphicFramePr>
          <p:nvPr>
            <p:ph idx="1"/>
          </p:nvPr>
        </p:nvGraphicFramePr>
        <p:xfrm>
          <a:off x="1938866" y="1386947"/>
          <a:ext cx="7010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 Θέση αριθμού διαφάνειας"/>
          <p:cNvSpPr>
            <a:spLocks noGrp="1"/>
          </p:cNvSpPr>
          <p:nvPr>
            <p:ph type="sldNum" sz="quarter" idx="12"/>
          </p:nvPr>
        </p:nvSpPr>
        <p:spPr/>
        <p:txBody>
          <a:bodyPr/>
          <a:lstStyle/>
          <a:p>
            <a:fld id="{811AAEEF-F233-4E32-A923-D4DF4B556C67}" type="slidenum">
              <a:rPr lang="en-US" smtClean="0"/>
              <a:pPr/>
              <a:t>29</a:t>
            </a:fld>
            <a:endParaRPr lang="en-US" dirty="0"/>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Επιστήμη των Υπολογιστών</a:t>
            </a:r>
            <a:endParaRPr lang="el-GR" dirty="0"/>
          </a:p>
        </p:txBody>
      </p:sp>
      <p:sp>
        <p:nvSpPr>
          <p:cNvPr id="3" name="2 - Θέση περιεχομένου"/>
          <p:cNvSpPr>
            <a:spLocks noGrp="1"/>
          </p:cNvSpPr>
          <p:nvPr>
            <p:ph idx="1"/>
          </p:nvPr>
        </p:nvSpPr>
        <p:spPr/>
        <p:txBody>
          <a:bodyPr/>
          <a:lstStyle/>
          <a:p>
            <a:r>
              <a:rPr lang="el-GR" dirty="0" smtClean="0"/>
              <a:t>Η Επιστήμη των Υπολογιστών ερευνά τα θεωρητικά θεμέλια και τη φύση των </a:t>
            </a:r>
            <a:r>
              <a:rPr lang="el-GR" dirty="0" smtClean="0">
                <a:solidFill>
                  <a:srgbClr val="C00000"/>
                </a:solidFill>
                <a:hlinkClick r:id="rId2"/>
              </a:rPr>
              <a:t>πληροφοριών</a:t>
            </a:r>
            <a:r>
              <a:rPr lang="el-GR" dirty="0" smtClean="0"/>
              <a:t>, των </a:t>
            </a:r>
            <a:r>
              <a:rPr lang="el-GR" dirty="0" smtClean="0">
                <a:hlinkClick r:id="rId3"/>
              </a:rPr>
              <a:t>αλγορίθμων</a:t>
            </a:r>
            <a:r>
              <a:rPr lang="el-GR" dirty="0" smtClean="0"/>
              <a:t> και των </a:t>
            </a:r>
            <a:r>
              <a:rPr lang="el-GR" dirty="0" smtClean="0">
                <a:hlinkClick r:id="rId4"/>
              </a:rPr>
              <a:t>υπολογισμών</a:t>
            </a:r>
            <a:r>
              <a:rPr lang="el-GR" dirty="0" smtClean="0"/>
              <a:t>, καθώς και τις τεχνολογικές εφαρμογές τους σε αυτοματοποιημένα </a:t>
            </a:r>
            <a:r>
              <a:rPr lang="el-GR" dirty="0" smtClean="0">
                <a:hlinkClick r:id="rId5"/>
              </a:rPr>
              <a:t>υπολογιστικά συστήματα</a:t>
            </a:r>
            <a:r>
              <a:rPr lang="en-US" dirty="0" smtClean="0"/>
              <a:t> </a:t>
            </a:r>
            <a:r>
              <a:rPr lang="el-GR" dirty="0" smtClean="0"/>
              <a:t>από τις σκοπιές σχεδίασης, ανάπτυξης, υλοποίησης, διερεύνησης και ανάλυσης. </a:t>
            </a:r>
          </a:p>
          <a:p>
            <a:endParaRPr lang="el-GR" dirty="0"/>
          </a:p>
        </p:txBody>
      </p:sp>
      <p:sp>
        <p:nvSpPr>
          <p:cNvPr id="5" name="4 - Θέση αριθμού διαφάνειας"/>
          <p:cNvSpPr>
            <a:spLocks noGrp="1"/>
          </p:cNvSpPr>
          <p:nvPr>
            <p:ph type="sldNum" sz="quarter" idx="12"/>
          </p:nvPr>
        </p:nvSpPr>
        <p:spPr/>
        <p:txBody>
          <a:bodyPr/>
          <a:lstStyle/>
          <a:p>
            <a:fld id="{811AAEEF-F233-4E32-A923-D4DF4B556C67}" type="slidenum">
              <a:rPr lang="en-US" smtClean="0"/>
              <a:pPr/>
              <a:t>3</a:t>
            </a:fld>
            <a:endParaRPr lang="en-US" dirty="0"/>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52600" y="304800"/>
            <a:ext cx="7010400" cy="499533"/>
          </a:xfrm>
        </p:spPr>
        <p:txBody>
          <a:bodyPr/>
          <a:lstStyle/>
          <a:p>
            <a:r>
              <a:rPr lang="el-GR" dirty="0" smtClean="0"/>
              <a:t>Απάντηση:</a:t>
            </a:r>
            <a:endParaRPr lang="el-GR" dirty="0"/>
          </a:p>
        </p:txBody>
      </p:sp>
      <p:sp>
        <p:nvSpPr>
          <p:cNvPr id="3" name="2 - Θέση περιεχομένου"/>
          <p:cNvSpPr>
            <a:spLocks noGrp="1"/>
          </p:cNvSpPr>
          <p:nvPr>
            <p:ph idx="1"/>
          </p:nvPr>
        </p:nvSpPr>
        <p:spPr>
          <a:xfrm>
            <a:off x="1752600" y="1024466"/>
            <a:ext cx="7010400" cy="5833533"/>
          </a:xfrm>
        </p:spPr>
        <p:txBody>
          <a:bodyPr/>
          <a:lstStyle/>
          <a:p>
            <a:pPr marL="0" indent="0">
              <a:buNone/>
            </a:pPr>
            <a:r>
              <a:rPr lang="el-GR" dirty="0" smtClean="0"/>
              <a:t>Υπάρχουν 2 περιπτώσεις: Αν ο συντελεστής της μεταβλητής x είναι διάφορος του μηδενός (α ≠ 0) ή αν ο συντελεστής της μεταβλητής x είναι ίσος με μηδέν (α = 0).</a:t>
            </a:r>
          </a:p>
          <a:p>
            <a:pPr>
              <a:buFont typeface="Wingdings" pitchFamily="2" charset="2"/>
              <a:buChar char="ü"/>
            </a:pPr>
            <a:r>
              <a:rPr lang="el-GR" b="1" dirty="0" smtClean="0"/>
              <a:t>Περίπτωση 1</a:t>
            </a:r>
            <a:r>
              <a:rPr lang="el-GR" dirty="0" smtClean="0"/>
              <a:t>: Αν α ≠ 0, τότε η εξίσωση έχει</a:t>
            </a:r>
          </a:p>
          <a:p>
            <a:pPr>
              <a:buNone/>
            </a:pPr>
            <a:r>
              <a:rPr lang="el-GR" dirty="0" smtClean="0"/>
              <a:t>              μοναδική λύση την x = - β/α.</a:t>
            </a:r>
          </a:p>
          <a:p>
            <a:pPr>
              <a:buFont typeface="Wingdings" pitchFamily="2" charset="2"/>
              <a:buChar char="ü"/>
            </a:pPr>
            <a:r>
              <a:rPr lang="el-GR" b="1" dirty="0" smtClean="0"/>
              <a:t>Περίπτωση 2</a:t>
            </a:r>
            <a:r>
              <a:rPr lang="el-GR" dirty="0" smtClean="0"/>
              <a:t>: Αν α = 0 τότε υπάρχουν δύο υποπεριπτώσεις: Αν ο σταθερός όρος β είναι διάφορος του μηδενός (β ≠ 0) ή αν είναι ίσος με μηδέν (β = 0).</a:t>
            </a:r>
          </a:p>
          <a:p>
            <a:pPr marL="541338" indent="-185738"/>
            <a:r>
              <a:rPr lang="el-GR" dirty="0" smtClean="0"/>
              <a:t>    </a:t>
            </a:r>
            <a:r>
              <a:rPr lang="el-GR" sz="2000" b="1" dirty="0" smtClean="0"/>
              <a:t>Περίπτωση 2.1</a:t>
            </a:r>
            <a:r>
              <a:rPr lang="el-GR" sz="2000" dirty="0" smtClean="0"/>
              <a:t>. Αν β ≠ 0, η εξίσωση είναι αδύνατη.</a:t>
            </a:r>
          </a:p>
          <a:p>
            <a:pPr marL="541338" indent="-185738">
              <a:tabLst>
                <a:tab pos="541338" algn="l"/>
                <a:tab pos="627063" algn="l"/>
              </a:tabLst>
            </a:pPr>
            <a:r>
              <a:rPr lang="el-GR" sz="2000" dirty="0" smtClean="0"/>
              <a:t>     </a:t>
            </a:r>
            <a:r>
              <a:rPr lang="el-GR" sz="2000" b="1" dirty="0" smtClean="0"/>
              <a:t>Περίπτωση 2.2</a:t>
            </a:r>
            <a:r>
              <a:rPr lang="el-GR" sz="2000" dirty="0" smtClean="0"/>
              <a:t>. Αν β = 0, η εξίσωση είναι αόριστη.</a:t>
            </a:r>
          </a:p>
          <a:p>
            <a:pPr>
              <a:buNone/>
            </a:pPr>
            <a:endParaRPr lang="el-GR" dirty="0"/>
          </a:p>
        </p:txBody>
      </p:sp>
      <p:sp>
        <p:nvSpPr>
          <p:cNvPr id="4" name="3 - Θέση αριθμού διαφάνειας"/>
          <p:cNvSpPr>
            <a:spLocks noGrp="1"/>
          </p:cNvSpPr>
          <p:nvPr>
            <p:ph type="sldNum" sz="quarter" idx="12"/>
          </p:nvPr>
        </p:nvSpPr>
        <p:spPr/>
        <p:txBody>
          <a:bodyPr/>
          <a:lstStyle/>
          <a:p>
            <a:fld id="{811AAEEF-F233-4E32-A923-D4DF4B556C67}" type="slidenum">
              <a:rPr lang="en-US" smtClean="0"/>
              <a:pPr/>
              <a:t>30</a:t>
            </a:fld>
            <a:endParaRPr lang="en-US" dirty="0"/>
          </a:p>
        </p:txBody>
      </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a:r>
            <a:br>
              <a:rPr lang="el-GR" dirty="0" smtClean="0"/>
            </a:br>
            <a:r>
              <a:rPr lang="el-GR" dirty="0" smtClean="0"/>
              <a:t>Ερωτήσεις - Θέματα προς συζήτηση - Δραστηριότητες</a:t>
            </a:r>
            <a:br>
              <a:rPr lang="el-GR" dirty="0" smtClean="0"/>
            </a:br>
            <a:endParaRPr lang="el-GR" dirty="0"/>
          </a:p>
        </p:txBody>
      </p:sp>
      <p:sp>
        <p:nvSpPr>
          <p:cNvPr id="3" name="2 - Θέση περιεχομένου"/>
          <p:cNvSpPr>
            <a:spLocks noGrp="1"/>
          </p:cNvSpPr>
          <p:nvPr>
            <p:ph idx="1"/>
          </p:nvPr>
        </p:nvSpPr>
        <p:spPr/>
        <p:txBody>
          <a:bodyPr/>
          <a:lstStyle/>
          <a:p>
            <a:pPr>
              <a:buFont typeface="+mj-lt"/>
              <a:buAutoNum type="arabicPeriod"/>
            </a:pPr>
            <a:r>
              <a:rPr lang="el-GR" sz="2000" dirty="0" smtClean="0"/>
              <a:t>Να αναφέρετε τις κατηγορίες προβλημάτων ως προς τη δυνατότητα επίλυσης και να δώσετε παραδείγματα προβλημάτων από κάθε κατηγορία.</a:t>
            </a:r>
          </a:p>
          <a:p>
            <a:pPr>
              <a:buNone/>
            </a:pPr>
            <a:r>
              <a:rPr lang="el-GR" sz="2000" dirty="0" smtClean="0"/>
              <a:t>2. Εργαστείτε σε ομάδες. Κάθε ομάδα θα θέτει ένα πρόβλημα στην άλλη ομάδα, η οποία καλείται να ανακαλύψει την κατηγορία στην οποία ανήκει το πρόβλημα.</a:t>
            </a:r>
          </a:p>
          <a:p>
            <a:pPr>
              <a:buNone/>
            </a:pPr>
            <a:r>
              <a:rPr lang="el-GR" sz="2000" dirty="0" smtClean="0"/>
              <a:t>3. Να διερευνήσετε την εξίσωση αx2 + </a:t>
            </a:r>
            <a:r>
              <a:rPr lang="el-GR" sz="2000" dirty="0" err="1" smtClean="0"/>
              <a:t>βx</a:t>
            </a:r>
            <a:r>
              <a:rPr lang="el-GR" sz="2000" dirty="0" smtClean="0"/>
              <a:t> + γ = 0 ως προς x για τις διάφορες τιμές των α, β και γ.</a:t>
            </a:r>
          </a:p>
          <a:p>
            <a:pPr>
              <a:buNone/>
            </a:pPr>
            <a:r>
              <a:rPr lang="el-GR" sz="2000" dirty="0" smtClean="0"/>
              <a:t>4. Μπορεί κάθε χάρτης να χρωματιστεί με τέσσερα χρώματα το πολύ, ώστε οι γειτονικές χώρες να είναι χρωματισμένες διαφορετικά;</a:t>
            </a:r>
          </a:p>
          <a:p>
            <a:pPr>
              <a:buNone/>
            </a:pPr>
            <a:endParaRPr lang="el-GR" sz="1200" dirty="0"/>
          </a:p>
        </p:txBody>
      </p:sp>
      <p:sp>
        <p:nvSpPr>
          <p:cNvPr id="4" name="3 - Θέση αριθμού διαφάνειας"/>
          <p:cNvSpPr>
            <a:spLocks noGrp="1"/>
          </p:cNvSpPr>
          <p:nvPr>
            <p:ph type="sldNum" sz="quarter" idx="12"/>
          </p:nvPr>
        </p:nvSpPr>
        <p:spPr/>
        <p:txBody>
          <a:bodyPr/>
          <a:lstStyle/>
          <a:p>
            <a:fld id="{811AAEEF-F233-4E32-A923-D4DF4B556C67}" type="slidenum">
              <a:rPr lang="en-US" smtClean="0"/>
              <a:pPr/>
              <a:t>31</a:t>
            </a:fld>
            <a:endParaRPr lang="en-US" dirty="0"/>
          </a:p>
        </p:txBody>
      </p:sp>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a:buNone/>
            </a:pPr>
            <a:r>
              <a:rPr lang="el-GR" sz="2000" dirty="0" smtClean="0"/>
              <a:t>5. Να χαρακτηρίσετε με Σωστό ή Λάθος τις παρακάτω προτάσεις:</a:t>
            </a:r>
          </a:p>
          <a:p>
            <a:pPr>
              <a:buNone/>
            </a:pPr>
            <a:r>
              <a:rPr lang="el-GR" sz="2000" dirty="0" smtClean="0"/>
              <a:t>   Α. Κάθε </a:t>
            </a:r>
            <a:r>
              <a:rPr lang="el-GR" sz="2000" dirty="0" err="1" smtClean="0"/>
              <a:t>επιλύσιμο</a:t>
            </a:r>
            <a:r>
              <a:rPr lang="el-GR" sz="2000" dirty="0" smtClean="0"/>
              <a:t> πρόβλημα είναι υπολογιστικό.</a:t>
            </a:r>
          </a:p>
          <a:p>
            <a:pPr>
              <a:buNone/>
            </a:pPr>
            <a:r>
              <a:rPr lang="el-GR" sz="2000" dirty="0" smtClean="0"/>
              <a:t>   Β. Η κατανόηση προηγείται της επίλυσης.</a:t>
            </a:r>
          </a:p>
          <a:p>
            <a:pPr>
              <a:buNone/>
            </a:pPr>
            <a:r>
              <a:rPr lang="el-GR" sz="2000" dirty="0" smtClean="0"/>
              <a:t>   Γ. Όλα τα προβλήματα μπορούν να λυθούν με τη βοήθεια του υπολογιστή.</a:t>
            </a:r>
          </a:p>
          <a:p>
            <a:pPr>
              <a:buNone/>
            </a:pPr>
            <a:r>
              <a:rPr lang="el-GR" sz="2000" dirty="0" smtClean="0"/>
              <a:t>   Δ. Η ανάλυση του προβλήματος βοηθάει στην επίλυσή του.</a:t>
            </a:r>
          </a:p>
          <a:p>
            <a:pPr>
              <a:buNone/>
            </a:pPr>
            <a:r>
              <a:rPr lang="el-GR" sz="2000" dirty="0" smtClean="0"/>
              <a:t>   Ε. Υπάρχουν μη υπολογιστικά μαθηματικά προβλήματα.</a:t>
            </a:r>
          </a:p>
          <a:p>
            <a:pPr>
              <a:buNone/>
            </a:pPr>
            <a:endParaRPr lang="el-GR" sz="2000" dirty="0"/>
          </a:p>
        </p:txBody>
      </p:sp>
      <p:sp>
        <p:nvSpPr>
          <p:cNvPr id="4" name="3 - Θέση αριθμού διαφάνειας"/>
          <p:cNvSpPr>
            <a:spLocks noGrp="1"/>
          </p:cNvSpPr>
          <p:nvPr>
            <p:ph type="sldNum" sz="quarter" idx="12"/>
          </p:nvPr>
        </p:nvSpPr>
        <p:spPr/>
        <p:txBody>
          <a:bodyPr/>
          <a:lstStyle/>
          <a:p>
            <a:fld id="{811AAEEF-F233-4E32-A923-D4DF4B556C67}" type="slidenum">
              <a:rPr lang="en-US" smtClean="0"/>
              <a:pPr/>
              <a:t>32</a:t>
            </a:fld>
            <a:endParaRPr lang="en-US" dirty="0"/>
          </a:p>
        </p:txBody>
      </p:sp>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52600" y="304800"/>
            <a:ext cx="7010400" cy="135467"/>
          </a:xfrm>
        </p:spPr>
        <p:txBody>
          <a:bodyPr/>
          <a:lstStyle/>
          <a:p>
            <a:endParaRPr lang="el-GR" dirty="0"/>
          </a:p>
        </p:txBody>
      </p:sp>
      <p:sp>
        <p:nvSpPr>
          <p:cNvPr id="3" name="2 - Θέση περιεχομένου"/>
          <p:cNvSpPr>
            <a:spLocks noGrp="1"/>
          </p:cNvSpPr>
          <p:nvPr>
            <p:ph idx="1"/>
          </p:nvPr>
        </p:nvSpPr>
        <p:spPr>
          <a:xfrm>
            <a:off x="1041400" y="567267"/>
            <a:ext cx="8102600" cy="5400146"/>
          </a:xfrm>
        </p:spPr>
        <p:txBody>
          <a:bodyPr/>
          <a:lstStyle/>
          <a:p>
            <a:r>
              <a:rPr lang="el-GR" dirty="0" smtClean="0"/>
              <a:t>Στα </a:t>
            </a:r>
            <a:r>
              <a:rPr lang="el-GR" dirty="0" smtClean="0">
                <a:hlinkClick r:id="rId2" tooltip="Μαθηματικά"/>
              </a:rPr>
              <a:t>μαθηματικά</a:t>
            </a:r>
            <a:r>
              <a:rPr lang="el-GR" dirty="0" smtClean="0"/>
              <a:t> το </a:t>
            </a:r>
            <a:r>
              <a:rPr lang="el-GR" b="1" dirty="0" smtClean="0"/>
              <a:t>θεώρημα των τεσσάρων χρωμάτων,</a:t>
            </a:r>
            <a:r>
              <a:rPr lang="el-GR" dirty="0" smtClean="0"/>
              <a:t> ή το </a:t>
            </a:r>
            <a:r>
              <a:rPr lang="el-GR" b="1" dirty="0" smtClean="0"/>
              <a:t>θεώρημα των χαρτών των τεσσάρων χρωμάτων</a:t>
            </a:r>
            <a:r>
              <a:rPr lang="el-GR" dirty="0" smtClean="0"/>
              <a:t> δηλώνει ότι, δεδομένου του διαχωρισμού ενός επιπέδου σε </a:t>
            </a:r>
            <a:r>
              <a:rPr lang="el-GR" dirty="0" smtClean="0">
                <a:hlinkClick r:id="rId3" tooltip="Γειτονικές (δεν έχει γραφτεί ακόμα)"/>
              </a:rPr>
              <a:t>γειτονικές</a:t>
            </a:r>
            <a:r>
              <a:rPr lang="el-GR" dirty="0" smtClean="0"/>
              <a:t> περιοχές, παράγοντας έτσι ένα χάρτη, δεν απαιτούνται περισσότερα από τέσσερα χρώματα για να χρωματιστούν οι περιοχές του χάρτη, έτσι ώστε να μην υπάρχουν δύο γειτονικές περιοχές με τα ίδια χρώματα. Δύο περιοχές ονομάζονται γειτονικές αν έχουν ένα κοινό σύνορο, χωρίς να σχηματίζουν κορυφή, καθώς οι κορυφές αποτελούν σημεία που είναι κοινά για τρεις ή περισσότερες περιοχές.</a:t>
            </a:r>
            <a:r>
              <a:rPr lang="el-GR" baseline="30000" dirty="0" smtClean="0">
                <a:hlinkClick r:id="rId4"/>
              </a:rPr>
              <a:t>[1]</a:t>
            </a:r>
            <a:r>
              <a:rPr lang="el-GR" dirty="0" smtClean="0"/>
              <a:t>Για παράδειγμα, στο χάρτη των Ηνωμένων Πολιτειών της Αμερικής, η Γιούτα και η Αριζόνα είναι γειτονικές πολιτείες, αλλά η Γιούτα και το Νέο Μεξικό, οι οποίες έχουν μόνο ένα κοινό </a:t>
            </a:r>
            <a:r>
              <a:rPr lang="el-GR" dirty="0" smtClean="0">
                <a:hlinkClick r:id="rId5" tooltip="Σημείο"/>
              </a:rPr>
              <a:t>σημείο</a:t>
            </a:r>
            <a:r>
              <a:rPr lang="el-GR" dirty="0" smtClean="0"/>
              <a:t> το οποίο ανήκει επίσης στην Αριζόνα και το Κολοράντο, δεν είναι.</a:t>
            </a:r>
            <a:endParaRPr lang="el-GR" dirty="0"/>
          </a:p>
        </p:txBody>
      </p:sp>
      <p:sp>
        <p:nvSpPr>
          <p:cNvPr id="4" name="3 - Θέση αριθμού διαφάνειας"/>
          <p:cNvSpPr>
            <a:spLocks noGrp="1"/>
          </p:cNvSpPr>
          <p:nvPr>
            <p:ph type="sldNum" sz="quarter" idx="12"/>
          </p:nvPr>
        </p:nvSpPr>
        <p:spPr/>
        <p:txBody>
          <a:bodyPr/>
          <a:lstStyle/>
          <a:p>
            <a:fld id="{811AAEEF-F233-4E32-A923-D4DF4B556C67}" type="slidenum">
              <a:rPr lang="en-US" smtClean="0"/>
              <a:pPr/>
              <a:t>33</a:t>
            </a:fld>
            <a:endParaRPr lang="en-US" dirty="0"/>
          </a:p>
        </p:txBody>
      </p:sp>
    </p:spTree>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6" name="5 - Θέση περιεχομένου" descr="Map_of_United_States_vivid_colors_shown.png"/>
          <p:cNvPicPr>
            <a:picLocks noGrp="1" noChangeAspect="1"/>
          </p:cNvPicPr>
          <p:nvPr>
            <p:ph idx="1"/>
          </p:nvPr>
        </p:nvPicPr>
        <p:blipFill>
          <a:blip r:embed="rId2" cstate="print"/>
          <a:stretch>
            <a:fillRect/>
          </a:stretch>
        </p:blipFill>
        <p:spPr>
          <a:xfrm>
            <a:off x="1752600" y="1512570"/>
            <a:ext cx="7010400" cy="4337685"/>
          </a:xfrm>
        </p:spPr>
      </p:pic>
      <p:sp>
        <p:nvSpPr>
          <p:cNvPr id="4" name="3 - Θέση αριθμού διαφάνειας"/>
          <p:cNvSpPr>
            <a:spLocks noGrp="1"/>
          </p:cNvSpPr>
          <p:nvPr>
            <p:ph type="sldNum" sz="quarter" idx="12"/>
          </p:nvPr>
        </p:nvSpPr>
        <p:spPr/>
        <p:txBody>
          <a:bodyPr/>
          <a:lstStyle/>
          <a:p>
            <a:fld id="{811AAEEF-F233-4E32-A923-D4DF4B556C67}" type="slidenum">
              <a:rPr lang="en-US" smtClean="0"/>
              <a:pPr/>
              <a:t>34</a:t>
            </a:fld>
            <a:endParaRPr lang="en-US" dirty="0"/>
          </a:p>
        </p:txBody>
      </p:sp>
    </p:spTree>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ln/>
        </p:spPr>
        <p:style>
          <a:lnRef idx="2">
            <a:schemeClr val="accent3"/>
          </a:lnRef>
          <a:fillRef idx="1">
            <a:schemeClr val="lt1"/>
          </a:fillRef>
          <a:effectRef idx="0">
            <a:schemeClr val="accent3"/>
          </a:effectRef>
          <a:fontRef idx="minor">
            <a:schemeClr val="dk1"/>
          </a:fontRef>
        </p:style>
        <p:txBody>
          <a:bodyPr/>
          <a:lstStyle/>
          <a:p>
            <a:r>
              <a:rPr lang="el-GR" b="1" dirty="0" smtClean="0">
                <a:solidFill>
                  <a:srgbClr val="FF0066"/>
                </a:solidFill>
              </a:rPr>
              <a:t>Αλγόριθμος</a:t>
            </a:r>
            <a:r>
              <a:rPr lang="el-GR" dirty="0" smtClean="0"/>
              <a:t> είναι μια πεπερασμένη σειρά ενεργειών, αυστηρά καθορισμένων και εκτελέσιμων σε πεπερασμένο χρόνο, που στοχεύουν στην επίλυση ενός προβλήματος.</a:t>
            </a:r>
            <a:endParaRPr lang="en-US" dirty="0" smtClean="0"/>
          </a:p>
          <a:p>
            <a:endParaRPr lang="en-US" dirty="0" smtClean="0"/>
          </a:p>
          <a:p>
            <a:pPr marL="0" indent="0">
              <a:buNone/>
            </a:pPr>
            <a:r>
              <a:rPr lang="el-GR" sz="2000" dirty="0" smtClean="0"/>
              <a:t>Η έννοια του αλγορίθμου δεν συνδέεται αποκλειστικά και μόνο με προβλήματα της Πληροφορικής</a:t>
            </a:r>
            <a:r>
              <a:rPr lang="en-US" sz="2000" dirty="0" smtClean="0"/>
              <a:t>.</a:t>
            </a:r>
          </a:p>
          <a:p>
            <a:pPr marL="0" indent="0">
              <a:buNone/>
            </a:pPr>
            <a:r>
              <a:rPr lang="el-GR" sz="2000" dirty="0" smtClean="0"/>
              <a:t>Μπορεί να υπάρχουν περισσότεροι από ένας αλγόριθμος που οδηγούν στη λύση του ίδιου προβλήματος.</a:t>
            </a:r>
          </a:p>
          <a:p>
            <a:endParaRPr lang="el-GR" dirty="0"/>
          </a:p>
        </p:txBody>
      </p:sp>
      <p:sp>
        <p:nvSpPr>
          <p:cNvPr id="2" name="1 - Τίτλος"/>
          <p:cNvSpPr>
            <a:spLocks noGrp="1"/>
          </p:cNvSpPr>
          <p:nvPr>
            <p:ph type="title"/>
          </p:nvPr>
        </p:nvSpPr>
        <p:spPr/>
        <p:txBody>
          <a:bodyPr/>
          <a:lstStyle/>
          <a:p>
            <a:pPr algn="ctr"/>
            <a:r>
              <a:rPr lang="el-GR" dirty="0" smtClean="0"/>
              <a:t>Αλγόριθμος</a:t>
            </a:r>
            <a:endParaRPr lang="el-GR" dirty="0"/>
          </a:p>
        </p:txBody>
      </p:sp>
      <p:sp>
        <p:nvSpPr>
          <p:cNvPr id="4" name="3 - Θέση αριθμού διαφάνειας"/>
          <p:cNvSpPr>
            <a:spLocks noGrp="1"/>
          </p:cNvSpPr>
          <p:nvPr>
            <p:ph type="sldNum" sz="quarter" idx="12"/>
          </p:nvPr>
        </p:nvSpPr>
        <p:spPr/>
        <p:txBody>
          <a:bodyPr/>
          <a:lstStyle/>
          <a:p>
            <a:fld id="{811AAEEF-F233-4E32-A923-D4DF4B556C67}" type="slidenum">
              <a:rPr lang="en-US" smtClean="0"/>
              <a:pPr/>
              <a:t>35</a:t>
            </a:fld>
            <a:endParaRPr lang="en-US" dirty="0"/>
          </a:p>
        </p:txBody>
      </p:sp>
    </p:spTree>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1752600" y="1395413"/>
            <a:ext cx="7010400" cy="4709054"/>
          </a:xfrm>
        </p:spPr>
        <p:txBody>
          <a:bodyPr/>
          <a:lstStyle/>
          <a:p>
            <a:r>
              <a:rPr lang="el-GR" b="1" dirty="0" smtClean="0"/>
              <a:t>Παράδειγμα 2.4. </a:t>
            </a:r>
            <a:r>
              <a:rPr lang="el-GR" dirty="0" smtClean="0"/>
              <a:t>Να βρεθεί ο Μέγιστος Κοινός Διαιρέτης (ΜΚΔ) δύο θετικών ακεραίων αριθμών x και y.</a:t>
            </a:r>
          </a:p>
          <a:p>
            <a:pPr>
              <a:buNone/>
            </a:pPr>
            <a:r>
              <a:rPr lang="el-GR" b="1" dirty="0" smtClean="0"/>
              <a:t>Απάντηση</a:t>
            </a:r>
          </a:p>
          <a:p>
            <a:pPr marL="0" indent="0">
              <a:buNone/>
            </a:pPr>
            <a:r>
              <a:rPr lang="el-GR" dirty="0" smtClean="0"/>
              <a:t>Ο αλγόριθμος περιγράφεται σε </a:t>
            </a:r>
            <a:r>
              <a:rPr lang="el-GR" i="1" dirty="0" smtClean="0"/>
              <a:t>ομιλούμενη γλώσσα</a:t>
            </a:r>
            <a:r>
              <a:rPr lang="el-GR" dirty="0" smtClean="0"/>
              <a:t> ως εξής: </a:t>
            </a:r>
          </a:p>
          <a:p>
            <a:pPr marL="0" indent="0">
              <a:buNone/>
            </a:pPr>
            <a:r>
              <a:rPr lang="el-GR" dirty="0" smtClean="0"/>
              <a:t>Θέσε στο z τον διαιρέτη. Αν z = 0, τότε ΜΚΔ είναι ο x. Αν z ≠ 0 τότε διαίρεσε το x με το </a:t>
            </a:r>
            <a:r>
              <a:rPr lang="el-GR" dirty="0" err="1" smtClean="0"/>
              <a:t>y,και</a:t>
            </a:r>
            <a:r>
              <a:rPr lang="el-GR" dirty="0" smtClean="0"/>
              <a:t> έστω z το υπόλοιπο και επανάλαβε τη διαίρεση με τους ακέραιους y και z αντί για x και y μέχρι το z να γίνει 0.</a:t>
            </a:r>
          </a:p>
          <a:p>
            <a:pPr>
              <a:buNone/>
            </a:pPr>
            <a:endParaRPr lang="el-GR" dirty="0" smtClean="0"/>
          </a:p>
          <a:p>
            <a:pPr>
              <a:buNone/>
            </a:pPr>
            <a:endParaRPr lang="el-GR" dirty="0"/>
          </a:p>
        </p:txBody>
      </p:sp>
      <p:sp>
        <p:nvSpPr>
          <p:cNvPr id="4" name="3 - Θέση αριθμού διαφάνειας"/>
          <p:cNvSpPr>
            <a:spLocks noGrp="1"/>
          </p:cNvSpPr>
          <p:nvPr>
            <p:ph type="sldNum" sz="quarter" idx="12"/>
          </p:nvPr>
        </p:nvSpPr>
        <p:spPr/>
        <p:txBody>
          <a:bodyPr/>
          <a:lstStyle/>
          <a:p>
            <a:fld id="{811AAEEF-F233-4E32-A923-D4DF4B556C67}" type="slidenum">
              <a:rPr lang="en-US" smtClean="0"/>
              <a:pPr/>
              <a:t>36</a:t>
            </a:fld>
            <a:endParaRPr lang="en-US" dirty="0"/>
          </a:p>
        </p:txBody>
      </p:sp>
    </p:spTree>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52600" y="304800"/>
            <a:ext cx="7010400" cy="177800"/>
          </a:xfrm>
        </p:spPr>
        <p:txBody>
          <a:bodyPr/>
          <a:lstStyle/>
          <a:p>
            <a:endParaRPr lang="el-GR" dirty="0"/>
          </a:p>
        </p:txBody>
      </p:sp>
      <p:sp>
        <p:nvSpPr>
          <p:cNvPr id="3" name="2 - Θέση περιεχομένου"/>
          <p:cNvSpPr>
            <a:spLocks noGrp="1"/>
          </p:cNvSpPr>
          <p:nvPr>
            <p:ph idx="1"/>
          </p:nvPr>
        </p:nvSpPr>
        <p:spPr>
          <a:xfrm>
            <a:off x="1752600" y="541868"/>
            <a:ext cx="7010400" cy="6163732"/>
          </a:xfrm>
        </p:spPr>
        <p:txBody>
          <a:bodyPr/>
          <a:lstStyle/>
          <a:p>
            <a:pPr marL="0" indent="0">
              <a:buNone/>
            </a:pPr>
            <a:r>
              <a:rPr lang="el-GR" sz="2000" dirty="0" smtClean="0"/>
              <a:t>Για παράδειγμα προκειμένου να βρεθεί ο ΜΚΔ δύο μη μηδενικών αριθμών, π.χ. των 78 και 27, σύμφωνα με τον αλγόριθμο μπορείτε να κάνετε τις ακόλουθες ενέργειες:</a:t>
            </a:r>
          </a:p>
          <a:p>
            <a:pPr marL="0" indent="0">
              <a:buNone/>
            </a:pPr>
            <a:r>
              <a:rPr lang="el-GR" sz="2000" dirty="0" smtClean="0"/>
              <a:t>Βρείτε το υπόλοιπο της διαίρεσης του 78 με το 27. Το υπόλοιπο είναι 24.</a:t>
            </a:r>
          </a:p>
          <a:p>
            <a:pPr marL="0" indent="0">
              <a:buNone/>
            </a:pPr>
            <a:r>
              <a:rPr lang="el-GR" sz="2000" dirty="0" smtClean="0"/>
              <a:t>Ελέγξτε αν είναι 0. Στην περίπτωση αυτή δεν είναι 0. Αφού δεν είναι 0,</a:t>
            </a:r>
          </a:p>
          <a:p>
            <a:pPr marL="0" indent="0">
              <a:buNone/>
            </a:pPr>
            <a:r>
              <a:rPr lang="el-GR" sz="2000" dirty="0" smtClean="0"/>
              <a:t>βρείτε το υπόλοιπο της διαίρεσης του 27 με το 24. Το υπόλοιπο είναι 3.</a:t>
            </a:r>
          </a:p>
          <a:p>
            <a:pPr marL="0" indent="0">
              <a:buNone/>
            </a:pPr>
            <a:r>
              <a:rPr lang="el-GR" sz="2000" dirty="0" smtClean="0"/>
              <a:t>Ελέγξτε αν είναι 0. Στην περίπτωση αυτή δεν είναι 0. Αφού δεν είναι 0,</a:t>
            </a:r>
          </a:p>
          <a:p>
            <a:pPr marL="0" indent="0">
              <a:buNone/>
            </a:pPr>
            <a:r>
              <a:rPr lang="el-GR" sz="2000" dirty="0" smtClean="0"/>
              <a:t>βρείτε το υπόλοιπο της διαίρεσης του 24 με το 3. Το υπόλοιπο είναι 0.</a:t>
            </a:r>
          </a:p>
          <a:p>
            <a:pPr>
              <a:buNone/>
            </a:pPr>
            <a:r>
              <a:rPr lang="el-GR" sz="2000" dirty="0" smtClean="0"/>
              <a:t>Αφού το υπόλοιπο είναι 0, βρέθηκε ο ΜΚΔ. Ο ΜΚΔ είναι 3.</a:t>
            </a:r>
            <a:endParaRPr lang="el-GR" sz="2000" dirty="0"/>
          </a:p>
        </p:txBody>
      </p:sp>
      <p:sp>
        <p:nvSpPr>
          <p:cNvPr id="4" name="3 - Θέση αριθμού διαφάνειας"/>
          <p:cNvSpPr>
            <a:spLocks noGrp="1"/>
          </p:cNvSpPr>
          <p:nvPr>
            <p:ph type="sldNum" sz="quarter" idx="12"/>
          </p:nvPr>
        </p:nvSpPr>
        <p:spPr/>
        <p:txBody>
          <a:bodyPr/>
          <a:lstStyle/>
          <a:p>
            <a:fld id="{811AAEEF-F233-4E32-A923-D4DF4B556C67}" type="slidenum">
              <a:rPr lang="en-US" smtClean="0"/>
              <a:pPr/>
              <a:t>37</a:t>
            </a:fld>
            <a:endParaRPr lang="en-US" dirty="0"/>
          </a:p>
        </p:txBody>
      </p:sp>
    </p:spTree>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52600" y="304800"/>
            <a:ext cx="7010400" cy="50800"/>
          </a:xfrm>
        </p:spPr>
        <p:txBody>
          <a:bodyPr/>
          <a:lstStyle/>
          <a:p>
            <a:endParaRPr lang="el-GR" dirty="0"/>
          </a:p>
        </p:txBody>
      </p:sp>
      <p:graphicFrame>
        <p:nvGraphicFramePr>
          <p:cNvPr id="5" name="4 - Θέση περιεχομένου"/>
          <p:cNvGraphicFramePr>
            <a:graphicFrameLocks noGrp="1"/>
          </p:cNvGraphicFramePr>
          <p:nvPr>
            <p:ph idx="1"/>
          </p:nvPr>
        </p:nvGraphicFramePr>
        <p:xfrm>
          <a:off x="1752600" y="211668"/>
          <a:ext cx="7010400" cy="6368879"/>
        </p:xfrm>
        <a:graphic>
          <a:graphicData uri="http://schemas.openxmlformats.org/drawingml/2006/table">
            <a:tbl>
              <a:tblPr firstRow="1" bandRow="1">
                <a:tableStyleId>{5C22544A-7EE6-4342-B048-85BDC9FD1C3A}</a:tableStyleId>
              </a:tblPr>
              <a:tblGrid>
                <a:gridCol w="1168400"/>
                <a:gridCol w="1168400"/>
                <a:gridCol w="1168400"/>
                <a:gridCol w="1168400"/>
                <a:gridCol w="1168400"/>
                <a:gridCol w="1168400"/>
              </a:tblGrid>
              <a:tr h="790342">
                <a:tc>
                  <a:txBody>
                    <a:bodyPr/>
                    <a:lstStyle/>
                    <a:p>
                      <a:r>
                        <a:rPr lang="el-GR" dirty="0" smtClean="0">
                          <a:solidFill>
                            <a:schemeClr val="tx1"/>
                          </a:solidFill>
                        </a:rPr>
                        <a:t>Αριθμός εντολής</a:t>
                      </a:r>
                      <a:endParaRPr lang="el-GR" dirty="0">
                        <a:solidFill>
                          <a:schemeClr val="tx1"/>
                        </a:solidFill>
                      </a:endParaRPr>
                    </a:p>
                  </a:txBody>
                  <a:tcPr/>
                </a:tc>
                <a:tc>
                  <a:txBody>
                    <a:bodyPr/>
                    <a:lstStyle/>
                    <a:p>
                      <a:pPr algn="ctr"/>
                      <a:r>
                        <a:rPr lang="el-GR" dirty="0" smtClean="0">
                          <a:solidFill>
                            <a:schemeClr val="tx1"/>
                          </a:solidFill>
                        </a:rPr>
                        <a:t>χ</a:t>
                      </a:r>
                      <a:endParaRPr lang="el-GR" dirty="0">
                        <a:solidFill>
                          <a:schemeClr val="tx1"/>
                        </a:solidFill>
                      </a:endParaRPr>
                    </a:p>
                  </a:txBody>
                  <a:tcPr/>
                </a:tc>
                <a:tc>
                  <a:txBody>
                    <a:bodyPr/>
                    <a:lstStyle/>
                    <a:p>
                      <a:pPr algn="ctr"/>
                      <a:r>
                        <a:rPr lang="el-GR" dirty="0" smtClean="0">
                          <a:solidFill>
                            <a:schemeClr val="tx1"/>
                          </a:solidFill>
                        </a:rPr>
                        <a:t>ψ</a:t>
                      </a:r>
                      <a:endParaRPr lang="el-GR" dirty="0">
                        <a:solidFill>
                          <a:schemeClr val="tx1"/>
                        </a:solidFill>
                      </a:endParaRPr>
                    </a:p>
                  </a:txBody>
                  <a:tcPr/>
                </a:tc>
                <a:tc>
                  <a:txBody>
                    <a:bodyPr/>
                    <a:lstStyle/>
                    <a:p>
                      <a:pPr algn="ctr"/>
                      <a:r>
                        <a:rPr lang="el-GR" dirty="0" smtClean="0">
                          <a:solidFill>
                            <a:schemeClr val="tx1"/>
                          </a:solidFill>
                        </a:rPr>
                        <a:t>Ζ</a:t>
                      </a:r>
                      <a:endParaRPr lang="el-GR" dirty="0">
                        <a:solidFill>
                          <a:schemeClr val="tx1"/>
                        </a:solidFill>
                      </a:endParaRPr>
                    </a:p>
                  </a:txBody>
                  <a:tcPr/>
                </a:tc>
                <a:tc>
                  <a:txBody>
                    <a:bodyPr/>
                    <a:lstStyle/>
                    <a:p>
                      <a:pPr algn="ctr"/>
                      <a:r>
                        <a:rPr lang="en-US" dirty="0" smtClean="0">
                          <a:solidFill>
                            <a:schemeClr val="tx1"/>
                          </a:solidFill>
                        </a:rPr>
                        <a:t>Z</a:t>
                      </a:r>
                      <a:r>
                        <a:rPr lang="az-Cyrl-AZ" dirty="0" smtClean="0">
                          <a:solidFill>
                            <a:schemeClr val="tx1"/>
                          </a:solidFill>
                        </a:rPr>
                        <a:t>≠</a:t>
                      </a:r>
                      <a:r>
                        <a:rPr lang="en-US" dirty="0" smtClean="0">
                          <a:solidFill>
                            <a:schemeClr val="tx1"/>
                          </a:solidFill>
                        </a:rPr>
                        <a:t>0</a:t>
                      </a:r>
                      <a:endParaRPr lang="el-GR" dirty="0">
                        <a:solidFill>
                          <a:schemeClr val="tx1"/>
                        </a:solidFill>
                      </a:endParaRPr>
                    </a:p>
                  </a:txBody>
                  <a:tcPr/>
                </a:tc>
                <a:tc>
                  <a:txBody>
                    <a:bodyPr/>
                    <a:lstStyle/>
                    <a:p>
                      <a:pPr algn="ctr"/>
                      <a:r>
                        <a:rPr lang="el-GR" dirty="0" smtClean="0">
                          <a:solidFill>
                            <a:schemeClr val="tx1"/>
                          </a:solidFill>
                        </a:rPr>
                        <a:t>Έξοδος</a:t>
                      </a:r>
                      <a:endParaRPr lang="el-GR" dirty="0">
                        <a:solidFill>
                          <a:schemeClr val="tx1"/>
                        </a:solidFill>
                      </a:endParaRPr>
                    </a:p>
                  </a:txBody>
                  <a:tcPr/>
                </a:tc>
              </a:tr>
              <a:tr h="301857">
                <a:tc>
                  <a:txBody>
                    <a:bodyPr/>
                    <a:lstStyle/>
                    <a:p>
                      <a:endParaRPr lang="el-GR" dirty="0"/>
                    </a:p>
                  </a:txBody>
                  <a:tcPr/>
                </a:tc>
                <a:tc>
                  <a:txBody>
                    <a:bodyPr/>
                    <a:lstStyle/>
                    <a:p>
                      <a:r>
                        <a:rPr lang="el-GR" dirty="0" smtClean="0"/>
                        <a:t>27</a:t>
                      </a:r>
                      <a:endParaRPr lang="el-GR" dirty="0"/>
                    </a:p>
                  </a:txBody>
                  <a:tcPr/>
                </a:tc>
                <a:tc>
                  <a:txBody>
                    <a:bodyPr/>
                    <a:lstStyle/>
                    <a:p>
                      <a:r>
                        <a:rPr lang="el-GR" dirty="0" smtClean="0"/>
                        <a:t>78</a:t>
                      </a:r>
                      <a:endParaRPr lang="el-GR" dirty="0"/>
                    </a:p>
                  </a:txBody>
                  <a:tcPr/>
                </a:tc>
                <a:tc>
                  <a:txBody>
                    <a:bodyPr/>
                    <a:lstStyle/>
                    <a:p>
                      <a:endParaRPr lang="el-GR"/>
                    </a:p>
                  </a:txBody>
                  <a:tcPr/>
                </a:tc>
                <a:tc>
                  <a:txBody>
                    <a:bodyPr/>
                    <a:lstStyle/>
                    <a:p>
                      <a:endParaRPr lang="el-GR"/>
                    </a:p>
                  </a:txBody>
                  <a:tcPr/>
                </a:tc>
                <a:tc>
                  <a:txBody>
                    <a:bodyPr/>
                    <a:lstStyle/>
                    <a:p>
                      <a:endParaRPr lang="el-GR"/>
                    </a:p>
                  </a:txBody>
                  <a:tcPr/>
                </a:tc>
              </a:tr>
              <a:tr h="207030">
                <a:tc>
                  <a:txBody>
                    <a:bodyPr/>
                    <a:lstStyle/>
                    <a:p>
                      <a:endParaRPr lang="el-GR" dirty="0"/>
                    </a:p>
                  </a:txBody>
                  <a:tcPr/>
                </a:tc>
                <a:tc>
                  <a:txBody>
                    <a:bodyPr/>
                    <a:lstStyle/>
                    <a:p>
                      <a:endParaRPr lang="el-GR"/>
                    </a:p>
                  </a:txBody>
                  <a:tcPr/>
                </a:tc>
                <a:tc>
                  <a:txBody>
                    <a:bodyPr/>
                    <a:lstStyle/>
                    <a:p>
                      <a:endParaRPr lang="el-GR" dirty="0"/>
                    </a:p>
                  </a:txBody>
                  <a:tcPr/>
                </a:tc>
                <a:tc>
                  <a:txBody>
                    <a:bodyPr/>
                    <a:lstStyle/>
                    <a:p>
                      <a:r>
                        <a:rPr lang="el-GR" dirty="0" smtClean="0"/>
                        <a:t>78</a:t>
                      </a:r>
                      <a:endParaRPr lang="el-GR" dirty="0"/>
                    </a:p>
                  </a:txBody>
                  <a:tcPr/>
                </a:tc>
                <a:tc>
                  <a:txBody>
                    <a:bodyPr/>
                    <a:lstStyle/>
                    <a:p>
                      <a:endParaRPr lang="el-GR"/>
                    </a:p>
                  </a:txBody>
                  <a:tcPr/>
                </a:tc>
                <a:tc>
                  <a:txBody>
                    <a:bodyPr/>
                    <a:lstStyle/>
                    <a:p>
                      <a:endParaRPr lang="el-GR"/>
                    </a:p>
                  </a:txBody>
                  <a:tcPr/>
                </a:tc>
              </a:tr>
              <a:tr h="298470">
                <a:tc>
                  <a:txBody>
                    <a:bodyPr/>
                    <a:lstStyle/>
                    <a:p>
                      <a:endParaRPr lang="el-GR" dirty="0"/>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r>
                        <a:rPr lang="el-GR" dirty="0" smtClean="0"/>
                        <a:t>Αληθής</a:t>
                      </a:r>
                      <a:endParaRPr lang="el-GR" dirty="0"/>
                    </a:p>
                  </a:txBody>
                  <a:tcPr/>
                </a:tc>
                <a:tc>
                  <a:txBody>
                    <a:bodyPr/>
                    <a:lstStyle/>
                    <a:p>
                      <a:endParaRPr lang="el-GR"/>
                    </a:p>
                  </a:txBody>
                  <a:tcPr/>
                </a:tc>
              </a:tr>
              <a:tr h="254443">
                <a:tc>
                  <a:txBody>
                    <a:bodyPr/>
                    <a:lstStyle/>
                    <a:p>
                      <a:endParaRPr lang="el-GR" dirty="0"/>
                    </a:p>
                  </a:txBody>
                  <a:tcPr/>
                </a:tc>
                <a:tc>
                  <a:txBody>
                    <a:bodyPr/>
                    <a:lstStyle/>
                    <a:p>
                      <a:endParaRPr lang="el-GR"/>
                    </a:p>
                  </a:txBody>
                  <a:tcPr/>
                </a:tc>
                <a:tc>
                  <a:txBody>
                    <a:bodyPr/>
                    <a:lstStyle/>
                    <a:p>
                      <a:endParaRPr lang="el-GR"/>
                    </a:p>
                  </a:txBody>
                  <a:tcPr/>
                </a:tc>
                <a:tc>
                  <a:txBody>
                    <a:bodyPr/>
                    <a:lstStyle/>
                    <a:p>
                      <a:r>
                        <a:rPr lang="el-GR" dirty="0" smtClean="0"/>
                        <a:t>27</a:t>
                      </a:r>
                      <a:endParaRPr lang="el-GR" dirty="0"/>
                    </a:p>
                  </a:txBody>
                  <a:tcPr/>
                </a:tc>
                <a:tc>
                  <a:txBody>
                    <a:bodyPr/>
                    <a:lstStyle/>
                    <a:p>
                      <a:endParaRPr lang="el-GR"/>
                    </a:p>
                  </a:txBody>
                  <a:tcPr/>
                </a:tc>
                <a:tc>
                  <a:txBody>
                    <a:bodyPr/>
                    <a:lstStyle/>
                    <a:p>
                      <a:endParaRPr lang="el-GR"/>
                    </a:p>
                  </a:txBody>
                  <a:tcPr/>
                </a:tc>
              </a:tr>
              <a:tr h="269683">
                <a:tc>
                  <a:txBody>
                    <a:bodyPr/>
                    <a:lstStyle/>
                    <a:p>
                      <a:endParaRPr lang="el-GR" dirty="0"/>
                    </a:p>
                  </a:txBody>
                  <a:tcPr/>
                </a:tc>
                <a:tc>
                  <a:txBody>
                    <a:bodyPr/>
                    <a:lstStyle/>
                    <a:p>
                      <a:r>
                        <a:rPr lang="el-GR" dirty="0" smtClean="0"/>
                        <a:t>78</a:t>
                      </a:r>
                      <a:endParaRPr lang="el-GR" dirty="0"/>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r>
              <a:tr h="208723">
                <a:tc>
                  <a:txBody>
                    <a:bodyPr/>
                    <a:lstStyle/>
                    <a:p>
                      <a:endParaRPr lang="el-GR" dirty="0"/>
                    </a:p>
                  </a:txBody>
                  <a:tcPr/>
                </a:tc>
                <a:tc>
                  <a:txBody>
                    <a:bodyPr/>
                    <a:lstStyle/>
                    <a:p>
                      <a:endParaRPr lang="el-GR"/>
                    </a:p>
                  </a:txBody>
                  <a:tcPr/>
                </a:tc>
                <a:tc>
                  <a:txBody>
                    <a:bodyPr/>
                    <a:lstStyle/>
                    <a:p>
                      <a:r>
                        <a:rPr lang="el-GR" dirty="0" smtClean="0"/>
                        <a:t>27</a:t>
                      </a:r>
                      <a:endParaRPr lang="el-GR" dirty="0"/>
                    </a:p>
                  </a:txBody>
                  <a:tcPr/>
                </a:tc>
                <a:tc>
                  <a:txBody>
                    <a:bodyPr/>
                    <a:lstStyle/>
                    <a:p>
                      <a:endParaRPr lang="el-GR"/>
                    </a:p>
                  </a:txBody>
                  <a:tcPr/>
                </a:tc>
                <a:tc>
                  <a:txBody>
                    <a:bodyPr/>
                    <a:lstStyle/>
                    <a:p>
                      <a:endParaRPr lang="el-GR"/>
                    </a:p>
                  </a:txBody>
                  <a:tcPr/>
                </a:tc>
                <a:tc>
                  <a:txBody>
                    <a:bodyPr/>
                    <a:lstStyle/>
                    <a:p>
                      <a:endParaRPr lang="el-GR"/>
                    </a:p>
                  </a:txBody>
                  <a:tcPr/>
                </a:tc>
              </a:tr>
              <a:tr h="257830">
                <a:tc>
                  <a:txBody>
                    <a:bodyPr/>
                    <a:lstStyle/>
                    <a:p>
                      <a:endParaRPr lang="el-GR" dirty="0"/>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r>
                        <a:rPr lang="el-GR" dirty="0" smtClean="0"/>
                        <a:t>Αληθής</a:t>
                      </a:r>
                      <a:endParaRPr lang="el-GR" dirty="0"/>
                    </a:p>
                  </a:txBody>
                  <a:tcPr/>
                </a:tc>
                <a:tc>
                  <a:txBody>
                    <a:bodyPr/>
                    <a:lstStyle/>
                    <a:p>
                      <a:endParaRPr lang="el-GR"/>
                    </a:p>
                  </a:txBody>
                  <a:tcPr/>
                </a:tc>
              </a:tr>
              <a:tr h="222270">
                <a:tc>
                  <a:txBody>
                    <a:bodyPr/>
                    <a:lstStyle/>
                    <a:p>
                      <a:endParaRPr lang="el-GR" dirty="0"/>
                    </a:p>
                  </a:txBody>
                  <a:tcPr/>
                </a:tc>
                <a:tc>
                  <a:txBody>
                    <a:bodyPr/>
                    <a:lstStyle/>
                    <a:p>
                      <a:endParaRPr lang="el-GR"/>
                    </a:p>
                  </a:txBody>
                  <a:tcPr/>
                </a:tc>
                <a:tc>
                  <a:txBody>
                    <a:bodyPr/>
                    <a:lstStyle/>
                    <a:p>
                      <a:endParaRPr lang="el-GR"/>
                    </a:p>
                  </a:txBody>
                  <a:tcPr/>
                </a:tc>
                <a:tc>
                  <a:txBody>
                    <a:bodyPr/>
                    <a:lstStyle/>
                    <a:p>
                      <a:r>
                        <a:rPr lang="el-GR" dirty="0" smtClean="0"/>
                        <a:t>24</a:t>
                      </a:r>
                      <a:endParaRPr lang="el-GR" dirty="0"/>
                    </a:p>
                  </a:txBody>
                  <a:tcPr/>
                </a:tc>
                <a:tc>
                  <a:txBody>
                    <a:bodyPr/>
                    <a:lstStyle/>
                    <a:p>
                      <a:endParaRPr lang="el-GR"/>
                    </a:p>
                  </a:txBody>
                  <a:tcPr/>
                </a:tc>
                <a:tc>
                  <a:txBody>
                    <a:bodyPr/>
                    <a:lstStyle/>
                    <a:p>
                      <a:endParaRPr lang="el-GR" dirty="0"/>
                    </a:p>
                  </a:txBody>
                  <a:tcPr/>
                </a:tc>
              </a:tr>
              <a:tr h="262910">
                <a:tc>
                  <a:txBody>
                    <a:bodyPr/>
                    <a:lstStyle/>
                    <a:p>
                      <a:endParaRPr lang="el-GR" dirty="0"/>
                    </a:p>
                  </a:txBody>
                  <a:tcPr/>
                </a:tc>
                <a:tc>
                  <a:txBody>
                    <a:bodyPr/>
                    <a:lstStyle/>
                    <a:p>
                      <a:r>
                        <a:rPr lang="el-GR" dirty="0" smtClean="0"/>
                        <a:t>27</a:t>
                      </a:r>
                      <a:endParaRPr lang="el-GR" dirty="0"/>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dirty="0"/>
                    </a:p>
                  </a:txBody>
                  <a:tcPr/>
                </a:tc>
              </a:tr>
              <a:tr h="235817">
                <a:tc>
                  <a:txBody>
                    <a:bodyPr/>
                    <a:lstStyle/>
                    <a:p>
                      <a:endParaRPr lang="el-GR" dirty="0"/>
                    </a:p>
                  </a:txBody>
                  <a:tcPr/>
                </a:tc>
                <a:tc>
                  <a:txBody>
                    <a:bodyPr/>
                    <a:lstStyle/>
                    <a:p>
                      <a:endParaRPr lang="el-GR"/>
                    </a:p>
                  </a:txBody>
                  <a:tcPr/>
                </a:tc>
                <a:tc>
                  <a:txBody>
                    <a:bodyPr/>
                    <a:lstStyle/>
                    <a:p>
                      <a:r>
                        <a:rPr lang="el-GR" dirty="0" smtClean="0"/>
                        <a:t>24</a:t>
                      </a:r>
                      <a:endParaRPr lang="el-GR" dirty="0"/>
                    </a:p>
                  </a:txBody>
                  <a:tcPr/>
                </a:tc>
                <a:tc>
                  <a:txBody>
                    <a:bodyPr/>
                    <a:lstStyle/>
                    <a:p>
                      <a:endParaRPr lang="el-GR"/>
                    </a:p>
                  </a:txBody>
                  <a:tcPr/>
                </a:tc>
                <a:tc>
                  <a:txBody>
                    <a:bodyPr/>
                    <a:lstStyle/>
                    <a:p>
                      <a:endParaRPr lang="el-GR"/>
                    </a:p>
                  </a:txBody>
                  <a:tcPr/>
                </a:tc>
                <a:tc>
                  <a:txBody>
                    <a:bodyPr/>
                    <a:lstStyle/>
                    <a:p>
                      <a:endParaRPr lang="el-GR" dirty="0"/>
                    </a:p>
                  </a:txBody>
                  <a:tcPr/>
                </a:tc>
              </a:tr>
              <a:tr h="284923">
                <a:tc>
                  <a:txBody>
                    <a:bodyPr/>
                    <a:lstStyle/>
                    <a:p>
                      <a:endParaRPr lang="el-GR" dirty="0"/>
                    </a:p>
                  </a:txBody>
                  <a:tcPr/>
                </a:tc>
                <a:tc>
                  <a:txBody>
                    <a:bodyPr/>
                    <a:lstStyle/>
                    <a:p>
                      <a:endParaRPr lang="el-GR"/>
                    </a:p>
                  </a:txBody>
                  <a:tcPr/>
                </a:tc>
                <a:tc>
                  <a:txBody>
                    <a:bodyPr/>
                    <a:lstStyle/>
                    <a:p>
                      <a:endParaRPr lang="el-GR" dirty="0"/>
                    </a:p>
                  </a:txBody>
                  <a:tcPr/>
                </a:tc>
                <a:tc>
                  <a:txBody>
                    <a:bodyPr/>
                    <a:lstStyle/>
                    <a:p>
                      <a:endParaRPr lang="el-GR" dirty="0"/>
                    </a:p>
                  </a:txBody>
                  <a:tcPr/>
                </a:tc>
                <a:tc>
                  <a:txBody>
                    <a:bodyPr/>
                    <a:lstStyle/>
                    <a:p>
                      <a:r>
                        <a:rPr lang="el-GR" dirty="0" smtClean="0"/>
                        <a:t>Αληθής</a:t>
                      </a:r>
                      <a:endParaRPr lang="el-GR" dirty="0"/>
                    </a:p>
                  </a:txBody>
                  <a:tcPr/>
                </a:tc>
                <a:tc>
                  <a:txBody>
                    <a:bodyPr/>
                    <a:lstStyle/>
                    <a:p>
                      <a:endParaRPr lang="el-GR" dirty="0"/>
                    </a:p>
                  </a:txBody>
                  <a:tcPr/>
                </a:tc>
              </a:tr>
              <a:tr h="232430">
                <a:tc>
                  <a:txBody>
                    <a:bodyPr/>
                    <a:lstStyle/>
                    <a:p>
                      <a:endParaRPr lang="el-GR" dirty="0"/>
                    </a:p>
                  </a:txBody>
                  <a:tcPr/>
                </a:tc>
                <a:tc>
                  <a:txBody>
                    <a:bodyPr/>
                    <a:lstStyle/>
                    <a:p>
                      <a:endParaRPr lang="el-GR"/>
                    </a:p>
                  </a:txBody>
                  <a:tcPr/>
                </a:tc>
                <a:tc>
                  <a:txBody>
                    <a:bodyPr/>
                    <a:lstStyle/>
                    <a:p>
                      <a:endParaRPr lang="el-GR" dirty="0"/>
                    </a:p>
                  </a:txBody>
                  <a:tcPr/>
                </a:tc>
                <a:tc>
                  <a:txBody>
                    <a:bodyPr/>
                    <a:lstStyle/>
                    <a:p>
                      <a:r>
                        <a:rPr lang="el-GR" dirty="0" smtClean="0"/>
                        <a:t>3</a:t>
                      </a:r>
                      <a:endParaRPr lang="el-GR" dirty="0"/>
                    </a:p>
                  </a:txBody>
                  <a:tcPr/>
                </a:tc>
                <a:tc>
                  <a:txBody>
                    <a:bodyPr/>
                    <a:lstStyle/>
                    <a:p>
                      <a:endParaRPr lang="el-GR"/>
                    </a:p>
                  </a:txBody>
                  <a:tcPr/>
                </a:tc>
                <a:tc>
                  <a:txBody>
                    <a:bodyPr/>
                    <a:lstStyle/>
                    <a:p>
                      <a:endParaRPr lang="el-GR" dirty="0"/>
                    </a:p>
                  </a:txBody>
                  <a:tcPr/>
                </a:tc>
              </a:tr>
              <a:tr h="332337">
                <a:tc>
                  <a:txBody>
                    <a:bodyPr/>
                    <a:lstStyle/>
                    <a:p>
                      <a:endParaRPr lang="el-GR" dirty="0"/>
                    </a:p>
                  </a:txBody>
                  <a:tcPr/>
                </a:tc>
                <a:tc>
                  <a:txBody>
                    <a:bodyPr/>
                    <a:lstStyle/>
                    <a:p>
                      <a:r>
                        <a:rPr lang="el-GR" dirty="0" smtClean="0"/>
                        <a:t>24</a:t>
                      </a:r>
                      <a:endParaRPr lang="el-GR" dirty="0"/>
                    </a:p>
                  </a:txBody>
                  <a:tcPr/>
                </a:tc>
                <a:tc>
                  <a:txBody>
                    <a:bodyPr/>
                    <a:lstStyle/>
                    <a:p>
                      <a:endParaRPr lang="el-GR" dirty="0"/>
                    </a:p>
                  </a:txBody>
                  <a:tcPr/>
                </a:tc>
                <a:tc>
                  <a:txBody>
                    <a:bodyPr/>
                    <a:lstStyle/>
                    <a:p>
                      <a:endParaRPr lang="el-GR"/>
                    </a:p>
                  </a:txBody>
                  <a:tcPr/>
                </a:tc>
                <a:tc>
                  <a:txBody>
                    <a:bodyPr/>
                    <a:lstStyle/>
                    <a:p>
                      <a:endParaRPr lang="el-GR"/>
                    </a:p>
                  </a:txBody>
                  <a:tcPr/>
                </a:tc>
                <a:tc>
                  <a:txBody>
                    <a:bodyPr/>
                    <a:lstStyle/>
                    <a:p>
                      <a:endParaRPr lang="el-GR" dirty="0"/>
                    </a:p>
                  </a:txBody>
                  <a:tcPr/>
                </a:tc>
              </a:tr>
              <a:tr h="254443">
                <a:tc>
                  <a:txBody>
                    <a:bodyPr/>
                    <a:lstStyle/>
                    <a:p>
                      <a:endParaRPr lang="el-GR" dirty="0"/>
                    </a:p>
                  </a:txBody>
                  <a:tcPr/>
                </a:tc>
                <a:tc>
                  <a:txBody>
                    <a:bodyPr/>
                    <a:lstStyle/>
                    <a:p>
                      <a:endParaRPr lang="el-GR" dirty="0"/>
                    </a:p>
                  </a:txBody>
                  <a:tcPr/>
                </a:tc>
                <a:tc>
                  <a:txBody>
                    <a:bodyPr/>
                    <a:lstStyle/>
                    <a:p>
                      <a:r>
                        <a:rPr lang="el-GR" dirty="0" smtClean="0"/>
                        <a:t>3</a:t>
                      </a:r>
                      <a:endParaRPr lang="el-GR" dirty="0"/>
                    </a:p>
                  </a:txBody>
                  <a:tcPr/>
                </a:tc>
                <a:tc>
                  <a:txBody>
                    <a:bodyPr/>
                    <a:lstStyle/>
                    <a:p>
                      <a:endParaRPr lang="el-GR"/>
                    </a:p>
                  </a:txBody>
                  <a:tcPr/>
                </a:tc>
                <a:tc>
                  <a:txBody>
                    <a:bodyPr/>
                    <a:lstStyle/>
                    <a:p>
                      <a:endParaRPr lang="el-GR"/>
                    </a:p>
                  </a:txBody>
                  <a:tcPr/>
                </a:tc>
                <a:tc>
                  <a:txBody>
                    <a:bodyPr/>
                    <a:lstStyle/>
                    <a:p>
                      <a:endParaRPr lang="el-GR" dirty="0"/>
                    </a:p>
                  </a:txBody>
                  <a:tcPr/>
                </a:tc>
              </a:tr>
              <a:tr h="457897">
                <a:tc>
                  <a:txBody>
                    <a:bodyPr/>
                    <a:lstStyle/>
                    <a:p>
                      <a:endParaRPr lang="el-GR" dirty="0"/>
                    </a:p>
                  </a:txBody>
                  <a:tcPr/>
                </a:tc>
                <a:tc>
                  <a:txBody>
                    <a:bodyPr/>
                    <a:lstStyle/>
                    <a:p>
                      <a:endParaRPr lang="el-GR"/>
                    </a:p>
                  </a:txBody>
                  <a:tcPr/>
                </a:tc>
                <a:tc>
                  <a:txBody>
                    <a:bodyPr/>
                    <a:lstStyle/>
                    <a:p>
                      <a:endParaRPr lang="el-GR" dirty="0"/>
                    </a:p>
                  </a:txBody>
                  <a:tcPr/>
                </a:tc>
                <a:tc>
                  <a:txBody>
                    <a:bodyPr/>
                    <a:lstStyle/>
                    <a:p>
                      <a:endParaRPr lang="el-GR"/>
                    </a:p>
                  </a:txBody>
                  <a:tcPr/>
                </a:tc>
                <a:tc>
                  <a:txBody>
                    <a:bodyPr/>
                    <a:lstStyle/>
                    <a:p>
                      <a:r>
                        <a:rPr lang="el-GR" dirty="0" smtClean="0"/>
                        <a:t>Αληθής</a:t>
                      </a:r>
                      <a:endParaRPr lang="el-GR" dirty="0"/>
                    </a:p>
                  </a:txBody>
                  <a:tcPr/>
                </a:tc>
                <a:tc>
                  <a:txBody>
                    <a:bodyPr/>
                    <a:lstStyle/>
                    <a:p>
                      <a:endParaRPr lang="el-GR" dirty="0"/>
                    </a:p>
                  </a:txBody>
                  <a:tcPr/>
                </a:tc>
              </a:tr>
            </a:tbl>
          </a:graphicData>
        </a:graphic>
      </p:graphicFrame>
      <p:sp>
        <p:nvSpPr>
          <p:cNvPr id="4" name="3 - Θέση αριθμού διαφάνειας"/>
          <p:cNvSpPr>
            <a:spLocks noGrp="1"/>
          </p:cNvSpPr>
          <p:nvPr>
            <p:ph type="sldNum" sz="quarter" idx="12"/>
          </p:nvPr>
        </p:nvSpPr>
        <p:spPr/>
        <p:txBody>
          <a:bodyPr/>
          <a:lstStyle/>
          <a:p>
            <a:fld id="{811AAEEF-F233-4E32-A923-D4DF4B556C67}" type="slidenum">
              <a:rPr lang="en-US" smtClean="0"/>
              <a:pPr/>
              <a:t>38</a:t>
            </a:fld>
            <a:endParaRPr lang="en-US" dirty="0"/>
          </a:p>
        </p:txBody>
      </p:sp>
    </p:spTree>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graphicFrame>
        <p:nvGraphicFramePr>
          <p:cNvPr id="5" name="4 - Θέση περιεχομένου"/>
          <p:cNvGraphicFramePr>
            <a:graphicFrameLocks noGrp="1"/>
          </p:cNvGraphicFramePr>
          <p:nvPr>
            <p:ph idx="1"/>
          </p:nvPr>
        </p:nvGraphicFramePr>
        <p:xfrm>
          <a:off x="1752600" y="1395413"/>
          <a:ext cx="7010400" cy="2225040"/>
        </p:xfrm>
        <a:graphic>
          <a:graphicData uri="http://schemas.openxmlformats.org/drawingml/2006/table">
            <a:tbl>
              <a:tblPr firstRow="1" bandRow="1">
                <a:tableStyleId>{5C22544A-7EE6-4342-B048-85BDC9FD1C3A}</a:tableStyleId>
              </a:tblPr>
              <a:tblGrid>
                <a:gridCol w="1168400"/>
                <a:gridCol w="1168400"/>
                <a:gridCol w="1168400"/>
                <a:gridCol w="1168400"/>
                <a:gridCol w="1168400"/>
                <a:gridCol w="1168400"/>
              </a:tblGrid>
              <a:tr h="37084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a:p>
                  </a:txBody>
                  <a:tcPr/>
                </a:tc>
              </a:tr>
              <a:tr h="370840">
                <a:tc>
                  <a:txBody>
                    <a:bodyPr/>
                    <a:lstStyle/>
                    <a:p>
                      <a:endParaRPr lang="el-GR"/>
                    </a:p>
                  </a:txBody>
                  <a:tcPr/>
                </a:tc>
                <a:tc>
                  <a:txBody>
                    <a:bodyPr/>
                    <a:lstStyle/>
                    <a:p>
                      <a:endParaRPr lang="el-GR"/>
                    </a:p>
                  </a:txBody>
                  <a:tcPr/>
                </a:tc>
                <a:tc>
                  <a:txBody>
                    <a:bodyPr/>
                    <a:lstStyle/>
                    <a:p>
                      <a:endParaRPr lang="el-GR"/>
                    </a:p>
                  </a:txBody>
                  <a:tcPr/>
                </a:tc>
                <a:tc>
                  <a:txBody>
                    <a:bodyPr/>
                    <a:lstStyle/>
                    <a:p>
                      <a:r>
                        <a:rPr lang="el-GR" dirty="0" smtClean="0"/>
                        <a:t>0</a:t>
                      </a:r>
                      <a:endParaRPr lang="el-GR" dirty="0"/>
                    </a:p>
                  </a:txBody>
                  <a:tcPr/>
                </a:tc>
                <a:tc>
                  <a:txBody>
                    <a:bodyPr/>
                    <a:lstStyle/>
                    <a:p>
                      <a:endParaRPr lang="el-GR"/>
                    </a:p>
                  </a:txBody>
                  <a:tcPr/>
                </a:tc>
                <a:tc>
                  <a:txBody>
                    <a:bodyPr/>
                    <a:lstStyle/>
                    <a:p>
                      <a:endParaRPr lang="el-GR"/>
                    </a:p>
                  </a:txBody>
                  <a:tcPr/>
                </a:tc>
              </a:tr>
              <a:tr h="370840">
                <a:tc>
                  <a:txBody>
                    <a:bodyPr/>
                    <a:lstStyle/>
                    <a:p>
                      <a:endParaRPr lang="el-GR"/>
                    </a:p>
                  </a:txBody>
                  <a:tcPr/>
                </a:tc>
                <a:tc>
                  <a:txBody>
                    <a:bodyPr/>
                    <a:lstStyle/>
                    <a:p>
                      <a:r>
                        <a:rPr lang="el-GR" dirty="0" smtClean="0"/>
                        <a:t>3</a:t>
                      </a:r>
                      <a:endParaRPr lang="el-GR" dirty="0"/>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r>
              <a:tr h="370840">
                <a:tc>
                  <a:txBody>
                    <a:bodyPr/>
                    <a:lstStyle/>
                    <a:p>
                      <a:endParaRPr lang="el-GR"/>
                    </a:p>
                  </a:txBody>
                  <a:tcPr/>
                </a:tc>
                <a:tc>
                  <a:txBody>
                    <a:bodyPr/>
                    <a:lstStyle/>
                    <a:p>
                      <a:endParaRPr lang="el-GR"/>
                    </a:p>
                  </a:txBody>
                  <a:tcPr/>
                </a:tc>
                <a:tc>
                  <a:txBody>
                    <a:bodyPr/>
                    <a:lstStyle/>
                    <a:p>
                      <a:r>
                        <a:rPr lang="el-GR" dirty="0" smtClean="0"/>
                        <a:t>0</a:t>
                      </a:r>
                      <a:endParaRPr lang="el-GR" dirty="0"/>
                    </a:p>
                  </a:txBody>
                  <a:tcPr/>
                </a:tc>
                <a:tc>
                  <a:txBody>
                    <a:bodyPr/>
                    <a:lstStyle/>
                    <a:p>
                      <a:endParaRPr lang="el-GR"/>
                    </a:p>
                  </a:txBody>
                  <a:tcPr/>
                </a:tc>
                <a:tc>
                  <a:txBody>
                    <a:bodyPr/>
                    <a:lstStyle/>
                    <a:p>
                      <a:endParaRPr lang="el-GR"/>
                    </a:p>
                  </a:txBody>
                  <a:tcPr/>
                </a:tc>
                <a:tc>
                  <a:txBody>
                    <a:bodyPr/>
                    <a:lstStyle/>
                    <a:p>
                      <a:endParaRPr lang="el-GR"/>
                    </a:p>
                  </a:txBody>
                  <a:tcPr/>
                </a:tc>
              </a:tr>
              <a:tr h="370840">
                <a:tc>
                  <a:txBody>
                    <a:bodyPr/>
                    <a:lstStyle/>
                    <a:p>
                      <a:endParaRPr lang="el-GR" dirty="0"/>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r>
                        <a:rPr lang="el-GR" dirty="0" smtClean="0"/>
                        <a:t>Ψευδής</a:t>
                      </a:r>
                      <a:endParaRPr lang="el-GR" dirty="0"/>
                    </a:p>
                  </a:txBody>
                  <a:tcPr/>
                </a:tc>
                <a:tc>
                  <a:txBody>
                    <a:bodyPr/>
                    <a:lstStyle/>
                    <a:p>
                      <a:endParaRPr lang="el-GR"/>
                    </a:p>
                  </a:txBody>
                  <a:tcPr/>
                </a:tc>
              </a:tr>
              <a:tr h="370840">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dirty="0"/>
                    </a:p>
                  </a:txBody>
                  <a:tcPr/>
                </a:tc>
                <a:tc>
                  <a:txBody>
                    <a:bodyPr/>
                    <a:lstStyle/>
                    <a:p>
                      <a:r>
                        <a:rPr lang="el-GR" dirty="0" smtClean="0"/>
                        <a:t>3</a:t>
                      </a:r>
                      <a:endParaRPr lang="el-GR" dirty="0"/>
                    </a:p>
                  </a:txBody>
                  <a:tcPr/>
                </a:tc>
              </a:tr>
            </a:tbl>
          </a:graphicData>
        </a:graphic>
      </p:graphicFrame>
      <p:sp>
        <p:nvSpPr>
          <p:cNvPr id="4" name="3 - Θέση αριθμού διαφάνειας"/>
          <p:cNvSpPr>
            <a:spLocks noGrp="1"/>
          </p:cNvSpPr>
          <p:nvPr>
            <p:ph type="sldNum" sz="quarter" idx="12"/>
          </p:nvPr>
        </p:nvSpPr>
        <p:spPr/>
        <p:txBody>
          <a:bodyPr/>
          <a:lstStyle/>
          <a:p>
            <a:fld id="{811AAEEF-F233-4E32-A923-D4DF4B556C67}" type="slidenum">
              <a:rPr lang="en-US" smtClean="0"/>
              <a:pPr/>
              <a:t>39</a:t>
            </a:fld>
            <a:endParaRPr lang="en-US" dirty="0"/>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r>
              <a:rPr lang="el-GR" sz="3200" dirty="0" smtClean="0"/>
              <a:t>Η Επιστήμη των Υπολογιστών διακρίνεται σε δυο ενότητες: τη </a:t>
            </a:r>
            <a:r>
              <a:rPr lang="el-GR" sz="3200" b="1" dirty="0" smtClean="0"/>
              <a:t>Θεωρητική Επιστήμη </a:t>
            </a:r>
            <a:r>
              <a:rPr lang="el-GR" sz="3200" dirty="0" smtClean="0"/>
              <a:t>και την </a:t>
            </a:r>
            <a:r>
              <a:rPr lang="el-GR" sz="3200" b="1" dirty="0" smtClean="0"/>
              <a:t>Εφαρμοσμένη</a:t>
            </a:r>
            <a:r>
              <a:rPr lang="el-GR" sz="3200" dirty="0" smtClean="0"/>
              <a:t>. </a:t>
            </a:r>
            <a:endParaRPr lang="el-GR" sz="3200" dirty="0"/>
          </a:p>
        </p:txBody>
      </p:sp>
      <p:sp>
        <p:nvSpPr>
          <p:cNvPr id="5" name="4 - Θέση αριθμού διαφάνειας"/>
          <p:cNvSpPr>
            <a:spLocks noGrp="1"/>
          </p:cNvSpPr>
          <p:nvPr>
            <p:ph type="sldNum" sz="quarter" idx="12"/>
          </p:nvPr>
        </p:nvSpPr>
        <p:spPr/>
        <p:txBody>
          <a:bodyPr/>
          <a:lstStyle/>
          <a:p>
            <a:fld id="{811AAEEF-F233-4E32-A923-D4DF4B556C67}" type="slidenum">
              <a:rPr lang="en-US" smtClean="0"/>
              <a:pPr/>
              <a:t>4</a:t>
            </a:fld>
            <a:endParaRPr lang="en-US" dirty="0"/>
          </a:p>
        </p:txBody>
      </p:sp>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Χαρακτηριστικά Αλγορίθμου</a:t>
            </a:r>
            <a:endParaRPr lang="el-GR" dirty="0"/>
          </a:p>
        </p:txBody>
      </p:sp>
      <p:sp>
        <p:nvSpPr>
          <p:cNvPr id="3" name="2 - Θέση περιεχομένου"/>
          <p:cNvSpPr>
            <a:spLocks noGrp="1"/>
          </p:cNvSpPr>
          <p:nvPr>
            <p:ph idx="1"/>
          </p:nvPr>
        </p:nvSpPr>
        <p:spPr>
          <a:xfrm>
            <a:off x="1752600" y="1092200"/>
            <a:ext cx="7010400" cy="5765800"/>
          </a:xfrm>
        </p:spPr>
        <p:txBody>
          <a:bodyPr/>
          <a:lstStyle/>
          <a:p>
            <a:r>
              <a:rPr lang="el-GR" sz="2000" b="1" dirty="0" err="1" smtClean="0">
                <a:solidFill>
                  <a:srgbClr val="FF0066"/>
                </a:solidFill>
              </a:rPr>
              <a:t>Καθοριστικότητα</a:t>
            </a:r>
            <a:r>
              <a:rPr lang="el-GR" sz="2000" dirty="0" smtClean="0"/>
              <a:t>: Κάθε εντολή ενός αλγορίθμου χρειάζεται να καθορίζεται χωρίς καμία αμφιβολία για τον τρόπο εκτέλεσής της.</a:t>
            </a:r>
          </a:p>
          <a:p>
            <a:r>
              <a:rPr lang="el-GR" sz="2000" b="1" dirty="0" smtClean="0">
                <a:solidFill>
                  <a:srgbClr val="FF0066"/>
                </a:solidFill>
              </a:rPr>
              <a:t>Περατότητα</a:t>
            </a:r>
            <a:r>
              <a:rPr lang="el-GR" sz="2000" dirty="0" smtClean="0"/>
              <a:t>: Κάθε αλγόριθμος πρέπει να τελειώνει μετά από πεπερασμένα βήματα εκτέλεσης των εντολών του.</a:t>
            </a:r>
          </a:p>
          <a:p>
            <a:r>
              <a:rPr lang="el-GR" sz="2000" b="1" dirty="0" smtClean="0">
                <a:solidFill>
                  <a:srgbClr val="FF0066"/>
                </a:solidFill>
              </a:rPr>
              <a:t>Αποτελεσματικότητα: </a:t>
            </a:r>
            <a:r>
              <a:rPr lang="el-GR" sz="2000" dirty="0" smtClean="0"/>
              <a:t>Κάθε εντολή ενός αλγορίθμου χρειάζεται να είναι διατυπωμένη απλά και κατανοητά, ώστε να μπορεί </a:t>
            </a:r>
            <a:r>
              <a:rPr lang="el-GR" sz="2000" smtClean="0"/>
              <a:t>να εκτελεστεί </a:t>
            </a:r>
            <a:r>
              <a:rPr lang="el-GR" sz="2000" dirty="0" smtClean="0"/>
              <a:t>επακριβώς και σε πεπερασμένο μήκος χρόνου.</a:t>
            </a:r>
          </a:p>
          <a:p>
            <a:r>
              <a:rPr lang="el-GR" sz="2000" b="1" dirty="0" smtClean="0">
                <a:solidFill>
                  <a:srgbClr val="FF0066"/>
                </a:solidFill>
              </a:rPr>
              <a:t>Είσοδος: </a:t>
            </a:r>
            <a:r>
              <a:rPr lang="el-GR" sz="2000" dirty="0" smtClean="0"/>
              <a:t>Κάθε αλγόριθμος χρειάζεται να δέχεται ένα σύνολο μεταβλητών εισόδου (που μπορεί να είναι και το κενό σύνολο), οι οποίες αποτελούν τα δεδομένα του αλγορίθμου.</a:t>
            </a:r>
          </a:p>
          <a:p>
            <a:r>
              <a:rPr lang="el-GR" sz="2000" b="1" dirty="0" smtClean="0">
                <a:solidFill>
                  <a:srgbClr val="FF0066"/>
                </a:solidFill>
              </a:rPr>
              <a:t>Έξοδος:</a:t>
            </a:r>
            <a:r>
              <a:rPr lang="el-GR" sz="2000" dirty="0" smtClean="0"/>
              <a:t> Κάθε αλγόριθμος χρειάζεται να δημιουργεί κάποιο αποτέλεσμα.</a:t>
            </a:r>
          </a:p>
          <a:p>
            <a:endParaRPr lang="el-GR" sz="2000" dirty="0" smtClean="0"/>
          </a:p>
          <a:p>
            <a:endParaRPr lang="el-GR" dirty="0" smtClean="0"/>
          </a:p>
          <a:p>
            <a:endParaRPr lang="el-GR" dirty="0" smtClean="0"/>
          </a:p>
          <a:p>
            <a:endParaRPr lang="el-GR" dirty="0" smtClean="0"/>
          </a:p>
          <a:p>
            <a:endParaRPr lang="el-GR" dirty="0"/>
          </a:p>
        </p:txBody>
      </p:sp>
      <p:sp>
        <p:nvSpPr>
          <p:cNvPr id="4" name="3 - Θέση αριθμού διαφάνειας"/>
          <p:cNvSpPr>
            <a:spLocks noGrp="1"/>
          </p:cNvSpPr>
          <p:nvPr>
            <p:ph type="sldNum" sz="quarter" idx="12"/>
          </p:nvPr>
        </p:nvSpPr>
        <p:spPr/>
        <p:txBody>
          <a:bodyPr/>
          <a:lstStyle/>
          <a:p>
            <a:fld id="{811AAEEF-F233-4E32-A923-D4DF4B556C67}" type="slidenum">
              <a:rPr lang="en-US" smtClean="0"/>
              <a:pPr/>
              <a:t>40</a:t>
            </a:fld>
            <a:endParaRPr lang="en-US" dirty="0"/>
          </a:p>
        </p:txBody>
      </p:sp>
    </p:spTree>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Βασικοί τύποι αλγορίθμων</a:t>
            </a:r>
            <a:endParaRPr lang="el-GR" dirty="0"/>
          </a:p>
        </p:txBody>
      </p:sp>
      <p:sp>
        <p:nvSpPr>
          <p:cNvPr id="3" name="2 - Θέση περιεχομένου"/>
          <p:cNvSpPr>
            <a:spLocks noGrp="1"/>
          </p:cNvSpPr>
          <p:nvPr>
            <p:ph idx="1"/>
          </p:nvPr>
        </p:nvSpPr>
        <p:spPr>
          <a:xfrm>
            <a:off x="1600200" y="1395413"/>
            <a:ext cx="7416800" cy="5344054"/>
          </a:xfrm>
        </p:spPr>
        <p:txBody>
          <a:bodyPr/>
          <a:lstStyle/>
          <a:p>
            <a:pPr marL="0" indent="0">
              <a:buNone/>
            </a:pPr>
            <a:r>
              <a:rPr lang="el-GR" b="1" dirty="0" smtClean="0">
                <a:solidFill>
                  <a:schemeClr val="accent1">
                    <a:lumMod val="50000"/>
                  </a:schemeClr>
                </a:solidFill>
              </a:rPr>
              <a:t>Σειριακοί</a:t>
            </a:r>
            <a:r>
              <a:rPr lang="el-GR" dirty="0" smtClean="0"/>
              <a:t> λέγονται οι αλγόριθμοι που χρησιμοποιούν μία κεντρική μονάδα επεξεργασίας και οι εντολές τους εκτελούνται σε σειρά η μία μετά την άλλη.</a:t>
            </a:r>
          </a:p>
          <a:p>
            <a:pPr marL="0" indent="0">
              <a:buNone/>
            </a:pPr>
            <a:r>
              <a:rPr lang="el-GR" b="1" dirty="0" smtClean="0">
                <a:solidFill>
                  <a:schemeClr val="accent1">
                    <a:lumMod val="50000"/>
                  </a:schemeClr>
                </a:solidFill>
              </a:rPr>
              <a:t>Παράλληλοι</a:t>
            </a:r>
            <a:r>
              <a:rPr lang="el-GR" dirty="0" smtClean="0"/>
              <a:t> χαρακτηρίζονται οι αλγόριθμοι που </a:t>
            </a:r>
            <a:br>
              <a:rPr lang="el-GR" dirty="0" smtClean="0"/>
            </a:br>
            <a:r>
              <a:rPr lang="el-GR" dirty="0" smtClean="0"/>
              <a:t>χρησιμοποιούν πολλαπλές κεντρικές μονάδες επεξεργασίας όπου ορισμένες ή μία σειρά από εντολές εκτελούνται παράλληλα (ταυτόχρονα).</a:t>
            </a:r>
          </a:p>
          <a:p>
            <a:pPr marL="0" indent="0">
              <a:buNone/>
            </a:pPr>
            <a:r>
              <a:rPr lang="el-GR" b="1" dirty="0" smtClean="0">
                <a:solidFill>
                  <a:schemeClr val="accent1">
                    <a:lumMod val="50000"/>
                  </a:schemeClr>
                </a:solidFill>
              </a:rPr>
              <a:t>Επαναληπτικοί </a:t>
            </a:r>
            <a:r>
              <a:rPr lang="el-GR" dirty="0" smtClean="0"/>
              <a:t>αποκαλούνται οι αλγόριθμοι που απαιτούν την εκτέλεση ορισμένων συγκεκριμένων βημάτων πολλές φορές. </a:t>
            </a:r>
          </a:p>
          <a:p>
            <a:pPr marL="0" indent="0">
              <a:buNone/>
            </a:pPr>
            <a:endParaRPr lang="el-GR" dirty="0" smtClean="0"/>
          </a:p>
          <a:p>
            <a:pPr marL="0" indent="0">
              <a:buNone/>
            </a:pPr>
            <a:endParaRPr lang="el-GR" dirty="0"/>
          </a:p>
        </p:txBody>
      </p:sp>
      <p:sp>
        <p:nvSpPr>
          <p:cNvPr id="4" name="3 - Θέση αριθμού διαφάνειας"/>
          <p:cNvSpPr>
            <a:spLocks noGrp="1"/>
          </p:cNvSpPr>
          <p:nvPr>
            <p:ph type="sldNum" sz="quarter" idx="12"/>
          </p:nvPr>
        </p:nvSpPr>
        <p:spPr/>
        <p:txBody>
          <a:bodyPr/>
          <a:lstStyle/>
          <a:p>
            <a:fld id="{811AAEEF-F233-4E32-A923-D4DF4B556C67}" type="slidenum">
              <a:rPr lang="en-US" smtClean="0"/>
              <a:pPr/>
              <a:t>41</a:t>
            </a:fld>
            <a:endParaRPr lang="en-US" dirty="0"/>
          </a:p>
        </p:txBody>
      </p:sp>
    </p:spTree>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52600" y="143934"/>
            <a:ext cx="7010400" cy="524933"/>
          </a:xfrm>
        </p:spPr>
        <p:txBody>
          <a:bodyPr/>
          <a:lstStyle/>
          <a:p>
            <a:r>
              <a:rPr lang="el-GR" dirty="0" smtClean="0"/>
              <a:t>Παραδείγματα Αλγορίθμων</a:t>
            </a:r>
            <a:endParaRPr lang="el-GR" dirty="0"/>
          </a:p>
        </p:txBody>
      </p:sp>
      <p:sp>
        <p:nvSpPr>
          <p:cNvPr id="3" name="2 - Θέση περιεχομένου"/>
          <p:cNvSpPr>
            <a:spLocks noGrp="1"/>
          </p:cNvSpPr>
          <p:nvPr>
            <p:ph idx="1"/>
          </p:nvPr>
        </p:nvSpPr>
        <p:spPr>
          <a:xfrm>
            <a:off x="1642533" y="762000"/>
            <a:ext cx="7501467" cy="6096000"/>
          </a:xfrm>
        </p:spPr>
        <p:txBody>
          <a:bodyPr/>
          <a:lstStyle/>
          <a:p>
            <a:pPr marL="0" indent="0">
              <a:buNone/>
            </a:pPr>
            <a:r>
              <a:rPr lang="el-GR" b="1" dirty="0" smtClean="0">
                <a:solidFill>
                  <a:srgbClr val="CC0476"/>
                </a:solidFill>
              </a:rPr>
              <a:t>Παράδειγμα 1</a:t>
            </a:r>
            <a:r>
              <a:rPr lang="el-GR" dirty="0" smtClean="0"/>
              <a:t>: Έστω ότι υπάρχει ένας πίνακας που έχει ως περιεχόμενο τους αριθμούς:</a:t>
            </a:r>
          </a:p>
          <a:p>
            <a:pPr>
              <a:buNone/>
            </a:pPr>
            <a:endParaRPr lang="el-GR" dirty="0" smtClean="0"/>
          </a:p>
          <a:p>
            <a:pPr marL="0" indent="0">
              <a:buNone/>
            </a:pPr>
            <a:r>
              <a:rPr lang="el-GR" dirty="0" smtClean="0"/>
              <a:t>Στόχος είναι να τοποθετηθούν οι αριθμοί σε αύξουσα σειρά από το μικρότερο στο μεγαλύτερο (αύξουσα ταξινόμηση). </a:t>
            </a:r>
          </a:p>
          <a:p>
            <a:pPr>
              <a:buNone/>
            </a:pPr>
            <a:r>
              <a:rPr lang="el-GR" sz="2000" b="1" u="sng" dirty="0" smtClean="0">
                <a:solidFill>
                  <a:schemeClr val="accent1">
                    <a:lumMod val="50000"/>
                  </a:schemeClr>
                </a:solidFill>
              </a:rPr>
              <a:t>Σειριακά</a:t>
            </a:r>
          </a:p>
          <a:p>
            <a:pPr marL="0" indent="0">
              <a:buNone/>
            </a:pPr>
            <a:r>
              <a:rPr lang="el-GR" sz="2000" dirty="0" smtClean="0"/>
              <a:t>Εντοπίζεται το μικρότερο στοιχείο του πίνακα (στην περίπτωση αυτή είναι το 3) και αντιμετατίθεται με το στοιχείο της πρώτης θέσης.</a:t>
            </a:r>
            <a:br>
              <a:rPr lang="el-GR" sz="2000" dirty="0" smtClean="0"/>
            </a:br>
            <a:r>
              <a:rPr lang="el-GR" sz="2000" dirty="0" smtClean="0"/>
              <a:t>Εντοπίζεται το μικρότερο από τα υπόλοιπα στοιχεία του πίνακα (που είναι το 6) και αντιμετατίθεται με το στοιχείο της δεύτερης θέσης.</a:t>
            </a:r>
            <a:br>
              <a:rPr lang="el-GR" sz="2000" dirty="0" smtClean="0"/>
            </a:br>
            <a:r>
              <a:rPr lang="el-GR" sz="2000" dirty="0" smtClean="0"/>
              <a:t>Εντοπίζεται το μικρότερο από τα υπόλοιπα στοιχεία του πίνακα (που είναι το 8), το οποίο όμως είναι το τρίτο στοιχείο του πίνακα, οπότε η ταξινόμηση έχει ολοκληρωθεί.</a:t>
            </a:r>
          </a:p>
          <a:p>
            <a:pPr marL="0" indent="0">
              <a:buNone/>
            </a:pPr>
            <a:endParaRPr lang="el-GR" sz="2000" dirty="0" smtClean="0"/>
          </a:p>
          <a:p>
            <a:pPr marL="0" indent="0">
              <a:buNone/>
            </a:pPr>
            <a:endParaRPr lang="el-GR" sz="2000" dirty="0" smtClean="0"/>
          </a:p>
          <a:p>
            <a:pPr>
              <a:buNone/>
            </a:pPr>
            <a:endParaRPr lang="el-GR" sz="2000" dirty="0"/>
          </a:p>
        </p:txBody>
      </p:sp>
      <p:sp>
        <p:nvSpPr>
          <p:cNvPr id="4" name="3 - Θέση αριθμού διαφάνειας"/>
          <p:cNvSpPr>
            <a:spLocks noGrp="1"/>
          </p:cNvSpPr>
          <p:nvPr>
            <p:ph type="sldNum" sz="quarter" idx="12"/>
          </p:nvPr>
        </p:nvSpPr>
        <p:spPr/>
        <p:txBody>
          <a:bodyPr/>
          <a:lstStyle/>
          <a:p>
            <a:fld id="{811AAEEF-F233-4E32-A923-D4DF4B556C67}" type="slidenum">
              <a:rPr lang="en-US" smtClean="0"/>
              <a:pPr/>
              <a:t>42</a:t>
            </a:fld>
            <a:endParaRPr lang="en-US" dirty="0"/>
          </a:p>
        </p:txBody>
      </p:sp>
      <p:graphicFrame>
        <p:nvGraphicFramePr>
          <p:cNvPr id="6" name="5 - Πίνακας"/>
          <p:cNvGraphicFramePr>
            <a:graphicFrameLocks noGrp="1"/>
          </p:cNvGraphicFramePr>
          <p:nvPr/>
        </p:nvGraphicFramePr>
        <p:xfrm>
          <a:off x="1634066" y="1879600"/>
          <a:ext cx="6096000" cy="37084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r>
                        <a:rPr lang="el-GR" dirty="0" smtClean="0"/>
                        <a:t>6</a:t>
                      </a:r>
                      <a:endParaRPr lang="el-GR" dirty="0"/>
                    </a:p>
                  </a:txBody>
                  <a:tcPr/>
                </a:tc>
                <a:tc>
                  <a:txBody>
                    <a:bodyPr/>
                    <a:lstStyle/>
                    <a:p>
                      <a:pPr algn="ctr"/>
                      <a:r>
                        <a:rPr lang="el-GR" dirty="0" smtClean="0"/>
                        <a:t>9</a:t>
                      </a:r>
                      <a:endParaRPr lang="el-GR" dirty="0"/>
                    </a:p>
                  </a:txBody>
                  <a:tcPr/>
                </a:tc>
                <a:tc>
                  <a:txBody>
                    <a:bodyPr/>
                    <a:lstStyle/>
                    <a:p>
                      <a:pPr algn="ctr"/>
                      <a:r>
                        <a:rPr lang="el-GR" dirty="0" smtClean="0"/>
                        <a:t>8</a:t>
                      </a:r>
                      <a:endParaRPr lang="el-GR" dirty="0"/>
                    </a:p>
                  </a:txBody>
                  <a:tcPr/>
                </a:tc>
                <a:tc>
                  <a:txBody>
                    <a:bodyPr/>
                    <a:lstStyle/>
                    <a:p>
                      <a:pPr algn="ctr"/>
                      <a:r>
                        <a:rPr lang="el-GR" dirty="0" smtClean="0"/>
                        <a:t>3</a:t>
                      </a:r>
                      <a:endParaRPr lang="el-GR" dirty="0"/>
                    </a:p>
                  </a:txBody>
                  <a:tcPr/>
                </a:tc>
              </a:tr>
            </a:tbl>
          </a:graphicData>
        </a:graphic>
      </p:graphicFrame>
    </p:spTree>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1752600" y="1395413"/>
            <a:ext cx="7010400" cy="5098520"/>
          </a:xfrm>
        </p:spPr>
        <p:txBody>
          <a:bodyPr/>
          <a:lstStyle/>
          <a:p>
            <a:pPr>
              <a:buNone/>
            </a:pPr>
            <a:r>
              <a:rPr lang="el-GR" sz="2000" b="1" u="sng" dirty="0" smtClean="0">
                <a:solidFill>
                  <a:schemeClr val="accent1">
                    <a:lumMod val="50000"/>
                  </a:schemeClr>
                </a:solidFill>
              </a:rPr>
              <a:t>Παράλληλα</a:t>
            </a:r>
          </a:p>
          <a:p>
            <a:pPr marL="0" indent="0">
              <a:buNone/>
            </a:pPr>
            <a:r>
              <a:rPr lang="el-GR" sz="2000" dirty="0" smtClean="0"/>
              <a:t>Συγκρίνονται ταυτόχρονα με δύο διαφορετικούς επεξεργαστές το 1ο με το 2ο στοιχείο και το 3ο με το 4ο. Αν δεν είναι σωστά διαταγμένα, αντιμετατίθενται.</a:t>
            </a:r>
          </a:p>
          <a:p>
            <a:pPr marL="0" indent="0">
              <a:buNone/>
            </a:pPr>
            <a:r>
              <a:rPr lang="el-GR" sz="2000" dirty="0" smtClean="0"/>
              <a:t>Συγκρίνονται ταυτόχρονα με δύο διαφορετικούς επεξεργαστές το 1ο με το 3ο στοιχείο και το 2ο με το 4ο. Αν δεν είναι σωστά διαταγμένα, αντιμετατίθενται.</a:t>
            </a:r>
          </a:p>
          <a:p>
            <a:pPr marL="0" indent="0">
              <a:buNone/>
            </a:pPr>
            <a:r>
              <a:rPr lang="el-GR" sz="2000" dirty="0" smtClean="0"/>
              <a:t>Τώρα το μικρότερο από όλα τα στοιχεία είναι στη σωστή θέση (την 1η) και το μεγαλύτερο επίσης στη σωστή θέση (την 4η). Ωστόσο τα δύο μεσαία στοιχεία δεν είναι βέβαιο ότι είναι σωστά διαταγμένα. Οπότε απαιτείται μια ακόμη σύγκριση αυτών των δύο από έναν επεξεργαστή και ολοκληρώνεται η ταξινόμηση.</a:t>
            </a:r>
          </a:p>
          <a:p>
            <a:pPr marL="0" indent="0">
              <a:buNone/>
            </a:pPr>
            <a:endParaRPr lang="el-GR" sz="2000" dirty="0" smtClean="0"/>
          </a:p>
          <a:p>
            <a:pPr>
              <a:buNone/>
            </a:pPr>
            <a:endParaRPr lang="el-GR" sz="2000" dirty="0"/>
          </a:p>
        </p:txBody>
      </p:sp>
      <p:sp>
        <p:nvSpPr>
          <p:cNvPr id="4" name="3 - Θέση αριθμού διαφάνειας"/>
          <p:cNvSpPr>
            <a:spLocks noGrp="1"/>
          </p:cNvSpPr>
          <p:nvPr>
            <p:ph type="sldNum" sz="quarter" idx="12"/>
          </p:nvPr>
        </p:nvSpPr>
        <p:spPr/>
        <p:txBody>
          <a:bodyPr/>
          <a:lstStyle/>
          <a:p>
            <a:fld id="{811AAEEF-F233-4E32-A923-D4DF4B556C67}" type="slidenum">
              <a:rPr lang="en-US" smtClean="0"/>
              <a:pPr/>
              <a:t>43</a:t>
            </a:fld>
            <a:endParaRPr lang="en-US" dirty="0"/>
          </a:p>
        </p:txBody>
      </p:sp>
    </p:spTree>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Επαναληπτικός αλγόριθμος</a:t>
            </a:r>
            <a:endParaRPr lang="el-GR" dirty="0"/>
          </a:p>
        </p:txBody>
      </p:sp>
      <p:sp>
        <p:nvSpPr>
          <p:cNvPr id="3" name="2 - Θέση περιεχομένου"/>
          <p:cNvSpPr>
            <a:spLocks noGrp="1"/>
          </p:cNvSpPr>
          <p:nvPr>
            <p:ph idx="1"/>
          </p:nvPr>
        </p:nvSpPr>
        <p:spPr>
          <a:xfrm>
            <a:off x="1752600" y="1395413"/>
            <a:ext cx="7010400" cy="5098520"/>
          </a:xfrm>
        </p:spPr>
        <p:txBody>
          <a:bodyPr/>
          <a:lstStyle/>
          <a:p>
            <a:pPr marL="0" indent="0">
              <a:buNone/>
            </a:pPr>
            <a:r>
              <a:rPr lang="el-GR" b="1" dirty="0" smtClean="0">
                <a:solidFill>
                  <a:srgbClr val="CC0476"/>
                </a:solidFill>
              </a:rPr>
              <a:t>Παράδειγμα 2 </a:t>
            </a:r>
            <a:r>
              <a:rPr lang="el-GR" dirty="0" smtClean="0"/>
              <a:t>: Να αναπτυχθεί αλγόριθμος ο οποίος θα διαβάζει τον αριθμό Ν και θα υπολογίζει και θα εμφανίζει το Ν παραγοντικό (συμβολισμός: Ν!).</a:t>
            </a:r>
          </a:p>
          <a:p>
            <a:pPr>
              <a:buNone/>
            </a:pPr>
            <a:r>
              <a:rPr lang="el-GR" b="1" dirty="0" smtClean="0"/>
              <a:t>Αλγόριθμος</a:t>
            </a:r>
            <a:r>
              <a:rPr lang="el-GR" dirty="0" smtClean="0"/>
              <a:t> Παραγοντικό </a:t>
            </a:r>
          </a:p>
          <a:p>
            <a:pPr>
              <a:buNone/>
            </a:pPr>
            <a:r>
              <a:rPr lang="el-GR" b="1" dirty="0" smtClean="0"/>
              <a:t>    Διάβασε</a:t>
            </a:r>
            <a:r>
              <a:rPr lang="el-GR" dirty="0" smtClean="0"/>
              <a:t> n </a:t>
            </a:r>
            <a:br>
              <a:rPr lang="el-GR" dirty="0" smtClean="0"/>
            </a:br>
            <a:r>
              <a:rPr lang="el-GR" dirty="0" smtClean="0"/>
              <a:t>Γινόμενο ← 1</a:t>
            </a:r>
            <a:br>
              <a:rPr lang="el-GR" dirty="0" smtClean="0"/>
            </a:br>
            <a:r>
              <a:rPr lang="el-GR" b="1" dirty="0" smtClean="0"/>
              <a:t>Για</a:t>
            </a:r>
            <a:r>
              <a:rPr lang="el-GR" dirty="0" smtClean="0"/>
              <a:t> </a:t>
            </a:r>
            <a:r>
              <a:rPr lang="en-US" dirty="0" err="1" smtClean="0"/>
              <a:t>i</a:t>
            </a:r>
            <a:r>
              <a:rPr lang="en-US" dirty="0" smtClean="0"/>
              <a:t> </a:t>
            </a:r>
            <a:r>
              <a:rPr lang="el-GR" b="1" dirty="0" smtClean="0"/>
              <a:t>από</a:t>
            </a:r>
            <a:r>
              <a:rPr lang="el-GR" dirty="0" smtClean="0"/>
              <a:t> </a:t>
            </a:r>
            <a:r>
              <a:rPr lang="en-US" dirty="0" smtClean="0"/>
              <a:t>2 </a:t>
            </a:r>
            <a:r>
              <a:rPr lang="el-GR" b="1" dirty="0" smtClean="0"/>
              <a:t>μέχρι</a:t>
            </a:r>
            <a:r>
              <a:rPr lang="el-GR" dirty="0" smtClean="0"/>
              <a:t> </a:t>
            </a:r>
            <a:r>
              <a:rPr lang="en-US" dirty="0" smtClean="0"/>
              <a:t>n</a:t>
            </a:r>
            <a:r>
              <a:rPr lang="el-GR" dirty="0" smtClean="0"/>
              <a:t/>
            </a:r>
            <a:br>
              <a:rPr lang="el-GR" dirty="0" smtClean="0"/>
            </a:br>
            <a:r>
              <a:rPr lang="el-GR" dirty="0" smtClean="0"/>
              <a:t>   Γινόμενο</a:t>
            </a:r>
            <a:r>
              <a:rPr lang="en-US" dirty="0" smtClean="0"/>
              <a:t>← </a:t>
            </a:r>
            <a:r>
              <a:rPr lang="el-GR" dirty="0" smtClean="0"/>
              <a:t>Γινόμενο</a:t>
            </a:r>
            <a:r>
              <a:rPr lang="en-US" dirty="0" smtClean="0"/>
              <a:t>* </a:t>
            </a:r>
            <a:r>
              <a:rPr lang="en-US" dirty="0" err="1" smtClean="0"/>
              <a:t>i</a:t>
            </a:r>
            <a:r>
              <a:rPr lang="el-GR" dirty="0" smtClean="0"/>
              <a:t/>
            </a:r>
            <a:br>
              <a:rPr lang="el-GR" dirty="0" smtClean="0"/>
            </a:br>
            <a:r>
              <a:rPr lang="el-GR" b="1" dirty="0" err="1" smtClean="0"/>
              <a:t>Τέλος_επανάληψης</a:t>
            </a:r>
            <a:r>
              <a:rPr lang="el-GR" dirty="0" smtClean="0"/>
              <a:t/>
            </a:r>
            <a:br>
              <a:rPr lang="el-GR" dirty="0" smtClean="0"/>
            </a:br>
            <a:r>
              <a:rPr lang="el-GR" b="1" dirty="0" smtClean="0"/>
              <a:t>Εμφάνισε</a:t>
            </a:r>
            <a:r>
              <a:rPr lang="el-GR" dirty="0" smtClean="0"/>
              <a:t> Γινόμενο</a:t>
            </a:r>
          </a:p>
          <a:p>
            <a:pPr>
              <a:buNone/>
            </a:pPr>
            <a:r>
              <a:rPr lang="el-GR" b="1" dirty="0" smtClean="0"/>
              <a:t>Τέλος</a:t>
            </a:r>
            <a:r>
              <a:rPr lang="el-GR" dirty="0" smtClean="0"/>
              <a:t> Παραγοντικό</a:t>
            </a:r>
          </a:p>
          <a:p>
            <a:pPr marL="0" indent="0">
              <a:buNone/>
            </a:pPr>
            <a:endParaRPr lang="el-GR" dirty="0" smtClean="0"/>
          </a:p>
          <a:p>
            <a:pPr>
              <a:buNone/>
            </a:pPr>
            <a:endParaRPr lang="el-GR" dirty="0"/>
          </a:p>
        </p:txBody>
      </p:sp>
      <p:sp>
        <p:nvSpPr>
          <p:cNvPr id="4" name="3 - Θέση αριθμού διαφάνειας"/>
          <p:cNvSpPr>
            <a:spLocks noGrp="1"/>
          </p:cNvSpPr>
          <p:nvPr>
            <p:ph type="sldNum" sz="quarter" idx="12"/>
          </p:nvPr>
        </p:nvSpPr>
        <p:spPr/>
        <p:txBody>
          <a:bodyPr/>
          <a:lstStyle/>
          <a:p>
            <a:fld id="{811AAEEF-F233-4E32-A923-D4DF4B556C67}" type="slidenum">
              <a:rPr lang="en-US" smtClean="0"/>
              <a:pPr/>
              <a:t>44</a:t>
            </a:fld>
            <a:endParaRPr lang="en-US" dirty="0"/>
          </a:p>
        </p:txBody>
      </p:sp>
    </p:spTree>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52600" y="304800"/>
            <a:ext cx="7010400" cy="499533"/>
          </a:xfrm>
        </p:spPr>
        <p:txBody>
          <a:bodyPr/>
          <a:lstStyle/>
          <a:p>
            <a:r>
              <a:rPr lang="el-GR" dirty="0" smtClean="0"/>
              <a:t>Αναπαράσταση αλγορίθμου</a:t>
            </a:r>
            <a:br>
              <a:rPr lang="el-GR" dirty="0" smtClean="0"/>
            </a:br>
            <a:endParaRPr lang="el-GR" dirty="0"/>
          </a:p>
        </p:txBody>
      </p:sp>
      <p:sp>
        <p:nvSpPr>
          <p:cNvPr id="3" name="2 - Θέση περιεχομένου"/>
          <p:cNvSpPr>
            <a:spLocks noGrp="1"/>
          </p:cNvSpPr>
          <p:nvPr>
            <p:ph idx="1"/>
          </p:nvPr>
        </p:nvSpPr>
        <p:spPr>
          <a:xfrm>
            <a:off x="1752600" y="643467"/>
            <a:ext cx="7010400" cy="5943600"/>
          </a:xfrm>
        </p:spPr>
        <p:txBody>
          <a:bodyPr/>
          <a:lstStyle/>
          <a:p>
            <a:pPr indent="12700">
              <a:buNone/>
            </a:pPr>
            <a:r>
              <a:rPr lang="el-GR" sz="2000" dirty="0" smtClean="0"/>
              <a:t>Η αναπαράσταση των αλγορίθμων μπορεί να πραγματοποιηθεί με:</a:t>
            </a:r>
          </a:p>
          <a:p>
            <a:pPr>
              <a:buFont typeface="Wingdings" pitchFamily="2" charset="2"/>
              <a:buChar char="ü"/>
            </a:pPr>
            <a:r>
              <a:rPr lang="el-GR" sz="2000" dirty="0" smtClean="0">
                <a:solidFill>
                  <a:srgbClr val="CC0476"/>
                </a:solidFill>
              </a:rPr>
              <a:t>Φυσική γλώσσα </a:t>
            </a:r>
            <a:r>
              <a:rPr lang="el-GR" sz="2000" dirty="0" smtClean="0"/>
              <a:t>όπου η αναπαράσταση γίνεται με την ομιλούμενη γλώσσα, μέσω της οποίας περιγράφονται τα βήματα επίλυσης του προβλήματος. Ωστόσο, με τη φυσική γλώσσα μπορούν να παρατηρηθούν ασάφειες στις οδηγίες.</a:t>
            </a:r>
          </a:p>
          <a:p>
            <a:pPr>
              <a:buFont typeface="Wingdings" pitchFamily="2" charset="2"/>
              <a:buChar char="ü"/>
            </a:pPr>
            <a:r>
              <a:rPr lang="el-GR" sz="2000" dirty="0" err="1" smtClean="0">
                <a:solidFill>
                  <a:srgbClr val="CC0476"/>
                </a:solidFill>
              </a:rPr>
              <a:t>Ψευδοκώδικα</a:t>
            </a:r>
            <a:r>
              <a:rPr lang="el-GR" sz="2000" dirty="0" smtClean="0">
                <a:solidFill>
                  <a:srgbClr val="CC0476"/>
                </a:solidFill>
              </a:rPr>
              <a:t> ή </a:t>
            </a:r>
            <a:r>
              <a:rPr lang="el-GR" sz="2000" dirty="0" err="1" smtClean="0">
                <a:solidFill>
                  <a:srgbClr val="CC0476"/>
                </a:solidFill>
              </a:rPr>
              <a:t>ψευδογλώσσα</a:t>
            </a:r>
            <a:r>
              <a:rPr lang="el-GR" sz="2000" dirty="0" smtClean="0">
                <a:solidFill>
                  <a:srgbClr val="CC0476"/>
                </a:solidFill>
              </a:rPr>
              <a:t> </a:t>
            </a:r>
            <a:r>
              <a:rPr lang="el-GR" sz="2000" dirty="0" smtClean="0"/>
              <a:t>η οποία είναι μια υποθετική γλώσσα για την αναπαράσταση αλγορίθμων με στοιχεία από κάποιες γλώσσες προγραμματισμού, παραλείποντας λεπτομέρειες που δεν είναι ουσιαστικές για την ανθρώπινη κατανόηση του αλγορίθμου.</a:t>
            </a:r>
          </a:p>
          <a:p>
            <a:pPr>
              <a:buFont typeface="Wingdings" pitchFamily="2" charset="2"/>
              <a:buChar char="ü"/>
            </a:pPr>
            <a:r>
              <a:rPr lang="el-GR" sz="2000" dirty="0" smtClean="0">
                <a:solidFill>
                  <a:srgbClr val="CC0476"/>
                </a:solidFill>
              </a:rPr>
              <a:t>Γλώσσα προγραμματισμού </a:t>
            </a:r>
            <a:r>
              <a:rPr lang="el-GR" sz="2000" dirty="0" smtClean="0"/>
              <a:t>η οποία είναι μια τεχνητή γλώσσα, που έχει αναπτυχθεί για να δημιουργεί ή να εκφράζει προγράμματα για τον υπολογιστή. Η αναπαράσταση των αλγορίθμων με γλώσσα προ-</a:t>
            </a:r>
            <a:r>
              <a:rPr lang="el-GR" sz="2000" dirty="0" err="1" smtClean="0"/>
              <a:t>γραμματισμού</a:t>
            </a:r>
            <a:r>
              <a:rPr lang="el-GR" sz="2000" dirty="0" smtClean="0"/>
              <a:t> μπορεί να γίνει είτε με </a:t>
            </a:r>
            <a:r>
              <a:rPr lang="el-GR" sz="2000" b="1" dirty="0" smtClean="0"/>
              <a:t>οπτικές</a:t>
            </a:r>
            <a:r>
              <a:rPr lang="el-GR" sz="2000" dirty="0" smtClean="0"/>
              <a:t> είτε με </a:t>
            </a:r>
            <a:r>
              <a:rPr lang="el-GR" sz="2000" b="1" dirty="0" err="1" smtClean="0"/>
              <a:t>κειμενικές</a:t>
            </a:r>
            <a:r>
              <a:rPr lang="el-GR" sz="2000" dirty="0" smtClean="0"/>
              <a:t> γλώσσες προγραμματισμού.</a:t>
            </a:r>
          </a:p>
          <a:p>
            <a:pPr>
              <a:buFont typeface="Wingdings" pitchFamily="2" charset="2"/>
              <a:buChar char="ü"/>
            </a:pPr>
            <a:endParaRPr lang="el-GR" sz="2000" dirty="0"/>
          </a:p>
        </p:txBody>
      </p:sp>
      <p:sp>
        <p:nvSpPr>
          <p:cNvPr id="4" name="3 - Θέση αριθμού διαφάνειας"/>
          <p:cNvSpPr>
            <a:spLocks noGrp="1"/>
          </p:cNvSpPr>
          <p:nvPr>
            <p:ph type="sldNum" sz="quarter" idx="12"/>
          </p:nvPr>
        </p:nvSpPr>
        <p:spPr/>
        <p:txBody>
          <a:bodyPr/>
          <a:lstStyle/>
          <a:p>
            <a:fld id="{811AAEEF-F233-4E32-A923-D4DF4B556C67}" type="slidenum">
              <a:rPr lang="en-US" smtClean="0"/>
              <a:pPr/>
              <a:t>45</a:t>
            </a:fld>
            <a:endParaRPr lang="en-US" dirty="0"/>
          </a:p>
        </p:txBody>
      </p:sp>
    </p:spTree>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marL="0" indent="0">
              <a:buFont typeface="Wingdings" pitchFamily="2" charset="2"/>
              <a:buChar char="ü"/>
            </a:pPr>
            <a:r>
              <a:rPr lang="el-GR" dirty="0" smtClean="0">
                <a:solidFill>
                  <a:srgbClr val="CC0476"/>
                </a:solidFill>
              </a:rPr>
              <a:t>Μεθοδολογίες διαγραμματικής αναπαράστασης αλγορίθμων</a:t>
            </a:r>
            <a:r>
              <a:rPr lang="el-GR" dirty="0" smtClean="0"/>
              <a:t> που συνιστούν έναν γραφικό τρόπο παρουσίασης του αλγόριθμου. Από τις διάφορες μεθοδολογίες διαγραμματικής αναπαράστασης αλγορίθμων που έχουν επινοηθεί η πιο διαδεδομένη είναι το </a:t>
            </a:r>
            <a:r>
              <a:rPr lang="el-GR" dirty="0" smtClean="0">
                <a:solidFill>
                  <a:srgbClr val="CC0476"/>
                </a:solidFill>
              </a:rPr>
              <a:t>διάγραμμα ροής</a:t>
            </a:r>
            <a:r>
              <a:rPr lang="el-GR" dirty="0" smtClean="0"/>
              <a:t>, όπου η περιγραφή και η αναπαράσταση των αλγορίθμων γίνεται με τη χρήση γεωμετρικών σχημάτων - συμβόλων, όπου το καθένα δηλώνει μια συγκεκριμένη ενέργεια ή λειτουργία.</a:t>
            </a:r>
            <a:endParaRPr lang="el-GR" dirty="0"/>
          </a:p>
        </p:txBody>
      </p:sp>
      <p:sp>
        <p:nvSpPr>
          <p:cNvPr id="4" name="3 - Θέση αριθμού διαφάνειας"/>
          <p:cNvSpPr>
            <a:spLocks noGrp="1"/>
          </p:cNvSpPr>
          <p:nvPr>
            <p:ph type="sldNum" sz="quarter" idx="12"/>
          </p:nvPr>
        </p:nvSpPr>
        <p:spPr/>
        <p:txBody>
          <a:bodyPr/>
          <a:lstStyle/>
          <a:p>
            <a:fld id="{811AAEEF-F233-4E32-A923-D4DF4B556C67}" type="slidenum">
              <a:rPr lang="en-US" smtClean="0"/>
              <a:pPr/>
              <a:t>46</a:t>
            </a:fld>
            <a:endParaRPr lang="en-US" dirty="0"/>
          </a:p>
        </p:txBody>
      </p:sp>
    </p:spTree>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marL="0" indent="0">
              <a:buNone/>
            </a:pPr>
            <a:r>
              <a:rPr lang="el-GR" dirty="0" smtClean="0">
                <a:solidFill>
                  <a:srgbClr val="CC0476"/>
                </a:solidFill>
              </a:rPr>
              <a:t>Παράδειγμα</a:t>
            </a:r>
            <a:r>
              <a:rPr lang="el-GR" dirty="0" smtClean="0"/>
              <a:t>: Να αναπτυχθεί αλγόριθμος με φυσική γλώσσα, με διάγραμμα ροής και με </a:t>
            </a:r>
            <a:r>
              <a:rPr lang="el-GR" dirty="0" err="1" smtClean="0"/>
              <a:t>ψευδογλώσσα</a:t>
            </a:r>
            <a:r>
              <a:rPr lang="el-GR" dirty="0" smtClean="0"/>
              <a:t>, ο οποίος θα διαβάζει τις τιμές δύο μεταβλητών και θα αντιμεταθέτει το περιεχόμενό τους. Στη συνέχεια θα εμφανίζει ως αποτέλεσμα το περιεχόμενο των μεταβλητών μετά την αντιμετάθεση.</a:t>
            </a:r>
            <a:endParaRPr lang="el-GR" dirty="0"/>
          </a:p>
        </p:txBody>
      </p:sp>
      <p:sp>
        <p:nvSpPr>
          <p:cNvPr id="4" name="3 - Θέση αριθμού διαφάνειας"/>
          <p:cNvSpPr>
            <a:spLocks noGrp="1"/>
          </p:cNvSpPr>
          <p:nvPr>
            <p:ph type="sldNum" sz="quarter" idx="12"/>
          </p:nvPr>
        </p:nvSpPr>
        <p:spPr/>
        <p:txBody>
          <a:bodyPr/>
          <a:lstStyle/>
          <a:p>
            <a:fld id="{811AAEEF-F233-4E32-A923-D4DF4B556C67}" type="slidenum">
              <a:rPr lang="en-US" smtClean="0"/>
              <a:pPr/>
              <a:t>47</a:t>
            </a:fld>
            <a:endParaRPr lang="en-US" dirty="0"/>
          </a:p>
        </p:txBody>
      </p:sp>
    </p:spTree>
  </p:cSld>
  <p:clrMapOvr>
    <a:masterClrMapping/>
  </p:clrMapOvr>
  <p:transition>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1752600" y="1395412"/>
            <a:ext cx="7391400" cy="5233987"/>
          </a:xfrm>
        </p:spPr>
        <p:txBody>
          <a:bodyPr/>
          <a:lstStyle/>
          <a:p>
            <a:pPr marL="0" indent="0">
              <a:buNone/>
            </a:pPr>
            <a:r>
              <a:rPr lang="el-GR" b="1" dirty="0" smtClean="0">
                <a:solidFill>
                  <a:srgbClr val="006666"/>
                </a:solidFill>
              </a:rPr>
              <a:t>Φυσική γλώσσα</a:t>
            </a:r>
            <a:r>
              <a:rPr lang="el-GR" dirty="0" smtClean="0"/>
              <a:t>: Αφού εισαχθούν οι τιμές δύο μεταβλητών α και β, να δώσετε το περιεχόμενο της μεταβλητής α και σε μία νέα μεταβλητή </a:t>
            </a:r>
            <a:r>
              <a:rPr lang="el-GR" dirty="0" err="1" smtClean="0"/>
              <a:t>temp</a:t>
            </a:r>
            <a:r>
              <a:rPr lang="el-GR" dirty="0" smtClean="0"/>
              <a:t> (προσωρινή). Στη συνέχεια, να δώσετε το περιεχόμενο της μεταβλητής β στη μεταβλητή α και τέλος να δώσετε το περιεχόμενο της μεταβλητής </a:t>
            </a:r>
            <a:r>
              <a:rPr lang="el-GR" dirty="0" err="1" smtClean="0"/>
              <a:t>temp</a:t>
            </a:r>
            <a:r>
              <a:rPr lang="el-GR" dirty="0" smtClean="0"/>
              <a:t> και στη μεταβλητή β.</a:t>
            </a:r>
          </a:p>
          <a:p>
            <a:pPr>
              <a:buNone/>
            </a:pPr>
            <a:endParaRPr lang="el-GR" dirty="0"/>
          </a:p>
        </p:txBody>
      </p:sp>
      <p:sp>
        <p:nvSpPr>
          <p:cNvPr id="4" name="3 - Θέση αριθμού διαφάνειας"/>
          <p:cNvSpPr>
            <a:spLocks noGrp="1"/>
          </p:cNvSpPr>
          <p:nvPr>
            <p:ph type="sldNum" sz="quarter" idx="12"/>
          </p:nvPr>
        </p:nvSpPr>
        <p:spPr/>
        <p:txBody>
          <a:bodyPr/>
          <a:lstStyle/>
          <a:p>
            <a:fld id="{811AAEEF-F233-4E32-A923-D4DF4B556C67}" type="slidenum">
              <a:rPr lang="en-US" smtClean="0"/>
              <a:pPr/>
              <a:t>48</a:t>
            </a:fld>
            <a:endParaRPr lang="en-US" dirty="0"/>
          </a:p>
        </p:txBody>
      </p:sp>
    </p:spTree>
  </p:cSld>
  <p:clrMapOvr>
    <a:masterClrMapping/>
  </p:clrMapOvr>
  <p:transition>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Ψευδογλώσσα</a:t>
            </a:r>
            <a:endParaRPr lang="el-GR" dirty="0"/>
          </a:p>
        </p:txBody>
      </p:sp>
      <p:sp>
        <p:nvSpPr>
          <p:cNvPr id="3" name="2 - Θέση περιεχομένου"/>
          <p:cNvSpPr>
            <a:spLocks noGrp="1"/>
          </p:cNvSpPr>
          <p:nvPr>
            <p:ph idx="1"/>
          </p:nvPr>
        </p:nvSpPr>
        <p:spPr/>
        <p:txBody>
          <a:bodyPr/>
          <a:lstStyle/>
          <a:p>
            <a:pPr>
              <a:buNone/>
            </a:pPr>
            <a:r>
              <a:rPr lang="el-GR" dirty="0" smtClean="0"/>
              <a:t>1. </a:t>
            </a:r>
            <a:r>
              <a:rPr lang="el-GR" b="1" dirty="0" smtClean="0"/>
              <a:t>Αλγόριθμος</a:t>
            </a:r>
            <a:r>
              <a:rPr lang="el-GR" dirty="0" smtClean="0"/>
              <a:t> Αντιμετάθεση</a:t>
            </a:r>
          </a:p>
          <a:p>
            <a:pPr>
              <a:buNone/>
            </a:pPr>
            <a:r>
              <a:rPr lang="el-GR" dirty="0" smtClean="0"/>
              <a:t>2. </a:t>
            </a:r>
            <a:r>
              <a:rPr lang="el-GR" b="1" dirty="0" smtClean="0"/>
              <a:t>Διάβασε</a:t>
            </a:r>
            <a:r>
              <a:rPr lang="el-GR" dirty="0" smtClean="0"/>
              <a:t> α, β</a:t>
            </a:r>
          </a:p>
          <a:p>
            <a:pPr>
              <a:buNone/>
            </a:pPr>
            <a:r>
              <a:rPr lang="el-GR" dirty="0" smtClean="0"/>
              <a:t>3. </a:t>
            </a:r>
            <a:r>
              <a:rPr lang="el-GR" dirty="0" err="1" smtClean="0"/>
              <a:t>temp</a:t>
            </a:r>
            <a:r>
              <a:rPr lang="el-GR" dirty="0" smtClean="0"/>
              <a:t> ← α</a:t>
            </a:r>
          </a:p>
          <a:p>
            <a:pPr>
              <a:buNone/>
            </a:pPr>
            <a:r>
              <a:rPr lang="el-GR" dirty="0" smtClean="0"/>
              <a:t>4. α ← β</a:t>
            </a:r>
          </a:p>
          <a:p>
            <a:pPr>
              <a:buNone/>
            </a:pPr>
            <a:r>
              <a:rPr lang="el-GR" dirty="0" smtClean="0"/>
              <a:t>5. β ← </a:t>
            </a:r>
            <a:r>
              <a:rPr lang="el-GR" dirty="0" err="1" smtClean="0"/>
              <a:t>temp</a:t>
            </a:r>
            <a:endParaRPr lang="el-GR" dirty="0" smtClean="0"/>
          </a:p>
          <a:p>
            <a:pPr>
              <a:buNone/>
            </a:pPr>
            <a:r>
              <a:rPr lang="el-GR" dirty="0" smtClean="0"/>
              <a:t>6. </a:t>
            </a:r>
            <a:r>
              <a:rPr lang="el-GR" b="1" dirty="0" smtClean="0"/>
              <a:t>Εμφάνισε</a:t>
            </a:r>
            <a:r>
              <a:rPr lang="el-GR" dirty="0" smtClean="0"/>
              <a:t> α, β</a:t>
            </a:r>
          </a:p>
          <a:p>
            <a:pPr>
              <a:buNone/>
            </a:pPr>
            <a:r>
              <a:rPr lang="el-GR" dirty="0" smtClean="0"/>
              <a:t>7. </a:t>
            </a:r>
            <a:r>
              <a:rPr lang="el-GR" b="1" dirty="0" smtClean="0"/>
              <a:t>Τέλος</a:t>
            </a:r>
            <a:r>
              <a:rPr lang="el-GR" dirty="0" smtClean="0"/>
              <a:t> Αντιμετάθεση</a:t>
            </a:r>
          </a:p>
          <a:p>
            <a:pPr>
              <a:buNone/>
            </a:pPr>
            <a:endParaRPr lang="el-GR" dirty="0"/>
          </a:p>
        </p:txBody>
      </p:sp>
      <p:sp>
        <p:nvSpPr>
          <p:cNvPr id="4" name="3 - Θέση αριθμού διαφάνειας"/>
          <p:cNvSpPr>
            <a:spLocks noGrp="1"/>
          </p:cNvSpPr>
          <p:nvPr>
            <p:ph type="sldNum" sz="quarter" idx="12"/>
          </p:nvPr>
        </p:nvSpPr>
        <p:spPr/>
        <p:txBody>
          <a:bodyPr/>
          <a:lstStyle/>
          <a:p>
            <a:fld id="{811AAEEF-F233-4E32-A923-D4DF4B556C67}" type="slidenum">
              <a:rPr lang="en-US" smtClean="0"/>
              <a:pPr/>
              <a:t>49</a:t>
            </a:fld>
            <a:endParaRPr lang="en-US" dirty="0"/>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Θεωρητική Επιστήμη των Υπολογιστών</a:t>
            </a:r>
            <a:endParaRPr lang="el-GR" dirty="0"/>
          </a:p>
        </p:txBody>
      </p:sp>
      <p:sp>
        <p:nvSpPr>
          <p:cNvPr id="3" name="2 - Θέση περιεχομένου"/>
          <p:cNvSpPr>
            <a:spLocks noGrp="1"/>
          </p:cNvSpPr>
          <p:nvPr>
            <p:ph idx="1"/>
          </p:nvPr>
        </p:nvSpPr>
        <p:spPr>
          <a:xfrm>
            <a:off x="1752600" y="1904999"/>
            <a:ext cx="7010400" cy="4062413"/>
          </a:xfrm>
        </p:spPr>
        <p:txBody>
          <a:bodyPr/>
          <a:lstStyle/>
          <a:p>
            <a:r>
              <a:rPr lang="el-GR" dirty="0" smtClean="0"/>
              <a:t>Ερευνά το </a:t>
            </a:r>
            <a:r>
              <a:rPr lang="el-GR" b="1" dirty="0" smtClean="0">
                <a:solidFill>
                  <a:srgbClr val="006666"/>
                </a:solidFill>
              </a:rPr>
              <a:t>σχεδιασμό των αλγορίθμων </a:t>
            </a:r>
            <a:r>
              <a:rPr lang="el-GR" dirty="0" smtClean="0"/>
              <a:t>και των </a:t>
            </a:r>
            <a:r>
              <a:rPr lang="el-GR" b="1" dirty="0" smtClean="0">
                <a:solidFill>
                  <a:srgbClr val="006666"/>
                </a:solidFill>
              </a:rPr>
              <a:t>υπολογιστικών μεθόδων </a:t>
            </a:r>
            <a:r>
              <a:rPr lang="el-GR" dirty="0" smtClean="0"/>
              <a:t>που χρησιμοποιούνται για την </a:t>
            </a:r>
            <a:r>
              <a:rPr lang="el-GR" b="1" dirty="0" smtClean="0"/>
              <a:t>άντληση</a:t>
            </a:r>
            <a:r>
              <a:rPr lang="el-GR" dirty="0" smtClean="0"/>
              <a:t>, την </a:t>
            </a:r>
            <a:r>
              <a:rPr lang="el-GR" b="1" dirty="0" smtClean="0"/>
              <a:t>επεξεργασία</a:t>
            </a:r>
            <a:r>
              <a:rPr lang="el-GR" dirty="0" smtClean="0"/>
              <a:t>, την </a:t>
            </a:r>
            <a:r>
              <a:rPr lang="el-GR" b="1" dirty="0" smtClean="0"/>
              <a:t>ανάλυση</a:t>
            </a:r>
            <a:r>
              <a:rPr lang="el-GR" dirty="0" smtClean="0"/>
              <a:t> και την </a:t>
            </a:r>
            <a:r>
              <a:rPr lang="el-GR" b="1" dirty="0" smtClean="0"/>
              <a:t>αποθήκευση πληροφοριών</a:t>
            </a:r>
            <a:r>
              <a:rPr lang="el-GR" dirty="0" smtClean="0"/>
              <a:t>.</a:t>
            </a:r>
            <a:endParaRPr lang="el-GR" dirty="0"/>
          </a:p>
        </p:txBody>
      </p:sp>
      <p:sp>
        <p:nvSpPr>
          <p:cNvPr id="5" name="4 - Θέση αριθμού διαφάνειας"/>
          <p:cNvSpPr>
            <a:spLocks noGrp="1"/>
          </p:cNvSpPr>
          <p:nvPr>
            <p:ph type="sldNum" sz="quarter" idx="12"/>
          </p:nvPr>
        </p:nvSpPr>
        <p:spPr/>
        <p:txBody>
          <a:bodyPr/>
          <a:lstStyle/>
          <a:p>
            <a:fld id="{811AAEEF-F233-4E32-A923-D4DF4B556C67}" type="slidenum">
              <a:rPr lang="en-US" smtClean="0"/>
              <a:pPr/>
              <a:t>5</a:t>
            </a:fld>
            <a:endParaRPr lang="en-US" dirty="0"/>
          </a:p>
        </p:txBody>
      </p:sp>
    </p:spTree>
  </p:cSld>
  <p:clrMapOvr>
    <a:masterClrMapping/>
  </p:clrMapOvr>
  <p:transition>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1 - Θέση ημερομηνίας"/>
          <p:cNvSpPr>
            <a:spLocks noGrp="1"/>
          </p:cNvSpPr>
          <p:nvPr>
            <p:ph type="dt" sz="quarter" idx="10"/>
          </p:nvPr>
        </p:nvSpPr>
        <p:spPr/>
        <p:txBody>
          <a:bodyPr/>
          <a:lstStyle/>
          <a:p>
            <a:pPr>
              <a:defRPr/>
            </a:pPr>
            <a:endParaRPr lang="en-US" dirty="0"/>
          </a:p>
        </p:txBody>
      </p:sp>
      <p:sp>
        <p:nvSpPr>
          <p:cNvPr id="3076" name="3 - Θέση αριθμού διαφάνειας"/>
          <p:cNvSpPr>
            <a:spLocks noGrp="1"/>
          </p:cNvSpPr>
          <p:nvPr>
            <p:ph type="sldNum" sz="quarter" idx="12"/>
          </p:nvPr>
        </p:nvSpPr>
        <p:spPr/>
        <p:txBody>
          <a:bodyPr/>
          <a:lstStyle/>
          <a:p>
            <a:pPr>
              <a:defRPr/>
            </a:pPr>
            <a:fld id="{FA5BF65F-8457-4D5B-BB0B-CF3D105EF103}" type="slidenum">
              <a:rPr lang="en-US"/>
              <a:pPr>
                <a:defRPr/>
              </a:pPr>
              <a:t>50</a:t>
            </a:fld>
            <a:endParaRPr lang="en-US"/>
          </a:p>
        </p:txBody>
      </p:sp>
      <p:sp>
        <p:nvSpPr>
          <p:cNvPr id="542722" name="Rectangle 2"/>
          <p:cNvSpPr>
            <a:spLocks noChangeArrowheads="1"/>
          </p:cNvSpPr>
          <p:nvPr/>
        </p:nvSpPr>
        <p:spPr bwMode="auto">
          <a:xfrm>
            <a:off x="0" y="228600"/>
            <a:ext cx="9144000" cy="330200"/>
          </a:xfrm>
          <a:prstGeom prst="rect">
            <a:avLst/>
          </a:prstGeom>
          <a:noFill/>
          <a:ln w="9525">
            <a:noFill/>
            <a:miter lim="800000"/>
            <a:headEnd/>
            <a:tailEnd/>
          </a:ln>
        </p:spPr>
        <p:txBody>
          <a:bodyPr anchor="b"/>
          <a:lstStyle/>
          <a:p>
            <a:pPr algn="r" fontAlgn="auto">
              <a:spcAft>
                <a:spcPts val="0"/>
              </a:spcAft>
              <a:defRPr/>
            </a:pPr>
            <a:endParaRPr lang="en-GB" sz="3200" i="1" dirty="0">
              <a:solidFill>
                <a:schemeClr val="accent6">
                  <a:lumMod val="75000"/>
                </a:schemeClr>
              </a:solidFill>
              <a:effectLst>
                <a:outerShdw blurRad="38100" dist="38100" dir="2700000" algn="tl">
                  <a:srgbClr val="000000">
                    <a:alpha val="43137"/>
                  </a:srgbClr>
                </a:outerShdw>
              </a:effectLst>
              <a:latin typeface="+mn-lt"/>
              <a:cs typeface="Times New Roman" pitchFamily="18" charset="0"/>
            </a:endParaRPr>
          </a:p>
        </p:txBody>
      </p:sp>
      <p:sp>
        <p:nvSpPr>
          <p:cNvPr id="2054" name="Rectangle 3"/>
          <p:cNvSpPr>
            <a:spLocks noChangeArrowheads="1"/>
          </p:cNvSpPr>
          <p:nvPr/>
        </p:nvSpPr>
        <p:spPr bwMode="auto">
          <a:xfrm>
            <a:off x="1639359" y="1466322"/>
            <a:ext cx="2460625" cy="1444625"/>
          </a:xfrm>
          <a:prstGeom prst="rect">
            <a:avLst/>
          </a:prstGeom>
          <a:noFill/>
          <a:ln w="12700" cap="sq">
            <a:noFill/>
            <a:miter lim="800000"/>
            <a:headEnd type="none" w="sm" len="sm"/>
            <a:tailEnd type="none" w="sm" len="sm"/>
          </a:ln>
        </p:spPr>
        <p:txBody>
          <a:bodyPr>
            <a:spAutoFit/>
          </a:bodyPr>
          <a:lstStyle/>
          <a:p>
            <a:pPr>
              <a:defRPr/>
            </a:pPr>
            <a:r>
              <a:rPr lang="el-GR" sz="2200" i="1" dirty="0">
                <a:latin typeface="+mn-lt"/>
              </a:rPr>
              <a:t>Αναπαράσταση</a:t>
            </a:r>
          </a:p>
          <a:p>
            <a:pPr>
              <a:defRPr/>
            </a:pPr>
            <a:r>
              <a:rPr lang="el-GR" sz="2200" i="1" dirty="0">
                <a:latin typeface="+mn-lt"/>
              </a:rPr>
              <a:t>αλγορίθμου σε </a:t>
            </a:r>
            <a:r>
              <a:rPr lang="el-GR" sz="2200" i="1" dirty="0">
                <a:solidFill>
                  <a:srgbClr val="FF0000"/>
                </a:solidFill>
                <a:latin typeface="+mn-lt"/>
              </a:rPr>
              <a:t>φυσική γλώσσα κατά βήματα</a:t>
            </a:r>
          </a:p>
        </p:txBody>
      </p:sp>
      <p:graphicFrame>
        <p:nvGraphicFramePr>
          <p:cNvPr id="2050" name="Object 4"/>
          <p:cNvGraphicFramePr>
            <a:graphicFrameLocks noChangeAspect="1"/>
          </p:cNvGraphicFramePr>
          <p:nvPr/>
        </p:nvGraphicFramePr>
        <p:xfrm>
          <a:off x="1322388" y="3733800"/>
          <a:ext cx="946150" cy="2209800"/>
        </p:xfrm>
        <a:graphic>
          <a:graphicData uri="http://schemas.openxmlformats.org/presentationml/2006/ole">
            <p:oleObj spid="_x0000_s1026" name="Microsoft ClipArt Gallery" r:id="rId3" imgW="1295640" imgH="3934080" progId="">
              <p:embed/>
            </p:oleObj>
          </a:graphicData>
        </a:graphic>
      </p:graphicFrame>
      <p:sp>
        <p:nvSpPr>
          <p:cNvPr id="2055" name="Rectangle 5"/>
          <p:cNvSpPr>
            <a:spLocks noChangeArrowheads="1"/>
          </p:cNvSpPr>
          <p:nvPr/>
        </p:nvSpPr>
        <p:spPr bwMode="auto">
          <a:xfrm>
            <a:off x="2776538" y="3081867"/>
            <a:ext cx="5849937" cy="3454400"/>
          </a:xfrm>
          <a:prstGeom prst="rect">
            <a:avLst/>
          </a:prstGeom>
          <a:noFill/>
          <a:ln w="9525">
            <a:noFill/>
            <a:miter lim="800000"/>
            <a:headEnd/>
            <a:tailEnd/>
          </a:ln>
        </p:spPr>
        <p:txBody>
          <a:bodyPr/>
          <a:lstStyle/>
          <a:p>
            <a:pPr marL="609600" indent="-609600">
              <a:buFont typeface="Monotype Sorts" pitchFamily="2" charset="2"/>
              <a:buAutoNum type="arabicPeriod"/>
            </a:pPr>
            <a:r>
              <a:rPr lang="el-GR" sz="2400" dirty="0">
                <a:latin typeface="Calibri" pitchFamily="34" charset="0"/>
              </a:rPr>
              <a:t>Διαβάζουμε τους συντελεστές α, β, γ</a:t>
            </a:r>
          </a:p>
          <a:p>
            <a:pPr marL="609600" indent="-609600">
              <a:buFont typeface="Monotype Sorts" pitchFamily="2" charset="2"/>
              <a:buAutoNum type="arabicPeriod"/>
            </a:pPr>
            <a:r>
              <a:rPr lang="el-GR" sz="2400" dirty="0">
                <a:latin typeface="Calibri" pitchFamily="34" charset="0"/>
              </a:rPr>
              <a:t>Υπολογίζουμε τη </a:t>
            </a:r>
            <a:r>
              <a:rPr lang="el-GR" sz="2400" dirty="0" err="1">
                <a:latin typeface="Calibri" pitchFamily="34" charset="0"/>
              </a:rPr>
              <a:t>διακρίνουσα</a:t>
            </a:r>
            <a:r>
              <a:rPr lang="el-GR" sz="2400" dirty="0">
                <a:latin typeface="Calibri" pitchFamily="34" charset="0"/>
              </a:rPr>
              <a:t> (Δ=β</a:t>
            </a:r>
            <a:r>
              <a:rPr lang="el-GR" sz="2400" baseline="30000" dirty="0">
                <a:latin typeface="Calibri" pitchFamily="34" charset="0"/>
              </a:rPr>
              <a:t>2</a:t>
            </a:r>
            <a:r>
              <a:rPr lang="el-GR" sz="2400" dirty="0">
                <a:latin typeface="Calibri" pitchFamily="34" charset="0"/>
              </a:rPr>
              <a:t>-4αγ)</a:t>
            </a:r>
          </a:p>
          <a:p>
            <a:pPr marL="609600" indent="-609600">
              <a:buFont typeface="Monotype Sorts" pitchFamily="2" charset="2"/>
              <a:buAutoNum type="arabicPeriod"/>
            </a:pPr>
            <a:r>
              <a:rPr lang="el-GR" sz="2400" dirty="0">
                <a:latin typeface="Calibri" pitchFamily="34" charset="0"/>
              </a:rPr>
              <a:t>Αν Δ&lt;0 τότε το τριώνυμο δεν επιλύεται </a:t>
            </a:r>
          </a:p>
          <a:p>
            <a:pPr marL="609600" indent="-609600">
              <a:buFont typeface="Monotype Sorts" pitchFamily="2" charset="2"/>
              <a:buAutoNum type="arabicPeriod"/>
            </a:pPr>
            <a:r>
              <a:rPr lang="el-GR" sz="2400" dirty="0">
                <a:latin typeface="Calibri" pitchFamily="34" charset="0"/>
              </a:rPr>
              <a:t>Αν Δ=0 τότε χ=–β/2α</a:t>
            </a:r>
          </a:p>
          <a:p>
            <a:pPr marL="609600" indent="-609600">
              <a:buFont typeface="Monotype Sorts" pitchFamily="2" charset="2"/>
              <a:buAutoNum type="arabicPeriod"/>
            </a:pPr>
            <a:r>
              <a:rPr lang="el-GR" sz="2400" dirty="0">
                <a:latin typeface="Calibri" pitchFamily="34" charset="0"/>
              </a:rPr>
              <a:t>Αν Δ&gt;0 τότε χ1=(-</a:t>
            </a:r>
            <a:r>
              <a:rPr lang="el-GR" sz="2400" dirty="0" err="1">
                <a:latin typeface="Calibri" pitchFamily="34" charset="0"/>
              </a:rPr>
              <a:t>β+ΤΡ</a:t>
            </a:r>
            <a:r>
              <a:rPr lang="el-GR" sz="2400" dirty="0">
                <a:latin typeface="Calibri" pitchFamily="34" charset="0"/>
              </a:rPr>
              <a:t>(Δ))/2α και </a:t>
            </a:r>
          </a:p>
          <a:p>
            <a:pPr marL="609600" indent="-609600"/>
            <a:r>
              <a:rPr lang="el-GR" sz="2400" dirty="0">
                <a:latin typeface="Calibri" pitchFamily="34" charset="0"/>
              </a:rPr>
              <a:t>                               χ2=(-β-ΤΡ(Δ))/2α</a:t>
            </a:r>
          </a:p>
        </p:txBody>
      </p:sp>
    </p:spTree>
  </p:cSld>
  <p:clrMapOvr>
    <a:masterClrMapping/>
  </p:clrMapOvr>
  <p:transition>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1 - Θέση ημερομηνίας"/>
          <p:cNvSpPr>
            <a:spLocks noGrp="1"/>
          </p:cNvSpPr>
          <p:nvPr>
            <p:ph type="dt" sz="quarter" idx="10"/>
          </p:nvPr>
        </p:nvSpPr>
        <p:spPr/>
        <p:txBody>
          <a:bodyPr/>
          <a:lstStyle/>
          <a:p>
            <a:pPr>
              <a:defRPr/>
            </a:pPr>
            <a:endParaRPr lang="en-US" dirty="0"/>
          </a:p>
        </p:txBody>
      </p:sp>
      <p:sp>
        <p:nvSpPr>
          <p:cNvPr id="4101" name="3 - Θέση αριθμού διαφάνειας"/>
          <p:cNvSpPr>
            <a:spLocks noGrp="1"/>
          </p:cNvSpPr>
          <p:nvPr>
            <p:ph type="sldNum" sz="quarter" idx="12"/>
          </p:nvPr>
        </p:nvSpPr>
        <p:spPr/>
        <p:txBody>
          <a:bodyPr/>
          <a:lstStyle/>
          <a:p>
            <a:pPr>
              <a:defRPr/>
            </a:pPr>
            <a:fld id="{38AEB0DE-A264-4B15-B82A-2554E9B9FFCA}" type="slidenum">
              <a:rPr lang="en-US"/>
              <a:pPr>
                <a:defRPr/>
              </a:pPr>
              <a:t>51</a:t>
            </a:fld>
            <a:endParaRPr lang="en-US"/>
          </a:p>
        </p:txBody>
      </p:sp>
      <p:graphicFrame>
        <p:nvGraphicFramePr>
          <p:cNvPr id="3074" name="Object 2"/>
          <p:cNvGraphicFramePr>
            <a:graphicFrameLocks noChangeAspect="1"/>
          </p:cNvGraphicFramePr>
          <p:nvPr/>
        </p:nvGraphicFramePr>
        <p:xfrm>
          <a:off x="2884488" y="1906588"/>
          <a:ext cx="5907087" cy="722312"/>
        </p:xfrm>
        <a:graphic>
          <a:graphicData uri="http://schemas.openxmlformats.org/presentationml/2006/ole">
            <p:oleObj spid="_x0000_s2050" name="Document" r:id="rId3" imgW="5486400" imgH="700920" progId="Word.Document.8">
              <p:embed/>
            </p:oleObj>
          </a:graphicData>
        </a:graphic>
      </p:graphicFrame>
      <p:sp>
        <p:nvSpPr>
          <p:cNvPr id="3078" name="Freeform 9"/>
          <p:cNvSpPr>
            <a:spLocks/>
          </p:cNvSpPr>
          <p:nvPr/>
        </p:nvSpPr>
        <p:spPr bwMode="auto">
          <a:xfrm>
            <a:off x="4505325" y="4076700"/>
            <a:ext cx="1130300" cy="865188"/>
          </a:xfrm>
          <a:custGeom>
            <a:avLst/>
            <a:gdLst>
              <a:gd name="T0" fmla="*/ 2147483647 w 2765"/>
              <a:gd name="T1" fmla="*/ 0 h 691"/>
              <a:gd name="T2" fmla="*/ 0 w 2765"/>
              <a:gd name="T3" fmla="*/ 2147483647 h 691"/>
              <a:gd name="T4" fmla="*/ 2147483647 w 2765"/>
              <a:gd name="T5" fmla="*/ 2147483647 h 691"/>
              <a:gd name="T6" fmla="*/ 2147483647 w 2765"/>
              <a:gd name="T7" fmla="*/ 2147483647 h 691"/>
              <a:gd name="T8" fmla="*/ 2147483647 w 2765"/>
              <a:gd name="T9" fmla="*/ 0 h 691"/>
              <a:gd name="T10" fmla="*/ 0 60000 65536"/>
              <a:gd name="T11" fmla="*/ 0 60000 65536"/>
              <a:gd name="T12" fmla="*/ 0 60000 65536"/>
              <a:gd name="T13" fmla="*/ 0 60000 65536"/>
              <a:gd name="T14" fmla="*/ 0 60000 65536"/>
              <a:gd name="T15" fmla="*/ 0 w 2765"/>
              <a:gd name="T16" fmla="*/ 0 h 691"/>
              <a:gd name="T17" fmla="*/ 2765 w 2765"/>
              <a:gd name="T18" fmla="*/ 691 h 691"/>
            </a:gdLst>
            <a:ahLst/>
            <a:cxnLst>
              <a:cxn ang="T10">
                <a:pos x="T0" y="T1"/>
              </a:cxn>
              <a:cxn ang="T11">
                <a:pos x="T2" y="T3"/>
              </a:cxn>
              <a:cxn ang="T12">
                <a:pos x="T4" y="T5"/>
              </a:cxn>
              <a:cxn ang="T13">
                <a:pos x="T6" y="T7"/>
              </a:cxn>
              <a:cxn ang="T14">
                <a:pos x="T8" y="T9"/>
              </a:cxn>
            </a:cxnLst>
            <a:rect l="T15" t="T16" r="T17" b="T18"/>
            <a:pathLst>
              <a:path w="2765" h="691">
                <a:moveTo>
                  <a:pt x="1382" y="0"/>
                </a:moveTo>
                <a:lnTo>
                  <a:pt x="0" y="345"/>
                </a:lnTo>
                <a:lnTo>
                  <a:pt x="1382" y="691"/>
                </a:lnTo>
                <a:lnTo>
                  <a:pt x="2765" y="345"/>
                </a:lnTo>
                <a:lnTo>
                  <a:pt x="1382" y="0"/>
                </a:lnTo>
                <a:close/>
              </a:path>
            </a:pathLst>
          </a:custGeom>
          <a:solidFill>
            <a:srgbClr val="FFFFFF"/>
          </a:solidFill>
          <a:ln w="9525">
            <a:solidFill>
              <a:srgbClr val="000000"/>
            </a:solidFill>
            <a:prstDash val="solid"/>
            <a:round/>
            <a:headEnd/>
            <a:tailEnd/>
          </a:ln>
        </p:spPr>
        <p:txBody>
          <a:bodyPr/>
          <a:lstStyle/>
          <a:p>
            <a:endParaRPr lang="el-GR"/>
          </a:p>
        </p:txBody>
      </p:sp>
      <p:sp>
        <p:nvSpPr>
          <p:cNvPr id="244758" name="Rectangle 22"/>
          <p:cNvSpPr>
            <a:spLocks noChangeArrowheads="1"/>
          </p:cNvSpPr>
          <p:nvPr/>
        </p:nvSpPr>
        <p:spPr bwMode="auto">
          <a:xfrm>
            <a:off x="0" y="228600"/>
            <a:ext cx="9144000" cy="1219200"/>
          </a:xfrm>
          <a:prstGeom prst="rect">
            <a:avLst/>
          </a:prstGeom>
          <a:noFill/>
          <a:ln w="9525">
            <a:noFill/>
            <a:miter lim="800000"/>
            <a:headEnd/>
            <a:tailEnd/>
          </a:ln>
        </p:spPr>
        <p:txBody>
          <a:bodyPr anchor="b"/>
          <a:lstStyle/>
          <a:p>
            <a:pPr algn="r" fontAlgn="auto">
              <a:spcAft>
                <a:spcPts val="0"/>
              </a:spcAft>
              <a:defRPr/>
            </a:pPr>
            <a:endParaRPr lang="en-GB" sz="3200" i="1" dirty="0">
              <a:solidFill>
                <a:schemeClr val="accent6">
                  <a:lumMod val="75000"/>
                </a:schemeClr>
              </a:solidFill>
              <a:effectLst>
                <a:outerShdw blurRad="38100" dist="38100" dir="2700000" algn="tl">
                  <a:srgbClr val="000000">
                    <a:alpha val="43137"/>
                  </a:srgbClr>
                </a:outerShdw>
              </a:effectLst>
              <a:latin typeface="+mn-lt"/>
              <a:cs typeface="Times New Roman" pitchFamily="18" charset="0"/>
            </a:endParaRPr>
          </a:p>
        </p:txBody>
      </p:sp>
      <p:sp>
        <p:nvSpPr>
          <p:cNvPr id="3080" name="Rectangle 23"/>
          <p:cNvSpPr>
            <a:spLocks noChangeArrowheads="1"/>
          </p:cNvSpPr>
          <p:nvPr/>
        </p:nvSpPr>
        <p:spPr bwMode="auto">
          <a:xfrm>
            <a:off x="1359959" y="153988"/>
            <a:ext cx="2460625" cy="1109662"/>
          </a:xfrm>
          <a:prstGeom prst="rect">
            <a:avLst/>
          </a:prstGeom>
          <a:noFill/>
          <a:ln w="12700" cap="sq">
            <a:noFill/>
            <a:miter lim="800000"/>
            <a:headEnd type="none" w="sm" len="sm"/>
            <a:tailEnd type="none" w="sm" len="sm"/>
          </a:ln>
        </p:spPr>
        <p:txBody>
          <a:bodyPr>
            <a:spAutoFit/>
          </a:bodyPr>
          <a:lstStyle/>
          <a:p>
            <a:pPr>
              <a:defRPr/>
            </a:pPr>
            <a:r>
              <a:rPr lang="el-GR" sz="2200" i="1" dirty="0">
                <a:latin typeface="+mn-lt"/>
              </a:rPr>
              <a:t>Αναπαράσταση</a:t>
            </a:r>
          </a:p>
          <a:p>
            <a:pPr>
              <a:defRPr/>
            </a:pPr>
            <a:r>
              <a:rPr lang="el-GR" sz="2200" i="1" dirty="0">
                <a:latin typeface="+mn-lt"/>
              </a:rPr>
              <a:t>αλγορίθμου με </a:t>
            </a:r>
            <a:r>
              <a:rPr lang="el-GR" sz="2200" i="1" dirty="0">
                <a:solidFill>
                  <a:srgbClr val="FF0000"/>
                </a:solidFill>
                <a:latin typeface="+mn-lt"/>
              </a:rPr>
              <a:t>διάγραμμα ροής</a:t>
            </a:r>
          </a:p>
        </p:txBody>
      </p:sp>
      <p:graphicFrame>
        <p:nvGraphicFramePr>
          <p:cNvPr id="3075" name="Object 24"/>
          <p:cNvGraphicFramePr>
            <a:graphicFrameLocks noChangeAspect="1"/>
          </p:cNvGraphicFramePr>
          <p:nvPr/>
        </p:nvGraphicFramePr>
        <p:xfrm>
          <a:off x="184150" y="3429000"/>
          <a:ext cx="1143000" cy="2667000"/>
        </p:xfrm>
        <a:graphic>
          <a:graphicData uri="http://schemas.openxmlformats.org/presentationml/2006/ole">
            <p:oleObj spid="_x0000_s2051" name="Microsoft ClipArt Gallery" r:id="rId4" imgW="1295640" imgH="3934080" progId="">
              <p:embed/>
            </p:oleObj>
          </a:graphicData>
        </a:graphic>
      </p:graphicFrame>
      <p:sp>
        <p:nvSpPr>
          <p:cNvPr id="3081" name="Oval 4"/>
          <p:cNvSpPr>
            <a:spLocks noChangeArrowheads="1"/>
          </p:cNvSpPr>
          <p:nvPr/>
        </p:nvSpPr>
        <p:spPr bwMode="auto">
          <a:xfrm>
            <a:off x="4149725" y="6188075"/>
            <a:ext cx="1771650" cy="354013"/>
          </a:xfrm>
          <a:prstGeom prst="ellipse">
            <a:avLst/>
          </a:prstGeom>
          <a:solidFill>
            <a:srgbClr val="FFFFFF"/>
          </a:solidFill>
          <a:ln w="9525">
            <a:solidFill>
              <a:srgbClr val="000000"/>
            </a:solidFill>
            <a:round/>
            <a:headEnd/>
            <a:tailEnd/>
          </a:ln>
        </p:spPr>
        <p:txBody>
          <a:bodyPr/>
          <a:lstStyle/>
          <a:p>
            <a:pPr algn="ctr"/>
            <a:r>
              <a:rPr lang="el-GR" sz="1600">
                <a:latin typeface="Calibri" pitchFamily="34" charset="0"/>
              </a:rPr>
              <a:t>ΤΕΛΟΣ</a:t>
            </a:r>
          </a:p>
        </p:txBody>
      </p:sp>
      <p:sp>
        <p:nvSpPr>
          <p:cNvPr id="3082" name="Oval 5"/>
          <p:cNvSpPr>
            <a:spLocks noChangeArrowheads="1"/>
          </p:cNvSpPr>
          <p:nvPr/>
        </p:nvSpPr>
        <p:spPr bwMode="auto">
          <a:xfrm>
            <a:off x="4114800" y="1844675"/>
            <a:ext cx="1870075" cy="376238"/>
          </a:xfrm>
          <a:prstGeom prst="ellipse">
            <a:avLst/>
          </a:prstGeom>
          <a:solidFill>
            <a:srgbClr val="FFFFFF"/>
          </a:solidFill>
          <a:ln w="9525">
            <a:solidFill>
              <a:srgbClr val="000000"/>
            </a:solidFill>
            <a:round/>
            <a:headEnd/>
            <a:tailEnd/>
          </a:ln>
        </p:spPr>
        <p:txBody>
          <a:bodyPr/>
          <a:lstStyle/>
          <a:p>
            <a:pPr algn="ctr"/>
            <a:r>
              <a:rPr lang="el-GR" sz="1600">
                <a:latin typeface="Calibri" pitchFamily="34" charset="0"/>
              </a:rPr>
              <a:t>ΑΡΧΗ</a:t>
            </a:r>
          </a:p>
        </p:txBody>
      </p:sp>
      <p:sp>
        <p:nvSpPr>
          <p:cNvPr id="3083" name="AutoShape 6"/>
          <p:cNvSpPr>
            <a:spLocks noChangeArrowheads="1"/>
          </p:cNvSpPr>
          <p:nvPr/>
        </p:nvSpPr>
        <p:spPr bwMode="auto">
          <a:xfrm>
            <a:off x="3779838" y="2492375"/>
            <a:ext cx="2592387" cy="314325"/>
          </a:xfrm>
          <a:prstGeom prst="flowChartInputOutput">
            <a:avLst/>
          </a:prstGeom>
          <a:solidFill>
            <a:srgbClr val="FFFFFF"/>
          </a:solidFill>
          <a:ln w="9525">
            <a:solidFill>
              <a:srgbClr val="000000"/>
            </a:solidFill>
            <a:miter lim="800000"/>
            <a:headEnd/>
            <a:tailEnd/>
          </a:ln>
        </p:spPr>
        <p:txBody>
          <a:bodyPr/>
          <a:lstStyle/>
          <a:p>
            <a:pPr algn="ctr"/>
            <a:r>
              <a:rPr lang="en-US" sz="1600">
                <a:latin typeface="Calibri" pitchFamily="34" charset="0"/>
              </a:rPr>
              <a:t>Διάβασε </a:t>
            </a:r>
            <a:r>
              <a:rPr lang="el-GR" sz="1600">
                <a:latin typeface="Calibri" pitchFamily="34" charset="0"/>
              </a:rPr>
              <a:t>α, β,</a:t>
            </a:r>
            <a:r>
              <a:rPr lang="en-US" sz="1600">
                <a:latin typeface="Calibri" pitchFamily="34" charset="0"/>
              </a:rPr>
              <a:t> </a:t>
            </a:r>
            <a:r>
              <a:rPr lang="el-GR" sz="1600">
                <a:latin typeface="Calibri" pitchFamily="34" charset="0"/>
              </a:rPr>
              <a:t>γ</a:t>
            </a:r>
            <a:endParaRPr lang="en-US" sz="1600">
              <a:latin typeface="Calibri" pitchFamily="34" charset="0"/>
            </a:endParaRPr>
          </a:p>
          <a:p>
            <a:pPr algn="ctr"/>
            <a:endParaRPr lang="el-GR" sz="1600">
              <a:latin typeface="Calibri" pitchFamily="34" charset="0"/>
            </a:endParaRPr>
          </a:p>
        </p:txBody>
      </p:sp>
      <p:sp>
        <p:nvSpPr>
          <p:cNvPr id="3084" name="Line 7"/>
          <p:cNvSpPr>
            <a:spLocks noChangeShapeType="1"/>
          </p:cNvSpPr>
          <p:nvPr/>
        </p:nvSpPr>
        <p:spPr bwMode="auto">
          <a:xfrm>
            <a:off x="5018088" y="2236788"/>
            <a:ext cx="20637" cy="328612"/>
          </a:xfrm>
          <a:prstGeom prst="line">
            <a:avLst/>
          </a:prstGeom>
          <a:noFill/>
          <a:ln w="9525">
            <a:solidFill>
              <a:schemeClr val="tx1"/>
            </a:solidFill>
            <a:round/>
            <a:headEnd/>
            <a:tailEnd type="triangle" w="med" len="med"/>
          </a:ln>
        </p:spPr>
        <p:txBody>
          <a:bodyPr wrap="none" anchor="ctr"/>
          <a:lstStyle/>
          <a:p>
            <a:endParaRPr lang="el-GR"/>
          </a:p>
        </p:txBody>
      </p:sp>
      <p:sp>
        <p:nvSpPr>
          <p:cNvPr id="3085" name="Line 8"/>
          <p:cNvSpPr>
            <a:spLocks noChangeShapeType="1"/>
          </p:cNvSpPr>
          <p:nvPr/>
        </p:nvSpPr>
        <p:spPr bwMode="auto">
          <a:xfrm>
            <a:off x="5083175" y="3824288"/>
            <a:ext cx="0" cy="287337"/>
          </a:xfrm>
          <a:prstGeom prst="line">
            <a:avLst/>
          </a:prstGeom>
          <a:noFill/>
          <a:ln w="9525">
            <a:solidFill>
              <a:schemeClr val="tx1"/>
            </a:solidFill>
            <a:round/>
            <a:headEnd/>
            <a:tailEnd type="triangle" w="med" len="med"/>
          </a:ln>
        </p:spPr>
        <p:txBody>
          <a:bodyPr wrap="none" anchor="ctr"/>
          <a:lstStyle/>
          <a:p>
            <a:endParaRPr lang="el-GR"/>
          </a:p>
        </p:txBody>
      </p:sp>
      <p:sp>
        <p:nvSpPr>
          <p:cNvPr id="3086" name="Rectangle 10"/>
          <p:cNvSpPr>
            <a:spLocks noChangeArrowheads="1"/>
          </p:cNvSpPr>
          <p:nvPr/>
        </p:nvSpPr>
        <p:spPr bwMode="auto">
          <a:xfrm>
            <a:off x="4838700" y="4365625"/>
            <a:ext cx="506413" cy="244475"/>
          </a:xfrm>
          <a:prstGeom prst="rect">
            <a:avLst/>
          </a:prstGeom>
          <a:noFill/>
          <a:ln w="9525">
            <a:noFill/>
            <a:miter lim="800000"/>
            <a:headEnd/>
            <a:tailEnd/>
          </a:ln>
        </p:spPr>
        <p:txBody>
          <a:bodyPr wrap="none" lIns="0" tIns="0" rIns="0" bIns="0">
            <a:spAutoFit/>
          </a:bodyPr>
          <a:lstStyle/>
          <a:p>
            <a:r>
              <a:rPr lang="el-GR" sz="1600">
                <a:latin typeface="Calibri" pitchFamily="34" charset="0"/>
              </a:rPr>
              <a:t>Δ</a:t>
            </a:r>
            <a:r>
              <a:rPr lang="en-US" sz="1600">
                <a:latin typeface="Calibri" pitchFamily="34" charset="0"/>
              </a:rPr>
              <a:t>  </a:t>
            </a:r>
            <a:r>
              <a:rPr lang="el-GR" sz="1600">
                <a:latin typeface="Calibri" pitchFamily="34" charset="0"/>
              </a:rPr>
              <a:t>&lt;</a:t>
            </a:r>
            <a:r>
              <a:rPr lang="en-US" sz="1600">
                <a:latin typeface="Calibri" pitchFamily="34" charset="0"/>
              </a:rPr>
              <a:t> </a:t>
            </a:r>
            <a:r>
              <a:rPr lang="el-GR" sz="1600">
                <a:latin typeface="Calibri" pitchFamily="34" charset="0"/>
              </a:rPr>
              <a:t>0</a:t>
            </a:r>
            <a:r>
              <a:rPr lang="en-US" sz="1600">
                <a:latin typeface="Calibri" pitchFamily="34" charset="0"/>
              </a:rPr>
              <a:t> </a:t>
            </a:r>
          </a:p>
        </p:txBody>
      </p:sp>
      <p:sp>
        <p:nvSpPr>
          <p:cNvPr id="3087" name="Rectangle 14"/>
          <p:cNvSpPr>
            <a:spLocks noChangeArrowheads="1"/>
          </p:cNvSpPr>
          <p:nvPr/>
        </p:nvSpPr>
        <p:spPr bwMode="auto">
          <a:xfrm>
            <a:off x="4076700" y="4240213"/>
            <a:ext cx="303213" cy="246062"/>
          </a:xfrm>
          <a:prstGeom prst="rect">
            <a:avLst/>
          </a:prstGeom>
          <a:noFill/>
          <a:ln w="9525">
            <a:noFill/>
            <a:miter lim="800000"/>
            <a:headEnd/>
            <a:tailEnd/>
          </a:ln>
        </p:spPr>
        <p:txBody>
          <a:bodyPr wrap="none" lIns="0" tIns="0" rIns="0" bIns="0">
            <a:spAutoFit/>
          </a:bodyPr>
          <a:lstStyle/>
          <a:p>
            <a:r>
              <a:rPr lang="en-US" sz="1600">
                <a:solidFill>
                  <a:srgbClr val="000000"/>
                </a:solidFill>
                <a:latin typeface="Calibri" pitchFamily="34" charset="0"/>
              </a:rPr>
              <a:t>ΝΑΙ</a:t>
            </a:r>
            <a:endParaRPr lang="en-US" sz="1600">
              <a:latin typeface="Calibri" pitchFamily="34" charset="0"/>
            </a:endParaRPr>
          </a:p>
        </p:txBody>
      </p:sp>
      <p:sp>
        <p:nvSpPr>
          <p:cNvPr id="3088" name="Rectangle 16"/>
          <p:cNvSpPr>
            <a:spLocks noChangeArrowheads="1"/>
          </p:cNvSpPr>
          <p:nvPr/>
        </p:nvSpPr>
        <p:spPr bwMode="auto">
          <a:xfrm>
            <a:off x="5635625" y="4221163"/>
            <a:ext cx="287338" cy="246062"/>
          </a:xfrm>
          <a:prstGeom prst="rect">
            <a:avLst/>
          </a:prstGeom>
          <a:noFill/>
          <a:ln w="9525">
            <a:noFill/>
            <a:miter lim="800000"/>
            <a:headEnd/>
            <a:tailEnd/>
          </a:ln>
        </p:spPr>
        <p:txBody>
          <a:bodyPr wrap="none" lIns="0" tIns="0" rIns="0" bIns="0">
            <a:spAutoFit/>
          </a:bodyPr>
          <a:lstStyle/>
          <a:p>
            <a:r>
              <a:rPr lang="en-US" sz="1600">
                <a:solidFill>
                  <a:srgbClr val="000000"/>
                </a:solidFill>
                <a:latin typeface="Calibri" pitchFamily="34" charset="0"/>
              </a:rPr>
              <a:t>ΟΧΙ</a:t>
            </a:r>
            <a:endParaRPr lang="en-US" sz="1600">
              <a:latin typeface="Calibri" pitchFamily="34" charset="0"/>
            </a:endParaRPr>
          </a:p>
        </p:txBody>
      </p:sp>
      <p:sp>
        <p:nvSpPr>
          <p:cNvPr id="3089" name="Line 17"/>
          <p:cNvSpPr>
            <a:spLocks noChangeShapeType="1"/>
          </p:cNvSpPr>
          <p:nvPr/>
        </p:nvSpPr>
        <p:spPr bwMode="auto">
          <a:xfrm flipH="1">
            <a:off x="2533650" y="4860925"/>
            <a:ext cx="22225" cy="1027113"/>
          </a:xfrm>
          <a:prstGeom prst="line">
            <a:avLst/>
          </a:prstGeom>
          <a:noFill/>
          <a:ln w="9525">
            <a:solidFill>
              <a:srgbClr val="000000"/>
            </a:solidFill>
            <a:round/>
            <a:headEnd/>
            <a:tailEnd/>
          </a:ln>
        </p:spPr>
        <p:txBody>
          <a:bodyPr/>
          <a:lstStyle/>
          <a:p>
            <a:endParaRPr lang="el-GR"/>
          </a:p>
        </p:txBody>
      </p:sp>
      <p:sp>
        <p:nvSpPr>
          <p:cNvPr id="3090" name="Line 18"/>
          <p:cNvSpPr>
            <a:spLocks noChangeShapeType="1"/>
          </p:cNvSpPr>
          <p:nvPr/>
        </p:nvSpPr>
        <p:spPr bwMode="auto">
          <a:xfrm>
            <a:off x="5038725" y="2827338"/>
            <a:ext cx="0" cy="471487"/>
          </a:xfrm>
          <a:prstGeom prst="line">
            <a:avLst/>
          </a:prstGeom>
          <a:noFill/>
          <a:ln w="9525">
            <a:solidFill>
              <a:schemeClr val="tx1"/>
            </a:solidFill>
            <a:round/>
            <a:headEnd/>
            <a:tailEnd type="triangle" w="med" len="med"/>
          </a:ln>
        </p:spPr>
        <p:txBody>
          <a:bodyPr wrap="none" anchor="ctr"/>
          <a:lstStyle/>
          <a:p>
            <a:endParaRPr lang="el-GR"/>
          </a:p>
        </p:txBody>
      </p:sp>
      <p:sp>
        <p:nvSpPr>
          <p:cNvPr id="3091" name="Text Box 25"/>
          <p:cNvSpPr txBox="1">
            <a:spLocks noChangeArrowheads="1"/>
          </p:cNvSpPr>
          <p:nvPr/>
        </p:nvSpPr>
        <p:spPr bwMode="auto">
          <a:xfrm>
            <a:off x="4306888" y="3284538"/>
            <a:ext cx="1727200" cy="369887"/>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l-GR">
                <a:latin typeface="Courier New" pitchFamily="49" charset="0"/>
              </a:rPr>
              <a:t>Δ </a:t>
            </a:r>
            <a:r>
              <a:rPr lang="el-GR">
                <a:latin typeface="Courier New" pitchFamily="49" charset="0"/>
                <a:sym typeface="Wingdings 3" pitchFamily="18" charset="2"/>
              </a:rPr>
              <a:t></a:t>
            </a:r>
            <a:r>
              <a:rPr lang="el-GR">
                <a:latin typeface="Courier New" pitchFamily="49" charset="0"/>
              </a:rPr>
              <a:t> β</a:t>
            </a:r>
            <a:r>
              <a:rPr lang="el-GR" baseline="30000">
                <a:latin typeface="Courier New" pitchFamily="49" charset="0"/>
              </a:rPr>
              <a:t>2</a:t>
            </a:r>
            <a:r>
              <a:rPr lang="el-GR">
                <a:latin typeface="Courier New" pitchFamily="49" charset="0"/>
              </a:rPr>
              <a:t>-4αγ</a:t>
            </a:r>
          </a:p>
        </p:txBody>
      </p:sp>
      <p:sp>
        <p:nvSpPr>
          <p:cNvPr id="3092" name="AutoShape 26"/>
          <p:cNvSpPr>
            <a:spLocks noChangeArrowheads="1"/>
          </p:cNvSpPr>
          <p:nvPr/>
        </p:nvSpPr>
        <p:spPr bwMode="auto">
          <a:xfrm>
            <a:off x="7496175" y="4221163"/>
            <a:ext cx="1514475" cy="533400"/>
          </a:xfrm>
          <a:prstGeom prst="parallelogram">
            <a:avLst>
              <a:gd name="adj" fmla="val 54472"/>
            </a:avLst>
          </a:prstGeom>
          <a:solidFill>
            <a:schemeClr val="bg1"/>
          </a:solidFill>
          <a:ln w="9525">
            <a:solidFill>
              <a:schemeClr val="tx1"/>
            </a:solidFill>
            <a:miter lim="800000"/>
            <a:headEnd/>
            <a:tailEnd/>
          </a:ln>
        </p:spPr>
        <p:txBody>
          <a:bodyPr wrap="none" anchor="ctr"/>
          <a:lstStyle/>
          <a:p>
            <a:pPr algn="ctr"/>
            <a:r>
              <a:rPr lang="el-GR" sz="1600">
                <a:latin typeface="Courier New" pitchFamily="49" charset="0"/>
              </a:rPr>
              <a:t>Εκτύπωσε …</a:t>
            </a:r>
          </a:p>
        </p:txBody>
      </p:sp>
      <p:sp>
        <p:nvSpPr>
          <p:cNvPr id="3093" name="Line 28"/>
          <p:cNvSpPr>
            <a:spLocks noChangeShapeType="1"/>
          </p:cNvSpPr>
          <p:nvPr/>
        </p:nvSpPr>
        <p:spPr bwMode="auto">
          <a:xfrm>
            <a:off x="5635625" y="4508500"/>
            <a:ext cx="422275" cy="0"/>
          </a:xfrm>
          <a:prstGeom prst="line">
            <a:avLst/>
          </a:prstGeom>
          <a:noFill/>
          <a:ln w="9525">
            <a:solidFill>
              <a:schemeClr val="tx1"/>
            </a:solidFill>
            <a:round/>
            <a:headEnd/>
            <a:tailEnd type="triangle" w="med" len="med"/>
          </a:ln>
        </p:spPr>
        <p:txBody>
          <a:bodyPr/>
          <a:lstStyle/>
          <a:p>
            <a:endParaRPr lang="el-GR"/>
          </a:p>
        </p:txBody>
      </p:sp>
      <p:sp>
        <p:nvSpPr>
          <p:cNvPr id="3094" name="AutoShape 29"/>
          <p:cNvSpPr>
            <a:spLocks noChangeArrowheads="1"/>
          </p:cNvSpPr>
          <p:nvPr/>
        </p:nvSpPr>
        <p:spPr bwMode="auto">
          <a:xfrm>
            <a:off x="1581150" y="4292600"/>
            <a:ext cx="2532063" cy="533400"/>
          </a:xfrm>
          <a:prstGeom prst="parallelogram">
            <a:avLst>
              <a:gd name="adj" fmla="val 91073"/>
            </a:avLst>
          </a:prstGeom>
          <a:solidFill>
            <a:schemeClr val="bg1"/>
          </a:solidFill>
          <a:ln w="9525">
            <a:solidFill>
              <a:schemeClr val="tx1"/>
            </a:solidFill>
            <a:miter lim="800000"/>
            <a:headEnd/>
            <a:tailEnd/>
          </a:ln>
        </p:spPr>
        <p:txBody>
          <a:bodyPr wrap="none" anchor="ctr"/>
          <a:lstStyle/>
          <a:p>
            <a:pPr algn="ctr"/>
            <a:r>
              <a:rPr lang="el-GR" sz="1600">
                <a:latin typeface="Courier New" pitchFamily="49" charset="0"/>
              </a:rPr>
              <a:t>Εκτύπωσε ‘Δε λύνεται’</a:t>
            </a:r>
          </a:p>
        </p:txBody>
      </p:sp>
      <p:sp>
        <p:nvSpPr>
          <p:cNvPr id="3095" name="Line 30"/>
          <p:cNvSpPr>
            <a:spLocks noChangeShapeType="1"/>
          </p:cNvSpPr>
          <p:nvPr/>
        </p:nvSpPr>
        <p:spPr bwMode="auto">
          <a:xfrm flipH="1">
            <a:off x="3973513" y="4508500"/>
            <a:ext cx="493712" cy="0"/>
          </a:xfrm>
          <a:prstGeom prst="line">
            <a:avLst/>
          </a:prstGeom>
          <a:noFill/>
          <a:ln w="9525">
            <a:solidFill>
              <a:schemeClr val="tx1"/>
            </a:solidFill>
            <a:round/>
            <a:headEnd/>
            <a:tailEnd type="triangle" w="med" len="med"/>
          </a:ln>
        </p:spPr>
        <p:txBody>
          <a:bodyPr/>
          <a:lstStyle/>
          <a:p>
            <a:endParaRPr lang="el-GR"/>
          </a:p>
        </p:txBody>
      </p:sp>
      <p:sp>
        <p:nvSpPr>
          <p:cNvPr id="3096" name="Line 31"/>
          <p:cNvSpPr>
            <a:spLocks noChangeShapeType="1"/>
          </p:cNvSpPr>
          <p:nvPr/>
        </p:nvSpPr>
        <p:spPr bwMode="auto">
          <a:xfrm>
            <a:off x="8228013" y="4797425"/>
            <a:ext cx="0" cy="1079500"/>
          </a:xfrm>
          <a:prstGeom prst="line">
            <a:avLst/>
          </a:prstGeom>
          <a:noFill/>
          <a:ln w="9525">
            <a:solidFill>
              <a:srgbClr val="000000"/>
            </a:solidFill>
            <a:round/>
            <a:headEnd/>
            <a:tailEnd/>
          </a:ln>
        </p:spPr>
        <p:txBody>
          <a:bodyPr/>
          <a:lstStyle/>
          <a:p>
            <a:endParaRPr lang="el-GR"/>
          </a:p>
        </p:txBody>
      </p:sp>
      <p:sp>
        <p:nvSpPr>
          <p:cNvPr id="3097" name="Line 32"/>
          <p:cNvSpPr>
            <a:spLocks noChangeShapeType="1"/>
          </p:cNvSpPr>
          <p:nvPr/>
        </p:nvSpPr>
        <p:spPr bwMode="auto">
          <a:xfrm flipV="1">
            <a:off x="2532063" y="5876925"/>
            <a:ext cx="5695950" cy="6350"/>
          </a:xfrm>
          <a:prstGeom prst="line">
            <a:avLst/>
          </a:prstGeom>
          <a:noFill/>
          <a:ln w="9525">
            <a:solidFill>
              <a:schemeClr val="tx1"/>
            </a:solidFill>
            <a:round/>
            <a:headEnd/>
            <a:tailEnd/>
          </a:ln>
        </p:spPr>
        <p:txBody>
          <a:bodyPr/>
          <a:lstStyle/>
          <a:p>
            <a:endParaRPr lang="el-GR"/>
          </a:p>
        </p:txBody>
      </p:sp>
      <p:sp>
        <p:nvSpPr>
          <p:cNvPr id="3098" name="Line 33"/>
          <p:cNvSpPr>
            <a:spLocks noChangeShapeType="1"/>
          </p:cNvSpPr>
          <p:nvPr/>
        </p:nvSpPr>
        <p:spPr bwMode="auto">
          <a:xfrm>
            <a:off x="4994275" y="5883275"/>
            <a:ext cx="0" cy="304800"/>
          </a:xfrm>
          <a:prstGeom prst="line">
            <a:avLst/>
          </a:prstGeom>
          <a:noFill/>
          <a:ln w="9525">
            <a:solidFill>
              <a:schemeClr val="tx1"/>
            </a:solidFill>
            <a:round/>
            <a:headEnd/>
            <a:tailEnd type="triangle" w="med" len="med"/>
          </a:ln>
        </p:spPr>
        <p:txBody>
          <a:bodyPr/>
          <a:lstStyle/>
          <a:p>
            <a:endParaRPr lang="el-GR"/>
          </a:p>
        </p:txBody>
      </p:sp>
      <p:sp>
        <p:nvSpPr>
          <p:cNvPr id="3099" name="Freeform 35"/>
          <p:cNvSpPr>
            <a:spLocks/>
          </p:cNvSpPr>
          <p:nvPr/>
        </p:nvSpPr>
        <p:spPr bwMode="auto">
          <a:xfrm>
            <a:off x="6035675" y="4076700"/>
            <a:ext cx="1130300" cy="865188"/>
          </a:xfrm>
          <a:custGeom>
            <a:avLst/>
            <a:gdLst>
              <a:gd name="T0" fmla="*/ 2147483647 w 2765"/>
              <a:gd name="T1" fmla="*/ 0 h 691"/>
              <a:gd name="T2" fmla="*/ 0 w 2765"/>
              <a:gd name="T3" fmla="*/ 2147483647 h 691"/>
              <a:gd name="T4" fmla="*/ 2147483647 w 2765"/>
              <a:gd name="T5" fmla="*/ 2147483647 h 691"/>
              <a:gd name="T6" fmla="*/ 2147483647 w 2765"/>
              <a:gd name="T7" fmla="*/ 2147483647 h 691"/>
              <a:gd name="T8" fmla="*/ 2147483647 w 2765"/>
              <a:gd name="T9" fmla="*/ 0 h 691"/>
              <a:gd name="T10" fmla="*/ 0 60000 65536"/>
              <a:gd name="T11" fmla="*/ 0 60000 65536"/>
              <a:gd name="T12" fmla="*/ 0 60000 65536"/>
              <a:gd name="T13" fmla="*/ 0 60000 65536"/>
              <a:gd name="T14" fmla="*/ 0 60000 65536"/>
              <a:gd name="T15" fmla="*/ 0 w 2765"/>
              <a:gd name="T16" fmla="*/ 0 h 691"/>
              <a:gd name="T17" fmla="*/ 2765 w 2765"/>
              <a:gd name="T18" fmla="*/ 691 h 691"/>
            </a:gdLst>
            <a:ahLst/>
            <a:cxnLst>
              <a:cxn ang="T10">
                <a:pos x="T0" y="T1"/>
              </a:cxn>
              <a:cxn ang="T11">
                <a:pos x="T2" y="T3"/>
              </a:cxn>
              <a:cxn ang="T12">
                <a:pos x="T4" y="T5"/>
              </a:cxn>
              <a:cxn ang="T13">
                <a:pos x="T6" y="T7"/>
              </a:cxn>
              <a:cxn ang="T14">
                <a:pos x="T8" y="T9"/>
              </a:cxn>
            </a:cxnLst>
            <a:rect l="T15" t="T16" r="T17" b="T18"/>
            <a:pathLst>
              <a:path w="2765" h="691">
                <a:moveTo>
                  <a:pt x="1382" y="0"/>
                </a:moveTo>
                <a:lnTo>
                  <a:pt x="0" y="345"/>
                </a:lnTo>
                <a:lnTo>
                  <a:pt x="1382" y="691"/>
                </a:lnTo>
                <a:lnTo>
                  <a:pt x="2765" y="345"/>
                </a:lnTo>
                <a:lnTo>
                  <a:pt x="1382" y="0"/>
                </a:lnTo>
                <a:close/>
              </a:path>
            </a:pathLst>
          </a:custGeom>
          <a:solidFill>
            <a:srgbClr val="FFFFFF"/>
          </a:solidFill>
          <a:ln w="9525">
            <a:solidFill>
              <a:srgbClr val="000000"/>
            </a:solidFill>
            <a:prstDash val="solid"/>
            <a:round/>
            <a:headEnd/>
            <a:tailEnd/>
          </a:ln>
        </p:spPr>
        <p:txBody>
          <a:bodyPr/>
          <a:lstStyle/>
          <a:p>
            <a:endParaRPr lang="el-GR"/>
          </a:p>
        </p:txBody>
      </p:sp>
      <p:sp>
        <p:nvSpPr>
          <p:cNvPr id="3100" name="Rectangle 36"/>
          <p:cNvSpPr>
            <a:spLocks noChangeArrowheads="1"/>
          </p:cNvSpPr>
          <p:nvPr/>
        </p:nvSpPr>
        <p:spPr bwMode="auto">
          <a:xfrm>
            <a:off x="6300788" y="4365625"/>
            <a:ext cx="508000" cy="244475"/>
          </a:xfrm>
          <a:prstGeom prst="rect">
            <a:avLst/>
          </a:prstGeom>
          <a:noFill/>
          <a:ln w="9525">
            <a:noFill/>
            <a:miter lim="800000"/>
            <a:headEnd/>
            <a:tailEnd/>
          </a:ln>
        </p:spPr>
        <p:txBody>
          <a:bodyPr wrap="none" lIns="0" tIns="0" rIns="0" bIns="0">
            <a:spAutoFit/>
          </a:bodyPr>
          <a:lstStyle/>
          <a:p>
            <a:r>
              <a:rPr lang="el-GR" sz="1600">
                <a:latin typeface="Calibri" pitchFamily="34" charset="0"/>
              </a:rPr>
              <a:t>Δ</a:t>
            </a:r>
            <a:r>
              <a:rPr lang="en-US" sz="1600">
                <a:latin typeface="Calibri" pitchFamily="34" charset="0"/>
              </a:rPr>
              <a:t>  </a:t>
            </a:r>
            <a:r>
              <a:rPr lang="el-GR" sz="1600">
                <a:latin typeface="Calibri" pitchFamily="34" charset="0"/>
              </a:rPr>
              <a:t>&gt;</a:t>
            </a:r>
            <a:r>
              <a:rPr lang="en-US" sz="1600">
                <a:latin typeface="Calibri" pitchFamily="34" charset="0"/>
              </a:rPr>
              <a:t> </a:t>
            </a:r>
            <a:r>
              <a:rPr lang="el-GR" sz="1600">
                <a:latin typeface="Calibri" pitchFamily="34" charset="0"/>
              </a:rPr>
              <a:t>0</a:t>
            </a:r>
            <a:r>
              <a:rPr lang="en-US" sz="1600">
                <a:latin typeface="Calibri" pitchFamily="34" charset="0"/>
              </a:rPr>
              <a:t> </a:t>
            </a:r>
          </a:p>
        </p:txBody>
      </p:sp>
      <p:sp>
        <p:nvSpPr>
          <p:cNvPr id="3101" name="Rectangle 37"/>
          <p:cNvSpPr>
            <a:spLocks noChangeArrowheads="1"/>
          </p:cNvSpPr>
          <p:nvPr/>
        </p:nvSpPr>
        <p:spPr bwMode="auto">
          <a:xfrm>
            <a:off x="7165975" y="4221163"/>
            <a:ext cx="287338" cy="246062"/>
          </a:xfrm>
          <a:prstGeom prst="rect">
            <a:avLst/>
          </a:prstGeom>
          <a:noFill/>
          <a:ln w="9525">
            <a:noFill/>
            <a:miter lim="800000"/>
            <a:headEnd/>
            <a:tailEnd/>
          </a:ln>
        </p:spPr>
        <p:txBody>
          <a:bodyPr wrap="none" lIns="0" tIns="0" rIns="0" bIns="0">
            <a:spAutoFit/>
          </a:bodyPr>
          <a:lstStyle/>
          <a:p>
            <a:r>
              <a:rPr lang="en-US" sz="1600">
                <a:solidFill>
                  <a:srgbClr val="000000"/>
                </a:solidFill>
                <a:latin typeface="Calibri" pitchFamily="34" charset="0"/>
              </a:rPr>
              <a:t>ΟΧΙ</a:t>
            </a:r>
            <a:endParaRPr lang="en-US" sz="1600">
              <a:latin typeface="Calibri" pitchFamily="34" charset="0"/>
            </a:endParaRPr>
          </a:p>
        </p:txBody>
      </p:sp>
      <p:sp>
        <p:nvSpPr>
          <p:cNvPr id="3102" name="Line 38"/>
          <p:cNvSpPr>
            <a:spLocks noChangeShapeType="1"/>
          </p:cNvSpPr>
          <p:nvPr/>
        </p:nvSpPr>
        <p:spPr bwMode="auto">
          <a:xfrm>
            <a:off x="7165975" y="4508500"/>
            <a:ext cx="422275" cy="0"/>
          </a:xfrm>
          <a:prstGeom prst="line">
            <a:avLst/>
          </a:prstGeom>
          <a:noFill/>
          <a:ln w="9525">
            <a:solidFill>
              <a:schemeClr val="tx1"/>
            </a:solidFill>
            <a:round/>
            <a:headEnd/>
            <a:tailEnd type="triangle" w="med" len="med"/>
          </a:ln>
        </p:spPr>
        <p:txBody>
          <a:bodyPr/>
          <a:lstStyle/>
          <a:p>
            <a:endParaRPr lang="el-GR"/>
          </a:p>
        </p:txBody>
      </p:sp>
      <p:sp>
        <p:nvSpPr>
          <p:cNvPr id="3103" name="Rectangle 39"/>
          <p:cNvSpPr>
            <a:spLocks noChangeArrowheads="1"/>
          </p:cNvSpPr>
          <p:nvPr/>
        </p:nvSpPr>
        <p:spPr bwMode="auto">
          <a:xfrm>
            <a:off x="6699250" y="4941888"/>
            <a:ext cx="303213" cy="246062"/>
          </a:xfrm>
          <a:prstGeom prst="rect">
            <a:avLst/>
          </a:prstGeom>
          <a:noFill/>
          <a:ln w="9525">
            <a:noFill/>
            <a:miter lim="800000"/>
            <a:headEnd/>
            <a:tailEnd/>
          </a:ln>
        </p:spPr>
        <p:txBody>
          <a:bodyPr wrap="none" lIns="0" tIns="0" rIns="0" bIns="0">
            <a:spAutoFit/>
          </a:bodyPr>
          <a:lstStyle/>
          <a:p>
            <a:r>
              <a:rPr lang="el-GR" sz="1600">
                <a:solidFill>
                  <a:srgbClr val="000000"/>
                </a:solidFill>
                <a:latin typeface="Calibri" pitchFamily="34" charset="0"/>
              </a:rPr>
              <a:t>ΝΑΙ</a:t>
            </a:r>
            <a:endParaRPr lang="en-US" sz="1600">
              <a:latin typeface="Calibri" pitchFamily="34" charset="0"/>
            </a:endParaRPr>
          </a:p>
        </p:txBody>
      </p:sp>
      <p:sp>
        <p:nvSpPr>
          <p:cNvPr id="3104" name="Line 40"/>
          <p:cNvSpPr>
            <a:spLocks noChangeShapeType="1"/>
          </p:cNvSpPr>
          <p:nvPr/>
        </p:nvSpPr>
        <p:spPr bwMode="auto">
          <a:xfrm>
            <a:off x="6565900" y="4941888"/>
            <a:ext cx="0" cy="287337"/>
          </a:xfrm>
          <a:prstGeom prst="line">
            <a:avLst/>
          </a:prstGeom>
          <a:noFill/>
          <a:ln w="9525">
            <a:solidFill>
              <a:schemeClr val="tx1"/>
            </a:solidFill>
            <a:round/>
            <a:headEnd/>
            <a:tailEnd type="triangle" w="med" len="med"/>
          </a:ln>
        </p:spPr>
        <p:txBody>
          <a:bodyPr/>
          <a:lstStyle/>
          <a:p>
            <a:endParaRPr lang="el-GR"/>
          </a:p>
        </p:txBody>
      </p:sp>
      <p:sp>
        <p:nvSpPr>
          <p:cNvPr id="3105" name="AutoShape 41"/>
          <p:cNvSpPr>
            <a:spLocks noChangeArrowheads="1"/>
          </p:cNvSpPr>
          <p:nvPr/>
        </p:nvSpPr>
        <p:spPr bwMode="auto">
          <a:xfrm>
            <a:off x="5568950" y="5229225"/>
            <a:ext cx="2125663" cy="533400"/>
          </a:xfrm>
          <a:prstGeom prst="parallelogram">
            <a:avLst>
              <a:gd name="adj" fmla="val 76455"/>
            </a:avLst>
          </a:prstGeom>
          <a:solidFill>
            <a:schemeClr val="bg1"/>
          </a:solidFill>
          <a:ln w="9525">
            <a:solidFill>
              <a:schemeClr val="tx1"/>
            </a:solidFill>
            <a:miter lim="800000"/>
            <a:headEnd/>
            <a:tailEnd/>
          </a:ln>
        </p:spPr>
        <p:txBody>
          <a:bodyPr wrap="none" anchor="ctr"/>
          <a:lstStyle/>
          <a:p>
            <a:pPr algn="ctr"/>
            <a:r>
              <a:rPr lang="el-GR" sz="1600">
                <a:latin typeface="Courier New" pitchFamily="49" charset="0"/>
              </a:rPr>
              <a:t>Εκτύπωσε ...</a:t>
            </a:r>
          </a:p>
        </p:txBody>
      </p:sp>
      <p:sp>
        <p:nvSpPr>
          <p:cNvPr id="3106" name="Line 43"/>
          <p:cNvSpPr>
            <a:spLocks noChangeShapeType="1"/>
          </p:cNvSpPr>
          <p:nvPr/>
        </p:nvSpPr>
        <p:spPr bwMode="auto">
          <a:xfrm>
            <a:off x="6632575" y="5734050"/>
            <a:ext cx="0" cy="142875"/>
          </a:xfrm>
          <a:prstGeom prst="line">
            <a:avLst/>
          </a:prstGeom>
          <a:noFill/>
          <a:ln w="9525">
            <a:solidFill>
              <a:schemeClr val="tx1"/>
            </a:solidFill>
            <a:round/>
            <a:headEnd/>
            <a:tailEnd/>
          </a:ln>
        </p:spPr>
        <p:txBody>
          <a:bodyPr/>
          <a:lstStyle/>
          <a:p>
            <a:endParaRPr lang="el-GR"/>
          </a:p>
        </p:txBody>
      </p:sp>
    </p:spTree>
  </p:cSld>
  <p:clrMapOvr>
    <a:masterClrMapping/>
  </p:clrMapOvr>
  <p:transition>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1 - Θέση ημερομηνίας"/>
          <p:cNvSpPr>
            <a:spLocks noGrp="1"/>
          </p:cNvSpPr>
          <p:nvPr>
            <p:ph type="dt" sz="quarter" idx="10"/>
          </p:nvPr>
        </p:nvSpPr>
        <p:spPr/>
        <p:txBody>
          <a:bodyPr/>
          <a:lstStyle/>
          <a:p>
            <a:pPr>
              <a:defRPr/>
            </a:pPr>
            <a:endParaRPr lang="en-US" dirty="0"/>
          </a:p>
        </p:txBody>
      </p:sp>
      <p:sp>
        <p:nvSpPr>
          <p:cNvPr id="5124" name="3 - Θέση αριθμού διαφάνειας"/>
          <p:cNvSpPr>
            <a:spLocks noGrp="1"/>
          </p:cNvSpPr>
          <p:nvPr>
            <p:ph type="sldNum" sz="quarter" idx="12"/>
          </p:nvPr>
        </p:nvSpPr>
        <p:spPr/>
        <p:txBody>
          <a:bodyPr/>
          <a:lstStyle/>
          <a:p>
            <a:pPr>
              <a:defRPr/>
            </a:pPr>
            <a:fld id="{4876F19A-BA67-4451-B7E1-43345300A03D}" type="slidenum">
              <a:rPr lang="en-US"/>
              <a:pPr>
                <a:defRPr/>
              </a:pPr>
              <a:t>52</a:t>
            </a:fld>
            <a:endParaRPr lang="en-US"/>
          </a:p>
        </p:txBody>
      </p:sp>
      <p:sp>
        <p:nvSpPr>
          <p:cNvPr id="245762" name="Rectangle 2"/>
          <p:cNvSpPr>
            <a:spLocks noChangeArrowheads="1"/>
          </p:cNvSpPr>
          <p:nvPr/>
        </p:nvSpPr>
        <p:spPr bwMode="auto">
          <a:xfrm>
            <a:off x="0" y="228600"/>
            <a:ext cx="9144000" cy="1219200"/>
          </a:xfrm>
          <a:prstGeom prst="rect">
            <a:avLst/>
          </a:prstGeom>
          <a:noFill/>
          <a:ln w="9525">
            <a:noFill/>
            <a:miter lim="800000"/>
            <a:headEnd/>
            <a:tailEnd/>
          </a:ln>
        </p:spPr>
        <p:txBody>
          <a:bodyPr anchor="b"/>
          <a:lstStyle/>
          <a:p>
            <a:pPr algn="r" fontAlgn="auto">
              <a:spcAft>
                <a:spcPts val="0"/>
              </a:spcAft>
              <a:defRPr/>
            </a:pPr>
            <a:endParaRPr lang="en-GB" sz="3200" i="1" dirty="0">
              <a:solidFill>
                <a:schemeClr val="accent6">
                  <a:lumMod val="75000"/>
                </a:schemeClr>
              </a:solidFill>
              <a:effectLst>
                <a:outerShdw blurRad="38100" dist="38100" dir="2700000" algn="tl">
                  <a:srgbClr val="000000">
                    <a:alpha val="43137"/>
                  </a:srgbClr>
                </a:outerShdw>
              </a:effectLst>
              <a:latin typeface="+mn-lt"/>
              <a:cs typeface="Times New Roman" pitchFamily="18" charset="0"/>
            </a:endParaRPr>
          </a:p>
        </p:txBody>
      </p:sp>
      <p:sp>
        <p:nvSpPr>
          <p:cNvPr id="4102" name="Rectangle 3"/>
          <p:cNvSpPr>
            <a:spLocks noChangeArrowheads="1"/>
          </p:cNvSpPr>
          <p:nvPr/>
        </p:nvSpPr>
        <p:spPr bwMode="auto">
          <a:xfrm>
            <a:off x="1326092" y="162454"/>
            <a:ext cx="2460625" cy="1311128"/>
          </a:xfrm>
          <a:prstGeom prst="rect">
            <a:avLst/>
          </a:prstGeom>
          <a:noFill/>
          <a:ln w="12700" cap="sq">
            <a:noFill/>
            <a:miter lim="800000"/>
            <a:headEnd type="none" w="sm" len="sm"/>
            <a:tailEnd type="none" w="sm" len="sm"/>
          </a:ln>
        </p:spPr>
        <p:txBody>
          <a:bodyPr>
            <a:spAutoFit/>
          </a:bodyPr>
          <a:lstStyle/>
          <a:p>
            <a:pPr>
              <a:defRPr/>
            </a:pPr>
            <a:r>
              <a:rPr lang="el-GR" sz="2200" i="1" dirty="0">
                <a:latin typeface="+mn-lt"/>
              </a:rPr>
              <a:t>Α</a:t>
            </a:r>
            <a:r>
              <a:rPr lang="el-GR" sz="2200" i="1" dirty="0" smtClean="0">
                <a:latin typeface="+mn-lt"/>
              </a:rPr>
              <a:t>ναπαράσταση</a:t>
            </a:r>
            <a:endParaRPr lang="el-GR" sz="2200" i="1" dirty="0">
              <a:latin typeface="+mn-lt"/>
            </a:endParaRPr>
          </a:p>
          <a:p>
            <a:pPr>
              <a:defRPr/>
            </a:pPr>
            <a:r>
              <a:rPr lang="el-GR" sz="2200" i="1" dirty="0">
                <a:latin typeface="+mn-lt"/>
              </a:rPr>
              <a:t>αλγορίθμου με </a:t>
            </a:r>
            <a:r>
              <a:rPr lang="el-GR" sz="2200" i="1" dirty="0">
                <a:solidFill>
                  <a:srgbClr val="FF0000"/>
                </a:solidFill>
                <a:latin typeface="+mn-lt"/>
              </a:rPr>
              <a:t>κωδικοποίηση σε</a:t>
            </a:r>
          </a:p>
          <a:p>
            <a:pPr>
              <a:defRPr/>
            </a:pPr>
            <a:r>
              <a:rPr lang="el-GR" sz="2200" i="1" dirty="0">
                <a:solidFill>
                  <a:srgbClr val="FF0000"/>
                </a:solidFill>
                <a:latin typeface="+mn-lt"/>
              </a:rPr>
              <a:t>ψευδογλώσσα</a:t>
            </a:r>
          </a:p>
        </p:txBody>
      </p:sp>
      <p:graphicFrame>
        <p:nvGraphicFramePr>
          <p:cNvPr id="4098" name="Object 4"/>
          <p:cNvGraphicFramePr>
            <a:graphicFrameLocks noChangeAspect="1"/>
          </p:cNvGraphicFramePr>
          <p:nvPr/>
        </p:nvGraphicFramePr>
        <p:xfrm>
          <a:off x="1322388" y="3733800"/>
          <a:ext cx="946150" cy="2209800"/>
        </p:xfrm>
        <a:graphic>
          <a:graphicData uri="http://schemas.openxmlformats.org/presentationml/2006/ole">
            <p:oleObj spid="_x0000_s3074" name="Microsoft ClipArt Gallery" r:id="rId3" imgW="1295640" imgH="3934080" progId="">
              <p:embed/>
            </p:oleObj>
          </a:graphicData>
        </a:graphic>
      </p:graphicFrame>
      <p:sp>
        <p:nvSpPr>
          <p:cNvPr id="4103" name="Rectangle 5"/>
          <p:cNvSpPr>
            <a:spLocks noChangeArrowheads="1"/>
          </p:cNvSpPr>
          <p:nvPr/>
        </p:nvSpPr>
        <p:spPr bwMode="auto">
          <a:xfrm>
            <a:off x="2976563" y="1628775"/>
            <a:ext cx="5783262" cy="3810000"/>
          </a:xfrm>
          <a:prstGeom prst="rect">
            <a:avLst/>
          </a:prstGeom>
          <a:noFill/>
          <a:ln w="9525">
            <a:noFill/>
            <a:miter lim="800000"/>
            <a:headEnd/>
            <a:tailEnd/>
          </a:ln>
        </p:spPr>
        <p:txBody>
          <a:bodyPr/>
          <a:lstStyle/>
          <a:p>
            <a:pPr marL="342900" indent="-342900"/>
            <a:r>
              <a:rPr lang="el-GR" dirty="0">
                <a:latin typeface="Calibri" pitchFamily="34" charset="0"/>
              </a:rPr>
              <a:t>Αλγόριθμος Τριώνυμο</a:t>
            </a:r>
          </a:p>
          <a:p>
            <a:pPr marL="1143000" lvl="2" indent="-228600"/>
            <a:r>
              <a:rPr lang="el-GR" dirty="0">
                <a:latin typeface="Calibri" pitchFamily="34" charset="0"/>
              </a:rPr>
              <a:t>Διάβασε</a:t>
            </a:r>
            <a:r>
              <a:rPr lang="el-GR" dirty="0">
                <a:latin typeface="Tahoma" pitchFamily="34" charset="0"/>
              </a:rPr>
              <a:t> α, β, γ</a:t>
            </a:r>
          </a:p>
          <a:p>
            <a:pPr marL="1143000" lvl="2" indent="-228600"/>
            <a:r>
              <a:rPr lang="el-GR" dirty="0">
                <a:latin typeface="Tahoma" pitchFamily="34" charset="0"/>
              </a:rPr>
              <a:t>Δ </a:t>
            </a:r>
            <a:r>
              <a:rPr lang="el-GR" dirty="0">
                <a:latin typeface="Tahoma" pitchFamily="34" charset="0"/>
                <a:sym typeface="Wingdings" pitchFamily="2" charset="2"/>
              </a:rPr>
              <a:t> β</a:t>
            </a:r>
            <a:r>
              <a:rPr lang="el-GR" baseline="30000" dirty="0">
                <a:latin typeface="Tahoma" pitchFamily="34" charset="0"/>
                <a:sym typeface="Wingdings" pitchFamily="2" charset="2"/>
              </a:rPr>
              <a:t>2</a:t>
            </a:r>
            <a:r>
              <a:rPr lang="el-GR" dirty="0">
                <a:latin typeface="Tahoma" pitchFamily="34" charset="0"/>
                <a:sym typeface="Wingdings" pitchFamily="2" charset="2"/>
              </a:rPr>
              <a:t> – 4αγ</a:t>
            </a:r>
          </a:p>
          <a:p>
            <a:pPr marL="1143000" lvl="2" indent="-228600"/>
            <a:r>
              <a:rPr lang="el-GR" dirty="0">
                <a:latin typeface="Calibri" pitchFamily="34" charset="0"/>
              </a:rPr>
              <a:t>Αν</a:t>
            </a:r>
            <a:r>
              <a:rPr lang="el-GR" dirty="0">
                <a:latin typeface="Tahoma" pitchFamily="34" charset="0"/>
              </a:rPr>
              <a:t> Δ&lt;0 </a:t>
            </a:r>
            <a:r>
              <a:rPr lang="el-GR" dirty="0">
                <a:latin typeface="Calibri" pitchFamily="34" charset="0"/>
              </a:rPr>
              <a:t>τότε </a:t>
            </a:r>
          </a:p>
          <a:p>
            <a:pPr marL="1143000" lvl="2" indent="-228600"/>
            <a:r>
              <a:rPr lang="el-GR" dirty="0">
                <a:latin typeface="Calibri" pitchFamily="34" charset="0"/>
              </a:rPr>
              <a:t>	Εκτύπωσε ‘Δεν υπάρχει λύση’	</a:t>
            </a:r>
          </a:p>
          <a:p>
            <a:pPr marL="1143000" lvl="2" indent="-228600"/>
            <a:r>
              <a:rPr lang="el-GR" dirty="0" err="1">
                <a:latin typeface="Calibri" pitchFamily="34" charset="0"/>
              </a:rPr>
              <a:t>Αλλιώς_αν</a:t>
            </a:r>
            <a:r>
              <a:rPr lang="el-GR" dirty="0">
                <a:latin typeface="Calibri" pitchFamily="34" charset="0"/>
              </a:rPr>
              <a:t> Δ=0 τότε</a:t>
            </a:r>
          </a:p>
          <a:p>
            <a:pPr marL="1143000" lvl="2" indent="-228600"/>
            <a:r>
              <a:rPr lang="el-GR" dirty="0">
                <a:latin typeface="Calibri" pitchFamily="34" charset="0"/>
              </a:rPr>
              <a:t>   χ </a:t>
            </a:r>
            <a:r>
              <a:rPr lang="el-GR" dirty="0">
                <a:latin typeface="Tahoma" pitchFamily="34" charset="0"/>
                <a:sym typeface="Wingdings" pitchFamily="2" charset="2"/>
              </a:rPr>
              <a:t> -β/(2α)</a:t>
            </a:r>
            <a:endParaRPr lang="el-GR" dirty="0">
              <a:latin typeface="Calibri" pitchFamily="34" charset="0"/>
            </a:endParaRPr>
          </a:p>
          <a:p>
            <a:pPr marL="1143000" lvl="2" indent="-228600"/>
            <a:r>
              <a:rPr lang="el-GR" dirty="0">
                <a:latin typeface="Calibri" pitchFamily="34" charset="0"/>
              </a:rPr>
              <a:t>	Εκτύπωσε χ</a:t>
            </a:r>
          </a:p>
          <a:p>
            <a:pPr marL="1143000" lvl="2" indent="-228600"/>
            <a:r>
              <a:rPr lang="el-GR" dirty="0">
                <a:latin typeface="Calibri" pitchFamily="34" charset="0"/>
              </a:rPr>
              <a:t>Αλλιώς</a:t>
            </a:r>
          </a:p>
          <a:p>
            <a:pPr marL="1143000" lvl="2" indent="-228600"/>
            <a:r>
              <a:rPr lang="el-GR" dirty="0">
                <a:latin typeface="Calibri" pitchFamily="34" charset="0"/>
              </a:rPr>
              <a:t>    χ</a:t>
            </a:r>
            <a:r>
              <a:rPr lang="el-GR" baseline="-25000" dirty="0">
                <a:latin typeface="Calibri" pitchFamily="34" charset="0"/>
              </a:rPr>
              <a:t>1</a:t>
            </a:r>
            <a:r>
              <a:rPr lang="el-GR" dirty="0">
                <a:latin typeface="Calibri" pitchFamily="34" charset="0"/>
              </a:rPr>
              <a:t> </a:t>
            </a:r>
            <a:r>
              <a:rPr lang="el-GR" dirty="0">
                <a:latin typeface="Tahoma" pitchFamily="34" charset="0"/>
                <a:sym typeface="Wingdings" pitchFamily="2" charset="2"/>
              </a:rPr>
              <a:t> -</a:t>
            </a:r>
            <a:r>
              <a:rPr lang="el-GR" dirty="0" err="1">
                <a:latin typeface="Tahoma" pitchFamily="34" charset="0"/>
                <a:sym typeface="Wingdings" pitchFamily="2" charset="2"/>
              </a:rPr>
              <a:t>β+ΤΡ</a:t>
            </a:r>
            <a:r>
              <a:rPr lang="el-GR" dirty="0">
                <a:latin typeface="Tahoma" pitchFamily="34" charset="0"/>
                <a:sym typeface="Wingdings" pitchFamily="2" charset="2"/>
              </a:rPr>
              <a:t>(Δ)/(2α)</a:t>
            </a:r>
          </a:p>
          <a:p>
            <a:pPr marL="1143000" lvl="2" indent="-228600"/>
            <a:r>
              <a:rPr lang="el-GR" dirty="0">
                <a:latin typeface="Calibri" pitchFamily="34" charset="0"/>
              </a:rPr>
              <a:t>    χ</a:t>
            </a:r>
            <a:r>
              <a:rPr lang="el-GR" baseline="-25000" dirty="0">
                <a:latin typeface="Calibri" pitchFamily="34" charset="0"/>
              </a:rPr>
              <a:t>2</a:t>
            </a:r>
            <a:r>
              <a:rPr lang="el-GR" dirty="0">
                <a:latin typeface="Calibri" pitchFamily="34" charset="0"/>
              </a:rPr>
              <a:t> </a:t>
            </a:r>
            <a:r>
              <a:rPr lang="el-GR" dirty="0">
                <a:latin typeface="Tahoma" pitchFamily="34" charset="0"/>
                <a:sym typeface="Wingdings" pitchFamily="2" charset="2"/>
              </a:rPr>
              <a:t> -</a:t>
            </a:r>
            <a:r>
              <a:rPr lang="el-GR" dirty="0" err="1">
                <a:latin typeface="Tahoma" pitchFamily="34" charset="0"/>
                <a:sym typeface="Wingdings" pitchFamily="2" charset="2"/>
              </a:rPr>
              <a:t>β+ΤΡ</a:t>
            </a:r>
            <a:r>
              <a:rPr lang="el-GR" dirty="0">
                <a:latin typeface="Tahoma" pitchFamily="34" charset="0"/>
                <a:sym typeface="Wingdings" pitchFamily="2" charset="2"/>
              </a:rPr>
              <a:t>(Δ)/(2α)</a:t>
            </a:r>
            <a:endParaRPr lang="el-GR" dirty="0">
              <a:latin typeface="Calibri" pitchFamily="34" charset="0"/>
            </a:endParaRPr>
          </a:p>
          <a:p>
            <a:pPr marL="1143000" lvl="2" indent="-228600"/>
            <a:r>
              <a:rPr lang="el-GR" dirty="0">
                <a:latin typeface="Calibri" pitchFamily="34" charset="0"/>
              </a:rPr>
              <a:t>	Εκτύπωσε χ</a:t>
            </a:r>
            <a:r>
              <a:rPr lang="el-GR" baseline="-25000" dirty="0">
                <a:latin typeface="Calibri" pitchFamily="34" charset="0"/>
              </a:rPr>
              <a:t>1</a:t>
            </a:r>
            <a:r>
              <a:rPr lang="el-GR" dirty="0">
                <a:latin typeface="Calibri" pitchFamily="34" charset="0"/>
              </a:rPr>
              <a:t>, χ</a:t>
            </a:r>
            <a:r>
              <a:rPr lang="el-GR" baseline="-25000" dirty="0">
                <a:latin typeface="Calibri" pitchFamily="34" charset="0"/>
              </a:rPr>
              <a:t>2</a:t>
            </a:r>
            <a:endParaRPr lang="el-GR" dirty="0">
              <a:latin typeface="Calibri" pitchFamily="34" charset="0"/>
            </a:endParaRPr>
          </a:p>
          <a:p>
            <a:pPr marL="1143000" lvl="2" indent="-228600"/>
            <a:r>
              <a:rPr lang="el-GR" dirty="0" err="1">
                <a:latin typeface="Calibri" pitchFamily="34" charset="0"/>
              </a:rPr>
              <a:t>Τέλος_αν</a:t>
            </a:r>
            <a:endParaRPr lang="el-GR" dirty="0">
              <a:latin typeface="Tahoma" pitchFamily="34" charset="0"/>
            </a:endParaRPr>
          </a:p>
          <a:p>
            <a:pPr marL="342900" indent="-342900"/>
            <a:r>
              <a:rPr lang="el-GR" dirty="0">
                <a:latin typeface="Calibri" pitchFamily="34" charset="0"/>
              </a:rPr>
              <a:t>Τέλος Τριώνυμο</a:t>
            </a:r>
          </a:p>
          <a:p>
            <a:pPr marL="342900" indent="-342900">
              <a:buFont typeface="Monotype Sorts" pitchFamily="2" charset="2"/>
              <a:buChar char="z"/>
            </a:pPr>
            <a:endParaRPr lang="el-GR" dirty="0"/>
          </a:p>
          <a:p>
            <a:pPr marL="342900" indent="-342900"/>
            <a:endParaRPr lang="el-GR" sz="2400" dirty="0">
              <a:latin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532467" y="304800"/>
            <a:ext cx="7509933" cy="838200"/>
          </a:xfrm>
        </p:spPr>
        <p:txBody>
          <a:bodyPr/>
          <a:lstStyle/>
          <a:p>
            <a:r>
              <a:rPr lang="el-GR" dirty="0" smtClean="0"/>
              <a:t/>
            </a:r>
            <a:br>
              <a:rPr lang="el-GR" dirty="0" smtClean="0"/>
            </a:br>
            <a:r>
              <a:rPr lang="el-GR" dirty="0" smtClean="0"/>
              <a:t>Δεδομένα και η αναπαράστασή τους</a:t>
            </a:r>
            <a:br>
              <a:rPr lang="el-GR" dirty="0" smtClean="0"/>
            </a:br>
            <a:endParaRPr lang="el-GR" dirty="0"/>
          </a:p>
        </p:txBody>
      </p:sp>
      <p:sp>
        <p:nvSpPr>
          <p:cNvPr id="3" name="2 - Θέση περιεχομένου"/>
          <p:cNvSpPr>
            <a:spLocks noGrp="1"/>
          </p:cNvSpPr>
          <p:nvPr>
            <p:ph idx="1"/>
          </p:nvPr>
        </p:nvSpPr>
        <p:spPr>
          <a:xfrm>
            <a:off x="1752600" y="1395412"/>
            <a:ext cx="7391400" cy="5233987"/>
          </a:xfrm>
        </p:spPr>
        <p:txBody>
          <a:bodyPr/>
          <a:lstStyle/>
          <a:p>
            <a:pPr>
              <a:buNone/>
            </a:pPr>
            <a:r>
              <a:rPr lang="el-GR" b="1" dirty="0" smtClean="0">
                <a:latin typeface="Calibri"/>
                <a:cs typeface="Calibri"/>
              </a:rPr>
              <a:t>Γενικοί στόχοι:</a:t>
            </a:r>
          </a:p>
          <a:p>
            <a:pPr>
              <a:buFont typeface="Wingdings" pitchFamily="2" charset="2"/>
              <a:buChar char="ü"/>
            </a:pPr>
            <a:r>
              <a:rPr lang="el-GR" dirty="0" smtClean="0">
                <a:latin typeface="Calibri"/>
                <a:cs typeface="Calibri"/>
              </a:rPr>
              <a:t>Σχέση επεξεργασίας δεδομένων και Αλγόριθμου.</a:t>
            </a:r>
          </a:p>
          <a:p>
            <a:pPr>
              <a:buFont typeface="Wingdings" pitchFamily="2" charset="2"/>
              <a:buChar char="ü"/>
            </a:pPr>
            <a:r>
              <a:rPr lang="el-GR" dirty="0" smtClean="0">
                <a:latin typeface="Calibri"/>
                <a:cs typeface="Calibri"/>
              </a:rPr>
              <a:t>Η θεωρία Αλγορίθμων από ποιες σκοπιές μελετά τα δεδομένα.</a:t>
            </a:r>
          </a:p>
          <a:p>
            <a:pPr>
              <a:buFont typeface="Wingdings" pitchFamily="2" charset="2"/>
              <a:buChar char="ü"/>
            </a:pPr>
            <a:r>
              <a:rPr lang="el-GR" dirty="0" smtClean="0">
                <a:latin typeface="Calibri"/>
                <a:cs typeface="Calibri"/>
              </a:rPr>
              <a:t>Οι πιο συνηθισμένοι τύποι δεδομένων.</a:t>
            </a:r>
          </a:p>
          <a:p>
            <a:pPr>
              <a:buFont typeface="Wingdings" pitchFamily="2" charset="2"/>
              <a:buChar char="ü"/>
            </a:pPr>
            <a:r>
              <a:rPr lang="el-GR" dirty="0" smtClean="0">
                <a:latin typeface="Calibri"/>
                <a:cs typeface="Calibri"/>
              </a:rPr>
              <a:t>Δομή δεδομένων.</a:t>
            </a:r>
          </a:p>
          <a:p>
            <a:pPr>
              <a:buFont typeface="Wingdings" pitchFamily="2" charset="2"/>
              <a:buChar char="ü"/>
            </a:pPr>
            <a:r>
              <a:rPr lang="el-GR" dirty="0" smtClean="0">
                <a:latin typeface="Calibri"/>
                <a:cs typeface="Calibri"/>
              </a:rPr>
              <a:t>Οι πιο γνωστές δομές δεδομένων: ο πίνακας, η</a:t>
            </a:r>
          </a:p>
          <a:p>
            <a:pPr marL="355600" indent="-339725">
              <a:buNone/>
            </a:pPr>
            <a:r>
              <a:rPr lang="el-GR" dirty="0" smtClean="0">
                <a:latin typeface="Calibri"/>
                <a:cs typeface="Calibri"/>
              </a:rPr>
              <a:t>	στοίβα, η ουρά, η λίστα, το δένδρο και ο γράφος.</a:t>
            </a:r>
          </a:p>
          <a:p>
            <a:pPr>
              <a:buFont typeface="Wingdings" pitchFamily="2" charset="2"/>
              <a:buChar char="ü"/>
            </a:pPr>
            <a:endParaRPr lang="el-GR" dirty="0"/>
          </a:p>
        </p:txBody>
      </p:sp>
      <p:sp>
        <p:nvSpPr>
          <p:cNvPr id="4" name="3 - Θέση αριθμού διαφάνειας"/>
          <p:cNvSpPr>
            <a:spLocks noGrp="1"/>
          </p:cNvSpPr>
          <p:nvPr>
            <p:ph type="sldNum" sz="quarter" idx="12"/>
          </p:nvPr>
        </p:nvSpPr>
        <p:spPr/>
        <p:txBody>
          <a:bodyPr/>
          <a:lstStyle/>
          <a:p>
            <a:fld id="{811AAEEF-F233-4E32-A923-D4DF4B556C67}" type="slidenum">
              <a:rPr lang="en-US" smtClean="0"/>
              <a:pPr/>
              <a:t>53</a:t>
            </a:fld>
            <a:endParaRPr lang="en-US" dirty="0"/>
          </a:p>
        </p:txBody>
      </p:sp>
    </p:spTree>
  </p:cSld>
  <p:clrMapOvr>
    <a:masterClrMapping/>
  </p:clrMapOvr>
  <p:transition>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6AD1C6FD-A228-4DFF-9C48-5B61C80157C8}" type="slidenum">
              <a:rPr lang="en-US" smtClean="0"/>
              <a:pPr/>
              <a:t>54</a:t>
            </a:fld>
            <a:endParaRPr lang="en-US" dirty="0"/>
          </a:p>
        </p:txBody>
      </p:sp>
      <p:graphicFrame>
        <p:nvGraphicFramePr>
          <p:cNvPr id="3" name="2 - Πίνακας"/>
          <p:cNvGraphicFramePr>
            <a:graphicFrameLocks noGrp="1"/>
          </p:cNvGraphicFramePr>
          <p:nvPr/>
        </p:nvGraphicFramePr>
        <p:xfrm>
          <a:off x="1571095" y="281940"/>
          <a:ext cx="7039505" cy="1051560"/>
        </p:xfrm>
        <a:graphic>
          <a:graphicData uri="http://schemas.openxmlformats.org/drawingml/2006/table">
            <a:tbl>
              <a:tblPr/>
              <a:tblGrid>
                <a:gridCol w="7039505"/>
              </a:tblGrid>
              <a:tr h="0">
                <a:tc>
                  <a:txBody>
                    <a:bodyPr/>
                    <a:lstStyle/>
                    <a:p>
                      <a:pPr algn="l">
                        <a:lnSpc>
                          <a:spcPct val="115000"/>
                        </a:lnSpc>
                        <a:spcAft>
                          <a:spcPts val="0"/>
                        </a:spcAft>
                      </a:pPr>
                      <a:r>
                        <a:rPr lang="el-GR" sz="2000" dirty="0">
                          <a:solidFill>
                            <a:srgbClr val="231F1F"/>
                          </a:solidFill>
                          <a:latin typeface="Times New RomanPSMT"/>
                          <a:ea typeface="Times New Roman"/>
                          <a:cs typeface="Times New RomanPSMT"/>
                        </a:rPr>
                        <a:t>Ένας αλγόριθμος λαμβάνει κάποια </a:t>
                      </a:r>
                      <a:r>
                        <a:rPr lang="el-GR" sz="2000" b="1" dirty="0">
                          <a:solidFill>
                            <a:srgbClr val="231F1F"/>
                          </a:solidFill>
                          <a:latin typeface="Times New RomanPSMT"/>
                          <a:ea typeface="Times New Roman"/>
                          <a:cs typeface="Times New RomanPSMT"/>
                        </a:rPr>
                        <a:t>δεδομένα</a:t>
                      </a:r>
                      <a:r>
                        <a:rPr lang="el-GR" sz="2000" dirty="0">
                          <a:solidFill>
                            <a:srgbClr val="231F1F"/>
                          </a:solidFill>
                          <a:latin typeface="Times New RomanPSMT"/>
                          <a:ea typeface="Times New Roman"/>
                          <a:cs typeface="Times New RomanPSMT"/>
                        </a:rPr>
                        <a:t> από την είσοδο, τα </a:t>
                      </a:r>
                      <a:r>
                        <a:rPr lang="el-GR" sz="2000" dirty="0" smtClean="0">
                          <a:solidFill>
                            <a:srgbClr val="231F1F"/>
                          </a:solidFill>
                          <a:latin typeface="Times New RomanPSMT"/>
                          <a:ea typeface="Times New Roman"/>
                          <a:cs typeface="Times New RomanPSMT"/>
                        </a:rPr>
                        <a:t>επεξεργάζεται </a:t>
                      </a:r>
                      <a:r>
                        <a:rPr lang="el-GR" sz="2000" dirty="0">
                          <a:solidFill>
                            <a:srgbClr val="231F1F"/>
                          </a:solidFill>
                          <a:latin typeface="Times New RomanPSMT"/>
                          <a:ea typeface="Times New Roman"/>
                          <a:cs typeface="Times New RomanPSMT"/>
                        </a:rPr>
                        <a:t>μέσα από μια σειρά βημάτων και δίνει ως έξοδο τα αποτελέσματα</a:t>
                      </a:r>
                      <a:r>
                        <a:rPr lang="el-GR" sz="2000" dirty="0" smtClean="0">
                          <a:solidFill>
                            <a:srgbClr val="231F1F"/>
                          </a:solidFill>
                          <a:latin typeface="Times New RomanPSMT"/>
                          <a:ea typeface="Times New Roman"/>
                          <a:cs typeface="Times New RomanPSMT"/>
                        </a:rPr>
                        <a:t>.</a:t>
                      </a:r>
                      <a:r>
                        <a:rPr lang="en-US" sz="2000" dirty="0" smtClean="0">
                          <a:solidFill>
                            <a:srgbClr val="231F1F"/>
                          </a:solidFill>
                          <a:latin typeface="Times New RomanPSMT"/>
                          <a:ea typeface="Times New Roman"/>
                          <a:cs typeface="Times New RomanPSMT"/>
                        </a:rPr>
                        <a:t> </a:t>
                      </a:r>
                      <a:endParaRPr lang="el-GR" sz="2000" dirty="0">
                        <a:latin typeface="Calibri"/>
                        <a:ea typeface="Times New Roman"/>
                        <a:cs typeface="Times New Roman"/>
                      </a:endParaRPr>
                    </a:p>
                  </a:txBody>
                  <a:tcPr marL="0" marR="0" marT="0" marB="0">
                    <a:lnL>
                      <a:noFill/>
                    </a:lnL>
                    <a:lnR>
                      <a:noFill/>
                    </a:lnR>
                    <a:lnT>
                      <a:noFill/>
                    </a:lnT>
                    <a:lnB>
                      <a:noFill/>
                    </a:lnB>
                  </a:tcPr>
                </a:tc>
              </a:tr>
            </a:tbl>
          </a:graphicData>
        </a:graphic>
      </p:graphicFrame>
      <p:graphicFrame>
        <p:nvGraphicFramePr>
          <p:cNvPr id="4" name="3 - Πίνακας"/>
          <p:cNvGraphicFramePr>
            <a:graphicFrameLocks noGrp="1"/>
          </p:cNvGraphicFramePr>
          <p:nvPr/>
        </p:nvGraphicFramePr>
        <p:xfrm>
          <a:off x="1617133" y="1410547"/>
          <a:ext cx="6942667" cy="2783586"/>
        </p:xfrm>
        <a:graphic>
          <a:graphicData uri="http://schemas.openxmlformats.org/drawingml/2006/table">
            <a:tbl>
              <a:tblPr/>
              <a:tblGrid>
                <a:gridCol w="6942667"/>
              </a:tblGrid>
              <a:tr h="2255520">
                <a:tc>
                  <a:txBody>
                    <a:bodyPr/>
                    <a:lstStyle/>
                    <a:p>
                      <a:pPr algn="l">
                        <a:lnSpc>
                          <a:spcPct val="115000"/>
                        </a:lnSpc>
                        <a:spcAft>
                          <a:spcPts val="0"/>
                        </a:spcAft>
                      </a:pPr>
                      <a:r>
                        <a:rPr lang="el-GR" sz="2000" dirty="0">
                          <a:solidFill>
                            <a:srgbClr val="231F1F"/>
                          </a:solidFill>
                          <a:latin typeface="Times New RomanPSMT"/>
                          <a:ea typeface="Times New Roman"/>
                          <a:cs typeface="Times New RomanPSMT"/>
                        </a:rPr>
                        <a:t>Η </a:t>
                      </a:r>
                      <a:r>
                        <a:rPr lang="el-GR" sz="2000" b="1" dirty="0">
                          <a:solidFill>
                            <a:srgbClr val="231F1F"/>
                          </a:solidFill>
                          <a:latin typeface="Times New RomanPSMT"/>
                          <a:ea typeface="Times New Roman"/>
                          <a:cs typeface="Times New RomanPSMT"/>
                        </a:rPr>
                        <a:t>επεξεργασία δεδομένων</a:t>
                      </a:r>
                      <a:r>
                        <a:rPr lang="el-GR" sz="2000" dirty="0">
                          <a:solidFill>
                            <a:srgbClr val="231F1F"/>
                          </a:solidFill>
                          <a:latin typeface="Times New RomanPSMT"/>
                          <a:ea typeface="Times New Roman"/>
                          <a:cs typeface="Times New RomanPSMT"/>
                        </a:rPr>
                        <a:t>, η οποία στην πράξη πραγματοποιείται </a:t>
                      </a:r>
                      <a:r>
                        <a:rPr lang="el-GR" sz="2000" dirty="0" smtClean="0">
                          <a:solidFill>
                            <a:srgbClr val="231F1F"/>
                          </a:solidFill>
                          <a:latin typeface="Times New RomanPSMT"/>
                          <a:ea typeface="Times New Roman"/>
                          <a:cs typeface="Times New RomanPSMT"/>
                        </a:rPr>
                        <a:t>μέσω</a:t>
                      </a:r>
                      <a:r>
                        <a:rPr lang="en-US" sz="2000" baseline="0" dirty="0" smtClean="0">
                          <a:solidFill>
                            <a:schemeClr val="tx1"/>
                          </a:solidFill>
                          <a:latin typeface="Calibri"/>
                          <a:ea typeface="Times New Roman"/>
                          <a:cs typeface="Times New Roman"/>
                        </a:rPr>
                        <a:t> </a:t>
                      </a:r>
                      <a:r>
                        <a:rPr lang="el-GR" sz="2000" dirty="0" smtClean="0">
                          <a:solidFill>
                            <a:srgbClr val="231F1F"/>
                          </a:solidFill>
                          <a:latin typeface="Times New RomanPSMT"/>
                          <a:ea typeface="Times New Roman"/>
                          <a:cs typeface="Times New RomanPSMT"/>
                        </a:rPr>
                        <a:t>αλγορίθμων</a:t>
                      </a:r>
                      <a:r>
                        <a:rPr lang="el-GR" sz="2000" dirty="0">
                          <a:solidFill>
                            <a:srgbClr val="231F1F"/>
                          </a:solidFill>
                          <a:latin typeface="Times New RomanPSMT"/>
                          <a:ea typeface="Times New Roman"/>
                          <a:cs typeface="Times New RomanPSMT"/>
                        </a:rPr>
                        <a:t>, αναφέρεται στην εκτέλεση διαφόρων πράξεων/ </a:t>
                      </a:r>
                      <a:r>
                        <a:rPr lang="el-GR" sz="2000" dirty="0" smtClean="0">
                          <a:solidFill>
                            <a:srgbClr val="231F1F"/>
                          </a:solidFill>
                          <a:latin typeface="Times New RomanPSMT"/>
                          <a:ea typeface="Times New Roman"/>
                          <a:cs typeface="Times New RomanPSMT"/>
                        </a:rPr>
                        <a:t>λειτουργιών</a:t>
                      </a:r>
                      <a:r>
                        <a:rPr lang="en-US" sz="2000" baseline="0" dirty="0" smtClean="0">
                          <a:solidFill>
                            <a:schemeClr val="tx1"/>
                          </a:solidFill>
                          <a:latin typeface="Calibri"/>
                          <a:ea typeface="Times New Roman"/>
                          <a:cs typeface="Times New Roman"/>
                        </a:rPr>
                        <a:t> </a:t>
                      </a:r>
                      <a:r>
                        <a:rPr lang="el-GR" sz="2000" dirty="0" smtClean="0">
                          <a:solidFill>
                            <a:srgbClr val="231F1F"/>
                          </a:solidFill>
                          <a:latin typeface="Times New RomanPSMT"/>
                          <a:ea typeface="Times New Roman"/>
                          <a:cs typeface="Times New RomanPSMT"/>
                        </a:rPr>
                        <a:t>πάνω </a:t>
                      </a:r>
                      <a:r>
                        <a:rPr lang="el-GR" sz="2000" dirty="0">
                          <a:solidFill>
                            <a:srgbClr val="231F1F"/>
                          </a:solidFill>
                          <a:latin typeface="Times New RomanPSMT"/>
                          <a:ea typeface="Times New Roman"/>
                          <a:cs typeface="Times New RomanPSMT"/>
                        </a:rPr>
                        <a:t>στα δεδομένα. Το αποτέλεσμα της επεξεργασίας δεδομένων είναι </a:t>
                      </a:r>
                      <a:r>
                        <a:rPr lang="el-GR" sz="2000" dirty="0" smtClean="0">
                          <a:solidFill>
                            <a:srgbClr val="231F1F"/>
                          </a:solidFill>
                          <a:latin typeface="Times New RomanPSMT"/>
                          <a:ea typeface="Times New Roman"/>
                          <a:cs typeface="Times New RomanPSMT"/>
                        </a:rPr>
                        <a:t>η</a:t>
                      </a:r>
                      <a:r>
                        <a:rPr lang="en-US" sz="2000" dirty="0" smtClean="0">
                          <a:solidFill>
                            <a:srgbClr val="231F1F"/>
                          </a:solidFill>
                          <a:latin typeface="Times New RomanPSMT"/>
                          <a:ea typeface="Times New Roman"/>
                          <a:cs typeface="Times New RomanPSMT"/>
                        </a:rPr>
                        <a:t> </a:t>
                      </a:r>
                      <a:r>
                        <a:rPr lang="el-GR" sz="2000" b="1" dirty="0" smtClean="0">
                          <a:solidFill>
                            <a:srgbClr val="231F1F"/>
                          </a:solidFill>
                          <a:latin typeface="Times New RomanPSMT"/>
                          <a:ea typeface="Times New Roman"/>
                          <a:cs typeface="Times New RomanPSMT"/>
                        </a:rPr>
                        <a:t>πληροφορία</a:t>
                      </a:r>
                      <a:r>
                        <a:rPr lang="el-GR" sz="2000" dirty="0">
                          <a:solidFill>
                            <a:srgbClr val="231F1F"/>
                          </a:solidFill>
                          <a:latin typeface="Times New RomanPSMT"/>
                          <a:ea typeface="Times New Roman"/>
                          <a:cs typeface="Times New RomanPSMT"/>
                        </a:rPr>
                        <a:t>. </a:t>
                      </a:r>
                      <a:r>
                        <a:rPr lang="el-GR" sz="2000" u="sng" dirty="0">
                          <a:solidFill>
                            <a:srgbClr val="231F1F"/>
                          </a:solidFill>
                          <a:latin typeface="Times New RomanPSMT"/>
                          <a:ea typeface="Times New Roman"/>
                          <a:cs typeface="Times New RomanPSMT"/>
                        </a:rPr>
                        <a:t>Έτσι, θα μπορούσε κανείς γενικεύοντας να πει ότι ένας </a:t>
                      </a:r>
                      <a:r>
                        <a:rPr lang="el-GR" sz="2000" u="sng" dirty="0" smtClean="0">
                          <a:solidFill>
                            <a:srgbClr val="231F1F"/>
                          </a:solidFill>
                          <a:latin typeface="Times New RomanPSMT"/>
                          <a:ea typeface="Times New Roman"/>
                          <a:cs typeface="Times New RomanPSMT"/>
                        </a:rPr>
                        <a:t>αλγόριθμος</a:t>
                      </a:r>
                      <a:r>
                        <a:rPr lang="el-GR" sz="2000" u="sng" baseline="0" dirty="0" smtClean="0">
                          <a:solidFill>
                            <a:srgbClr val="231F1F"/>
                          </a:solidFill>
                          <a:latin typeface="Times New RomanPSMT"/>
                          <a:ea typeface="Times New Roman"/>
                          <a:cs typeface="Times New RomanPSMT"/>
                        </a:rPr>
                        <a:t> μετατρέπει τα δεδομένα σε πληροφορία.</a:t>
                      </a:r>
                      <a:r>
                        <a:rPr lang="el-GR" sz="2000" baseline="0" dirty="0" smtClean="0">
                          <a:solidFill>
                            <a:srgbClr val="231F1F"/>
                          </a:solidFill>
                          <a:latin typeface="Times New RomanPSMT"/>
                          <a:ea typeface="Times New Roman"/>
                          <a:cs typeface="Times New RomanPSMT"/>
                        </a:rPr>
                        <a:t/>
                      </a:r>
                      <a:br>
                        <a:rPr lang="el-GR" sz="2000" baseline="0" dirty="0" smtClean="0">
                          <a:solidFill>
                            <a:srgbClr val="231F1F"/>
                          </a:solidFill>
                          <a:latin typeface="Times New RomanPSMT"/>
                          <a:ea typeface="Times New Roman"/>
                          <a:cs typeface="Times New RomanPSMT"/>
                        </a:rPr>
                      </a:br>
                      <a:endParaRPr lang="el-GR" sz="2000" dirty="0">
                        <a:latin typeface="Calibri"/>
                        <a:ea typeface="Times New Roman"/>
                        <a:cs typeface="Times New Roman"/>
                      </a:endParaRPr>
                    </a:p>
                  </a:txBody>
                  <a:tcPr marL="0" marR="0" marT="0" marB="0">
                    <a:lnL>
                      <a:noFill/>
                    </a:lnL>
                    <a:lnR>
                      <a:noFill/>
                    </a:lnR>
                    <a:lnT>
                      <a:noFill/>
                    </a:lnT>
                    <a:lnB>
                      <a:noFill/>
                    </a:lnB>
                  </a:tcPr>
                </a:tc>
              </a:tr>
            </a:tbl>
          </a:graphicData>
        </a:graphic>
      </p:graphicFrame>
      <p:graphicFrame>
        <p:nvGraphicFramePr>
          <p:cNvPr id="6" name="5 - Πίνακας"/>
          <p:cNvGraphicFramePr>
            <a:graphicFrameLocks noGrp="1"/>
          </p:cNvGraphicFramePr>
          <p:nvPr/>
        </p:nvGraphicFramePr>
        <p:xfrm>
          <a:off x="1651000" y="3979332"/>
          <a:ext cx="7196666" cy="2453640"/>
        </p:xfrm>
        <a:graphic>
          <a:graphicData uri="http://schemas.openxmlformats.org/drawingml/2006/table">
            <a:tbl>
              <a:tblPr/>
              <a:tblGrid>
                <a:gridCol w="7196666"/>
              </a:tblGrid>
              <a:tr h="2235623">
                <a:tc>
                  <a:txBody>
                    <a:bodyPr/>
                    <a:lstStyle/>
                    <a:p>
                      <a:pPr algn="l">
                        <a:lnSpc>
                          <a:spcPct val="115000"/>
                        </a:lnSpc>
                        <a:spcAft>
                          <a:spcPts val="0"/>
                        </a:spcAft>
                      </a:pPr>
                      <a:r>
                        <a:rPr lang="el-GR" sz="2000" dirty="0">
                          <a:solidFill>
                            <a:srgbClr val="231F1F"/>
                          </a:solidFill>
                          <a:latin typeface="Times New RomanPSMT"/>
                          <a:ea typeface="Times New Roman"/>
                          <a:cs typeface="Times New RomanPSMT"/>
                        </a:rPr>
                        <a:t>Με βάση τις πληροφορίες λαμβάνονται αποφάσεις</a:t>
                      </a:r>
                      <a:endParaRPr lang="el-GR" sz="2000" dirty="0">
                        <a:latin typeface="Calibri"/>
                        <a:ea typeface="Times New Roman"/>
                        <a:cs typeface="Times New Roman"/>
                      </a:endParaRPr>
                    </a:p>
                    <a:p>
                      <a:pPr algn="l">
                        <a:lnSpc>
                          <a:spcPct val="115000"/>
                        </a:lnSpc>
                        <a:spcAft>
                          <a:spcPts val="0"/>
                        </a:spcAft>
                      </a:pPr>
                      <a:r>
                        <a:rPr lang="el-GR" sz="2000" dirty="0">
                          <a:solidFill>
                            <a:srgbClr val="231F1F"/>
                          </a:solidFill>
                          <a:latin typeface="Times New RomanPSMT"/>
                          <a:ea typeface="Times New Roman"/>
                          <a:cs typeface="Times New RomanPSMT"/>
                        </a:rPr>
                        <a:t>και γίνονται διάφορες ενέργειες. Στη συνέχεια οι ενέργειες αυτές </a:t>
                      </a:r>
                      <a:r>
                        <a:rPr lang="el-GR" sz="2000" dirty="0" smtClean="0">
                          <a:solidFill>
                            <a:srgbClr val="231F1F"/>
                          </a:solidFill>
                          <a:latin typeface="Times New RomanPSMT"/>
                          <a:ea typeface="Times New Roman"/>
                          <a:cs typeface="Times New RomanPSMT"/>
                        </a:rPr>
                        <a:t>παράγουν</a:t>
                      </a:r>
                      <a:r>
                        <a:rPr lang="el-GR" sz="2000" baseline="0" dirty="0" smtClean="0">
                          <a:solidFill>
                            <a:schemeClr val="tx1"/>
                          </a:solidFill>
                          <a:latin typeface="Calibri"/>
                          <a:ea typeface="Times New Roman"/>
                          <a:cs typeface="Times New Roman"/>
                        </a:rPr>
                        <a:t> </a:t>
                      </a:r>
                      <a:r>
                        <a:rPr lang="el-GR" sz="2000" dirty="0" smtClean="0">
                          <a:solidFill>
                            <a:srgbClr val="231F1F"/>
                          </a:solidFill>
                          <a:latin typeface="Times New RomanPSMT"/>
                          <a:ea typeface="Times New Roman"/>
                          <a:cs typeface="Times New RomanPSMT"/>
                        </a:rPr>
                        <a:t>νέα </a:t>
                      </a:r>
                      <a:r>
                        <a:rPr lang="el-GR" sz="2000" dirty="0">
                          <a:solidFill>
                            <a:srgbClr val="231F1F"/>
                          </a:solidFill>
                          <a:latin typeface="Times New RomanPSMT"/>
                          <a:ea typeface="Times New Roman"/>
                          <a:cs typeface="Times New RomanPSMT"/>
                        </a:rPr>
                        <a:t>δεδομένα, αυτά νέες πληροφορίες, οι τελευταίες νέες αποφάσεις </a:t>
                      </a:r>
                      <a:r>
                        <a:rPr lang="el-GR" sz="2000" dirty="0" smtClean="0">
                          <a:solidFill>
                            <a:srgbClr val="231F1F"/>
                          </a:solidFill>
                          <a:latin typeface="Times New RomanPSMT"/>
                          <a:ea typeface="Times New Roman"/>
                          <a:cs typeface="Times New RomanPSMT"/>
                        </a:rPr>
                        <a:t>και</a:t>
                      </a:r>
                      <a:r>
                        <a:rPr lang="el-GR" sz="2000" baseline="0" dirty="0" smtClean="0">
                          <a:solidFill>
                            <a:schemeClr val="tx1"/>
                          </a:solidFill>
                          <a:latin typeface="Calibri"/>
                          <a:ea typeface="Times New Roman"/>
                          <a:cs typeface="Times New Roman"/>
                        </a:rPr>
                        <a:t> </a:t>
                      </a:r>
                      <a:r>
                        <a:rPr lang="el-GR" sz="2000" dirty="0" smtClean="0">
                          <a:solidFill>
                            <a:srgbClr val="231F1F"/>
                          </a:solidFill>
                          <a:latin typeface="Times New RomanPSMT"/>
                          <a:ea typeface="Times New Roman"/>
                          <a:cs typeface="Times New RomanPSMT"/>
                        </a:rPr>
                        <a:t>ενέργειες </a:t>
                      </a:r>
                      <a:r>
                        <a:rPr lang="el-GR" sz="2000" dirty="0" err="1">
                          <a:solidFill>
                            <a:srgbClr val="231F1F"/>
                          </a:solidFill>
                          <a:latin typeface="Times New RomanPSMT"/>
                          <a:ea typeface="Times New Roman"/>
                          <a:cs typeface="Times New RomanPSMT"/>
                        </a:rPr>
                        <a:t>κ.ο.κ</a:t>
                      </a:r>
                      <a:r>
                        <a:rPr lang="el-GR" sz="2000" dirty="0" smtClean="0">
                          <a:solidFill>
                            <a:srgbClr val="231F1F"/>
                          </a:solidFill>
                          <a:latin typeface="Times New RomanPSMT"/>
                          <a:ea typeface="Times New Roman"/>
                          <a:cs typeface="Times New RomanPSMT"/>
                        </a:rPr>
                        <a:t>. </a:t>
                      </a:r>
                      <a:r>
                        <a:rPr lang="el-GR" sz="2000" dirty="0">
                          <a:solidFill>
                            <a:srgbClr val="231F1F"/>
                          </a:solidFill>
                          <a:latin typeface="Times New RomanPSMT"/>
                          <a:ea typeface="Times New Roman"/>
                          <a:cs typeface="Times New RomanPSMT"/>
                        </a:rPr>
                        <a:t>Η διεργασία αυτή </a:t>
                      </a:r>
                      <a:r>
                        <a:rPr lang="el-GR" sz="2000" dirty="0" smtClean="0">
                          <a:solidFill>
                            <a:srgbClr val="231F1F"/>
                          </a:solidFill>
                          <a:latin typeface="Times New RomanPSMT"/>
                          <a:ea typeface="Times New Roman"/>
                          <a:cs typeface="Times New RomanPSMT"/>
                        </a:rPr>
                        <a:t>μπορεί </a:t>
                      </a:r>
                      <a:r>
                        <a:rPr lang="el-GR" sz="2000" dirty="0">
                          <a:solidFill>
                            <a:srgbClr val="231F1F"/>
                          </a:solidFill>
                          <a:latin typeface="Times New RomanPSMT"/>
                          <a:ea typeface="Times New Roman"/>
                          <a:cs typeface="Times New RomanPSMT"/>
                        </a:rPr>
                        <a:t>να επαναλαμβάνεται, οι πληροφορίες που παρήχθησαν, να </a:t>
                      </a:r>
                      <a:r>
                        <a:rPr lang="el-GR" sz="2000" dirty="0" err="1" smtClean="0">
                          <a:solidFill>
                            <a:srgbClr val="231F1F"/>
                          </a:solidFill>
                          <a:latin typeface="Times New RomanPSMT"/>
                          <a:ea typeface="Times New Roman"/>
                          <a:cs typeface="Times New RomanPSMT"/>
                        </a:rPr>
                        <a:t>επανατροφοδοτούν</a:t>
                      </a:r>
                      <a:r>
                        <a:rPr lang="el-GR" sz="2000" baseline="0" dirty="0" smtClean="0">
                          <a:solidFill>
                            <a:srgbClr val="231F1F"/>
                          </a:solidFill>
                          <a:latin typeface="Times New RomanPSMT"/>
                          <a:ea typeface="Times New Roman"/>
                          <a:cs typeface="Times New RomanPSMT"/>
                        </a:rPr>
                        <a:t> την είσοδο για επανάληψη του κύκλου </a:t>
                      </a:r>
                      <a:r>
                        <a:rPr lang="el-GR" sz="2000" baseline="0" dirty="0" err="1" smtClean="0">
                          <a:solidFill>
                            <a:srgbClr val="231F1F"/>
                          </a:solidFill>
                          <a:latin typeface="Times New RomanPSMT"/>
                          <a:ea typeface="Times New Roman"/>
                          <a:cs typeface="Times New RomanPSMT"/>
                        </a:rPr>
                        <a:t>κ.ο.κ</a:t>
                      </a:r>
                      <a:r>
                        <a:rPr lang="el-GR" sz="2000" baseline="0" dirty="0" smtClean="0">
                          <a:solidFill>
                            <a:srgbClr val="231F1F"/>
                          </a:solidFill>
                          <a:latin typeface="Times New RomanPSMT"/>
                          <a:ea typeface="Times New Roman"/>
                          <a:cs typeface="Times New RomanPSMT"/>
                        </a:rPr>
                        <a:t>.</a:t>
                      </a:r>
                      <a:endParaRPr lang="el-GR" sz="2000" dirty="0">
                        <a:latin typeface="Calibri"/>
                        <a:ea typeface="Times New Roman"/>
                        <a:cs typeface="Times New Roman"/>
                      </a:endParaRPr>
                    </a:p>
                  </a:txBody>
                  <a:tcPr marL="0" marR="0" marT="0" marB="0">
                    <a:lnL>
                      <a:noFill/>
                    </a:lnL>
                    <a:lnR>
                      <a:noFill/>
                    </a:lnR>
                    <a:lnT>
                      <a:noFill/>
                    </a:lnT>
                    <a:lnB>
                      <a:noFill/>
                    </a:lnB>
                  </a:tcPr>
                </a:tc>
              </a:tr>
            </a:tbl>
          </a:graphicData>
        </a:graphic>
      </p:graphicFrame>
      <p:sp>
        <p:nvSpPr>
          <p:cNvPr id="75778" name="Rectangle 2"/>
          <p:cNvSpPr>
            <a:spLocks noChangeArrowheads="1"/>
          </p:cNvSpPr>
          <p:nvPr/>
        </p:nvSpPr>
        <p:spPr bwMode="auto">
          <a:xfrm>
            <a:off x="0" y="-123110"/>
            <a:ext cx="240772"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dirty="0" smtClean="0">
                <a:ln>
                  <a:noFill/>
                </a:ln>
                <a:solidFill>
                  <a:srgbClr val="231F1F"/>
                </a:solidFill>
                <a:effectLst/>
                <a:latin typeface="Arial" pitchFamily="34" charset="0"/>
                <a:ea typeface="Times New Roman" pitchFamily="18" charset="0"/>
                <a:cs typeface="Times New RomanPSMT" charset="-95"/>
              </a:rPr>
              <a:t>.</a:t>
            </a:r>
            <a:r>
              <a:rPr kumimoji="0" lang="el-GR" sz="600" b="0" i="0" u="none" strike="noStrike" cap="none" normalizeH="0" baseline="0" dirty="0" smtClean="0">
                <a:ln>
                  <a:noFill/>
                </a:ln>
                <a:solidFill>
                  <a:schemeClr val="tx1"/>
                </a:solidFill>
                <a:effectLst/>
                <a:latin typeface="Arial" pitchFamily="34" charset="0"/>
                <a:cs typeface="Arial" pitchFamily="34" charset="0"/>
              </a:rPr>
              <a:t>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 xmlns:p14="http://schemas.microsoft.com/office/powerpoint/2010/main" val="1533940507"/>
              </p:ext>
            </p:extLst>
          </p:nvPr>
        </p:nvGraphicFramePr>
        <p:xfrm>
          <a:off x="1899170" y="2264531"/>
          <a:ext cx="7010400" cy="24504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811AAEEF-F233-4E32-A923-D4DF4B556C67}" type="slidenum">
              <a:rPr lang="en-US" smtClean="0"/>
              <a:pPr/>
              <a:t>55</a:t>
            </a:fld>
            <a:endParaRPr lang="en-US" dirty="0"/>
          </a:p>
        </p:txBody>
      </p:sp>
      <p:sp>
        <p:nvSpPr>
          <p:cNvPr id="6" name="Title 1"/>
          <p:cNvSpPr>
            <a:spLocks noGrp="1"/>
          </p:cNvSpPr>
          <p:nvPr>
            <p:ph type="title"/>
          </p:nvPr>
        </p:nvSpPr>
        <p:spPr>
          <a:xfrm>
            <a:off x="1727200" y="279400"/>
            <a:ext cx="7010400" cy="1397000"/>
          </a:xfrm>
        </p:spPr>
        <p:txBody>
          <a:bodyPr/>
          <a:lstStyle/>
          <a:p>
            <a:r>
              <a:rPr lang="el-GR" sz="2400" dirty="0" smtClean="0">
                <a:latin typeface="Calibri"/>
                <a:cs typeface="Calibri"/>
              </a:rPr>
              <a:t>Παράδειγμα: </a:t>
            </a:r>
            <a:r>
              <a:rPr lang="el-GR" sz="2400" b="0" dirty="0" smtClean="0">
                <a:latin typeface="Calibri"/>
                <a:cs typeface="Calibri"/>
              </a:rPr>
              <a:t>Δίνονται οι Γενικοί Μέσοι όροι βαθμολογίας των μαθητών της Α  Λ.Τ. Να εκτυπωθούν τα ονόματα των μαθητών που προάγονται ή απορρίπτονται και το ποσοστό επιτυχίας.</a:t>
            </a:r>
            <a:endParaRPr lang="el-GR" sz="2400" b="0" dirty="0"/>
          </a:p>
        </p:txBody>
      </p:sp>
      <p:pic>
        <p:nvPicPr>
          <p:cNvPr id="7" name="Content Placeholder 6" descr="problem solve-thumb.jpg"/>
          <p:cNvPicPr>
            <a:picLocks noChangeAspect="1"/>
          </p:cNvPicPr>
          <p:nvPr/>
        </p:nvPicPr>
        <p:blipFill>
          <a:blip r:embed="rId7" cstate="print"/>
          <a:stretch>
            <a:fillRect/>
          </a:stretch>
        </p:blipFill>
        <p:spPr bwMode="auto">
          <a:xfrm>
            <a:off x="2734431" y="5940663"/>
            <a:ext cx="883431" cy="815085"/>
          </a:xfrm>
          <a:prstGeom prst="rect">
            <a:avLst/>
          </a:prstGeom>
          <a:noFill/>
          <a:ln w="9525">
            <a:noFill/>
            <a:miter lim="800000"/>
            <a:headEnd/>
            <a:tailEnd/>
          </a:ln>
          <a:effectLst/>
        </p:spPr>
      </p:pic>
      <p:sp>
        <p:nvSpPr>
          <p:cNvPr id="9" name="TextBox 8"/>
          <p:cNvSpPr txBox="1"/>
          <p:nvPr/>
        </p:nvSpPr>
        <p:spPr>
          <a:xfrm>
            <a:off x="1758462" y="3875441"/>
            <a:ext cx="1708219" cy="867930"/>
          </a:xfrm>
          <a:prstGeom prst="rect">
            <a:avLst/>
          </a:prstGeom>
          <a:noFill/>
        </p:spPr>
        <p:txBody>
          <a:bodyPr wrap="square" rtlCol="0">
            <a:spAutoFit/>
          </a:bodyPr>
          <a:lstStyle/>
          <a:p>
            <a:endParaRPr lang="el-GR" dirty="0" smtClean="0"/>
          </a:p>
          <a:p>
            <a:endParaRPr lang="el-GR" dirty="0" smtClean="0"/>
          </a:p>
          <a:p>
            <a:endParaRPr lang="el-GR" dirty="0"/>
          </a:p>
        </p:txBody>
      </p:sp>
      <p:sp>
        <p:nvSpPr>
          <p:cNvPr id="10" name="TextBox 9"/>
          <p:cNvSpPr txBox="1"/>
          <p:nvPr/>
        </p:nvSpPr>
        <p:spPr>
          <a:xfrm>
            <a:off x="7068168" y="4325683"/>
            <a:ext cx="1708219" cy="867930"/>
          </a:xfrm>
          <a:prstGeom prst="rect">
            <a:avLst/>
          </a:prstGeom>
          <a:noFill/>
        </p:spPr>
        <p:txBody>
          <a:bodyPr wrap="square" rtlCol="0">
            <a:spAutoFit/>
          </a:bodyPr>
          <a:lstStyle/>
          <a:p>
            <a:endParaRPr lang="el-GR" dirty="0" smtClean="0"/>
          </a:p>
          <a:p>
            <a:endParaRPr lang="el-GR" dirty="0" smtClean="0"/>
          </a:p>
          <a:p>
            <a:endParaRPr lang="el-GR" dirty="0"/>
          </a:p>
        </p:txBody>
      </p:sp>
      <p:sp>
        <p:nvSpPr>
          <p:cNvPr id="11" name="TextBox 10"/>
          <p:cNvSpPr txBox="1"/>
          <p:nvPr/>
        </p:nvSpPr>
        <p:spPr>
          <a:xfrm>
            <a:off x="4461345" y="3850861"/>
            <a:ext cx="1708219" cy="877163"/>
          </a:xfrm>
          <a:prstGeom prst="rect">
            <a:avLst/>
          </a:prstGeom>
          <a:noFill/>
        </p:spPr>
        <p:txBody>
          <a:bodyPr wrap="square" rtlCol="0">
            <a:spAutoFit/>
          </a:bodyPr>
          <a:lstStyle/>
          <a:p>
            <a:endParaRPr lang="el-GR" dirty="0" smtClean="0"/>
          </a:p>
          <a:p>
            <a:endParaRPr lang="el-GR" dirty="0" smtClean="0"/>
          </a:p>
          <a:p>
            <a:endParaRPr lang="el-GR" dirty="0"/>
          </a:p>
        </p:txBody>
      </p:sp>
      <p:sp>
        <p:nvSpPr>
          <p:cNvPr id="2" name="Rectangle 1"/>
          <p:cNvSpPr/>
          <p:nvPr/>
        </p:nvSpPr>
        <p:spPr>
          <a:xfrm>
            <a:off x="3756932" y="3933698"/>
            <a:ext cx="184731" cy="313932"/>
          </a:xfrm>
          <a:prstGeom prst="rect">
            <a:avLst/>
          </a:prstGeom>
        </p:spPr>
        <p:txBody>
          <a:bodyPr wrap="none">
            <a:spAutoFit/>
          </a:bodyPr>
          <a:lstStyle/>
          <a:p>
            <a:endParaRPr lang="en-US" dirty="0"/>
          </a:p>
        </p:txBody>
      </p:sp>
    </p:spTree>
  </p:cSld>
  <p:clrMapOvr>
    <a:masterClrMapping/>
  </p:clrMapOvr>
  <p:transition>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6AD1C6FD-A228-4DFF-9C48-5B61C80157C8}" type="slidenum">
              <a:rPr lang="en-US" smtClean="0"/>
              <a:pPr/>
              <a:t>56</a:t>
            </a:fld>
            <a:endParaRPr lang="en-US" dirty="0"/>
          </a:p>
        </p:txBody>
      </p:sp>
      <p:graphicFrame>
        <p:nvGraphicFramePr>
          <p:cNvPr id="3" name="2 - Διάγραμμα"/>
          <p:cNvGraphicFramePr/>
          <p:nvPr/>
        </p:nvGraphicFramePr>
        <p:xfrm>
          <a:off x="1523999" y="1397000"/>
          <a:ext cx="7145867"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graphicEl>
                                              <a:dgm id="{1C44429C-FEA1-4ED3-A914-B035AB842A6A}"/>
                                            </p:graphicEl>
                                          </p:spTgt>
                                        </p:tgtEl>
                                        <p:attrNameLst>
                                          <p:attrName>style.visibility</p:attrName>
                                        </p:attrNameLst>
                                      </p:cBhvr>
                                      <p:to>
                                        <p:strVal val="visible"/>
                                      </p:to>
                                    </p:set>
                                    <p:anim calcmode="lin" valueType="num">
                                      <p:cBhvr additive="base">
                                        <p:cTn id="7" dur="500" fill="hold"/>
                                        <p:tgtEl>
                                          <p:spTgt spid="3">
                                            <p:graphicEl>
                                              <a:dgm id="{1C44429C-FEA1-4ED3-A914-B035AB842A6A}"/>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graphicEl>
                                              <a:dgm id="{1C44429C-FEA1-4ED3-A914-B035AB842A6A}"/>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graphicEl>
                                              <a:dgm id="{04CFB4B8-14E5-4964-B105-FB9D7A51BDA9}"/>
                                            </p:graphicEl>
                                          </p:spTgt>
                                        </p:tgtEl>
                                        <p:attrNameLst>
                                          <p:attrName>style.visibility</p:attrName>
                                        </p:attrNameLst>
                                      </p:cBhvr>
                                      <p:to>
                                        <p:strVal val="visible"/>
                                      </p:to>
                                    </p:set>
                                    <p:anim calcmode="lin" valueType="num">
                                      <p:cBhvr additive="base">
                                        <p:cTn id="13" dur="500" fill="hold"/>
                                        <p:tgtEl>
                                          <p:spTgt spid="3">
                                            <p:graphicEl>
                                              <a:dgm id="{04CFB4B8-14E5-4964-B105-FB9D7A51BDA9}"/>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graphicEl>
                                              <a:dgm id="{04CFB4B8-14E5-4964-B105-FB9D7A51BDA9}"/>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graphicEl>
                                              <a:dgm id="{5785C3F4-BD2E-44F6-929B-9CF6C2A47189}"/>
                                            </p:graphicEl>
                                          </p:spTgt>
                                        </p:tgtEl>
                                        <p:attrNameLst>
                                          <p:attrName>style.visibility</p:attrName>
                                        </p:attrNameLst>
                                      </p:cBhvr>
                                      <p:to>
                                        <p:strVal val="visible"/>
                                      </p:to>
                                    </p:set>
                                    <p:anim calcmode="lin" valueType="num">
                                      <p:cBhvr additive="base">
                                        <p:cTn id="17" dur="500" fill="hold"/>
                                        <p:tgtEl>
                                          <p:spTgt spid="3">
                                            <p:graphicEl>
                                              <a:dgm id="{5785C3F4-BD2E-44F6-929B-9CF6C2A47189}"/>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graphicEl>
                                              <a:dgm id="{5785C3F4-BD2E-44F6-929B-9CF6C2A47189}"/>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graphicEl>
                                              <a:dgm id="{85756EDA-DE4A-43DC-BBC2-98642134301D}"/>
                                            </p:graphicEl>
                                          </p:spTgt>
                                        </p:tgtEl>
                                        <p:attrNameLst>
                                          <p:attrName>style.visibility</p:attrName>
                                        </p:attrNameLst>
                                      </p:cBhvr>
                                      <p:to>
                                        <p:strVal val="visible"/>
                                      </p:to>
                                    </p:set>
                                    <p:anim calcmode="lin" valueType="num">
                                      <p:cBhvr additive="base">
                                        <p:cTn id="23" dur="500" fill="hold"/>
                                        <p:tgtEl>
                                          <p:spTgt spid="3">
                                            <p:graphicEl>
                                              <a:dgm id="{85756EDA-DE4A-43DC-BBC2-98642134301D}"/>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graphicEl>
                                              <a:dgm id="{85756EDA-DE4A-43DC-BBC2-98642134301D}"/>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graphicEl>
                                              <a:dgm id="{D4B064DC-CAE8-40A7-9BD2-A854EFD05E51}"/>
                                            </p:graphicEl>
                                          </p:spTgt>
                                        </p:tgtEl>
                                        <p:attrNameLst>
                                          <p:attrName>style.visibility</p:attrName>
                                        </p:attrNameLst>
                                      </p:cBhvr>
                                      <p:to>
                                        <p:strVal val="visible"/>
                                      </p:to>
                                    </p:set>
                                    <p:anim calcmode="lin" valueType="num">
                                      <p:cBhvr additive="base">
                                        <p:cTn id="27" dur="500" fill="hold"/>
                                        <p:tgtEl>
                                          <p:spTgt spid="3">
                                            <p:graphicEl>
                                              <a:dgm id="{D4B064DC-CAE8-40A7-9BD2-A854EFD05E51}"/>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graphicEl>
                                              <a:dgm id="{D4B064DC-CAE8-40A7-9BD2-A854EFD05E51}"/>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graphicEl>
                                              <a:dgm id="{47197A6D-1716-4056-A3DC-9C4BC12B7D34}"/>
                                            </p:graphicEl>
                                          </p:spTgt>
                                        </p:tgtEl>
                                        <p:attrNameLst>
                                          <p:attrName>style.visibility</p:attrName>
                                        </p:attrNameLst>
                                      </p:cBhvr>
                                      <p:to>
                                        <p:strVal val="visible"/>
                                      </p:to>
                                    </p:set>
                                    <p:anim calcmode="lin" valueType="num">
                                      <p:cBhvr additive="base">
                                        <p:cTn id="31" dur="500" fill="hold"/>
                                        <p:tgtEl>
                                          <p:spTgt spid="3">
                                            <p:graphicEl>
                                              <a:dgm id="{47197A6D-1716-4056-A3DC-9C4BC12B7D34}"/>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graphicEl>
                                              <a:dgm id="{47197A6D-1716-4056-A3DC-9C4BC12B7D3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6AD1C6FD-A228-4DFF-9C48-5B61C80157C8}" type="slidenum">
              <a:rPr lang="en-US" smtClean="0"/>
              <a:pPr/>
              <a:t>57</a:t>
            </a:fld>
            <a:endParaRPr lang="en-US" dirty="0"/>
          </a:p>
        </p:txBody>
      </p:sp>
      <p:graphicFrame>
        <p:nvGraphicFramePr>
          <p:cNvPr id="3" name="2 - Πίνακας"/>
          <p:cNvGraphicFramePr>
            <a:graphicFrameLocks noGrp="1"/>
          </p:cNvGraphicFramePr>
          <p:nvPr/>
        </p:nvGraphicFramePr>
        <p:xfrm>
          <a:off x="1545695" y="191770"/>
          <a:ext cx="7234237" cy="814197"/>
        </p:xfrm>
        <a:graphic>
          <a:graphicData uri="http://schemas.openxmlformats.org/drawingml/2006/table">
            <a:tbl>
              <a:tblPr/>
              <a:tblGrid>
                <a:gridCol w="7234237"/>
              </a:tblGrid>
              <a:tr h="443230">
                <a:tc>
                  <a:txBody>
                    <a:bodyPr/>
                    <a:lstStyle/>
                    <a:p>
                      <a:pPr algn="l">
                        <a:lnSpc>
                          <a:spcPct val="115000"/>
                        </a:lnSpc>
                        <a:spcAft>
                          <a:spcPts val="0"/>
                        </a:spcAft>
                      </a:pPr>
                      <a:r>
                        <a:rPr lang="el-GR" sz="2400" b="1" dirty="0">
                          <a:solidFill>
                            <a:srgbClr val="006666"/>
                          </a:solidFill>
                          <a:latin typeface="Times New RomanPSMT"/>
                          <a:ea typeface="Times New Roman"/>
                          <a:cs typeface="Times New RomanPSMT"/>
                        </a:rPr>
                        <a:t>Οι πιο συνήθεις τύποι </a:t>
                      </a:r>
                      <a:r>
                        <a:rPr lang="el-GR" sz="2400" b="1" dirty="0" smtClean="0">
                          <a:solidFill>
                            <a:srgbClr val="006666"/>
                          </a:solidFill>
                          <a:latin typeface="Times New RomanPSMT"/>
                          <a:ea typeface="Times New Roman"/>
                          <a:cs typeface="Times New RomanPSMT"/>
                        </a:rPr>
                        <a:t>δεδομένων είναι οι ακόλουθοι:</a:t>
                      </a:r>
                      <a:endParaRPr lang="el-GR" sz="2400" b="1" dirty="0">
                        <a:solidFill>
                          <a:srgbClr val="006666"/>
                        </a:solidFill>
                        <a:latin typeface="Calibri"/>
                        <a:ea typeface="Times New Roman"/>
                        <a:cs typeface="Times New Roman"/>
                      </a:endParaRPr>
                    </a:p>
                  </a:txBody>
                  <a:tcPr marL="0" marR="0" marT="0" marB="0">
                    <a:lnL>
                      <a:noFill/>
                    </a:lnL>
                    <a:lnR>
                      <a:noFill/>
                    </a:lnR>
                    <a:lnT>
                      <a:noFill/>
                    </a:lnT>
                    <a:lnB>
                      <a:noFill/>
                    </a:lnB>
                  </a:tcPr>
                </a:tc>
              </a:tr>
            </a:tbl>
          </a:graphicData>
        </a:graphic>
      </p:graphicFrame>
      <p:graphicFrame>
        <p:nvGraphicFramePr>
          <p:cNvPr id="5" name="4 - Διάγραμμα"/>
          <p:cNvGraphicFramePr/>
          <p:nvPr/>
        </p:nvGraphicFramePr>
        <p:xfrm>
          <a:off x="1523999" y="1397000"/>
          <a:ext cx="7281333"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6AD1C6FD-A228-4DFF-9C48-5B61C80157C8}" type="slidenum">
              <a:rPr lang="en-US" smtClean="0"/>
              <a:pPr/>
              <a:t>58</a:t>
            </a:fld>
            <a:endParaRPr lang="en-US" dirty="0"/>
          </a:p>
        </p:txBody>
      </p:sp>
      <p:graphicFrame>
        <p:nvGraphicFramePr>
          <p:cNvPr id="3" name="2 - Πίνακας"/>
          <p:cNvGraphicFramePr>
            <a:graphicFrameLocks noGrp="1"/>
          </p:cNvGraphicFramePr>
          <p:nvPr/>
        </p:nvGraphicFramePr>
        <p:xfrm>
          <a:off x="1701800" y="214206"/>
          <a:ext cx="6773333" cy="701040"/>
        </p:xfrm>
        <a:graphic>
          <a:graphicData uri="http://schemas.openxmlformats.org/drawingml/2006/table">
            <a:tbl>
              <a:tblPr/>
              <a:tblGrid>
                <a:gridCol w="6773333"/>
              </a:tblGrid>
              <a:tr h="0">
                <a:tc>
                  <a:txBody>
                    <a:bodyPr/>
                    <a:lstStyle/>
                    <a:p>
                      <a:pPr algn="l">
                        <a:lnSpc>
                          <a:spcPct val="115000"/>
                        </a:lnSpc>
                        <a:spcAft>
                          <a:spcPts val="0"/>
                        </a:spcAft>
                      </a:pPr>
                      <a:r>
                        <a:rPr lang="el-GR" sz="2000" dirty="0" smtClean="0">
                          <a:solidFill>
                            <a:srgbClr val="231F1F"/>
                          </a:solidFill>
                          <a:latin typeface="Times New RomanPSMT"/>
                          <a:ea typeface="Times New Roman"/>
                          <a:cs typeface="Times New RomanPSMT"/>
                        </a:rPr>
                        <a:t>Η </a:t>
                      </a:r>
                      <a:r>
                        <a:rPr lang="el-GR" sz="2000" dirty="0">
                          <a:solidFill>
                            <a:srgbClr val="231F1F"/>
                          </a:solidFill>
                          <a:latin typeface="Times New RomanPSMT"/>
                          <a:ea typeface="Times New Roman"/>
                          <a:cs typeface="Times New RomanPSMT"/>
                        </a:rPr>
                        <a:t>θεωρία αλγορίθμων, μελετά τα δεδομένα κυρίως από τις σκοπιές </a:t>
                      </a:r>
                      <a:r>
                        <a:rPr lang="el-GR" sz="2000" dirty="0" smtClean="0">
                          <a:solidFill>
                            <a:srgbClr val="231F1F"/>
                          </a:solidFill>
                          <a:latin typeface="Times New RomanPSMT"/>
                          <a:ea typeface="Times New Roman"/>
                          <a:cs typeface="Times New RomanPSMT"/>
                        </a:rPr>
                        <a:t>του</a:t>
                      </a:r>
                      <a:r>
                        <a:rPr lang="el-GR" sz="2000" baseline="0" dirty="0" smtClean="0">
                          <a:solidFill>
                            <a:schemeClr val="tx1"/>
                          </a:solidFill>
                          <a:latin typeface="Calibri"/>
                          <a:ea typeface="Times New Roman"/>
                          <a:cs typeface="Times New Roman"/>
                        </a:rPr>
                        <a:t> </a:t>
                      </a:r>
                      <a:r>
                        <a:rPr lang="el-GR" sz="2000" b="1" dirty="0" smtClean="0">
                          <a:solidFill>
                            <a:srgbClr val="231F1F"/>
                          </a:solidFill>
                          <a:latin typeface="Times New RomanPSMT"/>
                          <a:ea typeface="Times New Roman"/>
                          <a:cs typeface="Times New RomanPSMT"/>
                        </a:rPr>
                        <a:t>υλικού</a:t>
                      </a:r>
                      <a:r>
                        <a:rPr lang="el-GR" sz="2000" dirty="0" smtClean="0">
                          <a:solidFill>
                            <a:srgbClr val="231F1F"/>
                          </a:solidFill>
                          <a:latin typeface="Times New RomanPSMT"/>
                          <a:ea typeface="Times New Roman"/>
                          <a:cs typeface="Times New RomanPSMT"/>
                        </a:rPr>
                        <a:t> </a:t>
                      </a:r>
                      <a:r>
                        <a:rPr lang="el-GR" sz="2000" dirty="0">
                          <a:solidFill>
                            <a:srgbClr val="231F1F"/>
                          </a:solidFill>
                          <a:latin typeface="Times New RomanPSMT"/>
                          <a:ea typeface="Times New Roman"/>
                          <a:cs typeface="Times New RomanPSMT"/>
                        </a:rPr>
                        <a:t>και των </a:t>
                      </a:r>
                      <a:r>
                        <a:rPr lang="el-GR" sz="2000" b="1" dirty="0">
                          <a:solidFill>
                            <a:srgbClr val="231F1F"/>
                          </a:solidFill>
                          <a:latin typeface="Times New RomanPSMT"/>
                          <a:ea typeface="Times New Roman"/>
                          <a:cs typeface="Times New RomanPSMT"/>
                        </a:rPr>
                        <a:t>γλωσσών προγραμματισμού.</a:t>
                      </a:r>
                      <a:endParaRPr lang="el-GR" sz="2000" b="1" dirty="0">
                        <a:latin typeface="Calibri"/>
                        <a:ea typeface="Times New Roman"/>
                        <a:cs typeface="Times New Roman"/>
                      </a:endParaRPr>
                    </a:p>
                  </a:txBody>
                  <a:tcPr marL="0" marR="0" marT="0" marB="0">
                    <a:lnL>
                      <a:noFill/>
                    </a:lnL>
                    <a:lnR>
                      <a:noFill/>
                    </a:lnR>
                    <a:lnT>
                      <a:noFill/>
                    </a:lnT>
                    <a:lnB>
                      <a:noFill/>
                    </a:lnB>
                  </a:tcPr>
                </a:tc>
              </a:tr>
            </a:tbl>
          </a:graphicData>
        </a:graphic>
      </p:graphicFrame>
      <p:graphicFrame>
        <p:nvGraphicFramePr>
          <p:cNvPr id="4" name="3 - Πίνακας"/>
          <p:cNvGraphicFramePr>
            <a:graphicFrameLocks noGrp="1"/>
          </p:cNvGraphicFramePr>
          <p:nvPr/>
        </p:nvGraphicFramePr>
        <p:xfrm>
          <a:off x="1718733" y="1151467"/>
          <a:ext cx="6637868" cy="2099734"/>
        </p:xfrm>
        <a:graphic>
          <a:graphicData uri="http://schemas.openxmlformats.org/drawingml/2006/table">
            <a:tbl>
              <a:tblPr/>
              <a:tblGrid>
                <a:gridCol w="6637868"/>
              </a:tblGrid>
              <a:tr h="2099734">
                <a:tc>
                  <a:txBody>
                    <a:bodyPr/>
                    <a:lstStyle/>
                    <a:p>
                      <a:pPr algn="l">
                        <a:lnSpc>
                          <a:spcPct val="115000"/>
                        </a:lnSpc>
                        <a:spcAft>
                          <a:spcPts val="0"/>
                        </a:spcAft>
                      </a:pPr>
                      <a:r>
                        <a:rPr lang="el-GR" sz="2000" dirty="0">
                          <a:solidFill>
                            <a:srgbClr val="231F1F"/>
                          </a:solidFill>
                          <a:latin typeface="Times New RomanPSMT"/>
                          <a:ea typeface="Times New Roman"/>
                          <a:cs typeface="Times New RomanPSMT"/>
                        </a:rPr>
                        <a:t>Όσον αφορά τις γλώσσες προγραμματισμού, </a:t>
                      </a:r>
                      <a:r>
                        <a:rPr lang="el-GR" sz="2000" dirty="0" smtClean="0">
                          <a:solidFill>
                            <a:srgbClr val="231F1F"/>
                          </a:solidFill>
                          <a:latin typeface="Times New RomanPSMT"/>
                          <a:ea typeface="Times New Roman"/>
                          <a:cs typeface="Times New RomanPSMT"/>
                        </a:rPr>
                        <a:t>κάθε </a:t>
                      </a:r>
                      <a:r>
                        <a:rPr lang="el-GR" sz="2000" dirty="0">
                          <a:solidFill>
                            <a:srgbClr val="231F1F"/>
                          </a:solidFill>
                          <a:latin typeface="Times New RomanPSMT"/>
                          <a:ea typeface="Times New Roman"/>
                          <a:cs typeface="Times New RomanPSMT"/>
                        </a:rPr>
                        <a:t>γλώσσα </a:t>
                      </a:r>
                      <a:r>
                        <a:rPr lang="el-GR" sz="2000" dirty="0" smtClean="0">
                          <a:solidFill>
                            <a:srgbClr val="231F1F"/>
                          </a:solidFill>
                          <a:latin typeface="Times New RomanPSMT"/>
                          <a:ea typeface="Times New Roman"/>
                          <a:cs typeface="Times New RomanPSMT"/>
                        </a:rPr>
                        <a:t>έχει</a:t>
                      </a:r>
                      <a:r>
                        <a:rPr lang="el-GR" sz="2000" baseline="0" dirty="0" smtClean="0">
                          <a:solidFill>
                            <a:schemeClr val="tx1"/>
                          </a:solidFill>
                          <a:latin typeface="Calibri"/>
                          <a:ea typeface="Times New Roman"/>
                          <a:cs typeface="Times New Roman"/>
                        </a:rPr>
                        <a:t> </a:t>
                      </a:r>
                      <a:r>
                        <a:rPr lang="el-GR" sz="2000" dirty="0" smtClean="0">
                          <a:solidFill>
                            <a:srgbClr val="231F1F"/>
                          </a:solidFill>
                          <a:latin typeface="Times New RomanPSMT"/>
                          <a:ea typeface="Times New Roman"/>
                          <a:cs typeface="Times New RomanPSMT"/>
                        </a:rPr>
                        <a:t>συγκεκριμένους </a:t>
                      </a:r>
                      <a:r>
                        <a:rPr lang="el-GR" sz="2000" dirty="0">
                          <a:solidFill>
                            <a:srgbClr val="231F1F"/>
                          </a:solidFill>
                          <a:latin typeface="Times New RomanPSMT"/>
                          <a:ea typeface="Times New Roman"/>
                          <a:cs typeface="Times New RomanPSMT"/>
                        </a:rPr>
                        <a:t>τύπους δεδομένων, ενώ μπορούν να </a:t>
                      </a:r>
                      <a:r>
                        <a:rPr lang="el-GR" sz="2000" dirty="0" smtClean="0">
                          <a:solidFill>
                            <a:srgbClr val="231F1F"/>
                          </a:solidFill>
                          <a:latin typeface="Times New RomanPSMT"/>
                          <a:ea typeface="Times New Roman"/>
                          <a:cs typeface="Times New RomanPSMT"/>
                        </a:rPr>
                        <a:t>δημιουργηθούν νέοι τύποι ορισμένοι από τον χρήστη. </a:t>
                      </a:r>
                      <a:endParaRPr lang="el-GR" sz="2000" dirty="0">
                        <a:latin typeface="Calibri"/>
                        <a:ea typeface="Times New Roman"/>
                        <a:cs typeface="Times New Roman"/>
                      </a:endParaRPr>
                    </a:p>
                  </a:txBody>
                  <a:tcPr marL="0" marR="0" marT="0" marB="0">
                    <a:lnL>
                      <a:noFill/>
                    </a:lnL>
                    <a:lnR>
                      <a:noFill/>
                    </a:lnR>
                    <a:lnT>
                      <a:noFill/>
                    </a:lnT>
                    <a:lnB>
                      <a:noFill/>
                    </a:lnB>
                  </a:tcPr>
                </a:tc>
              </a:tr>
            </a:tbl>
          </a:graphicData>
        </a:graphic>
      </p:graphicFrame>
      <p:graphicFrame>
        <p:nvGraphicFramePr>
          <p:cNvPr id="6" name="5 - Πίνακας"/>
          <p:cNvGraphicFramePr>
            <a:graphicFrameLocks noGrp="1"/>
          </p:cNvGraphicFramePr>
          <p:nvPr/>
        </p:nvGraphicFramePr>
        <p:xfrm>
          <a:off x="1706562" y="3225800"/>
          <a:ext cx="7251171" cy="6018658"/>
        </p:xfrm>
        <a:graphic>
          <a:graphicData uri="http://schemas.openxmlformats.org/drawingml/2006/table">
            <a:tbl>
              <a:tblPr/>
              <a:tblGrid>
                <a:gridCol w="7251171"/>
              </a:tblGrid>
              <a:tr h="6018658">
                <a:tc>
                  <a:txBody>
                    <a:bodyPr/>
                    <a:lstStyle/>
                    <a:p>
                      <a:pPr algn="l">
                        <a:lnSpc>
                          <a:spcPct val="115000"/>
                        </a:lnSpc>
                        <a:spcAft>
                          <a:spcPts val="0"/>
                        </a:spcAft>
                      </a:pPr>
                      <a:r>
                        <a:rPr lang="el-GR" sz="2000" dirty="0">
                          <a:solidFill>
                            <a:srgbClr val="231F1F"/>
                          </a:solidFill>
                          <a:latin typeface="Times New RomanPSMT"/>
                          <a:ea typeface="Times New Roman"/>
                          <a:cs typeface="Times New RomanPSMT"/>
                        </a:rPr>
                        <a:t>Το υλικό επιτρέπει την αποθήκευση των δεδομένων ενός </a:t>
                      </a:r>
                      <a:r>
                        <a:rPr lang="el-GR" sz="2000" dirty="0" smtClean="0">
                          <a:solidFill>
                            <a:srgbClr val="231F1F"/>
                          </a:solidFill>
                          <a:latin typeface="Times New RomanPSMT"/>
                          <a:ea typeface="Times New Roman"/>
                          <a:cs typeface="Times New RomanPSMT"/>
                        </a:rPr>
                        <a:t>προγράμματος</a:t>
                      </a:r>
                      <a:r>
                        <a:rPr lang="el-GR" sz="2000" baseline="0" dirty="0" smtClean="0">
                          <a:solidFill>
                            <a:schemeClr val="tx1"/>
                          </a:solidFill>
                          <a:latin typeface="Calibri"/>
                          <a:ea typeface="Times New Roman"/>
                          <a:cs typeface="Times New Roman"/>
                        </a:rPr>
                        <a:t> </a:t>
                      </a:r>
                      <a:r>
                        <a:rPr lang="el-GR" sz="2000" dirty="0" smtClean="0">
                          <a:solidFill>
                            <a:srgbClr val="231F1F"/>
                          </a:solidFill>
                          <a:latin typeface="Times New RomanPSMT"/>
                          <a:ea typeface="Times New Roman"/>
                          <a:cs typeface="Times New RomanPSMT"/>
                        </a:rPr>
                        <a:t>στην </a:t>
                      </a:r>
                      <a:r>
                        <a:rPr lang="el-GR" sz="2000" dirty="0">
                          <a:solidFill>
                            <a:srgbClr val="231F1F"/>
                          </a:solidFill>
                          <a:latin typeface="Times New RomanPSMT"/>
                          <a:ea typeface="Times New Roman"/>
                          <a:cs typeface="Times New RomanPSMT"/>
                        </a:rPr>
                        <a:t>κύρια μνήμη ή και στις περιφερειακές συσκευές ενός υπολογιστή </a:t>
                      </a:r>
                      <a:r>
                        <a:rPr lang="el-GR" sz="2000" dirty="0" smtClean="0">
                          <a:solidFill>
                            <a:srgbClr val="231F1F"/>
                          </a:solidFill>
                          <a:latin typeface="Times New RomanPSMT"/>
                          <a:ea typeface="Times New Roman"/>
                          <a:cs typeface="Times New RomanPSMT"/>
                        </a:rPr>
                        <a:t>με</a:t>
                      </a:r>
                      <a:r>
                        <a:rPr lang="el-GR" sz="2000" baseline="0" dirty="0">
                          <a:solidFill>
                            <a:schemeClr val="tx1"/>
                          </a:solidFill>
                          <a:latin typeface="Calibri"/>
                          <a:ea typeface="Times New Roman"/>
                          <a:cs typeface="Times New Roman"/>
                        </a:rPr>
                        <a:t> </a:t>
                      </a:r>
                      <a:r>
                        <a:rPr lang="el-GR" sz="2000" dirty="0" smtClean="0">
                          <a:solidFill>
                            <a:srgbClr val="231F1F"/>
                          </a:solidFill>
                          <a:latin typeface="Times New RomanPSMT"/>
                          <a:ea typeface="Times New Roman"/>
                          <a:cs typeface="Times New RomanPSMT"/>
                        </a:rPr>
                        <a:t>διάφορες </a:t>
                      </a:r>
                      <a:r>
                        <a:rPr lang="el-GR" sz="2000" dirty="0">
                          <a:solidFill>
                            <a:srgbClr val="231F1F"/>
                          </a:solidFill>
                          <a:latin typeface="Times New RomanPSMT"/>
                          <a:ea typeface="Times New Roman"/>
                          <a:cs typeface="Times New RomanPSMT"/>
                        </a:rPr>
                        <a:t>μορφές. Με σκοπό την πρόσβαση στα δεδομένα που </a:t>
                      </a:r>
                      <a:r>
                        <a:rPr lang="el-GR" sz="2000" dirty="0" smtClean="0">
                          <a:solidFill>
                            <a:srgbClr val="231F1F"/>
                          </a:solidFill>
                          <a:latin typeface="Times New RomanPSMT"/>
                          <a:ea typeface="Times New Roman"/>
                          <a:cs typeface="Times New RomanPSMT"/>
                        </a:rPr>
                        <a:t>βρίσκονται</a:t>
                      </a:r>
                      <a:r>
                        <a:rPr lang="el-GR" sz="2000" baseline="0" dirty="0" smtClean="0">
                          <a:solidFill>
                            <a:schemeClr val="tx1"/>
                          </a:solidFill>
                          <a:latin typeface="Calibri"/>
                          <a:ea typeface="Times New Roman"/>
                          <a:cs typeface="Times New Roman"/>
                        </a:rPr>
                        <a:t> </a:t>
                      </a:r>
                      <a:r>
                        <a:rPr lang="el-GR" sz="2000" dirty="0" smtClean="0">
                          <a:solidFill>
                            <a:srgbClr val="231F1F"/>
                          </a:solidFill>
                          <a:latin typeface="Times New RomanPSMT"/>
                          <a:ea typeface="Times New Roman"/>
                          <a:cs typeface="Times New RomanPSMT"/>
                        </a:rPr>
                        <a:t>στη </a:t>
                      </a:r>
                      <a:r>
                        <a:rPr lang="el-GR" sz="2000" dirty="0">
                          <a:solidFill>
                            <a:srgbClr val="231F1F"/>
                          </a:solidFill>
                          <a:latin typeface="Times New RomanPSMT"/>
                          <a:ea typeface="Times New Roman"/>
                          <a:cs typeface="Times New RomanPSMT"/>
                        </a:rPr>
                        <a:t>βοηθητική μνήμη είναι πιθανό να χρησιμοποιούνται διαφορετικοί </a:t>
                      </a:r>
                      <a:r>
                        <a:rPr lang="el-GR" sz="2000" dirty="0" smtClean="0">
                          <a:solidFill>
                            <a:srgbClr val="231F1F"/>
                          </a:solidFill>
                          <a:latin typeface="Times New RomanPSMT"/>
                          <a:ea typeface="Times New Roman"/>
                          <a:cs typeface="Times New RomanPSMT"/>
                        </a:rPr>
                        <a:t>αλγόριθμοι </a:t>
                      </a:r>
                      <a:r>
                        <a:rPr lang="el-GR" sz="2000" dirty="0">
                          <a:solidFill>
                            <a:srgbClr val="231F1F"/>
                          </a:solidFill>
                          <a:latin typeface="Times New RomanPSMT"/>
                          <a:ea typeface="Times New Roman"/>
                          <a:cs typeface="Times New RomanPSMT"/>
                        </a:rPr>
                        <a:t>για την επεξεργασία τους. </a:t>
                      </a:r>
                      <a:r>
                        <a:rPr lang="el-GR" sz="2000" u="sng" dirty="0">
                          <a:solidFill>
                            <a:srgbClr val="231F1F"/>
                          </a:solidFill>
                          <a:latin typeface="Times New RomanPSMT"/>
                          <a:ea typeface="Times New Roman"/>
                          <a:cs typeface="Times New RomanPSMT"/>
                        </a:rPr>
                        <a:t>Επομένως, το υλικό του </a:t>
                      </a:r>
                      <a:r>
                        <a:rPr lang="el-GR" sz="2000" u="sng" dirty="0" smtClean="0">
                          <a:solidFill>
                            <a:srgbClr val="231F1F"/>
                          </a:solidFill>
                          <a:latin typeface="Times New RomanPSMT"/>
                          <a:ea typeface="Times New Roman"/>
                          <a:cs typeface="Times New RomanPSMT"/>
                        </a:rPr>
                        <a:t>υπολογιστή</a:t>
                      </a:r>
                      <a:r>
                        <a:rPr lang="el-GR" sz="2000" u="sng" baseline="0" dirty="0" smtClean="0">
                          <a:solidFill>
                            <a:schemeClr val="tx1"/>
                          </a:solidFill>
                          <a:latin typeface="Calibri"/>
                          <a:ea typeface="Times New Roman"/>
                          <a:cs typeface="Times New Roman"/>
                        </a:rPr>
                        <a:t> </a:t>
                      </a:r>
                      <a:r>
                        <a:rPr lang="el-GR" sz="2000" u="sng" dirty="0" smtClean="0">
                          <a:solidFill>
                            <a:srgbClr val="231F1F"/>
                          </a:solidFill>
                          <a:latin typeface="Times New RomanPSMT"/>
                          <a:ea typeface="Times New Roman"/>
                          <a:cs typeface="Times New RomanPSMT"/>
                        </a:rPr>
                        <a:t>έχει </a:t>
                      </a:r>
                      <a:r>
                        <a:rPr lang="el-GR" sz="2000" u="sng" dirty="0">
                          <a:solidFill>
                            <a:srgbClr val="231F1F"/>
                          </a:solidFill>
                          <a:latin typeface="Times New RomanPSMT"/>
                          <a:ea typeface="Times New Roman"/>
                          <a:cs typeface="Times New RomanPSMT"/>
                        </a:rPr>
                        <a:t>επίδραση στο είδος των αλγορίθμων που θα χρησιμοποιηθούν</a:t>
                      </a:r>
                      <a:r>
                        <a:rPr lang="el-GR" sz="2000" dirty="0">
                          <a:solidFill>
                            <a:srgbClr val="231F1F"/>
                          </a:solidFill>
                          <a:latin typeface="Times New RomanPSMT"/>
                          <a:ea typeface="Times New Roman"/>
                          <a:cs typeface="Times New RomanPSMT"/>
                        </a:rPr>
                        <a:t>.</a:t>
                      </a:r>
                      <a:endParaRPr lang="el-GR" sz="2000" dirty="0">
                        <a:latin typeface="Calibri"/>
                        <a:ea typeface="Times New Roman"/>
                        <a:cs typeface="Times New Roman"/>
                      </a:endParaRPr>
                    </a:p>
                  </a:txBody>
                  <a:tcPr marL="0" marR="0" marT="0" marB="0">
                    <a:lnL>
                      <a:noFill/>
                    </a:lnL>
                    <a:lnR>
                      <a:noFill/>
                    </a:lnR>
                    <a:lnT>
                      <a:noFill/>
                    </a:lnT>
                    <a:lnB>
                      <a:noFill/>
                    </a:lnB>
                  </a:tcPr>
                </a:tc>
              </a:tr>
            </a:tbl>
          </a:graphicData>
        </a:graphic>
      </p:graphicFrame>
    </p:spTree>
  </p:cSld>
  <p:clrMapOvr>
    <a:masterClrMapping/>
  </p:clrMapOvr>
  <p:transition>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6AD1C6FD-A228-4DFF-9C48-5B61C80157C8}" type="slidenum">
              <a:rPr lang="en-US" smtClean="0"/>
              <a:pPr/>
              <a:t>59</a:t>
            </a:fld>
            <a:endParaRPr lang="en-US" dirty="0"/>
          </a:p>
        </p:txBody>
      </p:sp>
      <p:graphicFrame>
        <p:nvGraphicFramePr>
          <p:cNvPr id="3" name="2 - Πίνακας"/>
          <p:cNvGraphicFramePr>
            <a:graphicFrameLocks noGrp="1"/>
          </p:cNvGraphicFramePr>
          <p:nvPr/>
        </p:nvGraphicFramePr>
        <p:xfrm>
          <a:off x="1579562" y="304377"/>
          <a:ext cx="7056438" cy="1051560"/>
        </p:xfrm>
        <a:graphic>
          <a:graphicData uri="http://schemas.openxmlformats.org/drawingml/2006/table">
            <a:tbl>
              <a:tblPr/>
              <a:tblGrid>
                <a:gridCol w="7056438"/>
              </a:tblGrid>
              <a:tr h="0">
                <a:tc>
                  <a:txBody>
                    <a:bodyPr/>
                    <a:lstStyle/>
                    <a:p>
                      <a:pPr algn="l">
                        <a:lnSpc>
                          <a:spcPct val="115000"/>
                        </a:lnSpc>
                        <a:spcAft>
                          <a:spcPts val="0"/>
                        </a:spcAft>
                      </a:pPr>
                      <a:r>
                        <a:rPr lang="el-GR" sz="2000" dirty="0">
                          <a:solidFill>
                            <a:srgbClr val="231F1F"/>
                          </a:solidFill>
                          <a:latin typeface="Times New RomanPSMT"/>
                          <a:ea typeface="Times New Roman"/>
                          <a:cs typeface="Times New RomanPSMT"/>
                        </a:rPr>
                        <a:t>Τα δεδομένα μπορεί να είναι απλές μεταβλητές, οι οποίες </a:t>
                      </a:r>
                      <a:r>
                        <a:rPr lang="el-GR" sz="2000" dirty="0" smtClean="0">
                          <a:solidFill>
                            <a:srgbClr val="231F1F"/>
                          </a:solidFill>
                          <a:latin typeface="Times New RomanPSMT"/>
                          <a:ea typeface="Times New Roman"/>
                          <a:cs typeface="Times New RomanPSMT"/>
                        </a:rPr>
                        <a:t>λαμβάνουν</a:t>
                      </a:r>
                      <a:r>
                        <a:rPr lang="el-GR" sz="2000" baseline="0" dirty="0" smtClean="0">
                          <a:solidFill>
                            <a:schemeClr val="tx1"/>
                          </a:solidFill>
                          <a:latin typeface="Calibri"/>
                          <a:ea typeface="Times New Roman"/>
                          <a:cs typeface="Times New Roman"/>
                        </a:rPr>
                        <a:t> </a:t>
                      </a:r>
                      <a:r>
                        <a:rPr lang="el-GR" sz="2000" dirty="0" smtClean="0">
                          <a:solidFill>
                            <a:srgbClr val="231F1F"/>
                          </a:solidFill>
                          <a:latin typeface="Times New RomanPSMT"/>
                          <a:ea typeface="Times New Roman"/>
                          <a:cs typeface="Times New RomanPSMT"/>
                        </a:rPr>
                        <a:t>μία </a:t>
                      </a:r>
                      <a:r>
                        <a:rPr lang="el-GR" sz="2000" dirty="0">
                          <a:solidFill>
                            <a:srgbClr val="231F1F"/>
                          </a:solidFill>
                          <a:latin typeface="Times New RomanPSMT"/>
                          <a:ea typeface="Times New Roman"/>
                          <a:cs typeface="Times New RomanPSMT"/>
                        </a:rPr>
                        <a:t>τιμή κάθε φορά (απλά δεδομένα) ή μπορούν να αποθηκεύονται </a:t>
                      </a:r>
                      <a:r>
                        <a:rPr lang="el-GR" sz="2000" dirty="0" smtClean="0">
                          <a:solidFill>
                            <a:srgbClr val="231F1F"/>
                          </a:solidFill>
                          <a:latin typeface="Times New RomanPSMT"/>
                          <a:ea typeface="Times New Roman"/>
                          <a:cs typeface="Times New RomanPSMT"/>
                        </a:rPr>
                        <a:t>ως</a:t>
                      </a:r>
                      <a:r>
                        <a:rPr lang="el-GR" sz="2000" baseline="0" dirty="0" smtClean="0">
                          <a:solidFill>
                            <a:schemeClr val="tx1"/>
                          </a:solidFill>
                          <a:latin typeface="Calibri"/>
                          <a:ea typeface="Times New Roman"/>
                          <a:cs typeface="Times New Roman"/>
                        </a:rPr>
                        <a:t> </a:t>
                      </a:r>
                      <a:r>
                        <a:rPr lang="el-GR" sz="2000" b="1" dirty="0" smtClean="0">
                          <a:solidFill>
                            <a:srgbClr val="231F1F"/>
                          </a:solidFill>
                          <a:latin typeface="Times New RomanPSMT"/>
                          <a:ea typeface="Times New Roman"/>
                          <a:cs typeface="Times New RomanPSMT"/>
                        </a:rPr>
                        <a:t>μία </a:t>
                      </a:r>
                      <a:r>
                        <a:rPr lang="el-GR" sz="2000" b="1" dirty="0">
                          <a:solidFill>
                            <a:srgbClr val="231F1F"/>
                          </a:solidFill>
                          <a:latin typeface="Times New RomanPSMT"/>
                          <a:ea typeface="Times New Roman"/>
                          <a:cs typeface="Times New RomanPSMT"/>
                        </a:rPr>
                        <a:t>δομή δεδομένων</a:t>
                      </a:r>
                      <a:r>
                        <a:rPr lang="el-GR" sz="2000" dirty="0">
                          <a:solidFill>
                            <a:srgbClr val="231F1F"/>
                          </a:solidFill>
                          <a:latin typeface="Times New RomanPSMT"/>
                          <a:ea typeface="Times New Roman"/>
                          <a:cs typeface="Times New RomanPSMT"/>
                        </a:rPr>
                        <a:t>.</a:t>
                      </a:r>
                      <a:endParaRPr lang="el-GR" sz="2000" dirty="0">
                        <a:latin typeface="Calibri"/>
                        <a:ea typeface="Times New Roman"/>
                        <a:cs typeface="Times New Roman"/>
                      </a:endParaRPr>
                    </a:p>
                  </a:txBody>
                  <a:tcPr marL="0" marR="0" marT="0" marB="0">
                    <a:lnL>
                      <a:noFill/>
                    </a:lnL>
                    <a:lnR>
                      <a:noFill/>
                    </a:lnR>
                    <a:lnT>
                      <a:noFill/>
                    </a:lnT>
                    <a:lnB>
                      <a:noFill/>
                    </a:lnB>
                  </a:tcPr>
                </a:tc>
              </a:tr>
            </a:tbl>
          </a:graphicData>
        </a:graphic>
      </p:graphicFrame>
      <p:graphicFrame>
        <p:nvGraphicFramePr>
          <p:cNvPr id="4" name="3 - Πίνακας"/>
          <p:cNvGraphicFramePr>
            <a:graphicFrameLocks noGrp="1"/>
          </p:cNvGraphicFramePr>
          <p:nvPr/>
        </p:nvGraphicFramePr>
        <p:xfrm>
          <a:off x="1636183" y="1582843"/>
          <a:ext cx="6356349" cy="2453640"/>
        </p:xfrm>
        <a:graphic>
          <a:graphicData uri="http://schemas.openxmlformats.org/drawingml/2006/table">
            <a:tbl>
              <a:tblPr/>
              <a:tblGrid>
                <a:gridCol w="6356349"/>
              </a:tblGrid>
              <a:tr h="0">
                <a:tc>
                  <a:txBody>
                    <a:bodyPr/>
                    <a:lstStyle/>
                    <a:p>
                      <a:pPr algn="l">
                        <a:lnSpc>
                          <a:spcPct val="115000"/>
                        </a:lnSpc>
                        <a:spcAft>
                          <a:spcPts val="0"/>
                        </a:spcAft>
                      </a:pPr>
                      <a:r>
                        <a:rPr lang="el-GR" sz="2000" b="1" dirty="0">
                          <a:solidFill>
                            <a:srgbClr val="C00000"/>
                          </a:solidFill>
                          <a:latin typeface="Times New RomanPS BoldMT"/>
                          <a:ea typeface="Times New Roman"/>
                          <a:cs typeface="Times New RomanPS BoldMT"/>
                        </a:rPr>
                        <a:t>Δομή δεδομένων </a:t>
                      </a:r>
                      <a:r>
                        <a:rPr lang="el-GR" sz="2000" b="1" dirty="0">
                          <a:solidFill>
                            <a:srgbClr val="231F1F"/>
                          </a:solidFill>
                          <a:latin typeface="Times New RomanPSMT"/>
                          <a:ea typeface="Times New Roman"/>
                          <a:cs typeface="Times New RomanPSMT"/>
                        </a:rPr>
                        <a:t>(</a:t>
                      </a:r>
                      <a:r>
                        <a:rPr lang="el-GR" sz="2000" b="1" dirty="0" err="1">
                          <a:solidFill>
                            <a:srgbClr val="231F1F"/>
                          </a:solidFill>
                          <a:latin typeface="Times New RomanPSMT"/>
                          <a:ea typeface="Times New Roman"/>
                          <a:cs typeface="Times New RomanPSMT"/>
                        </a:rPr>
                        <a:t>data</a:t>
                      </a:r>
                      <a:r>
                        <a:rPr lang="el-GR" sz="2000" b="1" dirty="0">
                          <a:solidFill>
                            <a:srgbClr val="231F1F"/>
                          </a:solidFill>
                          <a:latin typeface="Times New RomanPSMT"/>
                          <a:ea typeface="Times New Roman"/>
                          <a:cs typeface="Times New RomanPSMT"/>
                        </a:rPr>
                        <a:t> </a:t>
                      </a:r>
                      <a:r>
                        <a:rPr lang="el-GR" sz="2000" b="1" dirty="0" err="1">
                          <a:solidFill>
                            <a:srgbClr val="231F1F"/>
                          </a:solidFill>
                          <a:latin typeface="Times New RomanPSMT"/>
                          <a:ea typeface="Times New Roman"/>
                          <a:cs typeface="Times New RomanPSMT"/>
                        </a:rPr>
                        <a:t>structure</a:t>
                      </a:r>
                      <a:r>
                        <a:rPr lang="el-GR" sz="2000" b="1" dirty="0">
                          <a:solidFill>
                            <a:srgbClr val="231F1F"/>
                          </a:solidFill>
                          <a:latin typeface="Times New RomanPSMT"/>
                          <a:ea typeface="Times New Roman"/>
                          <a:cs typeface="Times New RomanPSMT"/>
                        </a:rPr>
                        <a:t>) είναι ένα σύνολο </a:t>
                      </a:r>
                      <a:r>
                        <a:rPr lang="el-GR" sz="2000" b="1" dirty="0" smtClean="0">
                          <a:solidFill>
                            <a:srgbClr val="231F1F"/>
                          </a:solidFill>
                          <a:latin typeface="Times New RomanPSMT"/>
                          <a:ea typeface="Times New Roman"/>
                          <a:cs typeface="Times New RomanPSMT"/>
                        </a:rPr>
                        <a:t>αποθηκευμένων</a:t>
                      </a:r>
                      <a:r>
                        <a:rPr lang="el-GR" sz="2000" b="1" baseline="0" dirty="0" smtClean="0">
                          <a:solidFill>
                            <a:schemeClr val="tx1"/>
                          </a:solidFill>
                          <a:latin typeface="Calibri"/>
                          <a:ea typeface="Times New Roman"/>
                          <a:cs typeface="Times New Roman"/>
                        </a:rPr>
                        <a:t> </a:t>
                      </a:r>
                      <a:r>
                        <a:rPr lang="el-GR" sz="2000" b="1" dirty="0" smtClean="0">
                          <a:solidFill>
                            <a:srgbClr val="231F1F"/>
                          </a:solidFill>
                          <a:latin typeface="Times New RomanPSMT"/>
                          <a:ea typeface="Times New Roman"/>
                          <a:cs typeface="Times New RomanPSMT"/>
                        </a:rPr>
                        <a:t>δεδομένων</a:t>
                      </a:r>
                      <a:r>
                        <a:rPr lang="el-GR" sz="2000" b="1" dirty="0">
                          <a:solidFill>
                            <a:srgbClr val="231F1F"/>
                          </a:solidFill>
                          <a:latin typeface="Times New RomanPSMT"/>
                          <a:ea typeface="Times New Roman"/>
                          <a:cs typeface="Times New RomanPSMT"/>
                        </a:rPr>
                        <a:t>, τα οποία είναι έτσι οργανωμένα, ώστε να υπόκεινται </a:t>
                      </a:r>
                      <a:r>
                        <a:rPr lang="el-GR" sz="2000" b="1" dirty="0" smtClean="0">
                          <a:solidFill>
                            <a:srgbClr val="231F1F"/>
                          </a:solidFill>
                          <a:latin typeface="Times New RomanPSMT"/>
                          <a:ea typeface="Times New Roman"/>
                          <a:cs typeface="Times New RomanPSMT"/>
                        </a:rPr>
                        <a:t>σε</a:t>
                      </a:r>
                      <a:r>
                        <a:rPr lang="el-GR" sz="2000" b="1" baseline="0" dirty="0" smtClean="0">
                          <a:solidFill>
                            <a:schemeClr val="tx1"/>
                          </a:solidFill>
                          <a:latin typeface="Calibri"/>
                          <a:ea typeface="Times New Roman"/>
                          <a:cs typeface="Times New Roman"/>
                        </a:rPr>
                        <a:t> </a:t>
                      </a:r>
                      <a:r>
                        <a:rPr lang="el-GR" sz="2000" b="1" dirty="0" smtClean="0">
                          <a:solidFill>
                            <a:srgbClr val="231F1F"/>
                          </a:solidFill>
                          <a:latin typeface="Times New RomanPSMT"/>
                          <a:ea typeface="Times New Roman"/>
                          <a:cs typeface="Times New RomanPSMT"/>
                        </a:rPr>
                        <a:t>συγκεκριμένες </a:t>
                      </a:r>
                      <a:r>
                        <a:rPr lang="el-GR" sz="2000" b="1" dirty="0">
                          <a:solidFill>
                            <a:srgbClr val="231F1F"/>
                          </a:solidFill>
                          <a:latin typeface="Times New RomanPSMT"/>
                          <a:ea typeface="Times New Roman"/>
                          <a:cs typeface="Times New RomanPSMT"/>
                        </a:rPr>
                        <a:t>απαιτούμενες επεξεργασίες</a:t>
                      </a:r>
                      <a:r>
                        <a:rPr lang="el-GR" sz="2000" b="1" dirty="0" smtClean="0">
                          <a:solidFill>
                            <a:srgbClr val="231F1F"/>
                          </a:solidFill>
                          <a:latin typeface="Times New RomanPSMT"/>
                          <a:ea typeface="Times New Roman"/>
                          <a:cs typeface="Times New RomanPSMT"/>
                        </a:rPr>
                        <a:t>.</a:t>
                      </a:r>
                      <a:br>
                        <a:rPr lang="el-GR" sz="2000" b="1" dirty="0" smtClean="0">
                          <a:solidFill>
                            <a:srgbClr val="231F1F"/>
                          </a:solidFill>
                          <a:latin typeface="Times New RomanPSMT"/>
                          <a:ea typeface="Times New Roman"/>
                          <a:cs typeface="Times New RomanPSMT"/>
                        </a:rPr>
                      </a:br>
                      <a:r>
                        <a:rPr lang="el-GR" sz="2000" b="1" dirty="0" smtClean="0">
                          <a:solidFill>
                            <a:srgbClr val="231F1F"/>
                          </a:solidFill>
                          <a:latin typeface="Times New RomanPSMT"/>
                          <a:ea typeface="Times New Roman"/>
                          <a:cs typeface="Times New RomanPSMT"/>
                        </a:rPr>
                        <a:t/>
                      </a:r>
                      <a:br>
                        <a:rPr lang="el-GR" sz="2000" b="1" dirty="0" smtClean="0">
                          <a:solidFill>
                            <a:srgbClr val="231F1F"/>
                          </a:solidFill>
                          <a:latin typeface="Times New RomanPSMT"/>
                          <a:ea typeface="Times New Roman"/>
                          <a:cs typeface="Times New RomanPSMT"/>
                        </a:rPr>
                      </a:br>
                      <a:r>
                        <a:rPr lang="el-GR" sz="2000" b="1" dirty="0" smtClean="0">
                          <a:solidFill>
                            <a:srgbClr val="231F1F"/>
                          </a:solidFill>
                          <a:latin typeface="Times New RomanPSMT"/>
                          <a:ea typeface="Times New Roman"/>
                          <a:cs typeface="Times New RomanPSMT"/>
                        </a:rPr>
                        <a:t>Συνήθεις</a:t>
                      </a:r>
                      <a:r>
                        <a:rPr lang="el-GR" sz="2000" b="1" baseline="0" dirty="0" smtClean="0">
                          <a:solidFill>
                            <a:srgbClr val="231F1F"/>
                          </a:solidFill>
                          <a:latin typeface="Times New RomanPSMT"/>
                          <a:ea typeface="Times New Roman"/>
                          <a:cs typeface="Times New RomanPSMT"/>
                        </a:rPr>
                        <a:t> επεξεργασίες: </a:t>
                      </a:r>
                      <a:r>
                        <a:rPr lang="el-GR" sz="2000" b="1" dirty="0" smtClean="0">
                          <a:solidFill>
                            <a:srgbClr val="231F1F"/>
                          </a:solidFill>
                          <a:latin typeface="Times New RomanPSMT"/>
                          <a:ea typeface="Times New Roman"/>
                          <a:cs typeface="Times New RomanPSMT"/>
                        </a:rPr>
                        <a:t>Εισαγωγή, εξαγωγή, διαγραφή, ταξινόμηση κ.α.</a:t>
                      </a:r>
                      <a:endParaRPr lang="el-GR" sz="2000" b="1" dirty="0">
                        <a:latin typeface="Calibri"/>
                        <a:ea typeface="Times New Roman"/>
                        <a:cs typeface="Times New Roman"/>
                      </a:endParaRPr>
                    </a:p>
                  </a:txBody>
                  <a:tcPr marL="0" marR="0" marT="0" marB="0">
                    <a:lnL>
                      <a:noFill/>
                    </a:lnL>
                    <a:lnR>
                      <a:noFill/>
                    </a:lnR>
                    <a:lnT>
                      <a:noFill/>
                    </a:lnT>
                    <a:lnB>
                      <a:noFill/>
                    </a:lnB>
                  </a:tcPr>
                </a:tc>
              </a:tr>
            </a:tbl>
          </a:graphicData>
        </a:graphic>
      </p:graphicFrame>
      <p:graphicFrame>
        <p:nvGraphicFramePr>
          <p:cNvPr id="5" name="4 - Πίνακας"/>
          <p:cNvGraphicFramePr>
            <a:graphicFrameLocks noGrp="1"/>
          </p:cNvGraphicFramePr>
          <p:nvPr/>
        </p:nvGraphicFramePr>
        <p:xfrm>
          <a:off x="1557867" y="4458970"/>
          <a:ext cx="7230533" cy="1121664"/>
        </p:xfrm>
        <a:graphic>
          <a:graphicData uri="http://schemas.openxmlformats.org/drawingml/2006/table">
            <a:tbl>
              <a:tblPr>
                <a:effectLst/>
              </a:tblPr>
              <a:tblGrid>
                <a:gridCol w="7230533"/>
              </a:tblGrid>
              <a:tr h="0">
                <a:tc>
                  <a:txBody>
                    <a:bodyPr/>
                    <a:lstStyle/>
                    <a:p>
                      <a:pPr algn="l">
                        <a:lnSpc>
                          <a:spcPct val="115000"/>
                        </a:lnSpc>
                        <a:spcAft>
                          <a:spcPts val="0"/>
                        </a:spcAft>
                      </a:pPr>
                      <a:r>
                        <a:rPr lang="el-GR" sz="3200" b="1" dirty="0">
                          <a:solidFill>
                            <a:srgbClr val="C00000"/>
                          </a:solidFill>
                          <a:latin typeface="Times New RomanPS BoldMT"/>
                          <a:ea typeface="Times New Roman"/>
                          <a:cs typeface="Times New RomanPS BoldMT"/>
                        </a:rPr>
                        <a:t>Αλγόριθμοι + Δομές Δεδομένων = Προγράμματα</a:t>
                      </a:r>
                      <a:endParaRPr lang="el-GR" sz="3200" b="1" dirty="0">
                        <a:solidFill>
                          <a:srgbClr val="C00000"/>
                        </a:solidFill>
                        <a:latin typeface="Calibri"/>
                        <a:ea typeface="Times New Roman"/>
                        <a:cs typeface="Times New Roman"/>
                      </a:endParaRPr>
                    </a:p>
                  </a:txBody>
                  <a:tcPr marL="0" marR="0" marT="0" marB="0">
                    <a:lnL>
                      <a:noFill/>
                    </a:lnL>
                    <a:lnR>
                      <a:noFill/>
                    </a:lnR>
                    <a:lnT>
                      <a:noFill/>
                    </a:lnT>
                    <a:lnB>
                      <a:noFill/>
                    </a:lnB>
                  </a:tcPr>
                </a:tc>
              </a:tr>
            </a:tbl>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52600" y="304800"/>
            <a:ext cx="7010400" cy="1066800"/>
          </a:xfrm>
        </p:spPr>
        <p:txBody>
          <a:bodyPr/>
          <a:lstStyle/>
          <a:p>
            <a:r>
              <a:rPr lang="el-GR" sz="2800" dirty="0" smtClean="0"/>
              <a:t>Βασικές έννοιες της Θεωρητικής Επιστήμης των Υπολογιστών είναι:</a:t>
            </a:r>
            <a:r>
              <a:rPr lang="en-US" dirty="0" smtClean="0"/>
              <a:t/>
            </a:r>
            <a:br>
              <a:rPr lang="en-US" dirty="0" smtClean="0"/>
            </a:br>
            <a:endParaRPr lang="el-GR" dirty="0"/>
          </a:p>
        </p:txBody>
      </p:sp>
      <p:sp>
        <p:nvSpPr>
          <p:cNvPr id="3" name="2 - Θέση περιεχομένου"/>
          <p:cNvSpPr>
            <a:spLocks noGrp="1"/>
          </p:cNvSpPr>
          <p:nvPr>
            <p:ph idx="1"/>
          </p:nvPr>
        </p:nvSpPr>
        <p:spPr>
          <a:xfrm>
            <a:off x="1737360" y="1273493"/>
            <a:ext cx="7010400" cy="4572000"/>
          </a:xfrm>
        </p:spPr>
        <p:txBody>
          <a:bodyPr/>
          <a:lstStyle/>
          <a:p>
            <a:pPr>
              <a:buNone/>
            </a:pPr>
            <a:endParaRPr lang="el-GR" dirty="0" smtClean="0"/>
          </a:p>
          <a:p>
            <a:endParaRPr lang="el-GR" dirty="0"/>
          </a:p>
        </p:txBody>
      </p:sp>
      <p:sp>
        <p:nvSpPr>
          <p:cNvPr id="4" name="3 - Θέση αριθμού διαφάνειας"/>
          <p:cNvSpPr>
            <a:spLocks noGrp="1"/>
          </p:cNvSpPr>
          <p:nvPr>
            <p:ph type="sldNum" sz="quarter" idx="12"/>
          </p:nvPr>
        </p:nvSpPr>
        <p:spPr/>
        <p:txBody>
          <a:bodyPr/>
          <a:lstStyle/>
          <a:p>
            <a:fld id="{811AAEEF-F233-4E32-A923-D4DF4B556C67}" type="slidenum">
              <a:rPr lang="en-US" smtClean="0"/>
              <a:pPr/>
              <a:t>6</a:t>
            </a:fld>
            <a:endParaRPr lang="en-US" dirty="0"/>
          </a:p>
        </p:txBody>
      </p:sp>
      <p:graphicFrame>
        <p:nvGraphicFramePr>
          <p:cNvPr id="5" name="4 - Διάγραμμα"/>
          <p:cNvGraphicFramePr/>
          <p:nvPr/>
        </p:nvGraphicFramePr>
        <p:xfrm>
          <a:off x="1996440" y="1701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6AD1C6FD-A228-4DFF-9C48-5B61C80157C8}" type="slidenum">
              <a:rPr lang="en-US" smtClean="0"/>
              <a:pPr/>
              <a:t>60</a:t>
            </a:fld>
            <a:endParaRPr lang="en-US" dirty="0"/>
          </a:p>
        </p:txBody>
      </p:sp>
      <p:graphicFrame>
        <p:nvGraphicFramePr>
          <p:cNvPr id="3" name="2 - Πίνακας"/>
          <p:cNvGraphicFramePr>
            <a:graphicFrameLocks noGrp="1"/>
          </p:cNvGraphicFramePr>
          <p:nvPr/>
        </p:nvGraphicFramePr>
        <p:xfrm>
          <a:off x="1850495" y="2322408"/>
          <a:ext cx="7064905" cy="1261872"/>
        </p:xfrm>
        <a:graphic>
          <a:graphicData uri="http://schemas.openxmlformats.org/drawingml/2006/table">
            <a:tbl>
              <a:tblPr/>
              <a:tblGrid>
                <a:gridCol w="7064905"/>
              </a:tblGrid>
              <a:tr h="0">
                <a:tc>
                  <a:txBody>
                    <a:bodyPr/>
                    <a:lstStyle/>
                    <a:p>
                      <a:pPr algn="l">
                        <a:lnSpc>
                          <a:spcPct val="115000"/>
                        </a:lnSpc>
                        <a:spcAft>
                          <a:spcPts val="0"/>
                        </a:spcAft>
                      </a:pPr>
                      <a:r>
                        <a:rPr lang="el-GR" sz="2400" dirty="0">
                          <a:solidFill>
                            <a:srgbClr val="231F1F"/>
                          </a:solidFill>
                          <a:latin typeface="Times New RomanPSMT"/>
                          <a:ea typeface="Times New Roman"/>
                          <a:cs typeface="Times New RomanPSMT"/>
                        </a:rPr>
                        <a:t>Οι πιο ευρέως χρησιμοποιούμενες δομές δεδομένων είναι ο </a:t>
                      </a:r>
                      <a:r>
                        <a:rPr lang="el-GR" sz="2400" b="1" dirty="0">
                          <a:solidFill>
                            <a:srgbClr val="231F1F"/>
                          </a:solidFill>
                          <a:latin typeface="Times New RomanPSMT"/>
                          <a:ea typeface="Times New Roman"/>
                          <a:cs typeface="Times New RomanPSMT"/>
                        </a:rPr>
                        <a:t>πίνακας</a:t>
                      </a:r>
                      <a:r>
                        <a:rPr lang="el-GR" sz="2400" dirty="0">
                          <a:solidFill>
                            <a:srgbClr val="231F1F"/>
                          </a:solidFill>
                          <a:latin typeface="Times New RomanPSMT"/>
                          <a:ea typeface="Times New Roman"/>
                          <a:cs typeface="Times New RomanPSMT"/>
                        </a:rPr>
                        <a:t>, </a:t>
                      </a:r>
                      <a:r>
                        <a:rPr lang="el-GR" sz="2400" dirty="0" smtClean="0">
                          <a:solidFill>
                            <a:srgbClr val="231F1F"/>
                          </a:solidFill>
                          <a:latin typeface="Times New RomanPSMT"/>
                          <a:ea typeface="Times New Roman"/>
                          <a:cs typeface="Times New RomanPSMT"/>
                        </a:rPr>
                        <a:t>η</a:t>
                      </a:r>
                      <a:r>
                        <a:rPr lang="el-GR" sz="2400" baseline="0" dirty="0" smtClean="0">
                          <a:solidFill>
                            <a:schemeClr val="tx1"/>
                          </a:solidFill>
                          <a:latin typeface="Calibri"/>
                          <a:ea typeface="Times New Roman"/>
                          <a:cs typeface="Times New Roman"/>
                        </a:rPr>
                        <a:t> </a:t>
                      </a:r>
                      <a:r>
                        <a:rPr lang="el-GR" sz="2400" b="1" dirty="0" smtClean="0">
                          <a:solidFill>
                            <a:srgbClr val="231F1F"/>
                          </a:solidFill>
                          <a:latin typeface="Times New RomanPSMT"/>
                          <a:ea typeface="Times New Roman"/>
                          <a:cs typeface="Times New RomanPSMT"/>
                        </a:rPr>
                        <a:t>στοίβα</a:t>
                      </a:r>
                      <a:r>
                        <a:rPr lang="el-GR" sz="2400" dirty="0">
                          <a:solidFill>
                            <a:srgbClr val="231F1F"/>
                          </a:solidFill>
                          <a:latin typeface="Times New RomanPSMT"/>
                          <a:ea typeface="Times New Roman"/>
                          <a:cs typeface="Times New RomanPSMT"/>
                        </a:rPr>
                        <a:t>, η </a:t>
                      </a:r>
                      <a:r>
                        <a:rPr lang="el-GR" sz="2400" b="1" dirty="0">
                          <a:solidFill>
                            <a:srgbClr val="231F1F"/>
                          </a:solidFill>
                          <a:latin typeface="Times New RomanPSMT"/>
                          <a:ea typeface="Times New Roman"/>
                          <a:cs typeface="Times New RomanPSMT"/>
                        </a:rPr>
                        <a:t>ουρά</a:t>
                      </a:r>
                      <a:r>
                        <a:rPr lang="el-GR" sz="2400" dirty="0">
                          <a:solidFill>
                            <a:srgbClr val="231F1F"/>
                          </a:solidFill>
                          <a:latin typeface="Times New RomanPSMT"/>
                          <a:ea typeface="Times New Roman"/>
                          <a:cs typeface="Times New RomanPSMT"/>
                        </a:rPr>
                        <a:t>, η </a:t>
                      </a:r>
                      <a:r>
                        <a:rPr lang="el-GR" sz="2400" b="1" dirty="0">
                          <a:solidFill>
                            <a:srgbClr val="231F1F"/>
                          </a:solidFill>
                          <a:latin typeface="Times New RomanPSMT"/>
                          <a:ea typeface="Times New Roman"/>
                          <a:cs typeface="Times New RomanPSMT"/>
                        </a:rPr>
                        <a:t>λίστα</a:t>
                      </a:r>
                      <a:r>
                        <a:rPr lang="el-GR" sz="2400" dirty="0">
                          <a:solidFill>
                            <a:srgbClr val="231F1F"/>
                          </a:solidFill>
                          <a:latin typeface="Times New RomanPSMT"/>
                          <a:ea typeface="Times New Roman"/>
                          <a:cs typeface="Times New RomanPSMT"/>
                        </a:rPr>
                        <a:t>, το </a:t>
                      </a:r>
                      <a:r>
                        <a:rPr lang="el-GR" sz="2400" b="1" dirty="0">
                          <a:solidFill>
                            <a:srgbClr val="231F1F"/>
                          </a:solidFill>
                          <a:latin typeface="Times New RomanPSMT"/>
                          <a:ea typeface="Times New Roman"/>
                          <a:cs typeface="Times New RomanPSMT"/>
                        </a:rPr>
                        <a:t>δένδρο</a:t>
                      </a:r>
                      <a:r>
                        <a:rPr lang="el-GR" sz="2400" dirty="0">
                          <a:solidFill>
                            <a:srgbClr val="231F1F"/>
                          </a:solidFill>
                          <a:latin typeface="Times New RomanPSMT"/>
                          <a:ea typeface="Times New Roman"/>
                          <a:cs typeface="Times New RomanPSMT"/>
                        </a:rPr>
                        <a:t> και ο </a:t>
                      </a:r>
                      <a:r>
                        <a:rPr lang="el-GR" sz="2400" b="1" dirty="0">
                          <a:solidFill>
                            <a:srgbClr val="231F1F"/>
                          </a:solidFill>
                          <a:latin typeface="Times New RomanPSMT"/>
                          <a:ea typeface="Times New Roman"/>
                          <a:cs typeface="Times New RomanPSMT"/>
                        </a:rPr>
                        <a:t>γράφος</a:t>
                      </a:r>
                      <a:r>
                        <a:rPr lang="el-GR" sz="2400" dirty="0">
                          <a:solidFill>
                            <a:srgbClr val="231F1F"/>
                          </a:solidFill>
                          <a:latin typeface="Times New RomanPSMT"/>
                          <a:ea typeface="Times New Roman"/>
                          <a:cs typeface="Times New RomanPSMT"/>
                        </a:rPr>
                        <a:t>.</a:t>
                      </a:r>
                      <a:endParaRPr lang="el-GR" sz="2400" dirty="0">
                        <a:latin typeface="Calibri"/>
                        <a:ea typeface="Times New Roman"/>
                        <a:cs typeface="Times New Roman"/>
                      </a:endParaRPr>
                    </a:p>
                  </a:txBody>
                  <a:tcPr marL="0" marR="0" marT="0" marB="0">
                    <a:lnL>
                      <a:noFill/>
                    </a:lnL>
                    <a:lnR>
                      <a:noFill/>
                    </a:lnR>
                    <a:lnT>
                      <a:noFill/>
                    </a:lnT>
                    <a:lnB>
                      <a:noFill/>
                    </a:lnB>
                  </a:tcPr>
                </a:tc>
              </a:tr>
            </a:tbl>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6AD1C6FD-A228-4DFF-9C48-5B61C80157C8}" type="slidenum">
              <a:rPr lang="en-US" smtClean="0"/>
              <a:pPr/>
              <a:t>61</a:t>
            </a:fld>
            <a:endParaRPr lang="en-US" dirty="0"/>
          </a:p>
        </p:txBody>
      </p:sp>
      <p:graphicFrame>
        <p:nvGraphicFramePr>
          <p:cNvPr id="3" name="2 - Πίνακας"/>
          <p:cNvGraphicFramePr>
            <a:graphicFrameLocks noGrp="1"/>
          </p:cNvGraphicFramePr>
          <p:nvPr/>
        </p:nvGraphicFramePr>
        <p:xfrm>
          <a:off x="1761067" y="453391"/>
          <a:ext cx="6714066" cy="2804160"/>
        </p:xfrm>
        <a:graphic>
          <a:graphicData uri="http://schemas.openxmlformats.org/drawingml/2006/table">
            <a:tbl>
              <a:tblPr/>
              <a:tblGrid>
                <a:gridCol w="6714066"/>
              </a:tblGrid>
              <a:tr h="2569210">
                <a:tc>
                  <a:txBody>
                    <a:bodyPr/>
                    <a:lstStyle/>
                    <a:p>
                      <a:pPr algn="l">
                        <a:lnSpc>
                          <a:spcPct val="115000"/>
                        </a:lnSpc>
                        <a:spcAft>
                          <a:spcPts val="0"/>
                        </a:spcAft>
                      </a:pPr>
                      <a:r>
                        <a:rPr lang="el-GR" sz="2000" dirty="0">
                          <a:solidFill>
                            <a:srgbClr val="231F1F"/>
                          </a:solidFill>
                          <a:latin typeface="Times New RomanPSMT"/>
                          <a:ea typeface="Times New Roman"/>
                          <a:cs typeface="Times New RomanPSMT"/>
                        </a:rPr>
                        <a:t>O </a:t>
                      </a:r>
                      <a:r>
                        <a:rPr lang="el-GR" sz="2000" b="1" dirty="0">
                          <a:solidFill>
                            <a:srgbClr val="231F1F"/>
                          </a:solidFill>
                          <a:latin typeface="Times New RomanPS Bold ItalicMT"/>
                          <a:ea typeface="Times New Roman"/>
                          <a:cs typeface="Times New RomanPS Bold ItalicMT"/>
                        </a:rPr>
                        <a:t>πίνακας</a:t>
                      </a:r>
                      <a:r>
                        <a:rPr lang="el-GR" sz="2000" dirty="0">
                          <a:solidFill>
                            <a:srgbClr val="231F1F"/>
                          </a:solidFill>
                          <a:latin typeface="Times New RomanPS Bold ItalicMT"/>
                          <a:ea typeface="Times New Roman"/>
                          <a:cs typeface="Times New RomanPS Bold ItalicMT"/>
                        </a:rPr>
                        <a:t> </a:t>
                      </a:r>
                      <a:r>
                        <a:rPr lang="el-GR" sz="2000" dirty="0">
                          <a:solidFill>
                            <a:srgbClr val="231F1F"/>
                          </a:solidFill>
                          <a:latin typeface="Times New RomanPSMT"/>
                          <a:ea typeface="Times New Roman"/>
                          <a:cs typeface="Times New RomanPSMT"/>
                        </a:rPr>
                        <a:t>(table) αποτελείται από ένα σύνολο </a:t>
                      </a:r>
                      <a:r>
                        <a:rPr lang="el-GR" sz="2000" b="1" dirty="0">
                          <a:solidFill>
                            <a:srgbClr val="231F1F"/>
                          </a:solidFill>
                          <a:latin typeface="Times New RomanPSMT"/>
                          <a:ea typeface="Times New Roman"/>
                          <a:cs typeface="Times New RomanPSMT"/>
                        </a:rPr>
                        <a:t>ομοειδών</a:t>
                      </a:r>
                      <a:r>
                        <a:rPr lang="el-GR" sz="2000" dirty="0">
                          <a:solidFill>
                            <a:srgbClr val="231F1F"/>
                          </a:solidFill>
                          <a:latin typeface="Times New RomanPSMT"/>
                          <a:ea typeface="Times New Roman"/>
                          <a:cs typeface="Times New RomanPSMT"/>
                        </a:rPr>
                        <a:t> απλών </a:t>
                      </a:r>
                      <a:r>
                        <a:rPr lang="el-GR" sz="2000" dirty="0" smtClean="0">
                          <a:solidFill>
                            <a:srgbClr val="231F1F"/>
                          </a:solidFill>
                          <a:latin typeface="Times New RomanPSMT"/>
                          <a:ea typeface="Times New Roman"/>
                          <a:cs typeface="Times New RomanPSMT"/>
                        </a:rPr>
                        <a:t>στοιχείων</a:t>
                      </a:r>
                      <a:r>
                        <a:rPr lang="el-GR" sz="2000" dirty="0">
                          <a:solidFill>
                            <a:srgbClr val="231F1F"/>
                          </a:solidFill>
                          <a:latin typeface="Times New RomanPSMT"/>
                          <a:ea typeface="Times New Roman"/>
                          <a:cs typeface="Times New RomanPSMT"/>
                        </a:rPr>
                        <a:t>, καθένα από τα οποία καθορίζεται με τη βοήθεια ενός ή </a:t>
                      </a:r>
                      <a:r>
                        <a:rPr lang="el-GR" sz="2000" dirty="0" smtClean="0">
                          <a:solidFill>
                            <a:srgbClr val="231F1F"/>
                          </a:solidFill>
                          <a:latin typeface="Times New RomanPSMT"/>
                          <a:ea typeface="Times New Roman"/>
                          <a:cs typeface="Times New RomanPSMT"/>
                        </a:rPr>
                        <a:t>περισσοτέρων </a:t>
                      </a:r>
                      <a:r>
                        <a:rPr lang="el-GR" sz="2000" dirty="0">
                          <a:solidFill>
                            <a:srgbClr val="231F1F"/>
                          </a:solidFill>
                          <a:latin typeface="Times New RomanPSMT"/>
                          <a:ea typeface="Times New Roman"/>
                          <a:cs typeface="Times New RomanPSMT"/>
                        </a:rPr>
                        <a:t>δεικτών. Ένας πίνακας μπορεί να είναι μίας, δύο ή </a:t>
                      </a:r>
                      <a:r>
                        <a:rPr lang="el-GR" sz="2000" dirty="0" smtClean="0">
                          <a:solidFill>
                            <a:srgbClr val="231F1F"/>
                          </a:solidFill>
                          <a:latin typeface="Times New RomanPSMT"/>
                          <a:ea typeface="Times New Roman"/>
                          <a:cs typeface="Times New RomanPSMT"/>
                        </a:rPr>
                        <a:t>περισσοτέρων </a:t>
                      </a:r>
                      <a:r>
                        <a:rPr lang="el-GR" sz="2000" dirty="0">
                          <a:solidFill>
                            <a:srgbClr val="231F1F"/>
                          </a:solidFill>
                          <a:latin typeface="Times New RomanPSMT"/>
                          <a:ea typeface="Times New Roman"/>
                          <a:cs typeface="Times New RomanPSMT"/>
                        </a:rPr>
                        <a:t>διαστάσεων, ανάλογα με το πλήθος δεικτών που χρειάζονται για</a:t>
                      </a:r>
                      <a:endParaRPr lang="el-GR" sz="2000" dirty="0">
                        <a:latin typeface="Calibri"/>
                        <a:ea typeface="Times New Roman"/>
                        <a:cs typeface="Times New Roman"/>
                      </a:endParaRPr>
                    </a:p>
                    <a:p>
                      <a:pPr algn="l">
                        <a:lnSpc>
                          <a:spcPct val="115000"/>
                        </a:lnSpc>
                        <a:spcAft>
                          <a:spcPts val="0"/>
                        </a:spcAft>
                      </a:pPr>
                      <a:r>
                        <a:rPr lang="el-GR" sz="2000" dirty="0">
                          <a:solidFill>
                            <a:srgbClr val="231F1F"/>
                          </a:solidFill>
                          <a:latin typeface="Times New RomanPSMT"/>
                          <a:ea typeface="Times New Roman"/>
                          <a:cs typeface="Times New RomanPSMT"/>
                        </a:rPr>
                        <a:t>να καθοριστεί η θέση του. </a:t>
                      </a:r>
                      <a:endParaRPr lang="el-GR" sz="2000" dirty="0" smtClean="0">
                        <a:solidFill>
                          <a:srgbClr val="231F1F"/>
                        </a:solidFill>
                        <a:latin typeface="Times New RomanPSMT"/>
                        <a:ea typeface="Times New Roman"/>
                        <a:cs typeface="Times New RomanPSMT"/>
                      </a:endParaRPr>
                    </a:p>
                    <a:p>
                      <a:pPr algn="l">
                        <a:lnSpc>
                          <a:spcPct val="115000"/>
                        </a:lnSpc>
                        <a:spcAft>
                          <a:spcPts val="0"/>
                        </a:spcAft>
                      </a:pPr>
                      <a:r>
                        <a:rPr lang="el-GR" sz="2000" dirty="0" smtClean="0">
                          <a:solidFill>
                            <a:srgbClr val="231F1F"/>
                          </a:solidFill>
                          <a:latin typeface="Times New RomanPSMT"/>
                          <a:ea typeface="Times New Roman"/>
                          <a:cs typeface="Times New RomanPSMT"/>
                        </a:rPr>
                        <a:t>Στην </a:t>
                      </a:r>
                      <a:r>
                        <a:rPr lang="el-GR" sz="2000" dirty="0">
                          <a:solidFill>
                            <a:srgbClr val="231F1F"/>
                          </a:solidFill>
                          <a:latin typeface="Times New RomanPSMT"/>
                          <a:ea typeface="Times New Roman"/>
                          <a:cs typeface="Times New RomanPSMT"/>
                        </a:rPr>
                        <a:t>εικόνα </a:t>
                      </a:r>
                      <a:r>
                        <a:rPr lang="el-GR" sz="2000" dirty="0" smtClean="0">
                          <a:solidFill>
                            <a:srgbClr val="231F1F"/>
                          </a:solidFill>
                          <a:latin typeface="Times New RomanPSMT"/>
                          <a:ea typeface="Times New Roman"/>
                          <a:cs typeface="Times New RomanPSMT"/>
                        </a:rPr>
                        <a:t>παρουσιάζεται </a:t>
                      </a:r>
                      <a:r>
                        <a:rPr lang="el-GR" sz="2000" dirty="0">
                          <a:solidFill>
                            <a:srgbClr val="231F1F"/>
                          </a:solidFill>
                          <a:latin typeface="Times New RomanPSMT"/>
                          <a:ea typeface="Times New Roman"/>
                          <a:cs typeface="Times New RomanPSMT"/>
                        </a:rPr>
                        <a:t>ένας </a:t>
                      </a:r>
                      <a:r>
                        <a:rPr lang="el-GR" sz="2000" dirty="0" smtClean="0">
                          <a:solidFill>
                            <a:srgbClr val="231F1F"/>
                          </a:solidFill>
                          <a:latin typeface="Times New RomanPSMT"/>
                          <a:ea typeface="Times New Roman"/>
                          <a:cs typeface="Times New RomanPSMT"/>
                        </a:rPr>
                        <a:t>δισδιάστατος </a:t>
                      </a:r>
                      <a:r>
                        <a:rPr lang="el-GR" sz="2000" dirty="0">
                          <a:solidFill>
                            <a:srgbClr val="231F1F"/>
                          </a:solidFill>
                          <a:latin typeface="Times New RomanPSMT"/>
                          <a:ea typeface="Times New Roman"/>
                          <a:cs typeface="Times New RomanPSMT"/>
                        </a:rPr>
                        <a:t>πίνακας Α με 4 γραμμές και 3 στήλες. </a:t>
                      </a:r>
                      <a:endParaRPr lang="el-GR" sz="2000" dirty="0">
                        <a:latin typeface="Calibri"/>
                        <a:ea typeface="Times New Roman"/>
                        <a:cs typeface="Times New Roman"/>
                      </a:endParaRPr>
                    </a:p>
                  </a:txBody>
                  <a:tcPr marL="0" marR="0" marT="0" marB="0">
                    <a:lnL>
                      <a:noFill/>
                    </a:lnL>
                    <a:lnR>
                      <a:noFill/>
                    </a:lnR>
                    <a:lnT>
                      <a:noFill/>
                    </a:lnT>
                    <a:lnB>
                      <a:noFill/>
                    </a:lnB>
                  </a:tcPr>
                </a:tc>
              </a:tr>
            </a:tbl>
          </a:graphicData>
        </a:graphic>
      </p:graphicFrame>
      <p:graphicFrame>
        <p:nvGraphicFramePr>
          <p:cNvPr id="4" name="3 - Πίνακας"/>
          <p:cNvGraphicFramePr>
            <a:graphicFrameLocks noGrp="1"/>
          </p:cNvGraphicFramePr>
          <p:nvPr/>
        </p:nvGraphicFramePr>
        <p:xfrm>
          <a:off x="1930400" y="3716867"/>
          <a:ext cx="6096000" cy="148336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l-GR" dirty="0" smtClean="0"/>
                        <a:t>1.1</a:t>
                      </a:r>
                      <a:endParaRPr lang="el-GR" dirty="0"/>
                    </a:p>
                  </a:txBody>
                  <a:tcPr/>
                </a:tc>
                <a:tc>
                  <a:txBody>
                    <a:bodyPr/>
                    <a:lstStyle/>
                    <a:p>
                      <a:pPr algn="ctr"/>
                      <a:r>
                        <a:rPr lang="el-GR" dirty="0" smtClean="0"/>
                        <a:t>1.2</a:t>
                      </a:r>
                      <a:endParaRPr lang="el-GR" dirty="0"/>
                    </a:p>
                  </a:txBody>
                  <a:tcPr/>
                </a:tc>
                <a:tc>
                  <a:txBody>
                    <a:bodyPr/>
                    <a:lstStyle/>
                    <a:p>
                      <a:pPr algn="ctr"/>
                      <a:r>
                        <a:rPr lang="el-GR" dirty="0" smtClean="0"/>
                        <a:t>1.3</a:t>
                      </a:r>
                      <a:endParaRPr lang="el-GR" dirty="0"/>
                    </a:p>
                  </a:txBody>
                  <a:tcPr/>
                </a:tc>
              </a:tr>
              <a:tr h="370840">
                <a:tc>
                  <a:txBody>
                    <a:bodyPr/>
                    <a:lstStyle/>
                    <a:p>
                      <a:pPr algn="ctr"/>
                      <a:r>
                        <a:rPr lang="el-GR" dirty="0" smtClean="0"/>
                        <a:t>2.1</a:t>
                      </a:r>
                      <a:endParaRPr lang="el-GR" dirty="0"/>
                    </a:p>
                  </a:txBody>
                  <a:tcPr/>
                </a:tc>
                <a:tc>
                  <a:txBody>
                    <a:bodyPr/>
                    <a:lstStyle/>
                    <a:p>
                      <a:pPr algn="ctr"/>
                      <a:r>
                        <a:rPr lang="el-GR" dirty="0" smtClean="0"/>
                        <a:t>2.2</a:t>
                      </a:r>
                      <a:endParaRPr lang="el-GR" dirty="0"/>
                    </a:p>
                  </a:txBody>
                  <a:tcPr/>
                </a:tc>
                <a:tc>
                  <a:txBody>
                    <a:bodyPr/>
                    <a:lstStyle/>
                    <a:p>
                      <a:pPr algn="ctr"/>
                      <a:r>
                        <a:rPr lang="el-GR" dirty="0" smtClean="0"/>
                        <a:t>2.3</a:t>
                      </a:r>
                      <a:endParaRPr lang="el-GR" dirty="0"/>
                    </a:p>
                  </a:txBody>
                  <a:tcPr/>
                </a:tc>
              </a:tr>
              <a:tr h="370840">
                <a:tc>
                  <a:txBody>
                    <a:bodyPr/>
                    <a:lstStyle/>
                    <a:p>
                      <a:pPr algn="ctr"/>
                      <a:r>
                        <a:rPr lang="el-GR" dirty="0" smtClean="0"/>
                        <a:t>3.1</a:t>
                      </a:r>
                      <a:endParaRPr lang="el-GR" dirty="0"/>
                    </a:p>
                  </a:txBody>
                  <a:tcPr/>
                </a:tc>
                <a:tc>
                  <a:txBody>
                    <a:bodyPr/>
                    <a:lstStyle/>
                    <a:p>
                      <a:pPr algn="ctr"/>
                      <a:r>
                        <a:rPr lang="el-GR" dirty="0" smtClean="0"/>
                        <a:t>3.2</a:t>
                      </a:r>
                      <a:endParaRPr lang="el-GR" dirty="0"/>
                    </a:p>
                  </a:txBody>
                  <a:tcPr/>
                </a:tc>
                <a:tc>
                  <a:txBody>
                    <a:bodyPr/>
                    <a:lstStyle/>
                    <a:p>
                      <a:pPr algn="ctr"/>
                      <a:r>
                        <a:rPr lang="el-GR" dirty="0" smtClean="0"/>
                        <a:t>3.3</a:t>
                      </a:r>
                      <a:endParaRPr lang="el-GR" dirty="0"/>
                    </a:p>
                  </a:txBody>
                  <a:tcPr/>
                </a:tc>
              </a:tr>
              <a:tr h="370840">
                <a:tc>
                  <a:txBody>
                    <a:bodyPr/>
                    <a:lstStyle/>
                    <a:p>
                      <a:pPr algn="ctr"/>
                      <a:r>
                        <a:rPr lang="el-GR" dirty="0" smtClean="0"/>
                        <a:t>4.1</a:t>
                      </a:r>
                      <a:endParaRPr lang="el-GR" dirty="0"/>
                    </a:p>
                  </a:txBody>
                  <a:tcPr/>
                </a:tc>
                <a:tc>
                  <a:txBody>
                    <a:bodyPr/>
                    <a:lstStyle/>
                    <a:p>
                      <a:pPr algn="ctr"/>
                      <a:r>
                        <a:rPr lang="el-GR" dirty="0" smtClean="0"/>
                        <a:t>4.2</a:t>
                      </a:r>
                      <a:endParaRPr lang="el-GR" dirty="0"/>
                    </a:p>
                  </a:txBody>
                  <a:tcPr/>
                </a:tc>
                <a:tc>
                  <a:txBody>
                    <a:bodyPr/>
                    <a:lstStyle/>
                    <a:p>
                      <a:pPr algn="ctr"/>
                      <a:r>
                        <a:rPr lang="el-GR" dirty="0" smtClean="0"/>
                        <a:t>4.3</a:t>
                      </a:r>
                      <a:endParaRPr lang="el-GR" dirty="0"/>
                    </a:p>
                  </a:txBody>
                  <a:tcPr/>
                </a:tc>
              </a:tr>
            </a:tbl>
          </a:graphicData>
        </a:graphic>
      </p:graphicFrame>
    </p:spTree>
  </p:cSld>
  <p:clrMapOvr>
    <a:masterClrMapping/>
  </p:clrMapOvr>
  <p:transition>
    <p:fade thruBlk="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6AD1C6FD-A228-4DFF-9C48-5B61C80157C8}" type="slidenum">
              <a:rPr lang="en-US" smtClean="0"/>
              <a:pPr/>
              <a:t>62</a:t>
            </a:fld>
            <a:endParaRPr lang="en-US" dirty="0"/>
          </a:p>
        </p:txBody>
      </p:sp>
      <p:graphicFrame>
        <p:nvGraphicFramePr>
          <p:cNvPr id="3" name="2 - Πίνακας"/>
          <p:cNvGraphicFramePr>
            <a:graphicFrameLocks noGrp="1"/>
          </p:cNvGraphicFramePr>
          <p:nvPr/>
        </p:nvGraphicFramePr>
        <p:xfrm>
          <a:off x="1715029" y="312420"/>
          <a:ext cx="6345238" cy="3855720"/>
        </p:xfrm>
        <a:graphic>
          <a:graphicData uri="http://schemas.openxmlformats.org/drawingml/2006/table">
            <a:tbl>
              <a:tblPr/>
              <a:tblGrid>
                <a:gridCol w="6345238"/>
              </a:tblGrid>
              <a:tr h="0">
                <a:tc>
                  <a:txBody>
                    <a:bodyPr/>
                    <a:lstStyle/>
                    <a:p>
                      <a:pPr algn="l">
                        <a:lnSpc>
                          <a:spcPct val="115000"/>
                        </a:lnSpc>
                        <a:spcAft>
                          <a:spcPts val="0"/>
                        </a:spcAft>
                      </a:pPr>
                      <a:r>
                        <a:rPr lang="el-GR" sz="2000" dirty="0">
                          <a:solidFill>
                            <a:srgbClr val="231F1F"/>
                          </a:solidFill>
                          <a:latin typeface="Times New RomanPSMT"/>
                          <a:ea typeface="Times New Roman"/>
                          <a:cs typeface="Times New RomanPSMT"/>
                        </a:rPr>
                        <a:t>Μία </a:t>
                      </a:r>
                      <a:r>
                        <a:rPr lang="el-GR" sz="2000" b="1" dirty="0">
                          <a:solidFill>
                            <a:srgbClr val="231F1F"/>
                          </a:solidFill>
                          <a:latin typeface="Times New RomanPS Bold ItalicMT"/>
                          <a:ea typeface="Times New Roman"/>
                          <a:cs typeface="Times New RomanPS Bold ItalicMT"/>
                        </a:rPr>
                        <a:t>στοίβα</a:t>
                      </a:r>
                      <a:r>
                        <a:rPr lang="el-GR" sz="2000" dirty="0">
                          <a:solidFill>
                            <a:srgbClr val="231F1F"/>
                          </a:solidFill>
                          <a:latin typeface="Times New RomanPS Bold ItalicMT"/>
                          <a:ea typeface="Times New Roman"/>
                          <a:cs typeface="Times New RomanPS Bold ItalicMT"/>
                        </a:rPr>
                        <a:t> </a:t>
                      </a:r>
                      <a:r>
                        <a:rPr lang="el-GR" sz="2000" dirty="0">
                          <a:solidFill>
                            <a:srgbClr val="231F1F"/>
                          </a:solidFill>
                          <a:latin typeface="Times New RomanPSMT"/>
                          <a:ea typeface="Times New Roman"/>
                          <a:cs typeface="Times New RomanPSMT"/>
                        </a:rPr>
                        <a:t>(</a:t>
                      </a:r>
                      <a:r>
                        <a:rPr lang="el-GR" sz="2000" dirty="0" err="1">
                          <a:solidFill>
                            <a:srgbClr val="231F1F"/>
                          </a:solidFill>
                          <a:latin typeface="Times New RomanPSMT"/>
                          <a:ea typeface="Times New Roman"/>
                          <a:cs typeface="Times New RomanPSMT"/>
                        </a:rPr>
                        <a:t>stack</a:t>
                      </a:r>
                      <a:r>
                        <a:rPr lang="el-GR" sz="2000" dirty="0">
                          <a:solidFill>
                            <a:srgbClr val="231F1F"/>
                          </a:solidFill>
                          <a:latin typeface="Times New RomanPSMT"/>
                          <a:ea typeface="Times New Roman"/>
                          <a:cs typeface="Times New RomanPSMT"/>
                        </a:rPr>
                        <a:t>) είναι μια γραμμική διάταξη στοιχείων, στην </a:t>
                      </a:r>
                      <a:r>
                        <a:rPr lang="el-GR" sz="2000" dirty="0" smtClean="0">
                          <a:solidFill>
                            <a:srgbClr val="231F1F"/>
                          </a:solidFill>
                          <a:latin typeface="Times New RomanPSMT"/>
                          <a:ea typeface="Times New Roman"/>
                          <a:cs typeface="Times New RomanPSMT"/>
                        </a:rPr>
                        <a:t>οποία</a:t>
                      </a:r>
                      <a:r>
                        <a:rPr lang="el-GR" sz="2000" baseline="0" dirty="0" smtClean="0">
                          <a:solidFill>
                            <a:schemeClr val="tx1"/>
                          </a:solidFill>
                          <a:latin typeface="Calibri"/>
                          <a:ea typeface="Times New Roman"/>
                          <a:cs typeface="Times New Roman"/>
                        </a:rPr>
                        <a:t> </a:t>
                      </a:r>
                      <a:r>
                        <a:rPr lang="el-GR" sz="2000" dirty="0" smtClean="0">
                          <a:solidFill>
                            <a:srgbClr val="231F1F"/>
                          </a:solidFill>
                          <a:latin typeface="Times New RomanPSMT"/>
                          <a:ea typeface="Times New Roman"/>
                          <a:cs typeface="Times New RomanPSMT"/>
                        </a:rPr>
                        <a:t>εισάγονται </a:t>
                      </a:r>
                      <a:r>
                        <a:rPr lang="el-GR" sz="2000" dirty="0">
                          <a:solidFill>
                            <a:srgbClr val="231F1F"/>
                          </a:solidFill>
                          <a:latin typeface="Times New RomanPSMT"/>
                          <a:ea typeface="Times New Roman"/>
                          <a:cs typeface="Times New RomanPSMT"/>
                        </a:rPr>
                        <a:t>και εξάγονται στοιχεία μόνο από το ένα </a:t>
                      </a:r>
                      <a:r>
                        <a:rPr lang="el-GR" sz="2000" dirty="0" smtClean="0">
                          <a:solidFill>
                            <a:srgbClr val="231F1F"/>
                          </a:solidFill>
                          <a:latin typeface="Times New RomanPSMT"/>
                          <a:ea typeface="Times New Roman"/>
                          <a:cs typeface="Times New RomanPSMT"/>
                        </a:rPr>
                        <a:t>άκρο.</a:t>
                      </a:r>
                      <a:endParaRPr lang="el-GR" sz="2000" dirty="0">
                        <a:latin typeface="Calibri"/>
                        <a:ea typeface="Times New Roman"/>
                        <a:cs typeface="Times New Roman"/>
                      </a:endParaRPr>
                    </a:p>
                    <a:p>
                      <a:pPr algn="l">
                        <a:lnSpc>
                          <a:spcPct val="115000"/>
                        </a:lnSpc>
                        <a:spcAft>
                          <a:spcPts val="0"/>
                        </a:spcAft>
                      </a:pPr>
                      <a:r>
                        <a:rPr lang="el-GR" sz="2000" dirty="0">
                          <a:solidFill>
                            <a:srgbClr val="231F1F"/>
                          </a:solidFill>
                          <a:latin typeface="Times New RomanPSMT"/>
                          <a:ea typeface="Times New Roman"/>
                          <a:cs typeface="Times New RomanPSMT"/>
                        </a:rPr>
                        <a:t>Η λειτουργία της εισαγωγής αποκαλείται </a:t>
                      </a:r>
                      <a:r>
                        <a:rPr lang="el-GR" sz="2000" b="1" u="sng" dirty="0">
                          <a:solidFill>
                            <a:srgbClr val="231F1F"/>
                          </a:solidFill>
                          <a:latin typeface="Times New RomanPS Bold ItalicMT"/>
                          <a:ea typeface="Times New Roman"/>
                          <a:cs typeface="Times New RomanPS Bold ItalicMT"/>
                        </a:rPr>
                        <a:t>ώθηση</a:t>
                      </a:r>
                      <a:r>
                        <a:rPr lang="el-GR" sz="2000" dirty="0">
                          <a:solidFill>
                            <a:srgbClr val="231F1F"/>
                          </a:solidFill>
                          <a:latin typeface="Times New RomanPS Bold ItalicMT"/>
                          <a:ea typeface="Times New Roman"/>
                          <a:cs typeface="Times New RomanPS Bold ItalicMT"/>
                        </a:rPr>
                        <a:t> </a:t>
                      </a:r>
                      <a:r>
                        <a:rPr lang="el-GR" sz="2000" dirty="0">
                          <a:solidFill>
                            <a:srgbClr val="231F1F"/>
                          </a:solidFill>
                          <a:latin typeface="Times New RomanPSMT"/>
                          <a:ea typeface="Times New Roman"/>
                          <a:cs typeface="Times New RomanPSMT"/>
                        </a:rPr>
                        <a:t>(</a:t>
                      </a:r>
                      <a:r>
                        <a:rPr lang="el-GR" sz="2000" dirty="0" err="1">
                          <a:solidFill>
                            <a:srgbClr val="231F1F"/>
                          </a:solidFill>
                          <a:latin typeface="Times New RomanPSMT"/>
                          <a:ea typeface="Times New Roman"/>
                          <a:cs typeface="Times New RomanPSMT"/>
                        </a:rPr>
                        <a:t>push</a:t>
                      </a:r>
                      <a:r>
                        <a:rPr lang="el-GR" sz="2000" dirty="0">
                          <a:solidFill>
                            <a:srgbClr val="231F1F"/>
                          </a:solidFill>
                          <a:latin typeface="Times New RomanPSMT"/>
                          <a:ea typeface="Times New Roman"/>
                          <a:cs typeface="Times New RomanPSMT"/>
                        </a:rPr>
                        <a:t>) και της </a:t>
                      </a:r>
                      <a:r>
                        <a:rPr lang="el-GR" sz="2000" dirty="0" smtClean="0">
                          <a:solidFill>
                            <a:srgbClr val="231F1F"/>
                          </a:solidFill>
                          <a:latin typeface="Times New RomanPSMT"/>
                          <a:ea typeface="Times New Roman"/>
                          <a:cs typeface="Times New RomanPSMT"/>
                        </a:rPr>
                        <a:t>εξαγωγής </a:t>
                      </a:r>
                      <a:r>
                        <a:rPr lang="el-GR" sz="2000" b="1" u="sng" dirty="0">
                          <a:solidFill>
                            <a:srgbClr val="231F1F"/>
                          </a:solidFill>
                          <a:latin typeface="Times New RomanPS Bold ItalicMT"/>
                          <a:ea typeface="Times New Roman"/>
                          <a:cs typeface="Times New RomanPS Bold ItalicMT"/>
                        </a:rPr>
                        <a:t>απώθηση</a:t>
                      </a:r>
                      <a:r>
                        <a:rPr lang="el-GR" sz="2000" dirty="0">
                          <a:solidFill>
                            <a:srgbClr val="231F1F"/>
                          </a:solidFill>
                          <a:latin typeface="Times New RomanPS Bold ItalicMT"/>
                          <a:ea typeface="Times New Roman"/>
                          <a:cs typeface="Times New RomanPS Bold ItalicMT"/>
                        </a:rPr>
                        <a:t> </a:t>
                      </a:r>
                      <a:r>
                        <a:rPr lang="el-GR" sz="2000" dirty="0">
                          <a:solidFill>
                            <a:srgbClr val="231F1F"/>
                          </a:solidFill>
                          <a:latin typeface="Times New RomanPSMT"/>
                          <a:ea typeface="Times New Roman"/>
                          <a:cs typeface="Times New RomanPSMT"/>
                        </a:rPr>
                        <a:t>(</a:t>
                      </a:r>
                      <a:r>
                        <a:rPr lang="el-GR" sz="2000" dirty="0" err="1">
                          <a:solidFill>
                            <a:srgbClr val="231F1F"/>
                          </a:solidFill>
                          <a:latin typeface="Times New RomanPSMT"/>
                          <a:ea typeface="Times New Roman"/>
                          <a:cs typeface="Times New RomanPSMT"/>
                        </a:rPr>
                        <a:t>pull</a:t>
                      </a:r>
                      <a:r>
                        <a:rPr lang="el-GR" sz="2000" dirty="0">
                          <a:solidFill>
                            <a:srgbClr val="231F1F"/>
                          </a:solidFill>
                          <a:latin typeface="Times New RomanPSMT"/>
                          <a:ea typeface="Times New Roman"/>
                          <a:cs typeface="Times New RomanPSMT"/>
                        </a:rPr>
                        <a:t> ή </a:t>
                      </a:r>
                      <a:r>
                        <a:rPr lang="el-GR" sz="2000" dirty="0" err="1">
                          <a:solidFill>
                            <a:srgbClr val="231F1F"/>
                          </a:solidFill>
                          <a:latin typeface="Times New RomanPSMT"/>
                          <a:ea typeface="Times New Roman"/>
                          <a:cs typeface="Times New RomanPSMT"/>
                        </a:rPr>
                        <a:t>pop</a:t>
                      </a:r>
                      <a:r>
                        <a:rPr lang="el-GR" sz="2000" dirty="0">
                          <a:solidFill>
                            <a:srgbClr val="231F1F"/>
                          </a:solidFill>
                          <a:latin typeface="Times New RomanPSMT"/>
                          <a:ea typeface="Times New Roman"/>
                          <a:cs typeface="Times New RomanPSMT"/>
                        </a:rPr>
                        <a:t>). Η φιλοσοφία εισαγωγής και εξαγωγής </a:t>
                      </a:r>
                      <a:r>
                        <a:rPr lang="el-GR" sz="2000" dirty="0" smtClean="0">
                          <a:solidFill>
                            <a:srgbClr val="231F1F"/>
                          </a:solidFill>
                          <a:latin typeface="Times New RomanPSMT"/>
                          <a:ea typeface="Times New Roman"/>
                          <a:cs typeface="Times New RomanPSMT"/>
                        </a:rPr>
                        <a:t>των</a:t>
                      </a:r>
                      <a:r>
                        <a:rPr lang="el-GR" sz="2000" baseline="0" dirty="0" smtClean="0">
                          <a:solidFill>
                            <a:schemeClr val="tx1"/>
                          </a:solidFill>
                          <a:latin typeface="Calibri"/>
                          <a:ea typeface="Times New Roman"/>
                          <a:cs typeface="Times New Roman"/>
                        </a:rPr>
                        <a:t> </a:t>
                      </a:r>
                      <a:r>
                        <a:rPr lang="el-GR" sz="2000" dirty="0" smtClean="0">
                          <a:solidFill>
                            <a:srgbClr val="231F1F"/>
                          </a:solidFill>
                          <a:latin typeface="Times New RomanPSMT"/>
                          <a:ea typeface="Times New Roman"/>
                          <a:cs typeface="Times New RomanPSMT"/>
                        </a:rPr>
                        <a:t>στοιχείων </a:t>
                      </a:r>
                      <a:r>
                        <a:rPr lang="el-GR" sz="2000" dirty="0">
                          <a:solidFill>
                            <a:srgbClr val="231F1F"/>
                          </a:solidFill>
                          <a:latin typeface="Times New RomanPSMT"/>
                          <a:ea typeface="Times New Roman"/>
                          <a:cs typeface="Times New RomanPSMT"/>
                        </a:rPr>
                        <a:t>ονομάζεται </a:t>
                      </a:r>
                      <a:r>
                        <a:rPr lang="el-GR" sz="2000" dirty="0">
                          <a:solidFill>
                            <a:srgbClr val="231F1F"/>
                          </a:solidFill>
                          <a:latin typeface="Times New RomanPS Bold ItalicMT"/>
                          <a:ea typeface="Times New Roman"/>
                          <a:cs typeface="Times New RomanPS Bold ItalicMT"/>
                        </a:rPr>
                        <a:t>LIFO </a:t>
                      </a:r>
                      <a:r>
                        <a:rPr lang="el-GR" sz="2000" dirty="0">
                          <a:solidFill>
                            <a:srgbClr val="231F1F"/>
                          </a:solidFill>
                          <a:latin typeface="Times New RomanPSMT"/>
                          <a:ea typeface="Times New Roman"/>
                          <a:cs typeface="Times New RomanPSMT"/>
                        </a:rPr>
                        <a:t>(</a:t>
                      </a:r>
                      <a:r>
                        <a:rPr lang="el-GR" sz="2000" dirty="0" err="1">
                          <a:solidFill>
                            <a:srgbClr val="231F1F"/>
                          </a:solidFill>
                          <a:latin typeface="Times New RomanPSMT"/>
                          <a:ea typeface="Times New Roman"/>
                          <a:cs typeface="Times New RomanPSMT"/>
                        </a:rPr>
                        <a:t>Last</a:t>
                      </a:r>
                      <a:r>
                        <a:rPr lang="el-GR" sz="2000" dirty="0">
                          <a:solidFill>
                            <a:srgbClr val="231F1F"/>
                          </a:solidFill>
                          <a:latin typeface="Times New RomanPSMT"/>
                          <a:ea typeface="Times New Roman"/>
                          <a:cs typeface="Times New RomanPSMT"/>
                        </a:rPr>
                        <a:t> </a:t>
                      </a:r>
                      <a:r>
                        <a:rPr lang="el-GR" sz="2000" dirty="0" err="1">
                          <a:solidFill>
                            <a:srgbClr val="231F1F"/>
                          </a:solidFill>
                          <a:latin typeface="Times New RomanPSMT"/>
                          <a:ea typeface="Times New Roman"/>
                          <a:cs typeface="Times New RomanPSMT"/>
                        </a:rPr>
                        <a:t>In</a:t>
                      </a:r>
                      <a:r>
                        <a:rPr lang="el-GR" sz="2000" dirty="0">
                          <a:solidFill>
                            <a:srgbClr val="231F1F"/>
                          </a:solidFill>
                          <a:latin typeface="Times New RomanPSMT"/>
                          <a:ea typeface="Times New Roman"/>
                          <a:cs typeface="Times New RomanPSMT"/>
                        </a:rPr>
                        <a:t>, </a:t>
                      </a:r>
                      <a:r>
                        <a:rPr lang="el-GR" sz="2000" dirty="0" err="1">
                          <a:solidFill>
                            <a:srgbClr val="231F1F"/>
                          </a:solidFill>
                          <a:latin typeface="Times New RomanPSMT"/>
                          <a:ea typeface="Times New Roman"/>
                          <a:cs typeface="Times New RomanPSMT"/>
                        </a:rPr>
                        <a:t>First</a:t>
                      </a:r>
                      <a:r>
                        <a:rPr lang="el-GR" sz="2000" dirty="0">
                          <a:solidFill>
                            <a:srgbClr val="231F1F"/>
                          </a:solidFill>
                          <a:latin typeface="Times New RomanPSMT"/>
                          <a:ea typeface="Times New Roman"/>
                          <a:cs typeface="Times New RomanPSMT"/>
                        </a:rPr>
                        <a:t> </a:t>
                      </a:r>
                      <a:r>
                        <a:rPr lang="el-GR" sz="2000" dirty="0" err="1">
                          <a:solidFill>
                            <a:srgbClr val="231F1F"/>
                          </a:solidFill>
                          <a:latin typeface="Times New RomanPSMT"/>
                          <a:ea typeface="Times New Roman"/>
                          <a:cs typeface="Times New RomanPSMT"/>
                        </a:rPr>
                        <a:t>Out</a:t>
                      </a:r>
                      <a:r>
                        <a:rPr lang="el-GR" sz="2000" dirty="0">
                          <a:solidFill>
                            <a:srgbClr val="231F1F"/>
                          </a:solidFill>
                          <a:latin typeface="Times New RomanPSMT"/>
                          <a:ea typeface="Times New Roman"/>
                          <a:cs typeface="Times New RomanPSMT"/>
                        </a:rPr>
                        <a:t>), δηλαδή το </a:t>
                      </a:r>
                      <a:r>
                        <a:rPr lang="el-GR" sz="2000" dirty="0" smtClean="0">
                          <a:solidFill>
                            <a:srgbClr val="231F1F"/>
                          </a:solidFill>
                          <a:latin typeface="Times New RomanPSMT"/>
                          <a:ea typeface="Times New Roman"/>
                          <a:cs typeface="Times New RomanPSMT"/>
                        </a:rPr>
                        <a:t>τελευταίο</a:t>
                      </a:r>
                      <a:r>
                        <a:rPr lang="el-GR" sz="2000" baseline="0" dirty="0" smtClean="0">
                          <a:solidFill>
                            <a:schemeClr val="tx1"/>
                          </a:solidFill>
                          <a:latin typeface="Calibri"/>
                          <a:ea typeface="Times New Roman"/>
                          <a:cs typeface="Times New Roman"/>
                        </a:rPr>
                        <a:t> </a:t>
                      </a:r>
                      <a:r>
                        <a:rPr lang="el-GR" sz="2000" dirty="0" smtClean="0">
                          <a:solidFill>
                            <a:srgbClr val="231F1F"/>
                          </a:solidFill>
                          <a:latin typeface="Times New RomanPSMT"/>
                          <a:ea typeface="Times New Roman"/>
                          <a:cs typeface="Times New RomanPSMT"/>
                        </a:rPr>
                        <a:t>εισαγόμενο </a:t>
                      </a:r>
                      <a:r>
                        <a:rPr lang="el-GR" sz="2000" dirty="0">
                          <a:solidFill>
                            <a:srgbClr val="231F1F"/>
                          </a:solidFill>
                          <a:latin typeface="Times New RomanPSMT"/>
                          <a:ea typeface="Times New Roman"/>
                          <a:cs typeface="Times New RomanPSMT"/>
                        </a:rPr>
                        <a:t>δεδομένο εξέρχεται και πρώτο</a:t>
                      </a:r>
                      <a:r>
                        <a:rPr lang="el-GR" sz="2000" dirty="0" smtClean="0">
                          <a:solidFill>
                            <a:srgbClr val="231F1F"/>
                          </a:solidFill>
                          <a:latin typeface="Times New RomanPSMT"/>
                          <a:ea typeface="Times New Roman"/>
                          <a:cs typeface="Times New RomanPSMT"/>
                        </a:rPr>
                        <a:t>.   </a:t>
                      </a:r>
                    </a:p>
                    <a:p>
                      <a:pPr algn="l">
                        <a:lnSpc>
                          <a:spcPct val="115000"/>
                        </a:lnSpc>
                        <a:spcAft>
                          <a:spcPts val="0"/>
                        </a:spcAft>
                      </a:pPr>
                      <a:endParaRPr lang="el-GR" sz="2000" dirty="0" smtClean="0">
                        <a:solidFill>
                          <a:srgbClr val="231F1F"/>
                        </a:solidFill>
                        <a:latin typeface="Times New RomanPSMT"/>
                        <a:ea typeface="Times New Roman"/>
                        <a:cs typeface="Times New RomanPSMT"/>
                      </a:endParaRPr>
                    </a:p>
                    <a:p>
                      <a:pPr algn="l">
                        <a:lnSpc>
                          <a:spcPct val="115000"/>
                        </a:lnSpc>
                        <a:spcAft>
                          <a:spcPts val="0"/>
                        </a:spcAft>
                      </a:pPr>
                      <a:r>
                        <a:rPr lang="el-GR" sz="2000" dirty="0" smtClean="0">
                          <a:solidFill>
                            <a:srgbClr val="231F1F"/>
                          </a:solidFill>
                          <a:latin typeface="Times New RomanPSMT"/>
                          <a:ea typeface="Times New Roman"/>
                          <a:cs typeface="Times New RomanPSMT"/>
                        </a:rPr>
                        <a:t>                                   Εισαγωγή      Εξαγωγή</a:t>
                      </a:r>
                    </a:p>
                    <a:p>
                      <a:pPr algn="l">
                        <a:lnSpc>
                          <a:spcPct val="115000"/>
                        </a:lnSpc>
                        <a:spcAft>
                          <a:spcPts val="0"/>
                        </a:spcAft>
                      </a:pPr>
                      <a:r>
                        <a:rPr lang="el-GR" sz="2000" dirty="0" smtClean="0">
                          <a:solidFill>
                            <a:srgbClr val="231F1F"/>
                          </a:solidFill>
                          <a:latin typeface="Times New RomanPSMT"/>
                          <a:ea typeface="Times New Roman"/>
                          <a:cs typeface="Times New Roman"/>
                        </a:rPr>
                        <a:t> </a:t>
                      </a:r>
                      <a:endParaRPr lang="el-GR" sz="2000" dirty="0">
                        <a:latin typeface="Calibri"/>
                        <a:ea typeface="Times New Roman"/>
                        <a:cs typeface="Times New Roman"/>
                      </a:endParaRPr>
                    </a:p>
                  </a:txBody>
                  <a:tcPr marL="0" marR="0" marT="0" marB="0">
                    <a:lnL>
                      <a:noFill/>
                    </a:lnL>
                    <a:lnR>
                      <a:noFill/>
                    </a:lnR>
                    <a:lnT>
                      <a:noFill/>
                    </a:lnT>
                    <a:lnB>
                      <a:noFill/>
                    </a:lnB>
                  </a:tcPr>
                </a:tc>
              </a:tr>
            </a:tbl>
          </a:graphicData>
        </a:graphic>
      </p:graphicFrame>
      <p:graphicFrame>
        <p:nvGraphicFramePr>
          <p:cNvPr id="4" name="3 - Πίνακας"/>
          <p:cNvGraphicFramePr>
            <a:graphicFrameLocks noGrp="1"/>
          </p:cNvGraphicFramePr>
          <p:nvPr/>
        </p:nvGraphicFramePr>
        <p:xfrm>
          <a:off x="4284133" y="4275666"/>
          <a:ext cx="2277533" cy="2286000"/>
        </p:xfrm>
        <a:graphic>
          <a:graphicData uri="http://schemas.openxmlformats.org/drawingml/2006/table">
            <a:tbl>
              <a:tblPr firstRow="1" bandRow="1">
                <a:tableStyleId>{5C22544A-7EE6-4342-B048-85BDC9FD1C3A}</a:tableStyleId>
              </a:tblPr>
              <a:tblGrid>
                <a:gridCol w="2277533"/>
              </a:tblGrid>
              <a:tr h="5604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dirty="0" smtClean="0"/>
                        <a:t>Στοιχείο</a:t>
                      </a:r>
                      <a:r>
                        <a:rPr lang="el-GR" baseline="0" dirty="0" smtClean="0"/>
                        <a:t> 4</a:t>
                      </a:r>
                      <a:endParaRPr lang="el-GR" dirty="0" smtClean="0"/>
                    </a:p>
                    <a:p>
                      <a:pPr algn="ctr"/>
                      <a:endParaRPr lang="el-GR" dirty="0"/>
                    </a:p>
                  </a:txBody>
                  <a:tcPr/>
                </a:tc>
              </a:tr>
              <a:tr h="4815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dirty="0" smtClean="0"/>
                        <a:t>Στοιχείο</a:t>
                      </a:r>
                      <a:r>
                        <a:rPr lang="el-GR" baseline="0" dirty="0" smtClean="0"/>
                        <a:t> 3</a:t>
                      </a:r>
                      <a:endParaRPr lang="el-GR" dirty="0" smtClean="0"/>
                    </a:p>
                    <a:p>
                      <a:pPr algn="ctr"/>
                      <a:endParaRPr lang="el-GR" dirty="0"/>
                    </a:p>
                  </a:txBody>
                  <a:tcPr/>
                </a:tc>
              </a:tr>
              <a:tr h="4815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dirty="0" smtClean="0"/>
                        <a:t>Στοιχείο</a:t>
                      </a:r>
                      <a:r>
                        <a:rPr lang="el-GR" baseline="0" dirty="0" smtClean="0"/>
                        <a:t> 2</a:t>
                      </a:r>
                      <a:endParaRPr lang="el-GR" dirty="0" smtClean="0"/>
                    </a:p>
                    <a:p>
                      <a:pPr algn="ctr"/>
                      <a:endParaRPr lang="el-GR" dirty="0"/>
                    </a:p>
                  </a:txBody>
                  <a:tcPr/>
                </a:tc>
              </a:tr>
              <a:tr h="279021">
                <a:tc>
                  <a:txBody>
                    <a:bodyPr/>
                    <a:lstStyle/>
                    <a:p>
                      <a:pPr algn="ctr"/>
                      <a:r>
                        <a:rPr lang="el-GR" dirty="0" smtClean="0"/>
                        <a:t>Στοιχείο</a:t>
                      </a:r>
                      <a:r>
                        <a:rPr lang="el-GR" baseline="0" dirty="0" smtClean="0"/>
                        <a:t> 1</a:t>
                      </a:r>
                      <a:endParaRPr lang="el-GR" dirty="0"/>
                    </a:p>
                  </a:txBody>
                  <a:tcPr/>
                </a:tc>
              </a:tr>
            </a:tbl>
          </a:graphicData>
        </a:graphic>
      </p:graphicFrame>
      <p:cxnSp>
        <p:nvCxnSpPr>
          <p:cNvPr id="6" name="5 - Ευθύγραμμο βέλος σύνδεσης"/>
          <p:cNvCxnSpPr/>
          <p:nvPr/>
        </p:nvCxnSpPr>
        <p:spPr bwMode="auto">
          <a:xfrm>
            <a:off x="3911600" y="3657600"/>
            <a:ext cx="694267" cy="287868"/>
          </a:xfrm>
          <a:prstGeom prst="straightConnector1">
            <a:avLst/>
          </a:prstGeom>
          <a:solidFill>
            <a:srgbClr val="C0C0C0"/>
          </a:solidFill>
          <a:ln w="28575" cap="flat" cmpd="sng" algn="ctr">
            <a:noFill/>
            <a:prstDash val="solid"/>
            <a:round/>
            <a:headEnd type="none" w="med" len="med"/>
            <a:tailEnd type="arrow"/>
          </a:ln>
          <a:effectLst/>
        </p:spPr>
      </p:cxnSp>
      <p:cxnSp>
        <p:nvCxnSpPr>
          <p:cNvPr id="10" name="9 - Ευθύγραμμο βέλος σύνδεσης"/>
          <p:cNvCxnSpPr/>
          <p:nvPr/>
        </p:nvCxnSpPr>
        <p:spPr bwMode="auto">
          <a:xfrm>
            <a:off x="3886200" y="3615267"/>
            <a:ext cx="821267" cy="304800"/>
          </a:xfrm>
          <a:prstGeom prst="straightConnector1">
            <a:avLst/>
          </a:prstGeom>
          <a:solidFill>
            <a:srgbClr val="C0C0C0"/>
          </a:solidFill>
          <a:ln w="28575" cap="flat" cmpd="sng" algn="ctr">
            <a:noFill/>
            <a:prstDash val="solid"/>
            <a:round/>
            <a:headEnd type="none" w="med" len="med"/>
            <a:tailEnd type="arrow"/>
          </a:ln>
          <a:effectLst/>
        </p:spPr>
      </p:cxnSp>
      <p:cxnSp>
        <p:nvCxnSpPr>
          <p:cNvPr id="12" name="11 - Ευθύγραμμο βέλος σύνδεσης"/>
          <p:cNvCxnSpPr/>
          <p:nvPr/>
        </p:nvCxnSpPr>
        <p:spPr bwMode="auto">
          <a:xfrm>
            <a:off x="3369733" y="3649133"/>
            <a:ext cx="939800" cy="448734"/>
          </a:xfrm>
          <a:prstGeom prst="straightConnector1">
            <a:avLst/>
          </a:prstGeom>
          <a:solidFill>
            <a:srgbClr val="C0C0C0"/>
          </a:solidFill>
          <a:ln w="28575" cap="flat" cmpd="sng" algn="ctr">
            <a:noFill/>
            <a:prstDash val="solid"/>
            <a:round/>
            <a:headEnd type="none" w="med" len="med"/>
            <a:tailEnd type="arrow"/>
          </a:ln>
          <a:effectLst/>
        </p:spPr>
      </p:cxnSp>
      <p:sp>
        <p:nvSpPr>
          <p:cNvPr id="17" name="16 - Βέλος προς τα επάνω"/>
          <p:cNvSpPr/>
          <p:nvPr/>
        </p:nvSpPr>
        <p:spPr bwMode="auto">
          <a:xfrm>
            <a:off x="5994400" y="3801535"/>
            <a:ext cx="254000" cy="374654"/>
          </a:xfrm>
          <a:prstGeom prst="upArrow">
            <a:avLst/>
          </a:prstGeom>
          <a:solidFill>
            <a:srgbClr val="C0C0C0"/>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80000"/>
              </a:lnSpc>
              <a:spcBef>
                <a:spcPct val="2000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8" name="17 - Βέλος προς τα κάτω"/>
          <p:cNvSpPr/>
          <p:nvPr/>
        </p:nvSpPr>
        <p:spPr bwMode="auto">
          <a:xfrm>
            <a:off x="4529667" y="3793067"/>
            <a:ext cx="304800" cy="389834"/>
          </a:xfrm>
          <a:prstGeom prst="downArrow">
            <a:avLst/>
          </a:prstGeom>
          <a:solidFill>
            <a:srgbClr val="C0C0C0"/>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80000"/>
              </a:lnSpc>
              <a:spcBef>
                <a:spcPct val="2000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6AD1C6FD-A228-4DFF-9C48-5B61C80157C8}" type="slidenum">
              <a:rPr lang="en-US" smtClean="0"/>
              <a:pPr/>
              <a:t>63</a:t>
            </a:fld>
            <a:endParaRPr lang="en-US" dirty="0"/>
          </a:p>
        </p:txBody>
      </p:sp>
      <p:graphicFrame>
        <p:nvGraphicFramePr>
          <p:cNvPr id="3" name="2 - Πίνακας"/>
          <p:cNvGraphicFramePr>
            <a:graphicFrameLocks noGrp="1"/>
          </p:cNvGraphicFramePr>
          <p:nvPr/>
        </p:nvGraphicFramePr>
        <p:xfrm>
          <a:off x="1791229" y="457200"/>
          <a:ext cx="6243638" cy="2103120"/>
        </p:xfrm>
        <a:graphic>
          <a:graphicData uri="http://schemas.openxmlformats.org/drawingml/2006/table">
            <a:tbl>
              <a:tblPr/>
              <a:tblGrid>
                <a:gridCol w="6243638"/>
              </a:tblGrid>
              <a:tr h="912283">
                <a:tc>
                  <a:txBody>
                    <a:bodyPr/>
                    <a:lstStyle/>
                    <a:p>
                      <a:pPr algn="l">
                        <a:lnSpc>
                          <a:spcPct val="115000"/>
                        </a:lnSpc>
                        <a:spcAft>
                          <a:spcPts val="0"/>
                        </a:spcAft>
                      </a:pPr>
                      <a:r>
                        <a:rPr lang="el-GR" sz="2000" dirty="0">
                          <a:solidFill>
                            <a:srgbClr val="231F1F"/>
                          </a:solidFill>
                          <a:latin typeface="Times New RomanPSMT"/>
                          <a:ea typeface="Times New Roman"/>
                          <a:cs typeface="Times New RomanPSMT"/>
                        </a:rPr>
                        <a:t>Μια </a:t>
                      </a:r>
                      <a:r>
                        <a:rPr lang="el-GR" sz="2000" b="1" dirty="0">
                          <a:solidFill>
                            <a:srgbClr val="231F1F"/>
                          </a:solidFill>
                          <a:latin typeface="Times New RomanPS Bold ItalicMT"/>
                          <a:ea typeface="Times New Roman"/>
                          <a:cs typeface="Times New RomanPS Bold ItalicMT"/>
                        </a:rPr>
                        <a:t>ουρά</a:t>
                      </a:r>
                      <a:r>
                        <a:rPr lang="el-GR" sz="2000" dirty="0">
                          <a:solidFill>
                            <a:srgbClr val="231F1F"/>
                          </a:solidFill>
                          <a:latin typeface="Times New RomanPS Bold ItalicMT"/>
                          <a:ea typeface="Times New Roman"/>
                          <a:cs typeface="Times New RomanPS Bold ItalicMT"/>
                        </a:rPr>
                        <a:t> </a:t>
                      </a:r>
                      <a:r>
                        <a:rPr lang="el-GR" sz="2000" dirty="0">
                          <a:solidFill>
                            <a:srgbClr val="231F1F"/>
                          </a:solidFill>
                          <a:latin typeface="Times New RomanPSMT"/>
                          <a:ea typeface="Times New Roman"/>
                          <a:cs typeface="Times New RomanPSMT"/>
                        </a:rPr>
                        <a:t>(</a:t>
                      </a:r>
                      <a:r>
                        <a:rPr lang="el-GR" sz="2000" dirty="0" err="1">
                          <a:solidFill>
                            <a:srgbClr val="231F1F"/>
                          </a:solidFill>
                          <a:latin typeface="Times New RomanPSMT"/>
                          <a:ea typeface="Times New Roman"/>
                          <a:cs typeface="Times New RomanPSMT"/>
                        </a:rPr>
                        <a:t>queue</a:t>
                      </a:r>
                      <a:r>
                        <a:rPr lang="el-GR" sz="2000" dirty="0">
                          <a:solidFill>
                            <a:srgbClr val="231F1F"/>
                          </a:solidFill>
                          <a:latin typeface="Times New RomanPSMT"/>
                          <a:ea typeface="Times New Roman"/>
                          <a:cs typeface="Times New RomanPSMT"/>
                        </a:rPr>
                        <a:t>) αποτελεί μια γραμμική διάταξη στοιχείων, </a:t>
                      </a:r>
                      <a:r>
                        <a:rPr lang="el-GR" sz="2000" dirty="0" smtClean="0">
                          <a:solidFill>
                            <a:srgbClr val="231F1F"/>
                          </a:solidFill>
                          <a:latin typeface="Times New RomanPSMT"/>
                          <a:ea typeface="Times New Roman"/>
                          <a:cs typeface="Times New RomanPSMT"/>
                        </a:rPr>
                        <a:t>στην</a:t>
                      </a:r>
                      <a:r>
                        <a:rPr lang="el-GR" sz="2000" baseline="0" dirty="0" smtClean="0">
                          <a:solidFill>
                            <a:schemeClr val="tx1"/>
                          </a:solidFill>
                          <a:latin typeface="Calibri"/>
                          <a:ea typeface="Times New Roman"/>
                          <a:cs typeface="Times New Roman"/>
                        </a:rPr>
                        <a:t> </a:t>
                      </a:r>
                      <a:r>
                        <a:rPr lang="el-GR" sz="2000" dirty="0" smtClean="0">
                          <a:solidFill>
                            <a:srgbClr val="231F1F"/>
                          </a:solidFill>
                          <a:latin typeface="Times New RomanPSMT"/>
                          <a:ea typeface="Times New Roman"/>
                          <a:cs typeface="Times New RomanPSMT"/>
                        </a:rPr>
                        <a:t>οποία </a:t>
                      </a:r>
                      <a:r>
                        <a:rPr lang="el-GR" sz="2000" dirty="0">
                          <a:solidFill>
                            <a:srgbClr val="231F1F"/>
                          </a:solidFill>
                          <a:latin typeface="Times New RomanPSMT"/>
                          <a:ea typeface="Times New Roman"/>
                          <a:cs typeface="Times New RomanPSMT"/>
                        </a:rPr>
                        <a:t>εισάγονται νέα στοιχεία από ένα άκρο και εξάγονται </a:t>
                      </a:r>
                      <a:r>
                        <a:rPr lang="el-GR" sz="2000" dirty="0" smtClean="0">
                          <a:solidFill>
                            <a:srgbClr val="231F1F"/>
                          </a:solidFill>
                          <a:latin typeface="Times New RomanPSMT"/>
                          <a:ea typeface="Times New Roman"/>
                          <a:cs typeface="Times New RomanPSMT"/>
                        </a:rPr>
                        <a:t>υπάρχοντα</a:t>
                      </a:r>
                      <a:r>
                        <a:rPr lang="el-GR" sz="2000" baseline="0" dirty="0" smtClean="0">
                          <a:solidFill>
                            <a:schemeClr val="tx1"/>
                          </a:solidFill>
                          <a:latin typeface="Calibri"/>
                          <a:ea typeface="Times New Roman"/>
                          <a:cs typeface="Times New Roman"/>
                        </a:rPr>
                        <a:t> </a:t>
                      </a:r>
                      <a:r>
                        <a:rPr lang="el-GR" sz="2000" dirty="0" smtClean="0">
                          <a:solidFill>
                            <a:srgbClr val="231F1F"/>
                          </a:solidFill>
                          <a:latin typeface="Times New RomanPSMT"/>
                          <a:ea typeface="Times New Roman"/>
                          <a:cs typeface="Times New RomanPSMT"/>
                        </a:rPr>
                        <a:t>στοιχεία </a:t>
                      </a:r>
                      <a:r>
                        <a:rPr lang="el-GR" sz="2000" dirty="0">
                          <a:solidFill>
                            <a:srgbClr val="231F1F"/>
                          </a:solidFill>
                          <a:latin typeface="Times New RomanPSMT"/>
                          <a:ea typeface="Times New Roman"/>
                          <a:cs typeface="Times New RomanPSMT"/>
                        </a:rPr>
                        <a:t>από το άλλο άκρο </a:t>
                      </a:r>
                      <a:r>
                        <a:rPr lang="el-GR" sz="2000" dirty="0" smtClean="0">
                          <a:solidFill>
                            <a:srgbClr val="231F1F"/>
                          </a:solidFill>
                          <a:latin typeface="Times New RomanPSMT"/>
                          <a:ea typeface="Times New Roman"/>
                          <a:cs typeface="Times New RomanPSMT"/>
                        </a:rPr>
                        <a:t>Η </a:t>
                      </a:r>
                      <a:r>
                        <a:rPr lang="el-GR" sz="2000" dirty="0">
                          <a:solidFill>
                            <a:srgbClr val="231F1F"/>
                          </a:solidFill>
                          <a:latin typeface="Times New RomanPSMT"/>
                          <a:ea typeface="Times New Roman"/>
                          <a:cs typeface="Times New RomanPSMT"/>
                        </a:rPr>
                        <a:t>λειτουργία της ουράς </a:t>
                      </a:r>
                      <a:r>
                        <a:rPr lang="el-GR" sz="2000" dirty="0" smtClean="0">
                          <a:solidFill>
                            <a:srgbClr val="231F1F"/>
                          </a:solidFill>
                          <a:latin typeface="Times New RomanPSMT"/>
                          <a:ea typeface="Times New Roman"/>
                          <a:cs typeface="Times New RomanPSMT"/>
                        </a:rPr>
                        <a:t>αποκαλείται </a:t>
                      </a:r>
                      <a:r>
                        <a:rPr lang="el-GR" sz="2000" dirty="0">
                          <a:solidFill>
                            <a:srgbClr val="231F1F"/>
                          </a:solidFill>
                          <a:latin typeface="Times New RomanPS Bold ItalicMT"/>
                          <a:ea typeface="Times New Roman"/>
                          <a:cs typeface="Times New RomanPS Bold ItalicMT"/>
                        </a:rPr>
                        <a:t>FIFO </a:t>
                      </a:r>
                      <a:r>
                        <a:rPr lang="el-GR" sz="2000" dirty="0">
                          <a:solidFill>
                            <a:srgbClr val="231F1F"/>
                          </a:solidFill>
                          <a:latin typeface="Times New RomanPSMT"/>
                          <a:ea typeface="Times New Roman"/>
                          <a:cs typeface="Times New RomanPSMT"/>
                        </a:rPr>
                        <a:t>(</a:t>
                      </a:r>
                      <a:r>
                        <a:rPr lang="el-GR" sz="2000" dirty="0" err="1">
                          <a:solidFill>
                            <a:srgbClr val="231F1F"/>
                          </a:solidFill>
                          <a:latin typeface="Times New RomanPSMT"/>
                          <a:ea typeface="Times New Roman"/>
                          <a:cs typeface="Times New RomanPSMT"/>
                        </a:rPr>
                        <a:t>First</a:t>
                      </a:r>
                      <a:r>
                        <a:rPr lang="el-GR" sz="2000" dirty="0">
                          <a:solidFill>
                            <a:srgbClr val="231F1F"/>
                          </a:solidFill>
                          <a:latin typeface="Times New RomanPSMT"/>
                          <a:ea typeface="Times New Roman"/>
                          <a:cs typeface="Times New RomanPSMT"/>
                        </a:rPr>
                        <a:t> </a:t>
                      </a:r>
                      <a:r>
                        <a:rPr lang="el-GR" sz="2000" dirty="0" err="1">
                          <a:solidFill>
                            <a:srgbClr val="231F1F"/>
                          </a:solidFill>
                          <a:latin typeface="Times New RomanPSMT"/>
                          <a:ea typeface="Times New Roman"/>
                          <a:cs typeface="Times New RomanPSMT"/>
                        </a:rPr>
                        <a:t>In</a:t>
                      </a:r>
                      <a:r>
                        <a:rPr lang="el-GR" sz="2000" dirty="0">
                          <a:solidFill>
                            <a:srgbClr val="231F1F"/>
                          </a:solidFill>
                          <a:latin typeface="Times New RomanPSMT"/>
                          <a:ea typeface="Times New Roman"/>
                          <a:cs typeface="Times New RomanPSMT"/>
                        </a:rPr>
                        <a:t>, </a:t>
                      </a:r>
                      <a:r>
                        <a:rPr lang="el-GR" sz="2000" dirty="0" err="1">
                          <a:solidFill>
                            <a:srgbClr val="231F1F"/>
                          </a:solidFill>
                          <a:latin typeface="Times New RomanPSMT"/>
                          <a:ea typeface="Times New Roman"/>
                          <a:cs typeface="Times New RomanPSMT"/>
                        </a:rPr>
                        <a:t>First</a:t>
                      </a:r>
                      <a:r>
                        <a:rPr lang="el-GR" sz="2000" dirty="0">
                          <a:solidFill>
                            <a:srgbClr val="231F1F"/>
                          </a:solidFill>
                          <a:latin typeface="Times New RomanPSMT"/>
                          <a:ea typeface="Times New Roman"/>
                          <a:cs typeface="Times New RomanPSMT"/>
                        </a:rPr>
                        <a:t> </a:t>
                      </a:r>
                      <a:r>
                        <a:rPr lang="el-GR" sz="2000" dirty="0" err="1">
                          <a:solidFill>
                            <a:srgbClr val="231F1F"/>
                          </a:solidFill>
                          <a:latin typeface="Times New RomanPSMT"/>
                          <a:ea typeface="Times New Roman"/>
                          <a:cs typeface="Times New RomanPSMT"/>
                        </a:rPr>
                        <a:t>Out</a:t>
                      </a:r>
                      <a:r>
                        <a:rPr lang="el-GR" sz="2000" dirty="0">
                          <a:solidFill>
                            <a:srgbClr val="231F1F"/>
                          </a:solidFill>
                          <a:latin typeface="Times New RomanPSMT"/>
                          <a:ea typeface="Times New Roman"/>
                          <a:cs typeface="Times New RomanPSMT"/>
                        </a:rPr>
                        <a:t>), δηλαδή το στοιχείο το οποίο </a:t>
                      </a:r>
                      <a:r>
                        <a:rPr lang="el-GR" sz="2000" dirty="0" smtClean="0">
                          <a:solidFill>
                            <a:srgbClr val="231F1F"/>
                          </a:solidFill>
                          <a:latin typeface="Times New RomanPSMT"/>
                          <a:ea typeface="Times New Roman"/>
                          <a:cs typeface="Times New RomanPSMT"/>
                        </a:rPr>
                        <a:t>εισάγεται </a:t>
                      </a:r>
                      <a:r>
                        <a:rPr lang="el-GR" sz="2000" dirty="0">
                          <a:solidFill>
                            <a:srgbClr val="231F1F"/>
                          </a:solidFill>
                          <a:latin typeface="Times New RomanPSMT"/>
                          <a:ea typeface="Times New Roman"/>
                          <a:cs typeface="Times New RomanPSMT"/>
                        </a:rPr>
                        <a:t>πρώτο στην ουρά εξέρχεται και πρώτο.</a:t>
                      </a:r>
                      <a:endParaRPr lang="el-GR" sz="2000" dirty="0">
                        <a:latin typeface="Calibri"/>
                        <a:ea typeface="Times New Roman"/>
                        <a:cs typeface="Times New Roman"/>
                      </a:endParaRPr>
                    </a:p>
                  </a:txBody>
                  <a:tcPr marL="0" marR="0" marT="0" marB="0">
                    <a:lnL>
                      <a:noFill/>
                    </a:lnL>
                    <a:lnR>
                      <a:noFill/>
                    </a:lnR>
                    <a:lnT>
                      <a:noFill/>
                    </a:lnT>
                    <a:lnB>
                      <a:noFill/>
                    </a:lnB>
                  </a:tcPr>
                </a:tc>
              </a:tr>
            </a:tbl>
          </a:graphicData>
        </a:graphic>
      </p:graphicFrame>
      <p:graphicFrame>
        <p:nvGraphicFramePr>
          <p:cNvPr id="5" name="4 - Πίνακας"/>
          <p:cNvGraphicFramePr>
            <a:graphicFrameLocks noGrp="1"/>
          </p:cNvGraphicFramePr>
          <p:nvPr/>
        </p:nvGraphicFramePr>
        <p:xfrm>
          <a:off x="2878667" y="3725333"/>
          <a:ext cx="4572000" cy="406400"/>
        </p:xfrm>
        <a:graphic>
          <a:graphicData uri="http://schemas.openxmlformats.org/drawingml/2006/table">
            <a:tbl>
              <a:tblPr firstRow="1" bandRow="1">
                <a:tableStyleId>{5C22544A-7EE6-4342-B048-85BDC9FD1C3A}</a:tableStyleId>
              </a:tblPr>
              <a:tblGrid>
                <a:gridCol w="1524000"/>
                <a:gridCol w="1524000"/>
                <a:gridCol w="1524000"/>
              </a:tblGrid>
              <a:tr h="406400">
                <a:tc>
                  <a:txBody>
                    <a:bodyPr/>
                    <a:lstStyle/>
                    <a:p>
                      <a:r>
                        <a:rPr lang="el-GR" dirty="0" smtClean="0"/>
                        <a:t>Στοιχείο1</a:t>
                      </a:r>
                      <a:endParaRPr lang="el-GR" dirty="0"/>
                    </a:p>
                  </a:txBody>
                  <a:tcPr/>
                </a:tc>
                <a:tc>
                  <a:txBody>
                    <a:bodyPr/>
                    <a:lstStyle/>
                    <a:p>
                      <a:r>
                        <a:rPr lang="el-GR" dirty="0" smtClean="0"/>
                        <a:t>Στοιχείο2</a:t>
                      </a:r>
                      <a:endParaRPr lang="el-GR" dirty="0"/>
                    </a:p>
                  </a:txBody>
                  <a:tcPr/>
                </a:tc>
                <a:tc>
                  <a:txBody>
                    <a:bodyPr/>
                    <a:lstStyle/>
                    <a:p>
                      <a:r>
                        <a:rPr lang="el-GR" dirty="0" smtClean="0"/>
                        <a:t>Στοιχείο3</a:t>
                      </a:r>
                      <a:endParaRPr lang="el-GR" dirty="0"/>
                    </a:p>
                  </a:txBody>
                  <a:tcPr/>
                </a:tc>
              </a:tr>
            </a:tbl>
          </a:graphicData>
        </a:graphic>
      </p:graphicFrame>
      <p:sp>
        <p:nvSpPr>
          <p:cNvPr id="7" name="6 - Αριστερό βέλος"/>
          <p:cNvSpPr/>
          <p:nvPr/>
        </p:nvSpPr>
        <p:spPr bwMode="auto">
          <a:xfrm>
            <a:off x="7636934" y="3801534"/>
            <a:ext cx="889000" cy="262466"/>
          </a:xfrm>
          <a:prstGeom prst="leftArrow">
            <a:avLst/>
          </a:prstGeom>
          <a:solidFill>
            <a:srgbClr val="C0C0C0"/>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80000"/>
              </a:lnSpc>
              <a:spcBef>
                <a:spcPct val="2000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8" name="7 - Αριστερό βέλος"/>
          <p:cNvSpPr/>
          <p:nvPr/>
        </p:nvSpPr>
        <p:spPr bwMode="auto">
          <a:xfrm>
            <a:off x="1862667" y="3776133"/>
            <a:ext cx="846666" cy="321734"/>
          </a:xfrm>
          <a:prstGeom prst="leftArrow">
            <a:avLst/>
          </a:prstGeom>
          <a:solidFill>
            <a:srgbClr val="C0C0C0"/>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80000"/>
              </a:lnSpc>
              <a:spcBef>
                <a:spcPct val="2000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6AD1C6FD-A228-4DFF-9C48-5B61C80157C8}" type="slidenum">
              <a:rPr lang="en-US" smtClean="0"/>
              <a:pPr/>
              <a:t>64</a:t>
            </a:fld>
            <a:endParaRPr lang="en-US" dirty="0"/>
          </a:p>
        </p:txBody>
      </p:sp>
      <p:graphicFrame>
        <p:nvGraphicFramePr>
          <p:cNvPr id="3" name="2 - Πίνακας"/>
          <p:cNvGraphicFramePr>
            <a:graphicFrameLocks noGrp="1"/>
          </p:cNvGraphicFramePr>
          <p:nvPr/>
        </p:nvGraphicFramePr>
        <p:xfrm>
          <a:off x="1630362" y="388620"/>
          <a:ext cx="6192838" cy="2453640"/>
        </p:xfrm>
        <a:graphic>
          <a:graphicData uri="http://schemas.openxmlformats.org/drawingml/2006/table">
            <a:tbl>
              <a:tblPr/>
              <a:tblGrid>
                <a:gridCol w="6192838"/>
              </a:tblGrid>
              <a:tr h="0">
                <a:tc>
                  <a:txBody>
                    <a:bodyPr/>
                    <a:lstStyle/>
                    <a:p>
                      <a:pPr algn="l">
                        <a:lnSpc>
                          <a:spcPct val="115000"/>
                        </a:lnSpc>
                        <a:spcAft>
                          <a:spcPts val="0"/>
                        </a:spcAft>
                      </a:pPr>
                      <a:r>
                        <a:rPr lang="el-GR" sz="2000" dirty="0">
                          <a:solidFill>
                            <a:srgbClr val="231F1F"/>
                          </a:solidFill>
                          <a:latin typeface="Times New RomanPSMT"/>
                          <a:ea typeface="Times New Roman"/>
                          <a:cs typeface="Times New RomanPSMT"/>
                        </a:rPr>
                        <a:t>Σε μια (συνδεσμική) </a:t>
                      </a:r>
                      <a:r>
                        <a:rPr lang="el-GR" sz="2000" b="1" dirty="0">
                          <a:solidFill>
                            <a:srgbClr val="231F1F"/>
                          </a:solidFill>
                          <a:latin typeface="Times New RomanPS Bold ItalicMT"/>
                          <a:ea typeface="Times New Roman"/>
                          <a:cs typeface="Times New RomanPS Bold ItalicMT"/>
                        </a:rPr>
                        <a:t>λίστα</a:t>
                      </a:r>
                      <a:r>
                        <a:rPr lang="el-GR" sz="2000" dirty="0">
                          <a:solidFill>
                            <a:srgbClr val="231F1F"/>
                          </a:solidFill>
                          <a:latin typeface="Times New RomanPS Bold ItalicMT"/>
                          <a:ea typeface="Times New Roman"/>
                          <a:cs typeface="Times New RomanPS Bold ItalicMT"/>
                        </a:rPr>
                        <a:t> </a:t>
                      </a:r>
                      <a:r>
                        <a:rPr lang="el-GR" sz="2000" dirty="0">
                          <a:solidFill>
                            <a:srgbClr val="231F1F"/>
                          </a:solidFill>
                          <a:latin typeface="Times New RomanPSMT"/>
                          <a:ea typeface="Times New Roman"/>
                          <a:cs typeface="Times New RomanPSMT"/>
                        </a:rPr>
                        <a:t>(</a:t>
                      </a:r>
                      <a:r>
                        <a:rPr lang="el-GR" sz="2000" dirty="0" err="1">
                          <a:solidFill>
                            <a:srgbClr val="231F1F"/>
                          </a:solidFill>
                          <a:latin typeface="Times New RomanPSMT"/>
                          <a:ea typeface="Times New Roman"/>
                          <a:cs typeface="Times New RomanPSMT"/>
                        </a:rPr>
                        <a:t>linked</a:t>
                      </a:r>
                      <a:r>
                        <a:rPr lang="el-GR" sz="2000" dirty="0">
                          <a:solidFill>
                            <a:srgbClr val="231F1F"/>
                          </a:solidFill>
                          <a:latin typeface="Times New RomanPSMT"/>
                          <a:ea typeface="Times New Roman"/>
                          <a:cs typeface="Times New RomanPSMT"/>
                        </a:rPr>
                        <a:t> </a:t>
                      </a:r>
                      <a:r>
                        <a:rPr lang="el-GR" sz="2000" dirty="0" err="1">
                          <a:solidFill>
                            <a:srgbClr val="231F1F"/>
                          </a:solidFill>
                          <a:latin typeface="Times New RomanPSMT"/>
                          <a:ea typeface="Times New Roman"/>
                          <a:cs typeface="Times New RomanPSMT"/>
                        </a:rPr>
                        <a:t>list</a:t>
                      </a:r>
                      <a:r>
                        <a:rPr lang="el-GR" sz="2000" dirty="0">
                          <a:solidFill>
                            <a:srgbClr val="231F1F"/>
                          </a:solidFill>
                          <a:latin typeface="Times New RomanPSMT"/>
                          <a:ea typeface="Times New Roman"/>
                          <a:cs typeface="Times New RomanPSMT"/>
                        </a:rPr>
                        <a:t>) τα στοιχεία φαίνονται «</a:t>
                      </a:r>
                      <a:r>
                        <a:rPr lang="el-GR" sz="2000" dirty="0" smtClean="0">
                          <a:solidFill>
                            <a:srgbClr val="231F1F"/>
                          </a:solidFill>
                          <a:latin typeface="Times New RomanPSMT"/>
                          <a:ea typeface="Times New Roman"/>
                          <a:cs typeface="Times New RomanPSMT"/>
                        </a:rPr>
                        <a:t>λογικά</a:t>
                      </a:r>
                      <a:r>
                        <a:rPr lang="el-GR" sz="2000" dirty="0">
                          <a:solidFill>
                            <a:srgbClr val="231F1F"/>
                          </a:solidFill>
                          <a:latin typeface="Times New RomanPSMT"/>
                          <a:ea typeface="Times New Roman"/>
                          <a:cs typeface="Times New RomanPSMT"/>
                        </a:rPr>
                        <a:t>» ότι είναι γραμμικά διατεταγμένα, χωρίς όμως αυτό να σημαίνει </a:t>
                      </a:r>
                      <a:r>
                        <a:rPr lang="el-GR" sz="2000" dirty="0" smtClean="0">
                          <a:solidFill>
                            <a:srgbClr val="231F1F"/>
                          </a:solidFill>
                          <a:latin typeface="Times New RomanPSMT"/>
                          <a:ea typeface="Times New Roman"/>
                          <a:cs typeface="Times New RomanPSMT"/>
                        </a:rPr>
                        <a:t>ότι</a:t>
                      </a:r>
                      <a:r>
                        <a:rPr lang="el-GR" sz="2000" baseline="0" dirty="0" smtClean="0">
                          <a:solidFill>
                            <a:schemeClr val="tx1"/>
                          </a:solidFill>
                          <a:latin typeface="Calibri"/>
                          <a:ea typeface="Times New Roman"/>
                          <a:cs typeface="Times New Roman"/>
                        </a:rPr>
                        <a:t> </a:t>
                      </a:r>
                      <a:r>
                        <a:rPr lang="el-GR" sz="2000" dirty="0" smtClean="0">
                          <a:solidFill>
                            <a:srgbClr val="231F1F"/>
                          </a:solidFill>
                          <a:latin typeface="Times New RomanPSMT"/>
                          <a:ea typeface="Times New Roman"/>
                          <a:cs typeface="Times New RomanPSMT"/>
                        </a:rPr>
                        <a:t>βρίσκονται </a:t>
                      </a:r>
                      <a:r>
                        <a:rPr lang="el-GR" sz="2000" dirty="0">
                          <a:solidFill>
                            <a:srgbClr val="231F1F"/>
                          </a:solidFill>
                          <a:latin typeface="Times New RomanPSMT"/>
                          <a:ea typeface="Times New Roman"/>
                          <a:cs typeface="Times New RomanPSMT"/>
                        </a:rPr>
                        <a:t>σε συνεχόμενες θέσεις της μνήμης του </a:t>
                      </a:r>
                      <a:r>
                        <a:rPr lang="el-GR" sz="2000" dirty="0" smtClean="0">
                          <a:solidFill>
                            <a:srgbClr val="231F1F"/>
                          </a:solidFill>
                          <a:latin typeface="Times New RomanPSMT"/>
                          <a:ea typeface="Times New Roman"/>
                          <a:cs typeface="Times New RomanPSMT"/>
                        </a:rPr>
                        <a:t>υπολογιστή. </a:t>
                      </a:r>
                      <a:r>
                        <a:rPr lang="el-GR" sz="2000" dirty="0">
                          <a:solidFill>
                            <a:srgbClr val="231F1F"/>
                          </a:solidFill>
                          <a:latin typeface="Times New RomanPSMT"/>
                          <a:ea typeface="Times New Roman"/>
                          <a:cs typeface="Times New RomanPSMT"/>
                        </a:rPr>
                        <a:t>Ανεξάρτητα από τη θέση που καταλαμβάνει στη μνήμη ένα </a:t>
                      </a:r>
                      <a:r>
                        <a:rPr lang="el-GR" sz="2000" dirty="0" smtClean="0">
                          <a:solidFill>
                            <a:srgbClr val="231F1F"/>
                          </a:solidFill>
                          <a:latin typeface="Times New RomanPSMT"/>
                          <a:ea typeface="Times New Roman"/>
                          <a:cs typeface="Times New RomanPSMT"/>
                        </a:rPr>
                        <a:t>δεδομένο</a:t>
                      </a:r>
                      <a:r>
                        <a:rPr lang="el-GR" sz="2000" dirty="0">
                          <a:solidFill>
                            <a:srgbClr val="231F1F"/>
                          </a:solidFill>
                          <a:latin typeface="Times New RomanPSMT"/>
                          <a:ea typeface="Times New Roman"/>
                          <a:cs typeface="Times New RomanPSMT"/>
                        </a:rPr>
                        <a:t>, συσχετίζεται με το επόμενό του με τη βοήθεια κάποιου </a:t>
                      </a:r>
                      <a:r>
                        <a:rPr lang="el-GR" sz="2000" b="1" dirty="0" smtClean="0">
                          <a:solidFill>
                            <a:srgbClr val="231F1F"/>
                          </a:solidFill>
                          <a:latin typeface="Times New RomanPS Bold ItalicMT"/>
                          <a:ea typeface="Times New Roman"/>
                          <a:cs typeface="Times New RomanPS Bold ItalicMT"/>
                        </a:rPr>
                        <a:t>δείκτη</a:t>
                      </a:r>
                      <a:r>
                        <a:rPr lang="el-GR" sz="2000" baseline="0" dirty="0" smtClean="0">
                          <a:solidFill>
                            <a:schemeClr val="tx1"/>
                          </a:solidFill>
                          <a:latin typeface="Calibri"/>
                          <a:ea typeface="Times New Roman"/>
                          <a:cs typeface="Times New Roman"/>
                        </a:rPr>
                        <a:t> </a:t>
                      </a:r>
                      <a:r>
                        <a:rPr lang="el-GR" sz="2000" dirty="0" smtClean="0">
                          <a:solidFill>
                            <a:srgbClr val="231F1F"/>
                          </a:solidFill>
                          <a:latin typeface="Times New RomanPSMT"/>
                          <a:ea typeface="Times New Roman"/>
                          <a:cs typeface="Times New RomanPSMT"/>
                        </a:rPr>
                        <a:t>(</a:t>
                      </a:r>
                      <a:r>
                        <a:rPr lang="el-GR" sz="2000" dirty="0" err="1" smtClean="0">
                          <a:solidFill>
                            <a:srgbClr val="231F1F"/>
                          </a:solidFill>
                          <a:latin typeface="Times New RomanPSMT"/>
                          <a:ea typeface="Times New Roman"/>
                          <a:cs typeface="Times New RomanPSMT"/>
                        </a:rPr>
                        <a:t>pointer</a:t>
                      </a:r>
                      <a:r>
                        <a:rPr lang="el-GR" sz="2000" dirty="0">
                          <a:solidFill>
                            <a:srgbClr val="231F1F"/>
                          </a:solidFill>
                          <a:latin typeface="Times New RomanPSMT"/>
                          <a:ea typeface="Times New Roman"/>
                          <a:cs typeface="Times New RomanPSMT"/>
                        </a:rPr>
                        <a:t>).</a:t>
                      </a:r>
                      <a:endParaRPr lang="el-GR" sz="2000" dirty="0">
                        <a:latin typeface="Calibri"/>
                        <a:ea typeface="Times New Roman"/>
                        <a:cs typeface="Times New Roman"/>
                      </a:endParaRPr>
                    </a:p>
                  </a:txBody>
                  <a:tcPr marL="0" marR="0" marT="0" marB="0">
                    <a:lnL>
                      <a:noFill/>
                    </a:lnL>
                    <a:lnR>
                      <a:noFill/>
                    </a:lnR>
                    <a:lnT>
                      <a:noFill/>
                    </a:lnT>
                    <a:lnB>
                      <a:noFill/>
                    </a:lnB>
                  </a:tcPr>
                </a:tc>
              </a:tr>
            </a:tbl>
          </a:graphicData>
        </a:graphic>
      </p:graphicFrame>
      <p:graphicFrame>
        <p:nvGraphicFramePr>
          <p:cNvPr id="4" name="3 - Πίνακας"/>
          <p:cNvGraphicFramePr>
            <a:graphicFrameLocks noGrp="1"/>
          </p:cNvGraphicFramePr>
          <p:nvPr/>
        </p:nvGraphicFramePr>
        <p:xfrm>
          <a:off x="1761067" y="3674533"/>
          <a:ext cx="2489200" cy="370840"/>
        </p:xfrm>
        <a:graphic>
          <a:graphicData uri="http://schemas.openxmlformats.org/drawingml/2006/table">
            <a:tbl>
              <a:tblPr firstRow="1" bandRow="1">
                <a:tableStyleId>{5C22544A-7EE6-4342-B048-85BDC9FD1C3A}</a:tableStyleId>
              </a:tblPr>
              <a:tblGrid>
                <a:gridCol w="1244600"/>
                <a:gridCol w="1244600"/>
              </a:tblGrid>
              <a:tr h="370840">
                <a:tc>
                  <a:txBody>
                    <a:bodyPr/>
                    <a:lstStyle/>
                    <a:p>
                      <a:r>
                        <a:rPr lang="el-GR" dirty="0" smtClean="0"/>
                        <a:t>Στοιχείο1</a:t>
                      </a:r>
                      <a:endParaRPr lang="el-GR" dirty="0"/>
                    </a:p>
                  </a:txBody>
                  <a:tcPr/>
                </a:tc>
                <a:tc>
                  <a:txBody>
                    <a:bodyPr/>
                    <a:lstStyle/>
                    <a:p>
                      <a:pPr algn="ctr"/>
                      <a:r>
                        <a:rPr lang="el-GR" dirty="0" smtClean="0"/>
                        <a:t>Δ1</a:t>
                      </a:r>
                      <a:endParaRPr lang="el-GR" dirty="0"/>
                    </a:p>
                  </a:txBody>
                  <a:tcPr/>
                </a:tc>
              </a:tr>
            </a:tbl>
          </a:graphicData>
        </a:graphic>
      </p:graphicFrame>
      <p:graphicFrame>
        <p:nvGraphicFramePr>
          <p:cNvPr id="5" name="4 - Πίνακας"/>
          <p:cNvGraphicFramePr>
            <a:graphicFrameLocks noGrp="1"/>
          </p:cNvGraphicFramePr>
          <p:nvPr/>
        </p:nvGraphicFramePr>
        <p:xfrm>
          <a:off x="3217333" y="5359400"/>
          <a:ext cx="2743200" cy="370840"/>
        </p:xfrm>
        <a:graphic>
          <a:graphicData uri="http://schemas.openxmlformats.org/drawingml/2006/table">
            <a:tbl>
              <a:tblPr firstRow="1" bandRow="1">
                <a:tableStyleId>{5C22544A-7EE6-4342-B048-85BDC9FD1C3A}</a:tableStyleId>
              </a:tblPr>
              <a:tblGrid>
                <a:gridCol w="1371600"/>
                <a:gridCol w="1371600"/>
              </a:tblGrid>
              <a:tr h="370840">
                <a:tc>
                  <a:txBody>
                    <a:bodyPr/>
                    <a:lstStyle/>
                    <a:p>
                      <a:r>
                        <a:rPr lang="el-GR" dirty="0" smtClean="0"/>
                        <a:t>Στοιχείο2</a:t>
                      </a:r>
                      <a:endParaRPr lang="el-GR" dirty="0"/>
                    </a:p>
                  </a:txBody>
                  <a:tcPr/>
                </a:tc>
                <a:tc>
                  <a:txBody>
                    <a:bodyPr/>
                    <a:lstStyle/>
                    <a:p>
                      <a:pPr algn="ctr"/>
                      <a:r>
                        <a:rPr lang="el-GR" dirty="0" smtClean="0"/>
                        <a:t>Δ2</a:t>
                      </a:r>
                      <a:endParaRPr lang="el-GR" dirty="0"/>
                    </a:p>
                  </a:txBody>
                  <a:tcPr/>
                </a:tc>
              </a:tr>
            </a:tbl>
          </a:graphicData>
        </a:graphic>
      </p:graphicFrame>
      <p:graphicFrame>
        <p:nvGraphicFramePr>
          <p:cNvPr id="6" name="5 - Πίνακας"/>
          <p:cNvGraphicFramePr>
            <a:graphicFrameLocks noGrp="1"/>
          </p:cNvGraphicFramePr>
          <p:nvPr/>
        </p:nvGraphicFramePr>
        <p:xfrm>
          <a:off x="5173133" y="4258733"/>
          <a:ext cx="3107268" cy="370840"/>
        </p:xfrm>
        <a:graphic>
          <a:graphicData uri="http://schemas.openxmlformats.org/drawingml/2006/table">
            <a:tbl>
              <a:tblPr firstRow="1" bandRow="1">
                <a:tableStyleId>{5C22544A-7EE6-4342-B048-85BDC9FD1C3A}</a:tableStyleId>
              </a:tblPr>
              <a:tblGrid>
                <a:gridCol w="1553634"/>
                <a:gridCol w="1553634"/>
              </a:tblGrid>
              <a:tr h="370840">
                <a:tc>
                  <a:txBody>
                    <a:bodyPr/>
                    <a:lstStyle/>
                    <a:p>
                      <a:r>
                        <a:rPr lang="el-GR" dirty="0" smtClean="0"/>
                        <a:t>Στοιχείο2</a:t>
                      </a:r>
                      <a:endParaRPr lang="el-GR" dirty="0"/>
                    </a:p>
                  </a:txBody>
                  <a:tcPr/>
                </a:tc>
                <a:tc>
                  <a:txBody>
                    <a:bodyPr/>
                    <a:lstStyle/>
                    <a:p>
                      <a:pPr algn="ctr"/>
                      <a:r>
                        <a:rPr lang="el-GR" dirty="0" smtClean="0"/>
                        <a:t>Δ3</a:t>
                      </a:r>
                      <a:endParaRPr lang="el-GR" dirty="0"/>
                    </a:p>
                  </a:txBody>
                  <a:tcPr/>
                </a:tc>
              </a:tr>
            </a:tbl>
          </a:graphicData>
        </a:graphic>
      </p:graphicFrame>
      <p:cxnSp>
        <p:nvCxnSpPr>
          <p:cNvPr id="10" name="9 - Καμπύλη γραμμή σύνδεσης"/>
          <p:cNvCxnSpPr/>
          <p:nvPr/>
        </p:nvCxnSpPr>
        <p:spPr bwMode="auto">
          <a:xfrm rot="5400000" flipH="1" flipV="1">
            <a:off x="5257800" y="4699000"/>
            <a:ext cx="609600" cy="474134"/>
          </a:xfrm>
          <a:prstGeom prst="curvedConnector3">
            <a:avLst>
              <a:gd name="adj1" fmla="val 50000"/>
            </a:avLst>
          </a:prstGeom>
          <a:solidFill>
            <a:srgbClr val="C0C0C0"/>
          </a:solidFill>
          <a:ln w="28575" cap="flat" cmpd="sng" algn="ctr">
            <a:solidFill>
              <a:schemeClr val="accent6">
                <a:lumMod val="60000"/>
                <a:lumOff val="40000"/>
              </a:schemeClr>
            </a:solidFill>
            <a:prstDash val="solid"/>
            <a:round/>
            <a:headEnd type="none" w="med" len="med"/>
            <a:tailEnd type="arrow"/>
          </a:ln>
          <a:effectLst/>
        </p:spPr>
      </p:cxnSp>
      <p:cxnSp>
        <p:nvCxnSpPr>
          <p:cNvPr id="12" name="11 - Καμπύλη γραμμή σύνδεσης"/>
          <p:cNvCxnSpPr/>
          <p:nvPr/>
        </p:nvCxnSpPr>
        <p:spPr bwMode="auto">
          <a:xfrm rot="16200000" flipH="1">
            <a:off x="3043766" y="4508499"/>
            <a:ext cx="1066800" cy="364067"/>
          </a:xfrm>
          <a:prstGeom prst="curvedConnector3">
            <a:avLst>
              <a:gd name="adj1" fmla="val 50000"/>
            </a:avLst>
          </a:prstGeom>
          <a:solidFill>
            <a:srgbClr val="C0C0C0"/>
          </a:solidFill>
          <a:ln w="28575" cap="flat" cmpd="sng" algn="ctr">
            <a:solidFill>
              <a:schemeClr val="accent6">
                <a:lumMod val="60000"/>
                <a:lumOff val="40000"/>
              </a:schemeClr>
            </a:solidFill>
            <a:prstDash val="solid"/>
            <a:round/>
            <a:headEnd type="none" w="med" len="med"/>
            <a:tailEnd type="arrow"/>
          </a:ln>
          <a:effectLst/>
        </p:spPr>
      </p:cxnSp>
      <p:cxnSp>
        <p:nvCxnSpPr>
          <p:cNvPr id="14" name="13 - Καμπύλη γραμμή σύνδεσης"/>
          <p:cNvCxnSpPr/>
          <p:nvPr/>
        </p:nvCxnSpPr>
        <p:spPr bwMode="auto">
          <a:xfrm>
            <a:off x="7205133" y="4572000"/>
            <a:ext cx="1066800" cy="863600"/>
          </a:xfrm>
          <a:prstGeom prst="curvedConnector3">
            <a:avLst>
              <a:gd name="adj1" fmla="val 34921"/>
            </a:avLst>
          </a:prstGeom>
          <a:solidFill>
            <a:srgbClr val="C0C0C0"/>
          </a:solidFill>
          <a:ln w="28575" cap="flat" cmpd="sng" algn="ctr">
            <a:solidFill>
              <a:schemeClr val="accent6">
                <a:lumMod val="60000"/>
                <a:lumOff val="40000"/>
              </a:schemeClr>
            </a:solidFill>
            <a:prstDash val="solid"/>
            <a:round/>
            <a:headEnd type="none" w="med" len="med"/>
            <a:tailEnd type="arrow"/>
          </a:ln>
          <a:effectLst/>
        </p:spPr>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6AD1C6FD-A228-4DFF-9C48-5B61C80157C8}" type="slidenum">
              <a:rPr lang="en-US" smtClean="0"/>
              <a:pPr/>
              <a:t>65</a:t>
            </a:fld>
            <a:endParaRPr lang="en-US" dirty="0"/>
          </a:p>
        </p:txBody>
      </p:sp>
      <p:graphicFrame>
        <p:nvGraphicFramePr>
          <p:cNvPr id="3" name="2 - Πίνακας"/>
          <p:cNvGraphicFramePr>
            <a:graphicFrameLocks noGrp="1"/>
          </p:cNvGraphicFramePr>
          <p:nvPr/>
        </p:nvGraphicFramePr>
        <p:xfrm>
          <a:off x="1811865" y="236220"/>
          <a:ext cx="6832601" cy="2453640"/>
        </p:xfrm>
        <a:graphic>
          <a:graphicData uri="http://schemas.openxmlformats.org/drawingml/2006/table">
            <a:tbl>
              <a:tblPr/>
              <a:tblGrid>
                <a:gridCol w="6832601"/>
              </a:tblGrid>
              <a:tr h="0">
                <a:tc>
                  <a:txBody>
                    <a:bodyPr/>
                    <a:lstStyle/>
                    <a:p>
                      <a:pPr algn="l">
                        <a:lnSpc>
                          <a:spcPct val="115000"/>
                        </a:lnSpc>
                        <a:spcAft>
                          <a:spcPts val="0"/>
                        </a:spcAft>
                      </a:pPr>
                      <a:r>
                        <a:rPr lang="el-GR" sz="2000" dirty="0" smtClean="0">
                          <a:solidFill>
                            <a:srgbClr val="231F1F"/>
                          </a:solidFill>
                          <a:latin typeface="Times New RomanPSMT"/>
                          <a:ea typeface="Times New Roman"/>
                          <a:cs typeface="Times New RomanPSMT"/>
                        </a:rPr>
                        <a:t>Το </a:t>
                      </a:r>
                      <a:r>
                        <a:rPr lang="el-GR" sz="2000" b="1" dirty="0">
                          <a:solidFill>
                            <a:srgbClr val="231F1F"/>
                          </a:solidFill>
                          <a:latin typeface="Times New RomanPS Bold ItalicMT"/>
                          <a:ea typeface="Times New Roman"/>
                          <a:cs typeface="Times New RomanPS Bold ItalicMT"/>
                        </a:rPr>
                        <a:t>δένδρο</a:t>
                      </a:r>
                      <a:r>
                        <a:rPr lang="el-GR" sz="2000" dirty="0">
                          <a:solidFill>
                            <a:srgbClr val="231F1F"/>
                          </a:solidFill>
                          <a:latin typeface="Times New RomanPS Bold ItalicMT"/>
                          <a:ea typeface="Times New Roman"/>
                          <a:cs typeface="Times New RomanPS Bold ItalicMT"/>
                        </a:rPr>
                        <a:t> </a:t>
                      </a:r>
                      <a:r>
                        <a:rPr lang="el-GR" sz="2000" dirty="0">
                          <a:solidFill>
                            <a:srgbClr val="231F1F"/>
                          </a:solidFill>
                          <a:latin typeface="Times New RomanPSMT"/>
                          <a:ea typeface="Times New Roman"/>
                          <a:cs typeface="Times New RomanPSMT"/>
                        </a:rPr>
                        <a:t>(</a:t>
                      </a:r>
                      <a:r>
                        <a:rPr lang="el-GR" sz="2000" dirty="0" err="1">
                          <a:solidFill>
                            <a:srgbClr val="231F1F"/>
                          </a:solidFill>
                          <a:latin typeface="Times New RomanPSMT"/>
                          <a:ea typeface="Times New Roman"/>
                          <a:cs typeface="Times New RomanPSMT"/>
                        </a:rPr>
                        <a:t>tree</a:t>
                      </a:r>
                      <a:r>
                        <a:rPr lang="el-GR" sz="2000" dirty="0">
                          <a:solidFill>
                            <a:srgbClr val="231F1F"/>
                          </a:solidFill>
                          <a:latin typeface="Times New RomanPSMT"/>
                          <a:ea typeface="Times New Roman"/>
                          <a:cs typeface="Times New RomanPSMT"/>
                        </a:rPr>
                        <a:t>) είναι μη γραμμική δομή που αποτελείται από ένα </a:t>
                      </a:r>
                      <a:r>
                        <a:rPr lang="el-GR" sz="2000" dirty="0" smtClean="0">
                          <a:solidFill>
                            <a:srgbClr val="231F1F"/>
                          </a:solidFill>
                          <a:latin typeface="Times New RomanPSMT"/>
                          <a:ea typeface="Times New Roman"/>
                          <a:cs typeface="Times New RomanPSMT"/>
                        </a:rPr>
                        <a:t>σύνολο </a:t>
                      </a:r>
                      <a:r>
                        <a:rPr lang="el-GR" sz="2000" dirty="0">
                          <a:solidFill>
                            <a:srgbClr val="231F1F"/>
                          </a:solidFill>
                          <a:latin typeface="Times New RomanPSMT"/>
                          <a:ea typeface="Times New Roman"/>
                          <a:cs typeface="Times New RomanPSMT"/>
                        </a:rPr>
                        <a:t>κόμβων, οι οποίοι συνδέονται με </a:t>
                      </a:r>
                      <a:r>
                        <a:rPr lang="el-GR" sz="2000" dirty="0" smtClean="0">
                          <a:solidFill>
                            <a:srgbClr val="231F1F"/>
                          </a:solidFill>
                          <a:latin typeface="Times New RomanPSMT"/>
                          <a:ea typeface="Times New Roman"/>
                          <a:cs typeface="Times New RomanPSMT"/>
                        </a:rPr>
                        <a:t>ακμές. Υπάρχει</a:t>
                      </a:r>
                      <a:r>
                        <a:rPr lang="el-GR" sz="2000" baseline="0" dirty="0" smtClean="0">
                          <a:solidFill>
                            <a:schemeClr val="tx1"/>
                          </a:solidFill>
                          <a:latin typeface="Calibri"/>
                          <a:ea typeface="Times New Roman"/>
                          <a:cs typeface="Times New Roman"/>
                        </a:rPr>
                        <a:t> </a:t>
                      </a:r>
                      <a:r>
                        <a:rPr lang="el-GR" sz="2000" dirty="0" smtClean="0">
                          <a:solidFill>
                            <a:srgbClr val="231F1F"/>
                          </a:solidFill>
                          <a:latin typeface="Times New RomanPSMT"/>
                          <a:ea typeface="Times New Roman"/>
                          <a:cs typeface="Times New RomanPSMT"/>
                        </a:rPr>
                        <a:t>μόνο </a:t>
                      </a:r>
                      <a:r>
                        <a:rPr lang="el-GR" sz="2000" dirty="0">
                          <a:solidFill>
                            <a:srgbClr val="231F1F"/>
                          </a:solidFill>
                          <a:latin typeface="Times New RomanPSMT"/>
                          <a:ea typeface="Times New Roman"/>
                          <a:cs typeface="Times New RomanPSMT"/>
                        </a:rPr>
                        <a:t>ένας κόμβος, από τον οποίο μόνο ξεκινούν ακμές, που </a:t>
                      </a:r>
                      <a:r>
                        <a:rPr lang="el-GR" sz="2000" dirty="0" smtClean="0">
                          <a:solidFill>
                            <a:srgbClr val="231F1F"/>
                          </a:solidFill>
                          <a:latin typeface="Times New RomanPSMT"/>
                          <a:ea typeface="Times New Roman"/>
                          <a:cs typeface="Times New RomanPSMT"/>
                        </a:rPr>
                        <a:t>ονομάζεται </a:t>
                      </a:r>
                      <a:r>
                        <a:rPr lang="el-GR" sz="2000" b="1" dirty="0">
                          <a:solidFill>
                            <a:srgbClr val="231F1F"/>
                          </a:solidFill>
                          <a:latin typeface="Times New RomanPS Bold ItalicMT"/>
                          <a:ea typeface="Times New Roman"/>
                          <a:cs typeface="Times New RomanPS Bold ItalicMT"/>
                        </a:rPr>
                        <a:t>ρίζα</a:t>
                      </a:r>
                      <a:r>
                        <a:rPr lang="el-GR" sz="2000" dirty="0">
                          <a:solidFill>
                            <a:srgbClr val="231F1F"/>
                          </a:solidFill>
                          <a:latin typeface="Times New RomanPS Bold ItalicMT"/>
                          <a:ea typeface="Times New Roman"/>
                          <a:cs typeface="Times New RomanPS Bold ItalicMT"/>
                        </a:rPr>
                        <a:t> </a:t>
                      </a:r>
                      <a:r>
                        <a:rPr lang="el-GR" sz="2000" dirty="0">
                          <a:solidFill>
                            <a:srgbClr val="231F1F"/>
                          </a:solidFill>
                          <a:latin typeface="Times New RomanPSMT"/>
                          <a:ea typeface="Times New Roman"/>
                          <a:cs typeface="Times New RomanPSMT"/>
                        </a:rPr>
                        <a:t>(</a:t>
                      </a:r>
                      <a:r>
                        <a:rPr lang="el-GR" sz="2000" dirty="0" err="1">
                          <a:solidFill>
                            <a:srgbClr val="231F1F"/>
                          </a:solidFill>
                          <a:latin typeface="Times New RomanPSMT"/>
                          <a:ea typeface="Times New Roman"/>
                          <a:cs typeface="Times New RomanPSMT"/>
                        </a:rPr>
                        <a:t>root</a:t>
                      </a:r>
                      <a:r>
                        <a:rPr lang="el-GR" sz="2000" dirty="0">
                          <a:solidFill>
                            <a:srgbClr val="231F1F"/>
                          </a:solidFill>
                          <a:latin typeface="Times New RomanPSMT"/>
                          <a:ea typeface="Times New Roman"/>
                          <a:cs typeface="Times New RomanPSMT"/>
                        </a:rPr>
                        <a:t>). Σε όλους τους άλλους κόμβους καταλήγει μία ακμή </a:t>
                      </a:r>
                      <a:r>
                        <a:rPr lang="el-GR" sz="2000" dirty="0" smtClean="0">
                          <a:solidFill>
                            <a:srgbClr val="231F1F"/>
                          </a:solidFill>
                          <a:latin typeface="Times New RomanPSMT"/>
                          <a:ea typeface="Times New Roman"/>
                          <a:cs typeface="Times New RomanPSMT"/>
                        </a:rPr>
                        <a:t>και</a:t>
                      </a:r>
                      <a:r>
                        <a:rPr lang="el-GR" sz="2000" baseline="0" dirty="0" smtClean="0">
                          <a:solidFill>
                            <a:schemeClr val="tx1"/>
                          </a:solidFill>
                          <a:latin typeface="Calibri"/>
                          <a:ea typeface="Times New Roman"/>
                          <a:cs typeface="Times New Roman"/>
                        </a:rPr>
                        <a:t> </a:t>
                      </a:r>
                      <a:r>
                        <a:rPr lang="el-GR" sz="2000" dirty="0" smtClean="0">
                          <a:solidFill>
                            <a:srgbClr val="231F1F"/>
                          </a:solidFill>
                          <a:latin typeface="Times New RomanPSMT"/>
                          <a:ea typeface="Times New Roman"/>
                          <a:cs typeface="Times New RomanPSMT"/>
                        </a:rPr>
                        <a:t>ξεκινούν </a:t>
                      </a:r>
                      <a:r>
                        <a:rPr lang="el-GR" sz="2000" dirty="0">
                          <a:solidFill>
                            <a:srgbClr val="231F1F"/>
                          </a:solidFill>
                          <a:latin typeface="Times New RomanPSMT"/>
                          <a:ea typeface="Times New Roman"/>
                          <a:cs typeface="Times New RomanPSMT"/>
                        </a:rPr>
                        <a:t>καμία, μία ή περισσότερες. Οι κόμβοι στους οποίους </a:t>
                      </a:r>
                      <a:r>
                        <a:rPr lang="el-GR" sz="2000" dirty="0" smtClean="0">
                          <a:solidFill>
                            <a:srgbClr val="231F1F"/>
                          </a:solidFill>
                          <a:latin typeface="Times New RomanPSMT"/>
                          <a:ea typeface="Times New Roman"/>
                          <a:cs typeface="Times New RomanPSMT"/>
                        </a:rPr>
                        <a:t>καταλήγουν </a:t>
                      </a:r>
                      <a:r>
                        <a:rPr lang="el-GR" sz="2000" dirty="0">
                          <a:solidFill>
                            <a:srgbClr val="231F1F"/>
                          </a:solidFill>
                          <a:latin typeface="Times New RomanPSMT"/>
                          <a:ea typeface="Times New Roman"/>
                          <a:cs typeface="Times New RomanPSMT"/>
                        </a:rPr>
                        <a:t>μόνο ακμές, ονομάζονται </a:t>
                      </a:r>
                      <a:r>
                        <a:rPr lang="el-GR" sz="2000" b="1" dirty="0">
                          <a:solidFill>
                            <a:srgbClr val="231F1F"/>
                          </a:solidFill>
                          <a:latin typeface="Times New RomanPS Bold ItalicMT"/>
                          <a:ea typeface="Times New Roman"/>
                          <a:cs typeface="Times New RomanPS Bold ItalicMT"/>
                        </a:rPr>
                        <a:t>φύλλα</a:t>
                      </a:r>
                      <a:r>
                        <a:rPr lang="el-GR" sz="2000" dirty="0">
                          <a:solidFill>
                            <a:srgbClr val="231F1F"/>
                          </a:solidFill>
                          <a:latin typeface="Times New RomanPS Bold ItalicMT"/>
                          <a:ea typeface="Times New Roman"/>
                          <a:cs typeface="Times New RomanPS Bold ItalicMT"/>
                        </a:rPr>
                        <a:t>.</a:t>
                      </a:r>
                      <a:endParaRPr lang="el-GR" sz="2000" dirty="0">
                        <a:latin typeface="Calibri"/>
                        <a:ea typeface="Times New Roman"/>
                        <a:cs typeface="Times New Roman"/>
                      </a:endParaRPr>
                    </a:p>
                  </a:txBody>
                  <a:tcPr marL="0" marR="0" marT="0" marB="0">
                    <a:lnL>
                      <a:noFill/>
                    </a:lnL>
                    <a:lnR>
                      <a:noFill/>
                    </a:lnR>
                    <a:lnT>
                      <a:noFill/>
                    </a:lnT>
                    <a:lnB>
                      <a:noFill/>
                    </a:lnB>
                  </a:tcPr>
                </a:tc>
              </a:tr>
            </a:tbl>
          </a:graphicData>
        </a:graphic>
      </p:graphicFrame>
      <p:graphicFrame>
        <p:nvGraphicFramePr>
          <p:cNvPr id="4" name="3 - Διάγραμμα"/>
          <p:cNvGraphicFramePr/>
          <p:nvPr/>
        </p:nvGraphicFramePr>
        <p:xfrm>
          <a:off x="2548465" y="2726265"/>
          <a:ext cx="6223001" cy="40301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thruBlk="1"/>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6AD1C6FD-A228-4DFF-9C48-5B61C80157C8}" type="slidenum">
              <a:rPr lang="en-US" smtClean="0"/>
              <a:pPr/>
              <a:t>66</a:t>
            </a:fld>
            <a:endParaRPr lang="en-US" dirty="0"/>
          </a:p>
        </p:txBody>
      </p:sp>
      <p:graphicFrame>
        <p:nvGraphicFramePr>
          <p:cNvPr id="3" name="2 - Πίνακας"/>
          <p:cNvGraphicFramePr>
            <a:graphicFrameLocks noGrp="1"/>
          </p:cNvGraphicFramePr>
          <p:nvPr/>
        </p:nvGraphicFramePr>
        <p:xfrm>
          <a:off x="1681162" y="341207"/>
          <a:ext cx="6463771" cy="1051560"/>
        </p:xfrm>
        <a:graphic>
          <a:graphicData uri="http://schemas.openxmlformats.org/drawingml/2006/table">
            <a:tbl>
              <a:tblPr/>
              <a:tblGrid>
                <a:gridCol w="6463771"/>
              </a:tblGrid>
              <a:tr h="0">
                <a:tc>
                  <a:txBody>
                    <a:bodyPr/>
                    <a:lstStyle/>
                    <a:p>
                      <a:pPr algn="l">
                        <a:lnSpc>
                          <a:spcPct val="115000"/>
                        </a:lnSpc>
                        <a:spcAft>
                          <a:spcPts val="0"/>
                        </a:spcAft>
                      </a:pPr>
                      <a:r>
                        <a:rPr lang="el-GR" sz="2000" dirty="0">
                          <a:solidFill>
                            <a:srgbClr val="231F1F"/>
                          </a:solidFill>
                          <a:latin typeface="Times New RomanPSMT"/>
                          <a:ea typeface="Times New Roman"/>
                          <a:cs typeface="Times New RomanPSMT"/>
                        </a:rPr>
                        <a:t>Ο </a:t>
                      </a:r>
                      <a:r>
                        <a:rPr lang="el-GR" sz="2000" b="1" dirty="0">
                          <a:solidFill>
                            <a:srgbClr val="231F1F"/>
                          </a:solidFill>
                          <a:latin typeface="Times New RomanPS Bold ItalicMT"/>
                          <a:ea typeface="Times New Roman"/>
                          <a:cs typeface="Times New RomanPS Bold ItalicMT"/>
                        </a:rPr>
                        <a:t>γράφος</a:t>
                      </a:r>
                      <a:r>
                        <a:rPr lang="el-GR" sz="2000" dirty="0">
                          <a:solidFill>
                            <a:srgbClr val="231F1F"/>
                          </a:solidFill>
                          <a:latin typeface="Times New RomanPS Bold ItalicMT"/>
                          <a:ea typeface="Times New Roman"/>
                          <a:cs typeface="Times New RomanPS Bold ItalicMT"/>
                        </a:rPr>
                        <a:t> </a:t>
                      </a:r>
                      <a:r>
                        <a:rPr lang="el-GR" sz="2000" dirty="0">
                          <a:solidFill>
                            <a:srgbClr val="231F1F"/>
                          </a:solidFill>
                          <a:latin typeface="Times New RomanPSMT"/>
                          <a:ea typeface="Times New Roman"/>
                          <a:cs typeface="Times New RomanPSMT"/>
                        </a:rPr>
                        <a:t>(</a:t>
                      </a:r>
                      <a:r>
                        <a:rPr lang="el-GR" sz="2000" dirty="0" err="1">
                          <a:solidFill>
                            <a:srgbClr val="231F1F"/>
                          </a:solidFill>
                          <a:latin typeface="Times New RomanPSMT"/>
                          <a:ea typeface="Times New Roman"/>
                          <a:cs typeface="Times New RomanPSMT"/>
                        </a:rPr>
                        <a:t>graph</a:t>
                      </a:r>
                      <a:r>
                        <a:rPr lang="el-GR" sz="2000" dirty="0">
                          <a:solidFill>
                            <a:srgbClr val="231F1F"/>
                          </a:solidFill>
                          <a:latin typeface="Times New RomanPSMT"/>
                          <a:ea typeface="Times New Roman"/>
                          <a:cs typeface="Times New RomanPSMT"/>
                        </a:rPr>
                        <a:t>) αποτελεί τη πιο γενική δομή δεδομένων μια και </a:t>
                      </a:r>
                      <a:r>
                        <a:rPr lang="el-GR" sz="2000" dirty="0" smtClean="0">
                          <a:solidFill>
                            <a:srgbClr val="231F1F"/>
                          </a:solidFill>
                          <a:latin typeface="Times New RomanPSMT"/>
                          <a:ea typeface="Times New Roman"/>
                          <a:cs typeface="Times New RomanPSMT"/>
                        </a:rPr>
                        <a:t>αποτελείται </a:t>
                      </a:r>
                      <a:r>
                        <a:rPr lang="el-GR" sz="2000" dirty="0">
                          <a:solidFill>
                            <a:srgbClr val="231F1F"/>
                          </a:solidFill>
                          <a:latin typeface="Times New RomanPSMT"/>
                          <a:ea typeface="Times New Roman"/>
                          <a:cs typeface="Times New RomanPSMT"/>
                        </a:rPr>
                        <a:t>από κόμβους και ακμές χωρίς όμως κάποια ιεράρχηση.</a:t>
                      </a:r>
                      <a:endParaRPr lang="el-GR" sz="2000" dirty="0">
                        <a:latin typeface="Calibri"/>
                        <a:ea typeface="Times New Roman"/>
                        <a:cs typeface="Times New Roman"/>
                      </a:endParaRPr>
                    </a:p>
                  </a:txBody>
                  <a:tcPr marL="0" marR="0" marT="0" marB="0">
                    <a:lnL>
                      <a:noFill/>
                    </a:lnL>
                    <a:lnR>
                      <a:noFill/>
                    </a:lnR>
                    <a:lnT>
                      <a:noFill/>
                    </a:lnT>
                    <a:lnB>
                      <a:noFill/>
                    </a:lnB>
                  </a:tcPr>
                </a:tc>
              </a:tr>
            </a:tbl>
          </a:graphicData>
        </a:graphic>
      </p:graphicFrame>
      <p:graphicFrame>
        <p:nvGraphicFramePr>
          <p:cNvPr id="4" name="3 - Διάγραμμα"/>
          <p:cNvGraphicFramePr/>
          <p:nvPr/>
        </p:nvGraphicFramePr>
        <p:xfrm>
          <a:off x="2252134" y="1879599"/>
          <a:ext cx="6096000" cy="42587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Rectangle 10"/>
          <p:cNvSpPr>
            <a:spLocks noGrp="1" noChangeArrowheads="1"/>
          </p:cNvSpPr>
          <p:nvPr>
            <p:ph type="title"/>
          </p:nvPr>
        </p:nvSpPr>
        <p:spPr>
          <a:xfrm>
            <a:off x="1481295" y="304800"/>
            <a:ext cx="7361254" cy="838200"/>
          </a:xfrm>
        </p:spPr>
        <p:txBody>
          <a:bodyPr/>
          <a:lstStyle/>
          <a:p>
            <a:pPr>
              <a:lnSpc>
                <a:spcPct val="115000"/>
              </a:lnSpc>
              <a:spcAft>
                <a:spcPts val="0"/>
              </a:spcAft>
            </a:pPr>
            <a:r>
              <a:rPr lang="el-GR" dirty="0" smtClean="0">
                <a:solidFill>
                  <a:srgbClr val="C00000"/>
                </a:solidFill>
                <a:latin typeface="Times New RomanPSMT"/>
                <a:ea typeface="Times New Roman"/>
                <a:cs typeface="Times New RomanPSMT"/>
              </a:rPr>
              <a:t>ΚΑΤΗΓΟΡΙΕΣ ΔΟΜΩΝ ΔΕΔΟΜΕΝΩΝ</a:t>
            </a:r>
          </a:p>
        </p:txBody>
      </p:sp>
      <p:sp>
        <p:nvSpPr>
          <p:cNvPr id="3083" name="Rectangle 11"/>
          <p:cNvSpPr>
            <a:spLocks noGrp="1" noChangeArrowheads="1"/>
          </p:cNvSpPr>
          <p:nvPr>
            <p:ph type="body" idx="1"/>
          </p:nvPr>
        </p:nvSpPr>
        <p:spPr>
          <a:xfrm>
            <a:off x="1752600" y="1306286"/>
            <a:ext cx="7010400" cy="4661127"/>
          </a:xfrm>
        </p:spPr>
        <p:txBody>
          <a:bodyPr/>
          <a:lstStyle/>
          <a:p>
            <a:pPr>
              <a:lnSpc>
                <a:spcPct val="115000"/>
              </a:lnSpc>
              <a:spcAft>
                <a:spcPts val="0"/>
              </a:spcAft>
              <a:buNone/>
            </a:pPr>
            <a:r>
              <a:rPr lang="el-GR" dirty="0" smtClean="0">
                <a:solidFill>
                  <a:srgbClr val="231F1F"/>
                </a:solidFill>
                <a:latin typeface="Times New RomanPSMT"/>
                <a:ea typeface="Times New Roman"/>
                <a:cs typeface="Times New RomanPSMT"/>
              </a:rPr>
              <a:t>Διακρίνονται σε </a:t>
            </a:r>
            <a:r>
              <a:rPr lang="el-GR" b="1" dirty="0" smtClean="0">
                <a:solidFill>
                  <a:srgbClr val="231F1F"/>
                </a:solidFill>
                <a:latin typeface="Times New RomanPS Bold ItalicMT"/>
                <a:ea typeface="Times New Roman"/>
                <a:cs typeface="Times New RomanPS Bold ItalicMT"/>
              </a:rPr>
              <a:t>στατικές</a:t>
            </a:r>
            <a:r>
              <a:rPr lang="el-GR" dirty="0" smtClean="0">
                <a:solidFill>
                  <a:srgbClr val="231F1F"/>
                </a:solidFill>
                <a:latin typeface="Times New RomanPS Bold ItalicMT"/>
                <a:ea typeface="Times New Roman"/>
                <a:cs typeface="Times New RomanPS Bold ItalicMT"/>
              </a:rPr>
              <a:t> </a:t>
            </a:r>
            <a:r>
              <a:rPr lang="el-GR" dirty="0" smtClean="0">
                <a:solidFill>
                  <a:srgbClr val="231F1F"/>
                </a:solidFill>
                <a:latin typeface="Times New RomanPSMT"/>
                <a:ea typeface="Times New Roman"/>
                <a:cs typeface="Times New RomanPSMT"/>
              </a:rPr>
              <a:t>και </a:t>
            </a:r>
            <a:r>
              <a:rPr lang="el-GR" b="1" dirty="0" smtClean="0">
                <a:solidFill>
                  <a:srgbClr val="231F1F"/>
                </a:solidFill>
                <a:latin typeface="Times New RomanPS Bold ItalicMT"/>
                <a:ea typeface="Times New Roman"/>
                <a:cs typeface="Times New RomanPS Bold ItalicMT"/>
              </a:rPr>
              <a:t>δυναμικές</a:t>
            </a:r>
            <a:r>
              <a:rPr lang="el-GR" dirty="0" smtClean="0">
                <a:solidFill>
                  <a:srgbClr val="231F1F"/>
                </a:solidFill>
                <a:latin typeface="Times New RomanPS Bold ItalicMT"/>
                <a:ea typeface="Times New Roman"/>
                <a:cs typeface="Times New RomanPS Bold ItalicMT"/>
              </a:rPr>
              <a:t>:</a:t>
            </a:r>
          </a:p>
          <a:p>
            <a:pPr>
              <a:lnSpc>
                <a:spcPct val="115000"/>
              </a:lnSpc>
              <a:spcAft>
                <a:spcPts val="0"/>
              </a:spcAft>
              <a:buFont typeface="Wingdings" pitchFamily="2" charset="2"/>
              <a:buChar char="Ø"/>
            </a:pPr>
            <a:r>
              <a:rPr lang="el-GR" sz="2000" dirty="0" smtClean="0">
                <a:solidFill>
                  <a:srgbClr val="231F1F"/>
                </a:solidFill>
                <a:latin typeface="Times New RomanPSMT"/>
                <a:ea typeface="Times New Roman"/>
                <a:cs typeface="Times New RomanPSMT"/>
              </a:rPr>
              <a:t>Οι </a:t>
            </a:r>
            <a:r>
              <a:rPr lang="el-GR" sz="2000" b="1" dirty="0" smtClean="0">
                <a:solidFill>
                  <a:srgbClr val="231F1F"/>
                </a:solidFill>
                <a:latin typeface="Times New RomanPSMT"/>
                <a:ea typeface="Times New Roman"/>
                <a:cs typeface="Times New RomanPSMT"/>
              </a:rPr>
              <a:t>στατικές</a:t>
            </a:r>
            <a:r>
              <a:rPr lang="el-GR" sz="2000" dirty="0" smtClean="0">
                <a:solidFill>
                  <a:srgbClr val="231F1F"/>
                </a:solidFill>
                <a:latin typeface="Times New RomanPSMT"/>
                <a:ea typeface="Times New Roman"/>
                <a:cs typeface="Times New RomanPSMT"/>
              </a:rPr>
              <a:t> δομές έχουν σταθερό</a:t>
            </a:r>
            <a:r>
              <a:rPr lang="el-GR" sz="2000" dirty="0" smtClean="0">
                <a:latin typeface="Calibri"/>
                <a:ea typeface="Times New Roman"/>
                <a:cs typeface="Times New Roman"/>
              </a:rPr>
              <a:t> </a:t>
            </a:r>
            <a:r>
              <a:rPr lang="el-GR" sz="2000" dirty="0" smtClean="0">
                <a:solidFill>
                  <a:srgbClr val="231F1F"/>
                </a:solidFill>
                <a:latin typeface="Times New RomanPSMT"/>
                <a:ea typeface="Times New Roman"/>
                <a:cs typeface="Times New RomanPSMT"/>
              </a:rPr>
              <a:t>μέγεθος και μπορούν να κατακρατήσουν συγκεκριμένο πλήθος στοιχείων. Στατική δομή δεδομένων είναι ο πίνακας.</a:t>
            </a:r>
          </a:p>
          <a:p>
            <a:pPr>
              <a:lnSpc>
                <a:spcPct val="115000"/>
              </a:lnSpc>
              <a:spcAft>
                <a:spcPts val="0"/>
              </a:spcAft>
              <a:buFont typeface="Wingdings" pitchFamily="2" charset="2"/>
              <a:buChar char="Ø"/>
            </a:pPr>
            <a:r>
              <a:rPr lang="el-GR" sz="2000" dirty="0" smtClean="0">
                <a:solidFill>
                  <a:srgbClr val="231F1F"/>
                </a:solidFill>
                <a:latin typeface="Times New RomanPSMT"/>
                <a:ea typeface="Times New Roman"/>
                <a:cs typeface="Times New RomanPSMT"/>
              </a:rPr>
              <a:t>Αντίθετα οι </a:t>
            </a:r>
            <a:r>
              <a:rPr lang="el-GR" sz="2000" b="1" dirty="0" smtClean="0">
                <a:solidFill>
                  <a:srgbClr val="231F1F"/>
                </a:solidFill>
                <a:latin typeface="Times New RomanPSMT"/>
                <a:ea typeface="Times New Roman"/>
                <a:cs typeface="Times New RomanPSMT"/>
              </a:rPr>
              <a:t>δυναμικές</a:t>
            </a:r>
            <a:r>
              <a:rPr lang="el-GR" sz="2000" dirty="0" smtClean="0">
                <a:solidFill>
                  <a:srgbClr val="231F1F"/>
                </a:solidFill>
                <a:latin typeface="Times New RomanPSMT"/>
                <a:ea typeface="Times New Roman"/>
                <a:cs typeface="Times New RomanPSMT"/>
              </a:rPr>
              <a:t> δομές δεν έχουν σταθερό μέγεθος και το</a:t>
            </a:r>
            <a:r>
              <a:rPr lang="el-GR" sz="2000" dirty="0" smtClean="0">
                <a:latin typeface="Calibri"/>
                <a:ea typeface="Times New Roman"/>
                <a:cs typeface="Times New Roman"/>
              </a:rPr>
              <a:t> </a:t>
            </a:r>
            <a:r>
              <a:rPr lang="el-GR" sz="2000" dirty="0" smtClean="0">
                <a:solidFill>
                  <a:srgbClr val="231F1F"/>
                </a:solidFill>
                <a:latin typeface="Times New RomanPSMT"/>
                <a:ea typeface="Times New Roman"/>
                <a:cs typeface="Times New RomanPSMT"/>
              </a:rPr>
              <a:t>πλήθος των στοιχείων τους μπορεί να μεγαλώνει ή να μικραίνει καθώς</a:t>
            </a:r>
            <a:r>
              <a:rPr lang="el-GR" sz="2000" dirty="0" smtClean="0">
                <a:latin typeface="Calibri"/>
                <a:ea typeface="Times New Roman"/>
                <a:cs typeface="Times New Roman"/>
              </a:rPr>
              <a:t> </a:t>
            </a:r>
            <a:r>
              <a:rPr lang="el-GR" sz="2000" dirty="0" smtClean="0">
                <a:solidFill>
                  <a:srgbClr val="231F1F"/>
                </a:solidFill>
                <a:latin typeface="Times New RomanPSMT"/>
                <a:ea typeface="Times New Roman"/>
                <a:cs typeface="Times New RomanPSMT"/>
              </a:rPr>
              <a:t>στη δομή εισάγονται νέα δεδομένα ή διαγράφονται άλλα.</a:t>
            </a:r>
            <a:br>
              <a:rPr lang="el-GR" sz="2000" dirty="0" smtClean="0">
                <a:solidFill>
                  <a:srgbClr val="231F1F"/>
                </a:solidFill>
                <a:latin typeface="Times New RomanPSMT"/>
                <a:ea typeface="Times New Roman"/>
                <a:cs typeface="Times New RomanPSMT"/>
              </a:rPr>
            </a:br>
            <a:r>
              <a:rPr lang="el-GR" sz="2000" dirty="0" smtClean="0">
                <a:solidFill>
                  <a:srgbClr val="231F1F"/>
                </a:solidFill>
                <a:latin typeface="Times New RomanPSMT"/>
                <a:ea typeface="Times New Roman"/>
                <a:cs typeface="Times New RomanPSMT"/>
              </a:rPr>
              <a:t>Δυναμικές δομές δεδομένων είναι η στοίβα και η ουρά.</a:t>
            </a:r>
            <a:endParaRPr lang="el-GR" sz="2000" dirty="0" smtClean="0">
              <a:latin typeface="Calibri"/>
              <a:ea typeface="Times New Roman"/>
              <a:cs typeface="Times New Roman"/>
            </a:endParaRPr>
          </a:p>
          <a:p>
            <a:pPr>
              <a:lnSpc>
                <a:spcPct val="115000"/>
              </a:lnSpc>
              <a:spcAft>
                <a:spcPts val="0"/>
              </a:spcAft>
              <a:buFont typeface="Wingdings" pitchFamily="2" charset="2"/>
              <a:buChar char="Ø"/>
            </a:pPr>
            <a:endParaRPr lang="el-GR" sz="2000" dirty="0" smtClean="0">
              <a:solidFill>
                <a:srgbClr val="231F1F"/>
              </a:solidFill>
              <a:latin typeface="Times New RomanPSMT"/>
              <a:ea typeface="Times New Roman"/>
              <a:cs typeface="Times New RomanPSMT"/>
            </a:endParaRPr>
          </a:p>
          <a:p>
            <a:pPr>
              <a:lnSpc>
                <a:spcPct val="115000"/>
              </a:lnSpc>
              <a:spcAft>
                <a:spcPts val="0"/>
              </a:spcAft>
            </a:pPr>
            <a:endParaRPr lang="el-GR" dirty="0" smtClean="0">
              <a:latin typeface="Calibri"/>
              <a:ea typeface="Times New Roman"/>
              <a:cs typeface="Times New Roman"/>
            </a:endParaRPr>
          </a:p>
          <a:p>
            <a:endParaRPr lang="el-GR" dirty="0" smtClean="0">
              <a:latin typeface="Calibri"/>
              <a:ea typeface="Times New Roman"/>
              <a:cs typeface="Times New Roman"/>
            </a:endParaRPr>
          </a:p>
          <a:p>
            <a:endParaRPr lang="el-GR" dirty="0" smtClean="0">
              <a:latin typeface="Calibri"/>
              <a:ea typeface="Times New Roman"/>
              <a:cs typeface="Times New Roman"/>
            </a:endParaRPr>
          </a:p>
          <a:p>
            <a:endParaRPr lang="en-US" dirty="0">
              <a:latin typeface="Calibri"/>
              <a:cs typeface="Calibri"/>
            </a:endParaRPr>
          </a:p>
          <a:p>
            <a:pPr lvl="1"/>
            <a:endParaRPr lang="en-US" sz="2400" dirty="0">
              <a:latin typeface="Calibri"/>
              <a:cs typeface="Calibri"/>
            </a:endParaRPr>
          </a:p>
          <a:p>
            <a:pPr lvl="1">
              <a:buNone/>
            </a:pPr>
            <a:endParaRPr lang="el-GR" b="1" dirty="0" smtClean="0">
              <a:latin typeface="Calibri"/>
              <a:cs typeface="Calibri"/>
            </a:endParaRPr>
          </a:p>
          <a:p>
            <a:pPr lvl="1"/>
            <a:endParaRPr lang="el-GR" b="1" dirty="0" smtClean="0">
              <a:latin typeface="Calibri" pitchFamily="34" charset="0"/>
              <a:cs typeface="Calibri" pitchFamily="34" charset="0"/>
            </a:endParaRPr>
          </a:p>
          <a:p>
            <a:pPr lvl="1">
              <a:buNone/>
            </a:pPr>
            <a:endParaRPr lang="el-GR" b="1" dirty="0" smtClean="0">
              <a:latin typeface="Calibri" pitchFamily="34" charset="0"/>
              <a:cs typeface="Calibri" pitchFamily="34" charset="0"/>
            </a:endParaRPr>
          </a:p>
          <a:p>
            <a:pPr>
              <a:buNone/>
            </a:pPr>
            <a:endParaRPr lang="el-GR" b="1" dirty="0" smtClean="0">
              <a:latin typeface="Calibri" pitchFamily="34" charset="0"/>
              <a:cs typeface="Calibri" pitchFamily="34" charset="0"/>
            </a:endParaRPr>
          </a:p>
          <a:p>
            <a:pPr>
              <a:buNone/>
            </a:pPr>
            <a:endParaRPr lang="el-GR" b="1" dirty="0" smtClean="0">
              <a:latin typeface="Calibri" pitchFamily="34" charset="0"/>
              <a:cs typeface="Calibri" pitchFamily="34" charset="0"/>
            </a:endParaRPr>
          </a:p>
        </p:txBody>
      </p:sp>
      <p:sp>
        <p:nvSpPr>
          <p:cNvPr id="6" name="TextBox 5"/>
          <p:cNvSpPr txBox="1"/>
          <p:nvPr/>
        </p:nvSpPr>
        <p:spPr>
          <a:xfrm>
            <a:off x="2200588" y="6029012"/>
            <a:ext cx="4451420" cy="313932"/>
          </a:xfrm>
          <a:prstGeom prst="rect">
            <a:avLst/>
          </a:prstGeom>
          <a:noFill/>
        </p:spPr>
        <p:txBody>
          <a:bodyPr wrap="square" rtlCol="0">
            <a:spAutoFit/>
          </a:bodyPr>
          <a:lstStyle/>
          <a:p>
            <a:endParaRPr lang="el-GR" b="1" dirty="0"/>
          </a:p>
        </p:txBody>
      </p:sp>
      <p:sp>
        <p:nvSpPr>
          <p:cNvPr id="9" name="Slide Number Placeholder 8"/>
          <p:cNvSpPr>
            <a:spLocks noGrp="1"/>
          </p:cNvSpPr>
          <p:nvPr>
            <p:ph type="sldNum" sz="quarter" idx="12"/>
          </p:nvPr>
        </p:nvSpPr>
        <p:spPr/>
        <p:txBody>
          <a:bodyPr/>
          <a:lstStyle/>
          <a:p>
            <a:fld id="{811AAEEF-F233-4E32-A923-D4DF4B556C67}" type="slidenum">
              <a:rPr lang="en-US" smtClean="0"/>
              <a:pPr/>
              <a:t>67</a:t>
            </a:fld>
            <a:endParaRPr lang="en-US" dirty="0"/>
          </a:p>
        </p:txBody>
      </p:sp>
      <p:pic>
        <p:nvPicPr>
          <p:cNvPr id="11" name="Picture 10" descr="problem solve-thumb.jpg"/>
          <p:cNvPicPr>
            <a:picLocks noChangeAspect="1"/>
          </p:cNvPicPr>
          <p:nvPr/>
        </p:nvPicPr>
        <p:blipFill>
          <a:blip r:embed="rId3" cstate="print"/>
          <a:stretch>
            <a:fillRect/>
          </a:stretch>
        </p:blipFill>
        <p:spPr>
          <a:xfrm>
            <a:off x="2041095" y="5566927"/>
            <a:ext cx="919913" cy="848745"/>
          </a:xfrm>
          <a:prstGeom prst="rect">
            <a:avLst/>
          </a:prstGeom>
        </p:spPr>
      </p:pic>
      <p:cxnSp>
        <p:nvCxnSpPr>
          <p:cNvPr id="16" name="Straight Arrow Connector 15"/>
          <p:cNvCxnSpPr/>
          <p:nvPr/>
        </p:nvCxnSpPr>
        <p:spPr bwMode="auto">
          <a:xfrm>
            <a:off x="2662813" y="4139921"/>
            <a:ext cx="3949002" cy="502417"/>
          </a:xfrm>
          <a:prstGeom prst="straightConnector1">
            <a:avLst/>
          </a:prstGeom>
          <a:solidFill>
            <a:srgbClr val="C0C0C0"/>
          </a:solidFill>
          <a:ln w="28575" cap="flat" cmpd="sng" algn="ctr">
            <a:noFill/>
            <a:prstDash val="solid"/>
            <a:round/>
            <a:headEnd type="none" w="med" len="med"/>
            <a:tailEnd type="arrow"/>
          </a:ln>
          <a:effectLst/>
        </p:spPr>
      </p:cxnSp>
    </p:spTree>
  </p:cSld>
  <p:clrMapOvr>
    <a:masterClrMapping/>
  </p:clrMapOvr>
  <p:transition advTm="40062">
    <p:fade thruBlk="1"/>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6AD1C6FD-A228-4DFF-9C48-5B61C80157C8}" type="slidenum">
              <a:rPr lang="en-US" smtClean="0"/>
              <a:pPr/>
              <a:t>68</a:t>
            </a:fld>
            <a:endParaRPr lang="en-US" dirty="0"/>
          </a:p>
        </p:txBody>
      </p:sp>
      <p:sp>
        <p:nvSpPr>
          <p:cNvPr id="3" name="2 - Ορθογώνιο"/>
          <p:cNvSpPr/>
          <p:nvPr/>
        </p:nvSpPr>
        <p:spPr>
          <a:xfrm>
            <a:off x="1642533" y="190421"/>
            <a:ext cx="6536267" cy="5840060"/>
          </a:xfrm>
          <a:prstGeom prst="rect">
            <a:avLst/>
          </a:prstGeom>
        </p:spPr>
        <p:txBody>
          <a:bodyPr wrap="square">
            <a:spAutoFit/>
          </a:bodyPr>
          <a:lstStyle/>
          <a:p>
            <a:pPr>
              <a:lnSpc>
                <a:spcPct val="115000"/>
              </a:lnSpc>
              <a:spcAft>
                <a:spcPts val="0"/>
              </a:spcAft>
            </a:pPr>
            <a:r>
              <a:rPr lang="el-GR" dirty="0" smtClean="0">
                <a:solidFill>
                  <a:srgbClr val="231F1F"/>
                </a:solidFill>
                <a:latin typeface="Times New RomanPSMT"/>
                <a:ea typeface="Times New Roman"/>
                <a:cs typeface="Times New RomanPSMT"/>
              </a:rPr>
              <a:t>Οι δομές δεδομένων διακρίνονται επίσης σε </a:t>
            </a:r>
            <a:r>
              <a:rPr lang="el-GR" b="1" dirty="0" smtClean="0">
                <a:solidFill>
                  <a:srgbClr val="231F1F"/>
                </a:solidFill>
                <a:latin typeface="Times New RomanPS Bold ItalicMT"/>
                <a:ea typeface="Times New Roman"/>
                <a:cs typeface="Times New RomanPS Bold ItalicMT"/>
              </a:rPr>
              <a:t>γραμμικές</a:t>
            </a:r>
            <a:r>
              <a:rPr lang="el-GR" dirty="0" smtClean="0">
                <a:solidFill>
                  <a:srgbClr val="231F1F"/>
                </a:solidFill>
                <a:latin typeface="Times New RomanPS Bold ItalicMT"/>
                <a:ea typeface="Times New Roman"/>
                <a:cs typeface="Times New RomanPS Bold ItalicMT"/>
              </a:rPr>
              <a:t> </a:t>
            </a:r>
            <a:r>
              <a:rPr lang="el-GR" dirty="0" smtClean="0">
                <a:solidFill>
                  <a:srgbClr val="231F1F"/>
                </a:solidFill>
                <a:latin typeface="Times New RomanPSMT"/>
                <a:ea typeface="Times New Roman"/>
                <a:cs typeface="Times New RomanPSMT"/>
              </a:rPr>
              <a:t>και </a:t>
            </a:r>
            <a:r>
              <a:rPr lang="el-GR" b="1" dirty="0" smtClean="0">
                <a:solidFill>
                  <a:srgbClr val="231F1F"/>
                </a:solidFill>
                <a:latin typeface="Times New RomanPS Bold ItalicMT"/>
                <a:ea typeface="Times New Roman"/>
                <a:cs typeface="Times New RomanPS Bold ItalicMT"/>
              </a:rPr>
              <a:t>μη γραμμικές. </a:t>
            </a:r>
          </a:p>
          <a:p>
            <a:pPr>
              <a:lnSpc>
                <a:spcPct val="115000"/>
              </a:lnSpc>
              <a:spcAft>
                <a:spcPts val="0"/>
              </a:spcAft>
            </a:pPr>
            <a:endParaRPr lang="el-GR" b="1" dirty="0" smtClean="0">
              <a:solidFill>
                <a:srgbClr val="231F1F"/>
              </a:solidFill>
              <a:latin typeface="Times New RomanPS Bold ItalicMT"/>
              <a:ea typeface="Times New Roman"/>
              <a:cs typeface="Times New RomanPS Bold ItalicMT"/>
            </a:endParaRPr>
          </a:p>
          <a:p>
            <a:pPr marL="355600" indent="-355600">
              <a:lnSpc>
                <a:spcPct val="115000"/>
              </a:lnSpc>
              <a:spcAft>
                <a:spcPts val="0"/>
              </a:spcAft>
              <a:buFont typeface="Wingdings" pitchFamily="2" charset="2"/>
              <a:buChar char="Ø"/>
            </a:pPr>
            <a:r>
              <a:rPr lang="el-GR" dirty="0" smtClean="0">
                <a:solidFill>
                  <a:srgbClr val="231F1F"/>
                </a:solidFill>
                <a:latin typeface="Times New RomanPSMT"/>
                <a:ea typeface="Times New Roman"/>
                <a:cs typeface="Times New RomanPSMT"/>
              </a:rPr>
              <a:t>Στις </a:t>
            </a:r>
            <a:r>
              <a:rPr lang="el-GR" b="1" dirty="0" smtClean="0">
                <a:solidFill>
                  <a:srgbClr val="231F1F"/>
                </a:solidFill>
                <a:latin typeface="Times New RomanPSMT"/>
                <a:ea typeface="Times New Roman"/>
                <a:cs typeface="Times New RomanPSMT"/>
              </a:rPr>
              <a:t>γραμμικές δομές </a:t>
            </a:r>
            <a:r>
              <a:rPr lang="el-GR" dirty="0" smtClean="0">
                <a:solidFill>
                  <a:srgbClr val="231F1F"/>
                </a:solidFill>
                <a:latin typeface="Times New RomanPSMT"/>
                <a:ea typeface="Times New Roman"/>
                <a:cs typeface="Times New RomanPSMT"/>
              </a:rPr>
              <a:t>μπορεί να ορισθεί κάποια σχέση διάταξης</a:t>
            </a:r>
            <a:r>
              <a:rPr lang="el-GR" dirty="0" smtClean="0">
                <a:latin typeface="Calibri"/>
                <a:ea typeface="Times New Roman"/>
                <a:cs typeface="Times New Roman"/>
              </a:rPr>
              <a:t> </a:t>
            </a:r>
            <a:r>
              <a:rPr lang="el-GR" dirty="0" smtClean="0">
                <a:solidFill>
                  <a:srgbClr val="231F1F"/>
                </a:solidFill>
                <a:latin typeface="Times New RomanPSMT"/>
                <a:ea typeface="Times New Roman"/>
                <a:cs typeface="Times New RomanPSMT"/>
              </a:rPr>
              <a:t>για δύο οποιαδήποτε διαδοχικά στοιχεία τους. Αυτό σημαίνει ότι κάποιο στοιχείο θα είναι πρώτο και κάποιο τελευταίο. Οποιοδήποτε από</a:t>
            </a:r>
            <a:r>
              <a:rPr lang="el-GR" dirty="0" smtClean="0">
                <a:latin typeface="Calibri"/>
                <a:ea typeface="Times New Roman"/>
                <a:cs typeface="Times New Roman"/>
              </a:rPr>
              <a:t> </a:t>
            </a:r>
            <a:r>
              <a:rPr lang="el-GR" dirty="0" smtClean="0">
                <a:solidFill>
                  <a:srgbClr val="231F1F"/>
                </a:solidFill>
                <a:latin typeface="Times New RomanPSMT"/>
                <a:ea typeface="Times New Roman"/>
                <a:cs typeface="Times New RomanPSMT"/>
              </a:rPr>
              <a:t>τα υπόλοιπα θα έπεται από το προηγούμενό του και θα προηγείται από</a:t>
            </a:r>
            <a:endParaRPr lang="el-GR" dirty="0" smtClean="0">
              <a:latin typeface="Calibri"/>
              <a:ea typeface="Times New Roman"/>
              <a:cs typeface="Times New Roman"/>
            </a:endParaRPr>
          </a:p>
          <a:p>
            <a:pPr marL="355600">
              <a:lnSpc>
                <a:spcPct val="115000"/>
              </a:lnSpc>
              <a:spcAft>
                <a:spcPts val="0"/>
              </a:spcAft>
            </a:pPr>
            <a:r>
              <a:rPr lang="el-GR" dirty="0" smtClean="0">
                <a:solidFill>
                  <a:srgbClr val="231F1F"/>
                </a:solidFill>
                <a:latin typeface="Times New RomanPSMT"/>
                <a:ea typeface="Times New Roman"/>
                <a:cs typeface="Times New RomanPSMT"/>
              </a:rPr>
              <a:t>το επόμενό του. Τέτοιες δομές είναι ο πίνακας, η ουρά και η λίστα.</a:t>
            </a:r>
          </a:p>
          <a:p>
            <a:pPr>
              <a:lnSpc>
                <a:spcPct val="115000"/>
              </a:lnSpc>
              <a:spcAft>
                <a:spcPts val="0"/>
              </a:spcAft>
            </a:pPr>
            <a:endParaRPr lang="el-GR" dirty="0" smtClean="0">
              <a:solidFill>
                <a:srgbClr val="231F1F"/>
              </a:solidFill>
              <a:latin typeface="Times New RomanPSMT"/>
              <a:ea typeface="Times New Roman"/>
              <a:cs typeface="Times New RomanPSMT"/>
            </a:endParaRPr>
          </a:p>
          <a:p>
            <a:pPr marL="355600" indent="-355600">
              <a:lnSpc>
                <a:spcPct val="115000"/>
              </a:lnSpc>
              <a:spcAft>
                <a:spcPts val="0"/>
              </a:spcAft>
              <a:buFont typeface="Wingdings" pitchFamily="2" charset="2"/>
              <a:buChar char="Ø"/>
            </a:pPr>
            <a:r>
              <a:rPr lang="el-GR" dirty="0" smtClean="0">
                <a:solidFill>
                  <a:srgbClr val="231F1F"/>
                </a:solidFill>
                <a:latin typeface="Times New RomanPSMT"/>
                <a:ea typeface="Times New Roman"/>
                <a:cs typeface="Times New RomanPSMT"/>
              </a:rPr>
              <a:t>Στις </a:t>
            </a:r>
            <a:r>
              <a:rPr lang="el-GR" b="1" dirty="0" smtClean="0">
                <a:solidFill>
                  <a:srgbClr val="231F1F"/>
                </a:solidFill>
                <a:latin typeface="Times New RomanPSMT"/>
                <a:ea typeface="Times New Roman"/>
                <a:cs typeface="Times New RomanPSMT"/>
              </a:rPr>
              <a:t>μη γραμμικές δομές </a:t>
            </a:r>
            <a:r>
              <a:rPr lang="el-GR" dirty="0" smtClean="0">
                <a:solidFill>
                  <a:srgbClr val="231F1F"/>
                </a:solidFill>
                <a:latin typeface="Times New RomanPSMT"/>
                <a:ea typeface="Times New Roman"/>
                <a:cs typeface="Times New RomanPSMT"/>
              </a:rPr>
              <a:t>δεν μπορεί να οριστεί μια</a:t>
            </a:r>
            <a:endParaRPr lang="el-GR" dirty="0" smtClean="0">
              <a:latin typeface="Calibri"/>
              <a:ea typeface="Times New Roman"/>
              <a:cs typeface="Times New Roman"/>
            </a:endParaRPr>
          </a:p>
          <a:p>
            <a:pPr marL="355600">
              <a:lnSpc>
                <a:spcPct val="115000"/>
              </a:lnSpc>
              <a:spcAft>
                <a:spcPts val="0"/>
              </a:spcAft>
            </a:pPr>
            <a:r>
              <a:rPr lang="el-GR" dirty="0" smtClean="0">
                <a:solidFill>
                  <a:srgbClr val="231F1F"/>
                </a:solidFill>
                <a:latin typeface="Times New RomanPSMT"/>
                <a:ea typeface="Times New Roman"/>
                <a:cs typeface="Times New RomanPSMT"/>
              </a:rPr>
              <a:t>σχέση διάταξης όπως η παραπάνω. Τέτοιες δομές είναι τα δένδρα και οι</a:t>
            </a:r>
            <a:r>
              <a:rPr lang="el-GR" dirty="0" smtClean="0">
                <a:latin typeface="Calibri"/>
                <a:ea typeface="Times New Roman"/>
                <a:cs typeface="Times New Roman"/>
              </a:rPr>
              <a:t> </a:t>
            </a:r>
            <a:r>
              <a:rPr lang="el-GR" dirty="0" smtClean="0">
                <a:solidFill>
                  <a:srgbClr val="231F1F"/>
                </a:solidFill>
                <a:latin typeface="Times New RomanPSMT"/>
                <a:ea typeface="Times New Roman"/>
                <a:cs typeface="Times New RomanPSMT"/>
              </a:rPr>
              <a:t>γράφοι. Στα δένδρα ένας κόμβος έχει έναν προηγούμενο αλλά πιθανόν</a:t>
            </a:r>
            <a:r>
              <a:rPr lang="el-GR" dirty="0" smtClean="0">
                <a:latin typeface="Calibri"/>
                <a:ea typeface="Times New Roman"/>
                <a:cs typeface="Times New Roman"/>
              </a:rPr>
              <a:t> </a:t>
            </a:r>
            <a:r>
              <a:rPr lang="el-GR" dirty="0" smtClean="0">
                <a:solidFill>
                  <a:srgbClr val="231F1F"/>
                </a:solidFill>
                <a:latin typeface="Times New RomanPSMT"/>
                <a:ea typeface="Times New Roman"/>
                <a:cs typeface="Times New RomanPSMT"/>
              </a:rPr>
              <a:t>πολλούς επόμενους ή και κανέναν. Στους γράφους κάθε κόμβος μπορεί να έχει πολλούς προηγούμενους και πολλούς επόμενους.</a:t>
            </a:r>
            <a:endParaRPr lang="el-GR" dirty="0">
              <a:latin typeface="Calibri"/>
              <a:ea typeface="Times New Roman"/>
              <a:cs typeface="Times New Roman"/>
            </a:endParaRPr>
          </a:p>
        </p:txBody>
      </p:sp>
    </p:spTree>
  </p:cSld>
  <p:clrMapOvr>
    <a:masterClrMapping/>
  </p:clrMapOvr>
  <p:transition>
    <p:fade thruBlk="1"/>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6AD1C6FD-A228-4DFF-9C48-5B61C80157C8}" type="slidenum">
              <a:rPr lang="en-US" smtClean="0"/>
              <a:pPr/>
              <a:t>69</a:t>
            </a:fld>
            <a:endParaRPr lang="en-US" dirty="0"/>
          </a:p>
        </p:txBody>
      </p:sp>
      <p:graphicFrame>
        <p:nvGraphicFramePr>
          <p:cNvPr id="3" name="2 - Πίνακας"/>
          <p:cNvGraphicFramePr>
            <a:graphicFrameLocks noGrp="1"/>
          </p:cNvGraphicFramePr>
          <p:nvPr/>
        </p:nvGraphicFramePr>
        <p:xfrm>
          <a:off x="2070628" y="323850"/>
          <a:ext cx="6158972" cy="2804160"/>
        </p:xfrm>
        <a:graphic>
          <a:graphicData uri="http://schemas.openxmlformats.org/drawingml/2006/table">
            <a:tbl>
              <a:tblPr/>
              <a:tblGrid>
                <a:gridCol w="6158972"/>
              </a:tblGrid>
              <a:tr h="0">
                <a:tc>
                  <a:txBody>
                    <a:bodyPr/>
                    <a:lstStyle/>
                    <a:p>
                      <a:pPr algn="l">
                        <a:lnSpc>
                          <a:spcPct val="115000"/>
                        </a:lnSpc>
                        <a:spcAft>
                          <a:spcPts val="0"/>
                        </a:spcAft>
                      </a:pPr>
                      <a:r>
                        <a:rPr lang="el-GR" sz="2000" dirty="0">
                          <a:solidFill>
                            <a:srgbClr val="231F1F"/>
                          </a:solidFill>
                          <a:latin typeface="Times New RomanPSMT"/>
                          <a:ea typeface="Times New Roman"/>
                          <a:cs typeface="Times New RomanPSMT"/>
                        </a:rPr>
                        <a:t>Τέλος διάκριση των δομών μπορεί να γίνει και ανάλογα με το είδος </a:t>
                      </a:r>
                      <a:r>
                        <a:rPr lang="el-GR" sz="2000" dirty="0" smtClean="0">
                          <a:solidFill>
                            <a:srgbClr val="231F1F"/>
                          </a:solidFill>
                          <a:latin typeface="Times New RomanPSMT"/>
                          <a:ea typeface="Times New Roman"/>
                          <a:cs typeface="Times New RomanPSMT"/>
                        </a:rPr>
                        <a:t>της</a:t>
                      </a:r>
                      <a:r>
                        <a:rPr lang="el-GR" sz="2000" baseline="0" dirty="0" smtClean="0">
                          <a:solidFill>
                            <a:schemeClr val="tx1"/>
                          </a:solidFill>
                          <a:latin typeface="Calibri"/>
                          <a:ea typeface="Times New Roman"/>
                          <a:cs typeface="Times New Roman"/>
                        </a:rPr>
                        <a:t> </a:t>
                      </a:r>
                      <a:r>
                        <a:rPr lang="el-GR" sz="2000" dirty="0" smtClean="0">
                          <a:solidFill>
                            <a:srgbClr val="231F1F"/>
                          </a:solidFill>
                          <a:latin typeface="Times New RomanPSMT"/>
                          <a:ea typeface="Times New Roman"/>
                          <a:cs typeface="Times New RomanPSMT"/>
                        </a:rPr>
                        <a:t>χρησιμοποιούμενης </a:t>
                      </a:r>
                      <a:r>
                        <a:rPr lang="el-GR" sz="2000" dirty="0">
                          <a:solidFill>
                            <a:srgbClr val="231F1F"/>
                          </a:solidFill>
                          <a:latin typeface="Times New RomanPSMT"/>
                          <a:ea typeface="Times New Roman"/>
                          <a:cs typeface="Times New RomanPSMT"/>
                        </a:rPr>
                        <a:t>μνήμης (κύρια ή βοηθητική). Οι δομές </a:t>
                      </a:r>
                      <a:r>
                        <a:rPr lang="el-GR" sz="2000" dirty="0" smtClean="0">
                          <a:solidFill>
                            <a:srgbClr val="231F1F"/>
                          </a:solidFill>
                          <a:latin typeface="Times New RomanPSMT"/>
                          <a:ea typeface="Times New Roman"/>
                          <a:cs typeface="Times New RomanPSMT"/>
                        </a:rPr>
                        <a:t>δεδομένων</a:t>
                      </a:r>
                      <a:r>
                        <a:rPr lang="el-GR" sz="2000" baseline="0" dirty="0" smtClean="0">
                          <a:solidFill>
                            <a:schemeClr val="tx1"/>
                          </a:solidFill>
                          <a:latin typeface="Calibri"/>
                          <a:ea typeface="Times New Roman"/>
                          <a:cs typeface="Times New Roman"/>
                        </a:rPr>
                        <a:t> </a:t>
                      </a:r>
                      <a:r>
                        <a:rPr lang="el-GR" sz="2000" dirty="0" smtClean="0">
                          <a:solidFill>
                            <a:srgbClr val="231F1F"/>
                          </a:solidFill>
                          <a:latin typeface="Times New RomanPSMT"/>
                          <a:ea typeface="Times New Roman"/>
                          <a:cs typeface="Times New RomanPSMT"/>
                        </a:rPr>
                        <a:t>βοηθητικής </a:t>
                      </a:r>
                      <a:r>
                        <a:rPr lang="el-GR" sz="2000" dirty="0">
                          <a:solidFill>
                            <a:srgbClr val="231F1F"/>
                          </a:solidFill>
                          <a:latin typeface="Times New RomanPSMT"/>
                          <a:ea typeface="Times New Roman"/>
                          <a:cs typeface="Times New RomanPSMT"/>
                        </a:rPr>
                        <a:t>μνήμης αποκαλούνται </a:t>
                      </a:r>
                      <a:r>
                        <a:rPr lang="el-GR" sz="2000" b="1" dirty="0">
                          <a:solidFill>
                            <a:srgbClr val="231F1F"/>
                          </a:solidFill>
                          <a:latin typeface="Times New RomanPS Bold ItalicMT"/>
                          <a:ea typeface="Times New Roman"/>
                          <a:cs typeface="Times New RomanPS Bold ItalicMT"/>
                        </a:rPr>
                        <a:t>αρχεία δεδομένων </a:t>
                      </a:r>
                      <a:r>
                        <a:rPr lang="el-GR" sz="2000" dirty="0">
                          <a:solidFill>
                            <a:srgbClr val="231F1F"/>
                          </a:solidFill>
                          <a:latin typeface="Times New RomanPSMT"/>
                          <a:ea typeface="Times New Roman"/>
                          <a:cs typeface="Times New RomanPSMT"/>
                        </a:rPr>
                        <a:t>(</a:t>
                      </a:r>
                      <a:r>
                        <a:rPr lang="el-GR" sz="2000" dirty="0" err="1">
                          <a:solidFill>
                            <a:srgbClr val="231F1F"/>
                          </a:solidFill>
                          <a:latin typeface="Times New RomanPSMT"/>
                          <a:ea typeface="Times New Roman"/>
                          <a:cs typeface="Times New RomanPSMT"/>
                        </a:rPr>
                        <a:t>data</a:t>
                      </a:r>
                      <a:r>
                        <a:rPr lang="el-GR" sz="2000" dirty="0">
                          <a:solidFill>
                            <a:srgbClr val="231F1F"/>
                          </a:solidFill>
                          <a:latin typeface="Times New RomanPSMT"/>
                          <a:ea typeface="Times New Roman"/>
                          <a:cs typeface="Times New RomanPSMT"/>
                        </a:rPr>
                        <a:t> </a:t>
                      </a:r>
                      <a:r>
                        <a:rPr lang="el-GR" sz="2000" dirty="0" err="1">
                          <a:solidFill>
                            <a:srgbClr val="231F1F"/>
                          </a:solidFill>
                          <a:latin typeface="Times New RomanPSMT"/>
                          <a:ea typeface="Times New Roman"/>
                          <a:cs typeface="Times New RomanPSMT"/>
                        </a:rPr>
                        <a:t>ﬁles</a:t>
                      </a:r>
                      <a:r>
                        <a:rPr lang="el-GR" sz="2000" dirty="0">
                          <a:solidFill>
                            <a:srgbClr val="231F1F"/>
                          </a:solidFill>
                          <a:latin typeface="Times New RomanPSMT"/>
                          <a:ea typeface="Times New Roman"/>
                          <a:cs typeface="Times New RomanPSMT"/>
                        </a:rPr>
                        <a:t>). </a:t>
                      </a:r>
                      <a:endParaRPr lang="el-GR" sz="2000" dirty="0" smtClean="0">
                        <a:solidFill>
                          <a:srgbClr val="231F1F"/>
                        </a:solidFill>
                        <a:latin typeface="Times New RomanPSMT"/>
                        <a:ea typeface="Times New Roman"/>
                        <a:cs typeface="Times New RomanPSMT"/>
                      </a:endParaRPr>
                    </a:p>
                    <a:p>
                      <a:pPr algn="l">
                        <a:lnSpc>
                          <a:spcPct val="115000"/>
                        </a:lnSpc>
                        <a:spcAft>
                          <a:spcPts val="0"/>
                        </a:spcAft>
                      </a:pPr>
                      <a:r>
                        <a:rPr lang="el-GR" sz="2000" dirty="0" smtClean="0">
                          <a:solidFill>
                            <a:srgbClr val="231F1F"/>
                          </a:solidFill>
                          <a:latin typeface="Times New RomanPSMT"/>
                          <a:ea typeface="Times New Roman"/>
                          <a:cs typeface="Times New RomanPSMT"/>
                        </a:rPr>
                        <a:t>Ένα</a:t>
                      </a:r>
                      <a:r>
                        <a:rPr lang="el-GR" sz="2000" baseline="0" dirty="0" smtClean="0">
                          <a:solidFill>
                            <a:schemeClr val="tx1"/>
                          </a:solidFill>
                          <a:latin typeface="Calibri"/>
                          <a:ea typeface="Times New Roman"/>
                          <a:cs typeface="Times New Roman"/>
                        </a:rPr>
                        <a:t> </a:t>
                      </a:r>
                      <a:r>
                        <a:rPr lang="el-GR" sz="2000" dirty="0" smtClean="0">
                          <a:solidFill>
                            <a:srgbClr val="231F1F"/>
                          </a:solidFill>
                          <a:latin typeface="Times New RomanPSMT"/>
                          <a:ea typeface="Times New Roman"/>
                          <a:cs typeface="Times New RomanPSMT"/>
                        </a:rPr>
                        <a:t>αρχείο </a:t>
                      </a:r>
                      <a:r>
                        <a:rPr lang="el-GR" sz="2000" dirty="0">
                          <a:solidFill>
                            <a:srgbClr val="231F1F"/>
                          </a:solidFill>
                          <a:latin typeface="Times New RomanPSMT"/>
                          <a:ea typeface="Times New Roman"/>
                          <a:cs typeface="Times New RomanPSMT"/>
                        </a:rPr>
                        <a:t>απαρτίζεται από έναν αριθμό </a:t>
                      </a:r>
                      <a:r>
                        <a:rPr lang="el-GR" sz="2000" dirty="0" smtClean="0">
                          <a:solidFill>
                            <a:srgbClr val="231F1F"/>
                          </a:solidFill>
                          <a:latin typeface="Times New RomanPSMT"/>
                          <a:ea typeface="Times New Roman"/>
                          <a:cs typeface="Times New RomanPSMT"/>
                        </a:rPr>
                        <a:t>ομοειδών</a:t>
                      </a:r>
                      <a:r>
                        <a:rPr lang="el-GR" sz="2000" baseline="0" dirty="0" smtClean="0">
                          <a:solidFill>
                            <a:srgbClr val="231F1F"/>
                          </a:solidFill>
                          <a:latin typeface="Times New RomanPSMT"/>
                          <a:ea typeface="Times New Roman"/>
                          <a:cs typeface="Times New RomanPSMT"/>
                        </a:rPr>
                        <a:t> </a:t>
                      </a:r>
                      <a:r>
                        <a:rPr lang="el-GR" sz="2000" b="1" dirty="0" smtClean="0">
                          <a:solidFill>
                            <a:srgbClr val="231F1F"/>
                          </a:solidFill>
                          <a:latin typeface="Times New RomanPSMT"/>
                          <a:ea typeface="Times New Roman"/>
                          <a:cs typeface="Times New RomanPSMT"/>
                        </a:rPr>
                        <a:t>εγγραφών</a:t>
                      </a:r>
                      <a:r>
                        <a:rPr lang="el-GR" sz="2000" dirty="0" smtClean="0">
                          <a:solidFill>
                            <a:srgbClr val="231F1F"/>
                          </a:solidFill>
                          <a:latin typeface="Times New RomanPSMT"/>
                          <a:ea typeface="Times New Roman"/>
                          <a:cs typeface="Times New RomanPSMT"/>
                        </a:rPr>
                        <a:t> </a:t>
                      </a:r>
                      <a:r>
                        <a:rPr lang="el-GR" sz="2000" dirty="0">
                          <a:solidFill>
                            <a:srgbClr val="231F1F"/>
                          </a:solidFill>
                          <a:latin typeface="Times New RomanPSMT"/>
                          <a:ea typeface="Times New Roman"/>
                          <a:cs typeface="Times New RomanPSMT"/>
                        </a:rPr>
                        <a:t>(</a:t>
                      </a:r>
                      <a:r>
                        <a:rPr lang="el-GR" sz="2000" dirty="0" err="1">
                          <a:solidFill>
                            <a:srgbClr val="231F1F"/>
                          </a:solidFill>
                          <a:latin typeface="Times New RomanPSMT"/>
                          <a:ea typeface="Times New Roman"/>
                          <a:cs typeface="Times New RomanPSMT"/>
                        </a:rPr>
                        <a:t>records</a:t>
                      </a:r>
                      <a:r>
                        <a:rPr lang="el-GR" sz="2000" dirty="0">
                          <a:solidFill>
                            <a:srgbClr val="231F1F"/>
                          </a:solidFill>
                          <a:latin typeface="Times New RomanPSMT"/>
                          <a:ea typeface="Times New Roman"/>
                          <a:cs typeface="Times New RomanPSMT"/>
                        </a:rPr>
                        <a:t>).</a:t>
                      </a:r>
                      <a:endParaRPr lang="el-GR" sz="2000" dirty="0">
                        <a:latin typeface="Calibri"/>
                        <a:ea typeface="Times New Roman"/>
                        <a:cs typeface="Times New Roman"/>
                      </a:endParaRPr>
                    </a:p>
                    <a:p>
                      <a:pPr algn="l">
                        <a:lnSpc>
                          <a:spcPct val="115000"/>
                        </a:lnSpc>
                        <a:spcAft>
                          <a:spcPts val="0"/>
                        </a:spcAft>
                      </a:pPr>
                      <a:r>
                        <a:rPr lang="el-GR" sz="2000" dirty="0">
                          <a:solidFill>
                            <a:srgbClr val="231F1F"/>
                          </a:solidFill>
                          <a:latin typeface="Times New RomanPSMT"/>
                          <a:ea typeface="Times New Roman"/>
                          <a:cs typeface="Times New RomanPSMT"/>
                        </a:rPr>
                        <a:t>Κάθε εγγραφή διαθέτει ορισμένα </a:t>
                      </a:r>
                      <a:r>
                        <a:rPr lang="el-GR" sz="2000" b="1" dirty="0">
                          <a:solidFill>
                            <a:srgbClr val="231F1F"/>
                          </a:solidFill>
                          <a:latin typeface="Times New RomanPSMT"/>
                          <a:ea typeface="Times New Roman"/>
                          <a:cs typeface="Times New RomanPSMT"/>
                        </a:rPr>
                        <a:t>πεδία</a:t>
                      </a:r>
                      <a:r>
                        <a:rPr lang="el-GR" sz="2000" dirty="0">
                          <a:solidFill>
                            <a:srgbClr val="231F1F"/>
                          </a:solidFill>
                          <a:latin typeface="Times New RomanPSMT"/>
                          <a:ea typeface="Times New Roman"/>
                          <a:cs typeface="Times New RomanPSMT"/>
                        </a:rPr>
                        <a:t> (</a:t>
                      </a:r>
                      <a:r>
                        <a:rPr lang="el-GR" sz="2000" dirty="0" err="1">
                          <a:solidFill>
                            <a:srgbClr val="231F1F"/>
                          </a:solidFill>
                          <a:latin typeface="Times New RomanPSMT"/>
                          <a:ea typeface="Times New Roman"/>
                          <a:cs typeface="Times New RomanPSMT"/>
                        </a:rPr>
                        <a:t>ﬁelds</a:t>
                      </a:r>
                      <a:r>
                        <a:rPr lang="el-GR" sz="2000" dirty="0">
                          <a:solidFill>
                            <a:srgbClr val="231F1F"/>
                          </a:solidFill>
                          <a:latin typeface="Times New RomanPSMT"/>
                          <a:ea typeface="Times New Roman"/>
                          <a:cs typeface="Times New RomanPSMT"/>
                        </a:rPr>
                        <a:t>), που περιέχουν </a:t>
                      </a:r>
                      <a:r>
                        <a:rPr lang="el-GR" sz="2000" dirty="0" smtClean="0">
                          <a:solidFill>
                            <a:srgbClr val="231F1F"/>
                          </a:solidFill>
                          <a:latin typeface="Times New RomanPSMT"/>
                          <a:ea typeface="Times New Roman"/>
                          <a:cs typeface="Times New RomanPSMT"/>
                        </a:rPr>
                        <a:t>δεδομένα</a:t>
                      </a:r>
                      <a:r>
                        <a:rPr lang="el-GR" sz="2000" baseline="0" dirty="0" smtClean="0">
                          <a:solidFill>
                            <a:srgbClr val="231F1F"/>
                          </a:solidFill>
                          <a:latin typeface="Times New RomanPSMT"/>
                          <a:ea typeface="Times New Roman"/>
                          <a:cs typeface="Times New RomanPSMT"/>
                        </a:rPr>
                        <a:t> για μια οντότητα.</a:t>
                      </a:r>
                      <a:endParaRPr lang="el-GR" sz="2000" dirty="0">
                        <a:latin typeface="Calibri"/>
                        <a:ea typeface="Times New Roman"/>
                        <a:cs typeface="Times New Roman"/>
                      </a:endParaRPr>
                    </a:p>
                  </a:txBody>
                  <a:tcPr marL="0" marR="0" marT="0" marB="0">
                    <a:lnL>
                      <a:noFill/>
                    </a:lnL>
                    <a:lnR>
                      <a:noFill/>
                    </a:lnR>
                    <a:lnT>
                      <a:noFill/>
                    </a:lnT>
                    <a:lnB>
                      <a:noFill/>
                    </a:lnB>
                  </a:tcPr>
                </a:tc>
              </a:tr>
            </a:tbl>
          </a:graphicData>
        </a:graphic>
      </p:graphicFrame>
      <p:graphicFrame>
        <p:nvGraphicFramePr>
          <p:cNvPr id="6" name="5 - Πίνακας"/>
          <p:cNvGraphicFramePr>
            <a:graphicFrameLocks noGrp="1"/>
          </p:cNvGraphicFramePr>
          <p:nvPr/>
        </p:nvGraphicFramePr>
        <p:xfrm>
          <a:off x="1921932" y="3556001"/>
          <a:ext cx="7044269" cy="2494280"/>
        </p:xfrm>
        <a:graphic>
          <a:graphicData uri="http://schemas.openxmlformats.org/drawingml/2006/table">
            <a:tbl>
              <a:tblPr firstRow="1" bandRow="1">
                <a:tableStyleId>{5C22544A-7EE6-4342-B048-85BDC9FD1C3A}</a:tableStyleId>
              </a:tblPr>
              <a:tblGrid>
                <a:gridCol w="1356782"/>
                <a:gridCol w="1200936"/>
                <a:gridCol w="1228439"/>
                <a:gridCol w="1650142"/>
                <a:gridCol w="1607970"/>
              </a:tblGrid>
              <a:tr h="370840">
                <a:tc>
                  <a:txBody>
                    <a:bodyPr/>
                    <a:lstStyle/>
                    <a:p>
                      <a:r>
                        <a:rPr lang="el-GR" dirty="0" smtClean="0"/>
                        <a:t>ΕΠΙΘΕΤΟ</a:t>
                      </a:r>
                      <a:endParaRPr lang="el-GR" dirty="0"/>
                    </a:p>
                  </a:txBody>
                  <a:tcPr/>
                </a:tc>
                <a:tc>
                  <a:txBody>
                    <a:bodyPr/>
                    <a:lstStyle/>
                    <a:p>
                      <a:r>
                        <a:rPr lang="el-GR" dirty="0" smtClean="0"/>
                        <a:t>ΟΝΟΜΑ</a:t>
                      </a:r>
                      <a:endParaRPr lang="el-GR" dirty="0"/>
                    </a:p>
                  </a:txBody>
                  <a:tcPr/>
                </a:tc>
                <a:tc>
                  <a:txBody>
                    <a:bodyPr/>
                    <a:lstStyle/>
                    <a:p>
                      <a:r>
                        <a:rPr lang="el-GR" dirty="0" smtClean="0"/>
                        <a:t>ΟΝΟΜΑ ΠΑΤΡΟΣ</a:t>
                      </a:r>
                      <a:endParaRPr lang="el-GR" dirty="0"/>
                    </a:p>
                  </a:txBody>
                  <a:tcPr/>
                </a:tc>
                <a:tc>
                  <a:txBody>
                    <a:bodyPr/>
                    <a:lstStyle/>
                    <a:p>
                      <a:r>
                        <a:rPr lang="el-GR" dirty="0" smtClean="0"/>
                        <a:t>ΔΙΕΥΘΥΝΣΗ</a:t>
                      </a:r>
                      <a:endParaRPr lang="el-GR" dirty="0"/>
                    </a:p>
                  </a:txBody>
                  <a:tcPr/>
                </a:tc>
                <a:tc>
                  <a:txBody>
                    <a:bodyPr/>
                    <a:lstStyle/>
                    <a:p>
                      <a:r>
                        <a:rPr lang="el-GR" dirty="0" smtClean="0"/>
                        <a:t>ΤΗΛΕΦΩΝΟ</a:t>
                      </a:r>
                      <a:endParaRPr lang="el-GR" dirty="0"/>
                    </a:p>
                  </a:txBody>
                  <a:tcPr/>
                </a:tc>
              </a:tr>
              <a:tr h="370840">
                <a:tc>
                  <a:txBody>
                    <a:bodyPr/>
                    <a:lstStyle/>
                    <a:p>
                      <a:endParaRPr lang="el-GR" dirty="0"/>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r>
              <a:tr h="370840">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r>
              <a:tr h="370840">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r>
              <a:tr h="370840">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r>
              <a:tr h="370840">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dirty="0"/>
                    </a:p>
                  </a:txBody>
                  <a:tcPr/>
                </a:tc>
              </a:tr>
            </a:tbl>
          </a:graphicData>
        </a:graphic>
      </p:graphicFrame>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52600" y="304800"/>
            <a:ext cx="7010400" cy="457200"/>
          </a:xfrm>
        </p:spPr>
        <p:txBody>
          <a:bodyPr/>
          <a:lstStyle/>
          <a:p>
            <a:endParaRPr lang="el-GR" dirty="0"/>
          </a:p>
        </p:txBody>
      </p:sp>
      <p:sp>
        <p:nvSpPr>
          <p:cNvPr id="3" name="2 - Θέση περιεχομένου"/>
          <p:cNvSpPr>
            <a:spLocks noGrp="1"/>
          </p:cNvSpPr>
          <p:nvPr>
            <p:ph idx="1"/>
          </p:nvPr>
        </p:nvSpPr>
        <p:spPr>
          <a:xfrm>
            <a:off x="1752600" y="905933"/>
            <a:ext cx="7010400" cy="5527818"/>
          </a:xfrm>
        </p:spPr>
        <p:txBody>
          <a:bodyPr/>
          <a:lstStyle/>
          <a:p>
            <a:pPr>
              <a:buFont typeface="Wingdings" pitchFamily="2" charset="2"/>
              <a:buChar char="Ø"/>
            </a:pPr>
            <a:r>
              <a:rPr lang="el-GR" sz="2000" dirty="0" smtClean="0"/>
              <a:t>Η </a:t>
            </a:r>
            <a:r>
              <a:rPr lang="el-GR" sz="2000" b="1" dirty="0" smtClean="0"/>
              <a:t>Ανάλυση Αλγορίθμων </a:t>
            </a:r>
            <a:r>
              <a:rPr lang="el-GR" sz="2000" dirty="0" smtClean="0"/>
              <a:t>που ασχολείται με τον σχεδιασμό των Αλγορίθμων και την ανάλυση της πολυπλοκότητάς τους. </a:t>
            </a:r>
            <a:endParaRPr lang="en-US" sz="2000" dirty="0" smtClean="0"/>
          </a:p>
          <a:p>
            <a:pPr>
              <a:buFont typeface="Wingdings" pitchFamily="2" charset="2"/>
              <a:buChar char="Ø"/>
            </a:pPr>
            <a:r>
              <a:rPr lang="el-GR" sz="2000" dirty="0" smtClean="0"/>
              <a:t>Η </a:t>
            </a:r>
            <a:r>
              <a:rPr lang="el-GR" sz="2000" b="1" dirty="0" smtClean="0"/>
              <a:t>Θεωρία </a:t>
            </a:r>
            <a:r>
              <a:rPr lang="el-GR" sz="2000" b="1" dirty="0" err="1" smtClean="0"/>
              <a:t>Υπολογισιμότητας</a:t>
            </a:r>
            <a:r>
              <a:rPr lang="el-GR" sz="2000" dirty="0" smtClean="0"/>
              <a:t> που ερευνά αν και πόσο αποδοτικά κάποια προβλήματα μπορούν να επιλυθούν με χρήση αλγορίθμου με συγκεκριμένα υπολογιστικά μοντέλα.</a:t>
            </a:r>
            <a:endParaRPr lang="en-US" sz="2000" dirty="0" smtClean="0"/>
          </a:p>
          <a:p>
            <a:pPr marL="0" indent="0">
              <a:buFont typeface="Wingdings" pitchFamily="2" charset="2"/>
              <a:buChar char="Ø"/>
            </a:pPr>
            <a:r>
              <a:rPr lang="el-GR" sz="2000" dirty="0" smtClean="0"/>
              <a:t>Η </a:t>
            </a:r>
            <a:r>
              <a:rPr lang="el-GR" sz="2000" b="1" dirty="0" smtClean="0"/>
              <a:t>Θεωρία Πολυπλοκότητας </a:t>
            </a:r>
            <a:r>
              <a:rPr lang="el-GR" sz="2000" dirty="0" smtClean="0"/>
              <a:t>μελετά τους πόρους που απαιτούνται για την επίλυση ενός προβλήματος βάσει ενός συγκεκριμένου αλγορίθμου. </a:t>
            </a:r>
          </a:p>
          <a:p>
            <a:pPr marL="0" indent="0">
              <a:lnSpc>
                <a:spcPct val="90000"/>
              </a:lnSpc>
              <a:buNone/>
            </a:pPr>
            <a:r>
              <a:rPr lang="el-GR" sz="2000" dirty="0" smtClean="0"/>
              <a:t>Αλγόριθμοι που λύνουν το ίδιο πρόβλημα και είναι το ίδιο σωστοί μπορούν να διαφέρουν σε χρόνο εκτέλεσης και χρήση μνήμης</a:t>
            </a:r>
            <a:endParaRPr lang="en-US" sz="2000" dirty="0" smtClean="0">
              <a:solidFill>
                <a:srgbClr val="FF0000"/>
              </a:solidFill>
            </a:endParaRPr>
          </a:p>
          <a:p>
            <a:pPr lvl="1">
              <a:lnSpc>
                <a:spcPct val="90000"/>
              </a:lnSpc>
              <a:buFont typeface="Wingdings" pitchFamily="2" charset="2"/>
              <a:buChar char="§"/>
            </a:pPr>
            <a:r>
              <a:rPr lang="el-GR" sz="2000" dirty="0" smtClean="0"/>
              <a:t>Ένα αργό πρόγραμμα είναι πιθανό</a:t>
            </a:r>
            <a:r>
              <a:rPr lang="en-US" sz="2000" dirty="0" smtClean="0"/>
              <a:t> </a:t>
            </a:r>
            <a:r>
              <a:rPr lang="el-GR" sz="2000" dirty="0" smtClean="0"/>
              <a:t>να μη χρησιμοποιηθεί</a:t>
            </a:r>
            <a:endParaRPr lang="en-US" sz="2000" dirty="0" smtClean="0"/>
          </a:p>
          <a:p>
            <a:pPr lvl="1">
              <a:lnSpc>
                <a:spcPct val="90000"/>
              </a:lnSpc>
              <a:buFont typeface="Wingdings" pitchFamily="2" charset="2"/>
              <a:buChar char="§"/>
            </a:pPr>
            <a:r>
              <a:rPr lang="el-GR" sz="2000" dirty="0" smtClean="0"/>
              <a:t>Ένα πρόγραμμα που απαιτεί πολύ μνήμη</a:t>
            </a:r>
            <a:r>
              <a:rPr lang="en-US" sz="2000" dirty="0" smtClean="0"/>
              <a:t> </a:t>
            </a:r>
            <a:r>
              <a:rPr lang="el-GR" sz="2000" dirty="0" smtClean="0"/>
              <a:t>μπορεί να είναι μην τρέχει στα διαθέσιμα μηχανήματα</a:t>
            </a:r>
          </a:p>
          <a:p>
            <a:pPr>
              <a:buFont typeface="Wingdings" pitchFamily="2" charset="2"/>
              <a:buChar char="Ø"/>
            </a:pPr>
            <a:endParaRPr lang="el-GR" dirty="0" smtClean="0"/>
          </a:p>
          <a:p>
            <a:pPr>
              <a:buFont typeface="Wingdings" pitchFamily="2" charset="2"/>
              <a:buChar char="Ø"/>
            </a:pPr>
            <a:endParaRPr lang="el-GR" dirty="0" smtClean="0"/>
          </a:p>
          <a:p>
            <a:pPr>
              <a:buFont typeface="Wingdings" pitchFamily="2" charset="2"/>
              <a:buChar char="§"/>
            </a:pPr>
            <a:endParaRPr lang="el-GR" dirty="0"/>
          </a:p>
        </p:txBody>
      </p:sp>
      <p:sp>
        <p:nvSpPr>
          <p:cNvPr id="5" name="4 - Θέση αριθμού διαφάνειας"/>
          <p:cNvSpPr>
            <a:spLocks noGrp="1"/>
          </p:cNvSpPr>
          <p:nvPr>
            <p:ph type="sldNum" sz="quarter" idx="12"/>
          </p:nvPr>
        </p:nvSpPr>
        <p:spPr/>
        <p:txBody>
          <a:bodyPr/>
          <a:lstStyle/>
          <a:p>
            <a:fld id="{811AAEEF-F233-4E32-A923-D4DF4B556C67}" type="slidenum">
              <a:rPr lang="en-US" smtClean="0"/>
              <a:pPr/>
              <a:t>7</a:t>
            </a:fld>
            <a:endParaRPr lang="en-US" dirty="0"/>
          </a:p>
        </p:txBody>
      </p:sp>
    </p:spTree>
  </p:cSld>
  <p:clrMapOvr>
    <a:masterClrMapping/>
  </p:clrMapOvr>
  <p:transition>
    <p:fade thruBlk="1"/>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0867" y="304800"/>
            <a:ext cx="7713133" cy="1066799"/>
          </a:xfrm>
        </p:spPr>
        <p:txBody>
          <a:bodyPr/>
          <a:lstStyle/>
          <a:p>
            <a:r>
              <a:rPr lang="el-GR" dirty="0" smtClean="0"/>
              <a:t>2.2.7 Στοιχεία </a:t>
            </a:r>
            <a:r>
              <a:rPr lang="el-GR" dirty="0" err="1" smtClean="0"/>
              <a:t>Ψευδογλώσσας</a:t>
            </a:r>
            <a:endParaRPr lang="el-GR" dirty="0"/>
          </a:p>
        </p:txBody>
      </p:sp>
      <p:sp>
        <p:nvSpPr>
          <p:cNvPr id="5" name="Slide Number Placeholder 4"/>
          <p:cNvSpPr>
            <a:spLocks noGrp="1"/>
          </p:cNvSpPr>
          <p:nvPr>
            <p:ph type="sldNum" sz="quarter" idx="12"/>
          </p:nvPr>
        </p:nvSpPr>
        <p:spPr/>
        <p:txBody>
          <a:bodyPr/>
          <a:lstStyle/>
          <a:p>
            <a:fld id="{811AAEEF-F233-4E32-A923-D4DF4B556C67}" type="slidenum">
              <a:rPr lang="en-US" smtClean="0"/>
              <a:pPr/>
              <a:t>70</a:t>
            </a:fld>
            <a:endParaRPr lang="en-US" dirty="0"/>
          </a:p>
        </p:txBody>
      </p:sp>
      <p:sp>
        <p:nvSpPr>
          <p:cNvPr id="12" name="Content Placeholder 11"/>
          <p:cNvSpPr txBox="1">
            <a:spLocks noGrp="1"/>
          </p:cNvSpPr>
          <p:nvPr>
            <p:ph idx="1"/>
          </p:nvPr>
        </p:nvSpPr>
        <p:spPr>
          <a:xfrm>
            <a:off x="1493557" y="1176867"/>
            <a:ext cx="7010400" cy="1015663"/>
          </a:xfrm>
          <a:prstGeom prst="rect">
            <a:avLst/>
          </a:prstGeom>
          <a:noFill/>
        </p:spPr>
        <p:txBody>
          <a:bodyPr wrap="square" rtlCol="0">
            <a:spAutoFit/>
          </a:bodyPr>
          <a:lstStyle/>
          <a:p>
            <a:pPr marL="571500" indent="-457200" algn="just">
              <a:buNone/>
            </a:pPr>
            <a:endParaRPr lang="el-GR" dirty="0" smtClean="0">
              <a:solidFill>
                <a:srgbClr val="000000"/>
              </a:solidFill>
              <a:latin typeface="Calibri" pitchFamily="34" charset="0"/>
              <a:cs typeface="Calibri" pitchFamily="34" charset="0"/>
            </a:endParaRPr>
          </a:p>
          <a:p>
            <a:pPr>
              <a:buNone/>
            </a:pPr>
            <a:endParaRPr lang="el-GR" dirty="0">
              <a:latin typeface="Calibri" pitchFamily="34" charset="0"/>
              <a:cs typeface="Calibri" pitchFamily="34" charset="0"/>
            </a:endParaRPr>
          </a:p>
        </p:txBody>
      </p:sp>
      <p:graphicFrame>
        <p:nvGraphicFramePr>
          <p:cNvPr id="6" name="5 - Πίνακας"/>
          <p:cNvGraphicFramePr>
            <a:graphicFrameLocks noGrp="1"/>
          </p:cNvGraphicFramePr>
          <p:nvPr/>
        </p:nvGraphicFramePr>
        <p:xfrm>
          <a:off x="1744133" y="1143000"/>
          <a:ext cx="6841068" cy="5571067"/>
        </p:xfrm>
        <a:graphic>
          <a:graphicData uri="http://schemas.openxmlformats.org/drawingml/2006/table">
            <a:tbl>
              <a:tblPr/>
              <a:tblGrid>
                <a:gridCol w="6841068"/>
              </a:tblGrid>
              <a:tr h="5571067">
                <a:tc>
                  <a:txBody>
                    <a:bodyPr/>
                    <a:lstStyle/>
                    <a:p>
                      <a:pPr algn="l">
                        <a:lnSpc>
                          <a:spcPct val="115000"/>
                        </a:lnSpc>
                        <a:spcAft>
                          <a:spcPts val="0"/>
                        </a:spcAft>
                      </a:pPr>
                      <a:endParaRPr lang="en-US" sz="850" dirty="0" smtClean="0">
                        <a:solidFill>
                          <a:srgbClr val="231F1F"/>
                        </a:solidFill>
                        <a:latin typeface="Times New RomanPSMT"/>
                        <a:ea typeface="Times New Roman"/>
                        <a:cs typeface="Times New RomanPSMT"/>
                      </a:endParaRPr>
                    </a:p>
                    <a:p>
                      <a:pPr algn="l">
                        <a:lnSpc>
                          <a:spcPct val="115000"/>
                        </a:lnSpc>
                        <a:spcAft>
                          <a:spcPts val="0"/>
                        </a:spcAft>
                      </a:pPr>
                      <a:r>
                        <a:rPr lang="el-GR" sz="3200" b="1" kern="1200" dirty="0" smtClean="0">
                          <a:solidFill>
                            <a:srgbClr val="0099FF"/>
                          </a:solidFill>
                          <a:latin typeface="+mn-lt"/>
                          <a:ea typeface="+mn-ea"/>
                          <a:cs typeface="+mn-cs"/>
                        </a:rPr>
                        <a:t>Αλφάβητο</a:t>
                      </a:r>
                      <a:endParaRPr lang="en-US" sz="3200" b="1" kern="1200" dirty="0" smtClean="0">
                        <a:solidFill>
                          <a:srgbClr val="0099FF"/>
                        </a:solidFill>
                        <a:latin typeface="+mn-lt"/>
                        <a:ea typeface="+mn-ea"/>
                        <a:cs typeface="+mn-cs"/>
                      </a:endParaRPr>
                    </a:p>
                    <a:p>
                      <a:pPr algn="l">
                        <a:lnSpc>
                          <a:spcPct val="115000"/>
                        </a:lnSpc>
                        <a:spcAft>
                          <a:spcPts val="0"/>
                        </a:spcAft>
                      </a:pPr>
                      <a:r>
                        <a:rPr lang="el-GR" sz="2000" dirty="0" smtClean="0">
                          <a:solidFill>
                            <a:srgbClr val="231F1F"/>
                          </a:solidFill>
                          <a:latin typeface="Times New RomanPSMT"/>
                          <a:ea typeface="Times New Roman"/>
                          <a:cs typeface="Times New RomanPSMT"/>
                        </a:rPr>
                        <a:t>Το </a:t>
                      </a:r>
                      <a:r>
                        <a:rPr lang="el-GR" sz="2000" dirty="0">
                          <a:solidFill>
                            <a:srgbClr val="231F1F"/>
                          </a:solidFill>
                          <a:latin typeface="Times New RomanPSMT"/>
                          <a:ea typeface="Times New Roman"/>
                          <a:cs typeface="Times New RomanPSMT"/>
                        </a:rPr>
                        <a:t>σύνολο των </a:t>
                      </a:r>
                      <a:r>
                        <a:rPr lang="el-GR" sz="2000" dirty="0" smtClean="0">
                          <a:solidFill>
                            <a:srgbClr val="231F1F"/>
                          </a:solidFill>
                          <a:latin typeface="Times New RomanPSMT"/>
                          <a:ea typeface="Times New Roman"/>
                          <a:cs typeface="Times New RomanPSMT"/>
                        </a:rPr>
                        <a:t>χαρακτήρων</a:t>
                      </a:r>
                      <a:r>
                        <a:rPr lang="en-US" sz="2000" baseline="0" dirty="0" smtClean="0">
                          <a:solidFill>
                            <a:schemeClr val="tx1"/>
                          </a:solidFill>
                          <a:latin typeface="Calibri"/>
                          <a:ea typeface="Times New Roman"/>
                          <a:cs typeface="Times New Roman"/>
                        </a:rPr>
                        <a:t> </a:t>
                      </a:r>
                      <a:r>
                        <a:rPr lang="el-GR" sz="2000" dirty="0" smtClean="0">
                          <a:solidFill>
                            <a:srgbClr val="231F1F"/>
                          </a:solidFill>
                          <a:latin typeface="Times New RomanPSMT"/>
                          <a:ea typeface="Times New Roman"/>
                          <a:cs typeface="Times New RomanPSMT"/>
                        </a:rPr>
                        <a:t>που </a:t>
                      </a:r>
                      <a:r>
                        <a:rPr lang="el-GR" sz="2000" dirty="0">
                          <a:solidFill>
                            <a:srgbClr val="231F1F"/>
                          </a:solidFill>
                          <a:latin typeface="Times New RomanPSMT"/>
                          <a:ea typeface="Times New Roman"/>
                          <a:cs typeface="Times New RomanPSMT"/>
                        </a:rPr>
                        <a:t>χρησιμοποιούνται στην</a:t>
                      </a:r>
                      <a:endParaRPr lang="el-GR" sz="2000" dirty="0">
                        <a:latin typeface="Calibri"/>
                        <a:ea typeface="Times New Roman"/>
                        <a:cs typeface="Times New Roman"/>
                      </a:endParaRPr>
                    </a:p>
                    <a:p>
                      <a:pPr algn="l">
                        <a:lnSpc>
                          <a:spcPct val="115000"/>
                        </a:lnSpc>
                        <a:spcAft>
                          <a:spcPts val="0"/>
                        </a:spcAft>
                      </a:pPr>
                      <a:r>
                        <a:rPr lang="el-GR" sz="2000" dirty="0" err="1">
                          <a:solidFill>
                            <a:srgbClr val="231F1F"/>
                          </a:solidFill>
                          <a:latin typeface="Times New RomanPSMT"/>
                          <a:ea typeface="Times New Roman"/>
                          <a:cs typeface="Times New RomanPSMT"/>
                        </a:rPr>
                        <a:t>ψευδογλώσσα</a:t>
                      </a:r>
                      <a:r>
                        <a:rPr lang="el-GR" sz="2000" dirty="0">
                          <a:solidFill>
                            <a:srgbClr val="231F1F"/>
                          </a:solidFill>
                          <a:latin typeface="Times New RomanPSMT"/>
                          <a:ea typeface="Times New Roman"/>
                          <a:cs typeface="Times New RomanPSMT"/>
                        </a:rPr>
                        <a:t> περιλαμβάνει:</a:t>
                      </a:r>
                      <a:endParaRPr lang="el-GR" sz="2000" dirty="0">
                        <a:latin typeface="Calibri"/>
                        <a:ea typeface="Times New Roman"/>
                        <a:cs typeface="Times New Roman"/>
                      </a:endParaRPr>
                    </a:p>
                    <a:p>
                      <a:pPr algn="l">
                        <a:lnSpc>
                          <a:spcPct val="115000"/>
                        </a:lnSpc>
                        <a:spcAft>
                          <a:spcPts val="0"/>
                        </a:spcAft>
                      </a:pPr>
                      <a:r>
                        <a:rPr lang="el-GR" sz="2000" dirty="0">
                          <a:solidFill>
                            <a:srgbClr val="231F1F"/>
                          </a:solidFill>
                          <a:latin typeface="Times New RomanPSMT"/>
                          <a:ea typeface="Times New Roman"/>
                          <a:cs typeface="Times New RomanPSMT"/>
                        </a:rPr>
                        <a:t>• όλα τα γράμματα της </a:t>
                      </a:r>
                      <a:r>
                        <a:rPr lang="el-GR" sz="2000" dirty="0" smtClean="0">
                          <a:solidFill>
                            <a:srgbClr val="231F1F"/>
                          </a:solidFill>
                          <a:latin typeface="Times New RomanPSMT"/>
                          <a:ea typeface="Times New Roman"/>
                          <a:cs typeface="Times New RomanPSMT"/>
                        </a:rPr>
                        <a:t>ελληνικής </a:t>
                      </a:r>
                      <a:r>
                        <a:rPr lang="el-GR" sz="2000" dirty="0">
                          <a:solidFill>
                            <a:srgbClr val="231F1F"/>
                          </a:solidFill>
                          <a:latin typeface="Times New RomanPSMT"/>
                          <a:ea typeface="Times New Roman"/>
                          <a:cs typeface="Times New RomanPSMT"/>
                        </a:rPr>
                        <a:t>ή αγγλικής </a:t>
                      </a:r>
                      <a:r>
                        <a:rPr lang="el-GR" sz="2000" dirty="0" smtClean="0">
                          <a:solidFill>
                            <a:srgbClr val="231F1F"/>
                          </a:solidFill>
                          <a:latin typeface="Times New RomanPSMT"/>
                          <a:ea typeface="Times New Roman"/>
                          <a:cs typeface="Times New RomanPSMT"/>
                        </a:rPr>
                        <a:t>αλφαβήτου </a:t>
                      </a:r>
                      <a:r>
                        <a:rPr lang="el-GR" sz="2000" dirty="0">
                          <a:solidFill>
                            <a:srgbClr val="231F1F"/>
                          </a:solidFill>
                          <a:latin typeface="Times New RomanPSMT"/>
                          <a:ea typeface="Times New Roman"/>
                          <a:cs typeface="Times New RomanPSMT"/>
                        </a:rPr>
                        <a:t>πεζά και κεφαλαία</a:t>
                      </a:r>
                      <a:endParaRPr lang="el-GR" sz="2000" dirty="0">
                        <a:latin typeface="Calibri"/>
                        <a:ea typeface="Times New Roman"/>
                        <a:cs typeface="Times New Roman"/>
                      </a:endParaRPr>
                    </a:p>
                    <a:p>
                      <a:pPr algn="l">
                        <a:lnSpc>
                          <a:spcPct val="115000"/>
                        </a:lnSpc>
                        <a:spcAft>
                          <a:spcPts val="0"/>
                        </a:spcAft>
                      </a:pPr>
                      <a:r>
                        <a:rPr lang="el-GR" sz="2000" dirty="0">
                          <a:solidFill>
                            <a:srgbClr val="231F1F"/>
                          </a:solidFill>
                          <a:latin typeface="Times New RomanPSMT"/>
                          <a:ea typeface="Times New Roman"/>
                          <a:cs typeface="Times New RomanPSMT"/>
                        </a:rPr>
                        <a:t>• τους αριθμητικούς </a:t>
                      </a:r>
                      <a:r>
                        <a:rPr lang="el-GR" sz="2000" dirty="0" smtClean="0">
                          <a:solidFill>
                            <a:srgbClr val="231F1F"/>
                          </a:solidFill>
                          <a:latin typeface="Times New RomanPSMT"/>
                          <a:ea typeface="Times New Roman"/>
                          <a:cs typeface="Times New RomanPSMT"/>
                        </a:rPr>
                        <a:t>χαρακτήρες </a:t>
                      </a:r>
                      <a:r>
                        <a:rPr lang="el-GR" sz="2000" dirty="0">
                          <a:solidFill>
                            <a:srgbClr val="231F1F"/>
                          </a:solidFill>
                          <a:latin typeface="Times New RomanPSMT"/>
                          <a:ea typeface="Times New Roman"/>
                          <a:cs typeface="Times New RomanPSMT"/>
                        </a:rPr>
                        <a:t>0-9</a:t>
                      </a:r>
                      <a:endParaRPr lang="el-GR" sz="2000" dirty="0">
                        <a:latin typeface="Calibri"/>
                        <a:ea typeface="Times New Roman"/>
                        <a:cs typeface="Times New Roman"/>
                      </a:endParaRPr>
                    </a:p>
                    <a:p>
                      <a:pPr algn="l">
                        <a:lnSpc>
                          <a:spcPct val="115000"/>
                        </a:lnSpc>
                        <a:spcAft>
                          <a:spcPts val="0"/>
                        </a:spcAft>
                      </a:pPr>
                      <a:r>
                        <a:rPr lang="el-GR" sz="2000" dirty="0">
                          <a:solidFill>
                            <a:srgbClr val="231F1F"/>
                          </a:solidFill>
                          <a:latin typeface="Times New RomanPSMT"/>
                          <a:ea typeface="Times New Roman"/>
                          <a:cs typeface="Times New RomanPSMT"/>
                        </a:rPr>
                        <a:t>• τους επόμενους </a:t>
                      </a:r>
                      <a:r>
                        <a:rPr lang="el-GR" sz="2000" dirty="0" smtClean="0">
                          <a:solidFill>
                            <a:srgbClr val="231F1F"/>
                          </a:solidFill>
                          <a:latin typeface="Times New RomanPSMT"/>
                          <a:ea typeface="Times New Roman"/>
                          <a:cs typeface="Times New RomanPSMT"/>
                        </a:rPr>
                        <a:t>ειδικούς</a:t>
                      </a:r>
                      <a:r>
                        <a:rPr lang="en-US" sz="2000" baseline="0" dirty="0" smtClean="0">
                          <a:solidFill>
                            <a:schemeClr val="tx1"/>
                          </a:solidFill>
                          <a:latin typeface="Calibri"/>
                          <a:ea typeface="Times New Roman"/>
                          <a:cs typeface="Times New Roman"/>
                        </a:rPr>
                        <a:t> </a:t>
                      </a:r>
                      <a:r>
                        <a:rPr lang="el-GR" sz="2000" dirty="0" smtClean="0">
                          <a:solidFill>
                            <a:srgbClr val="231F1F"/>
                          </a:solidFill>
                          <a:latin typeface="Times New RomanPSMT"/>
                          <a:ea typeface="Times New Roman"/>
                          <a:cs typeface="Times New RomanPSMT"/>
                        </a:rPr>
                        <a:t>χαρακτήρες</a:t>
                      </a:r>
                      <a:r>
                        <a:rPr lang="en-US" sz="2000" dirty="0" smtClean="0">
                          <a:solidFill>
                            <a:srgbClr val="231F1F"/>
                          </a:solidFill>
                          <a:latin typeface="Times New RomanPSMT"/>
                          <a:ea typeface="Times New Roman"/>
                          <a:cs typeface="Times New RomanPSMT"/>
                        </a:rPr>
                        <a:t>:</a:t>
                      </a:r>
                      <a:endParaRPr lang="el-GR" sz="2000" dirty="0">
                        <a:latin typeface="Calibri"/>
                        <a:ea typeface="Times New Roman"/>
                        <a:cs typeface="Times New Roman"/>
                      </a:endParaRPr>
                    </a:p>
                    <a:p>
                      <a:pPr algn="l">
                        <a:lnSpc>
                          <a:spcPct val="115000"/>
                        </a:lnSpc>
                        <a:spcAft>
                          <a:spcPts val="0"/>
                        </a:spcAft>
                      </a:pPr>
                      <a:r>
                        <a:rPr lang="el-GR" sz="2000" dirty="0">
                          <a:solidFill>
                            <a:srgbClr val="231F1F"/>
                          </a:solidFill>
                          <a:latin typeface="Times New RomanPSMT"/>
                          <a:ea typeface="Times New Roman"/>
                          <a:cs typeface="Times New RomanPSMT"/>
                        </a:rPr>
                        <a:t>  ''εισαγωγικά (διπλά</a:t>
                      </a:r>
                      <a:r>
                        <a:rPr lang="el-GR" sz="2000" dirty="0" smtClean="0">
                          <a:solidFill>
                            <a:srgbClr val="231F1F"/>
                          </a:solidFill>
                          <a:latin typeface="Times New RomanPSMT"/>
                          <a:ea typeface="Times New Roman"/>
                          <a:cs typeface="Times New RomanPSMT"/>
                        </a:rPr>
                        <a:t>)</a:t>
                      </a:r>
                      <a:r>
                        <a:rPr lang="en-US" sz="2000" dirty="0" smtClean="0">
                          <a:solidFill>
                            <a:schemeClr val="tx1"/>
                          </a:solidFill>
                          <a:latin typeface="Calibri"/>
                          <a:ea typeface="Times New Roman"/>
                          <a:cs typeface="Times New Roman"/>
                        </a:rPr>
                        <a:t>,</a:t>
                      </a:r>
                      <a:r>
                        <a:rPr lang="en-US" sz="2000" baseline="0" dirty="0" smtClean="0">
                          <a:solidFill>
                            <a:schemeClr val="tx1"/>
                          </a:solidFill>
                          <a:latin typeface="Calibri"/>
                          <a:ea typeface="Times New Roman"/>
                          <a:cs typeface="Times New Roman"/>
                        </a:rPr>
                        <a:t> </a:t>
                      </a:r>
                      <a:r>
                        <a:rPr lang="el-GR" sz="2000" dirty="0" smtClean="0">
                          <a:solidFill>
                            <a:srgbClr val="231F1F"/>
                          </a:solidFill>
                          <a:latin typeface="Times New RomanPSMT"/>
                          <a:ea typeface="Times New Roman"/>
                          <a:cs typeface="Times New RomanPSMT"/>
                        </a:rPr>
                        <a:t>( </a:t>
                      </a:r>
                      <a:r>
                        <a:rPr lang="el-GR" sz="2000" dirty="0">
                          <a:solidFill>
                            <a:srgbClr val="231F1F"/>
                          </a:solidFill>
                          <a:latin typeface="Times New RomanPSMT"/>
                          <a:ea typeface="Times New Roman"/>
                          <a:cs typeface="Times New RomanPSMT"/>
                        </a:rPr>
                        <a:t>) παρενθέσεις</a:t>
                      </a:r>
                      <a:endParaRPr lang="el-GR" sz="2000" dirty="0">
                        <a:latin typeface="Calibri"/>
                        <a:ea typeface="Times New Roman"/>
                        <a:cs typeface="Times New Roman"/>
                      </a:endParaRPr>
                    </a:p>
                    <a:p>
                      <a:pPr algn="l">
                        <a:lnSpc>
                          <a:spcPct val="115000"/>
                        </a:lnSpc>
                        <a:spcAft>
                          <a:spcPts val="0"/>
                        </a:spcAft>
                      </a:pPr>
                      <a:r>
                        <a:rPr lang="el-GR" sz="2000" dirty="0">
                          <a:solidFill>
                            <a:srgbClr val="231F1F"/>
                          </a:solidFill>
                          <a:latin typeface="Times New RomanPSMT"/>
                          <a:ea typeface="Times New Roman"/>
                          <a:cs typeface="Times New RomanPSMT"/>
                        </a:rPr>
                        <a:t>  [ ] </a:t>
                      </a:r>
                      <a:r>
                        <a:rPr lang="el-GR" sz="2000" dirty="0" smtClean="0">
                          <a:solidFill>
                            <a:srgbClr val="231F1F"/>
                          </a:solidFill>
                          <a:latin typeface="Times New RomanPSMT"/>
                          <a:ea typeface="Times New Roman"/>
                          <a:cs typeface="Times New RomanPSMT"/>
                        </a:rPr>
                        <a:t>αγκύλες</a:t>
                      </a:r>
                      <a:r>
                        <a:rPr lang="en-US" sz="2000" dirty="0" smtClean="0">
                          <a:solidFill>
                            <a:schemeClr val="tx1"/>
                          </a:solidFill>
                          <a:latin typeface="Calibri"/>
                          <a:ea typeface="Times New Roman"/>
                          <a:cs typeface="Times New Roman"/>
                        </a:rPr>
                        <a:t>,</a:t>
                      </a:r>
                      <a:r>
                        <a:rPr lang="en-US" sz="2000" baseline="0" dirty="0" smtClean="0">
                          <a:solidFill>
                            <a:schemeClr val="tx1"/>
                          </a:solidFill>
                          <a:latin typeface="Calibri"/>
                          <a:ea typeface="Times New Roman"/>
                          <a:cs typeface="Times New Roman"/>
                        </a:rPr>
                        <a:t> </a:t>
                      </a:r>
                      <a:r>
                        <a:rPr lang="el-GR" sz="2000" dirty="0" smtClean="0">
                          <a:solidFill>
                            <a:srgbClr val="231F1F"/>
                          </a:solidFill>
                          <a:latin typeface="Times New RomanPSMT"/>
                          <a:ea typeface="Times New Roman"/>
                          <a:cs typeface="Times New RomanPSMT"/>
                        </a:rPr>
                        <a:t>*αστερίσκος</a:t>
                      </a:r>
                      <a:r>
                        <a:rPr lang="en-US" sz="2000" dirty="0" smtClean="0">
                          <a:solidFill>
                            <a:schemeClr val="tx1"/>
                          </a:solidFill>
                          <a:latin typeface="Calibri"/>
                          <a:ea typeface="Times New Roman"/>
                          <a:cs typeface="Times New Roman"/>
                        </a:rPr>
                        <a:t>,</a:t>
                      </a:r>
                      <a:r>
                        <a:rPr lang="en-US" sz="2000" baseline="0" dirty="0" smtClean="0">
                          <a:solidFill>
                            <a:schemeClr val="tx1"/>
                          </a:solidFill>
                          <a:latin typeface="Calibri"/>
                          <a:ea typeface="Times New Roman"/>
                          <a:cs typeface="Times New Roman"/>
                        </a:rPr>
                        <a:t> </a:t>
                      </a:r>
                      <a:r>
                        <a:rPr lang="el-GR" sz="2000" dirty="0" smtClean="0">
                          <a:solidFill>
                            <a:srgbClr val="231F1F"/>
                          </a:solidFill>
                          <a:latin typeface="Times New RomanPSMT"/>
                          <a:ea typeface="Times New Roman"/>
                          <a:cs typeface="Times New RomanPSMT"/>
                        </a:rPr>
                        <a:t>+συν</a:t>
                      </a:r>
                      <a:endParaRPr lang="el-GR" sz="2000" dirty="0">
                        <a:latin typeface="Calibri"/>
                        <a:ea typeface="Times New Roman"/>
                        <a:cs typeface="Times New Roman"/>
                      </a:endParaRPr>
                    </a:p>
                    <a:p>
                      <a:pPr algn="l">
                        <a:lnSpc>
                          <a:spcPct val="115000"/>
                        </a:lnSpc>
                        <a:spcAft>
                          <a:spcPts val="0"/>
                        </a:spcAft>
                      </a:pPr>
                      <a:r>
                        <a:rPr lang="el-GR" sz="2000" dirty="0">
                          <a:solidFill>
                            <a:srgbClr val="231F1F"/>
                          </a:solidFill>
                          <a:latin typeface="Times New RomanPSMT"/>
                          <a:ea typeface="Times New Roman"/>
                          <a:cs typeface="Times New RomanPSMT"/>
                        </a:rPr>
                        <a:t>  ,</a:t>
                      </a:r>
                      <a:r>
                        <a:rPr lang="el-GR" sz="2000" dirty="0" smtClean="0">
                          <a:solidFill>
                            <a:srgbClr val="231F1F"/>
                          </a:solidFill>
                          <a:latin typeface="Times New RomanPSMT"/>
                          <a:ea typeface="Times New Roman"/>
                          <a:cs typeface="Times New RomanPSMT"/>
                        </a:rPr>
                        <a:t>κόμμα</a:t>
                      </a:r>
                      <a:r>
                        <a:rPr lang="en-US" sz="2000" dirty="0" smtClean="0">
                          <a:solidFill>
                            <a:schemeClr val="tx1"/>
                          </a:solidFill>
                          <a:latin typeface="Calibri"/>
                          <a:ea typeface="Times New Roman"/>
                          <a:cs typeface="Times New Roman"/>
                        </a:rPr>
                        <a:t>,</a:t>
                      </a:r>
                      <a:r>
                        <a:rPr lang="en-US" sz="2000" baseline="0" dirty="0" smtClean="0">
                          <a:solidFill>
                            <a:schemeClr val="tx1"/>
                          </a:solidFill>
                          <a:latin typeface="Calibri"/>
                          <a:ea typeface="Times New Roman"/>
                          <a:cs typeface="Times New Roman"/>
                        </a:rPr>
                        <a:t> </a:t>
                      </a:r>
                      <a:r>
                        <a:rPr lang="el-GR" sz="2000" dirty="0" smtClean="0">
                          <a:solidFill>
                            <a:srgbClr val="231F1F"/>
                          </a:solidFill>
                          <a:latin typeface="Times New RomanPSMT"/>
                          <a:ea typeface="Times New Roman"/>
                          <a:cs typeface="Times New RomanPSMT"/>
                        </a:rPr>
                        <a:t>-μείον</a:t>
                      </a:r>
                      <a:r>
                        <a:rPr lang="en-US" sz="2000" dirty="0" smtClean="0">
                          <a:solidFill>
                            <a:schemeClr val="tx1"/>
                          </a:solidFill>
                          <a:latin typeface="Calibri"/>
                          <a:ea typeface="Times New Roman"/>
                          <a:cs typeface="Times New Roman"/>
                        </a:rPr>
                        <a:t>,</a:t>
                      </a:r>
                      <a:r>
                        <a:rPr lang="en-US" sz="2000" baseline="0" dirty="0" smtClean="0">
                          <a:solidFill>
                            <a:schemeClr val="tx1"/>
                          </a:solidFill>
                          <a:latin typeface="Calibri"/>
                          <a:ea typeface="Times New Roman"/>
                          <a:cs typeface="Times New Roman"/>
                        </a:rPr>
                        <a:t> </a:t>
                      </a:r>
                      <a:r>
                        <a:rPr lang="el-GR" sz="2000" dirty="0" smtClean="0">
                          <a:solidFill>
                            <a:srgbClr val="231F1F"/>
                          </a:solidFill>
                          <a:latin typeface="Times New RomanPSMT"/>
                          <a:ea typeface="Times New Roman"/>
                          <a:cs typeface="Times New RomanPSMT"/>
                        </a:rPr>
                        <a:t>.τελεία</a:t>
                      </a:r>
                      <a:r>
                        <a:rPr lang="en-US" sz="2000" dirty="0" smtClean="0">
                          <a:solidFill>
                            <a:schemeClr val="tx1"/>
                          </a:solidFill>
                          <a:latin typeface="Calibri"/>
                          <a:ea typeface="Times New Roman"/>
                          <a:cs typeface="Times New Roman"/>
                        </a:rPr>
                        <a:t>,</a:t>
                      </a:r>
                      <a:r>
                        <a:rPr lang="en-US" sz="2000" baseline="0" dirty="0" smtClean="0">
                          <a:solidFill>
                            <a:schemeClr val="tx1"/>
                          </a:solidFill>
                          <a:latin typeface="Calibri"/>
                          <a:ea typeface="Times New Roman"/>
                          <a:cs typeface="Times New Roman"/>
                        </a:rPr>
                        <a:t> </a:t>
                      </a:r>
                      <a:r>
                        <a:rPr lang="el-GR" sz="2000" dirty="0" smtClean="0">
                          <a:solidFill>
                            <a:srgbClr val="231F1F"/>
                          </a:solidFill>
                          <a:latin typeface="Times New RomanPSMT"/>
                          <a:ea typeface="Times New Roman"/>
                          <a:cs typeface="Times New RomanPSMT"/>
                        </a:rPr>
                        <a:t>/κάθετος</a:t>
                      </a:r>
                      <a:endParaRPr lang="el-GR" sz="2000" dirty="0">
                        <a:latin typeface="Calibri"/>
                        <a:ea typeface="Times New Roman"/>
                        <a:cs typeface="Times New Roman"/>
                      </a:endParaRPr>
                    </a:p>
                    <a:p>
                      <a:pPr algn="l">
                        <a:lnSpc>
                          <a:spcPct val="115000"/>
                        </a:lnSpc>
                        <a:spcAft>
                          <a:spcPts val="0"/>
                        </a:spcAft>
                      </a:pPr>
                      <a:r>
                        <a:rPr lang="el-GR" sz="2000" dirty="0">
                          <a:solidFill>
                            <a:srgbClr val="231F1F"/>
                          </a:solidFill>
                          <a:latin typeface="Times New RomanPSMT"/>
                          <a:ea typeface="Times New Roman"/>
                          <a:cs typeface="Times New RomanPSMT"/>
                        </a:rPr>
                        <a:t>  !</a:t>
                      </a:r>
                      <a:r>
                        <a:rPr lang="el-GR" sz="2000" dirty="0" smtClean="0">
                          <a:solidFill>
                            <a:srgbClr val="231F1F"/>
                          </a:solidFill>
                          <a:latin typeface="Times New RomanPSMT"/>
                          <a:ea typeface="Times New Roman"/>
                          <a:cs typeface="Times New RomanPSMT"/>
                        </a:rPr>
                        <a:t>θαυμαστικό</a:t>
                      </a:r>
                      <a:r>
                        <a:rPr lang="en-US" sz="2000" dirty="0" smtClean="0">
                          <a:solidFill>
                            <a:schemeClr val="tx1"/>
                          </a:solidFill>
                          <a:latin typeface="Calibri"/>
                          <a:ea typeface="Times New Roman"/>
                          <a:cs typeface="Times New Roman"/>
                        </a:rPr>
                        <a:t>,</a:t>
                      </a:r>
                      <a:r>
                        <a:rPr lang="en-US" sz="2000" baseline="0" dirty="0" smtClean="0">
                          <a:solidFill>
                            <a:schemeClr val="tx1"/>
                          </a:solidFill>
                          <a:latin typeface="Calibri"/>
                          <a:ea typeface="Times New Roman"/>
                          <a:cs typeface="Times New Roman"/>
                        </a:rPr>
                        <a:t> </a:t>
                      </a:r>
                      <a:r>
                        <a:rPr lang="el-GR" sz="2000" dirty="0" smtClean="0">
                          <a:solidFill>
                            <a:srgbClr val="231F1F"/>
                          </a:solidFill>
                          <a:latin typeface="Times New RomanPSMT"/>
                          <a:ea typeface="Times New Roman"/>
                          <a:cs typeface="Times New RomanPSMT"/>
                        </a:rPr>
                        <a:t>&lt;μικρότερο από</a:t>
                      </a:r>
                      <a:r>
                        <a:rPr lang="en-US" sz="2000" dirty="0" smtClean="0">
                          <a:solidFill>
                            <a:schemeClr val="tx1"/>
                          </a:solidFill>
                          <a:latin typeface="Calibri"/>
                          <a:ea typeface="Times New Roman"/>
                          <a:cs typeface="Times New Roman"/>
                        </a:rPr>
                        <a:t>,</a:t>
                      </a:r>
                      <a:r>
                        <a:rPr lang="en-US" sz="2000" baseline="0" dirty="0" smtClean="0">
                          <a:solidFill>
                            <a:schemeClr val="tx1"/>
                          </a:solidFill>
                          <a:latin typeface="Calibri"/>
                          <a:ea typeface="Times New Roman"/>
                          <a:cs typeface="Times New Roman"/>
                        </a:rPr>
                        <a:t> </a:t>
                      </a:r>
                      <a:r>
                        <a:rPr lang="el-GR" sz="2000" dirty="0" smtClean="0">
                          <a:solidFill>
                            <a:srgbClr val="231F1F"/>
                          </a:solidFill>
                          <a:latin typeface="Times New RomanPSMT"/>
                          <a:ea typeface="Times New Roman"/>
                          <a:cs typeface="Times New RomanPSMT"/>
                        </a:rPr>
                        <a:t>=ίσον</a:t>
                      </a:r>
                      <a:r>
                        <a:rPr lang="en-US" sz="2000" dirty="0" smtClean="0">
                          <a:solidFill>
                            <a:schemeClr val="tx1"/>
                          </a:solidFill>
                          <a:latin typeface="Calibri"/>
                          <a:ea typeface="Times New Roman"/>
                          <a:cs typeface="Times New Roman"/>
                        </a:rPr>
                        <a:t>,</a:t>
                      </a:r>
                      <a:r>
                        <a:rPr lang="en-US" sz="2000" baseline="0" dirty="0" smtClean="0">
                          <a:solidFill>
                            <a:schemeClr val="tx1"/>
                          </a:solidFill>
                          <a:latin typeface="Calibri"/>
                          <a:ea typeface="Times New Roman"/>
                          <a:cs typeface="Times New Roman"/>
                        </a:rPr>
                        <a:t> </a:t>
                      </a:r>
                      <a:r>
                        <a:rPr lang="el-GR" sz="2000" dirty="0" smtClean="0">
                          <a:solidFill>
                            <a:srgbClr val="231F1F"/>
                          </a:solidFill>
                          <a:latin typeface="Times New RomanPSMT"/>
                          <a:ea typeface="Times New Roman"/>
                          <a:cs typeface="Times New RomanPSMT"/>
                        </a:rPr>
                        <a:t>&gt;μεγαλύτερο </a:t>
                      </a:r>
                      <a:r>
                        <a:rPr lang="el-GR" sz="2000" dirty="0">
                          <a:solidFill>
                            <a:srgbClr val="231F1F"/>
                          </a:solidFill>
                          <a:latin typeface="Times New RomanPSMT"/>
                          <a:ea typeface="Times New Roman"/>
                          <a:cs typeface="Times New RomanPSMT"/>
                        </a:rPr>
                        <a:t>από</a:t>
                      </a:r>
                      <a:endParaRPr lang="el-GR" sz="2000" dirty="0">
                        <a:latin typeface="Calibri"/>
                        <a:ea typeface="Times New Roman"/>
                        <a:cs typeface="Times New Roman"/>
                      </a:endParaRPr>
                    </a:p>
                    <a:p>
                      <a:pPr algn="l">
                        <a:lnSpc>
                          <a:spcPct val="115000"/>
                        </a:lnSpc>
                        <a:spcAft>
                          <a:spcPts val="0"/>
                        </a:spcAft>
                      </a:pPr>
                      <a:r>
                        <a:rPr lang="el-GR" sz="2000" dirty="0" smtClean="0">
                          <a:solidFill>
                            <a:srgbClr val="231F1F"/>
                          </a:solidFill>
                          <a:latin typeface="Arial"/>
                          <a:ea typeface="Times New Roman"/>
                          <a:cs typeface="Arial"/>
                        </a:rPr>
                        <a:t>≤</a:t>
                      </a:r>
                      <a:r>
                        <a:rPr lang="en-US" sz="2000" dirty="0" smtClean="0">
                          <a:solidFill>
                            <a:srgbClr val="231F1F"/>
                          </a:solidFill>
                          <a:latin typeface="Arial"/>
                          <a:ea typeface="Times New Roman"/>
                          <a:cs typeface="Arial"/>
                        </a:rPr>
                        <a:t> </a:t>
                      </a:r>
                      <a:r>
                        <a:rPr lang="el-GR" sz="2000" dirty="0" smtClean="0">
                          <a:solidFill>
                            <a:srgbClr val="231F1F"/>
                          </a:solidFill>
                          <a:latin typeface="Times New RomanPSMT"/>
                          <a:ea typeface="Times New Roman"/>
                          <a:cs typeface="Times New RomanPSMT"/>
                        </a:rPr>
                        <a:t>μικρότερο </a:t>
                      </a:r>
                      <a:r>
                        <a:rPr lang="el-GR" sz="2000" dirty="0">
                          <a:solidFill>
                            <a:srgbClr val="231F1F"/>
                          </a:solidFill>
                          <a:latin typeface="Times New RomanPSMT"/>
                          <a:ea typeface="Times New Roman"/>
                          <a:cs typeface="Times New RomanPSMT"/>
                        </a:rPr>
                        <a:t>ή </a:t>
                      </a:r>
                      <a:r>
                        <a:rPr lang="el-GR" sz="2000" dirty="0" smtClean="0">
                          <a:solidFill>
                            <a:srgbClr val="231F1F"/>
                          </a:solidFill>
                          <a:latin typeface="Times New RomanPSMT"/>
                          <a:ea typeface="Times New Roman"/>
                          <a:cs typeface="Times New RomanPSMT"/>
                        </a:rPr>
                        <a:t>ίσο</a:t>
                      </a:r>
                      <a:r>
                        <a:rPr lang="en-US" sz="2000" dirty="0" smtClean="0">
                          <a:solidFill>
                            <a:srgbClr val="231F1F"/>
                          </a:solidFill>
                          <a:latin typeface="Times New RomanPSMT"/>
                          <a:ea typeface="Times New Roman"/>
                          <a:cs typeface="Times New RomanPSMT"/>
                        </a:rPr>
                        <a:t>, </a:t>
                      </a:r>
                      <a:r>
                        <a:rPr lang="en-US" sz="2000" dirty="0" smtClean="0">
                          <a:solidFill>
                            <a:srgbClr val="231F1F"/>
                          </a:solidFill>
                          <a:latin typeface="Arial"/>
                          <a:ea typeface="Times New Roman"/>
                          <a:cs typeface="Arial"/>
                        </a:rPr>
                        <a:t>≥ </a:t>
                      </a:r>
                      <a:r>
                        <a:rPr lang="el-GR" sz="2000" dirty="0" smtClean="0">
                          <a:solidFill>
                            <a:srgbClr val="231F1F"/>
                          </a:solidFill>
                          <a:latin typeface="Arial"/>
                          <a:ea typeface="Times New Roman"/>
                          <a:cs typeface="Arial"/>
                        </a:rPr>
                        <a:t>μεγαλύτερο</a:t>
                      </a:r>
                      <a:r>
                        <a:rPr lang="el-GR" sz="2000" baseline="0" dirty="0" smtClean="0">
                          <a:solidFill>
                            <a:srgbClr val="231F1F"/>
                          </a:solidFill>
                          <a:latin typeface="Arial"/>
                          <a:ea typeface="Times New Roman"/>
                          <a:cs typeface="Arial"/>
                        </a:rPr>
                        <a:t> ή ίσο, ≠ διάφορο</a:t>
                      </a:r>
                    </a:p>
                    <a:p>
                      <a:pPr algn="l">
                        <a:lnSpc>
                          <a:spcPct val="115000"/>
                        </a:lnSpc>
                        <a:spcAft>
                          <a:spcPts val="0"/>
                        </a:spcAft>
                      </a:pPr>
                      <a:r>
                        <a:rPr lang="el-GR" sz="2000" baseline="0" dirty="0" smtClean="0">
                          <a:solidFill>
                            <a:srgbClr val="231F1F"/>
                          </a:solidFill>
                          <a:latin typeface="Arial"/>
                          <a:ea typeface="Times New Roman"/>
                          <a:cs typeface="Arial"/>
                        </a:rPr>
                        <a:t>^ άνω βέλος, _ κάτω παύλα,   κενό</a:t>
                      </a:r>
                      <a:endParaRPr lang="en-US" sz="2000" dirty="0" smtClean="0">
                        <a:solidFill>
                          <a:srgbClr val="231F1F"/>
                        </a:solidFill>
                        <a:latin typeface="Times New RomanPSMT"/>
                        <a:ea typeface="Times New Roman"/>
                        <a:cs typeface="Times New RomanPSMT"/>
                      </a:endParaRPr>
                    </a:p>
                    <a:p>
                      <a:pPr algn="l">
                        <a:lnSpc>
                          <a:spcPct val="115000"/>
                        </a:lnSpc>
                        <a:spcAft>
                          <a:spcPts val="0"/>
                        </a:spcAft>
                      </a:pPr>
                      <a:endParaRPr lang="el-GR" sz="1100" dirty="0">
                        <a:latin typeface="Calibri"/>
                        <a:ea typeface="Times New Roman"/>
                        <a:cs typeface="Times New Roman"/>
                      </a:endParaRPr>
                    </a:p>
                  </a:txBody>
                  <a:tcPr marL="0" marR="0" marT="0" marB="0">
                    <a:lnL>
                      <a:noFill/>
                    </a:lnL>
                    <a:lnR>
                      <a:noFill/>
                    </a:lnR>
                    <a:lnT>
                      <a:noFill/>
                    </a:lnT>
                    <a:lnB>
                      <a:noFill/>
                    </a:lnB>
                  </a:tcPr>
                </a:tc>
              </a:tr>
            </a:tbl>
          </a:graphicData>
        </a:graphic>
      </p:graphicFrame>
    </p:spTree>
  </p:cSld>
  <p:clrMapOvr>
    <a:masterClrMapping/>
  </p:clrMapOvr>
  <p:transition>
    <p:fade thruBlk="1"/>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93133"/>
          </a:xfrm>
        </p:spPr>
        <p:txBody>
          <a:bodyPr/>
          <a:lstStyle/>
          <a:p>
            <a:endParaRPr lang="el-GR" dirty="0">
              <a:latin typeface="Calibri"/>
              <a:cs typeface="Calibri"/>
            </a:endParaRPr>
          </a:p>
        </p:txBody>
      </p:sp>
      <p:sp>
        <p:nvSpPr>
          <p:cNvPr id="5" name="Slide Number Placeholder 4"/>
          <p:cNvSpPr>
            <a:spLocks noGrp="1"/>
          </p:cNvSpPr>
          <p:nvPr>
            <p:ph type="sldNum" sz="quarter" idx="12"/>
          </p:nvPr>
        </p:nvSpPr>
        <p:spPr/>
        <p:txBody>
          <a:bodyPr/>
          <a:lstStyle/>
          <a:p>
            <a:fld id="{811AAEEF-F233-4E32-A923-D4DF4B556C67}" type="slidenum">
              <a:rPr lang="en-US" smtClean="0"/>
              <a:pPr/>
              <a:t>71</a:t>
            </a:fld>
            <a:endParaRPr lang="en-US" dirty="0"/>
          </a:p>
        </p:txBody>
      </p:sp>
      <p:sp>
        <p:nvSpPr>
          <p:cNvPr id="12" name="Content Placeholder 11"/>
          <p:cNvSpPr txBox="1">
            <a:spLocks noGrp="1"/>
          </p:cNvSpPr>
          <p:nvPr>
            <p:ph idx="1"/>
          </p:nvPr>
        </p:nvSpPr>
        <p:spPr>
          <a:xfrm>
            <a:off x="1493556" y="567267"/>
            <a:ext cx="7650443" cy="6888039"/>
          </a:xfrm>
          <a:prstGeom prst="rect">
            <a:avLst/>
          </a:prstGeom>
          <a:noFill/>
        </p:spPr>
        <p:txBody>
          <a:bodyPr wrap="square" rtlCol="0">
            <a:spAutoFit/>
          </a:bodyPr>
          <a:lstStyle/>
          <a:p>
            <a:pPr marL="609600" indent="-609600">
              <a:lnSpc>
                <a:spcPct val="90000"/>
              </a:lnSpc>
              <a:spcBef>
                <a:spcPct val="0"/>
              </a:spcBef>
              <a:buNone/>
              <a:defRPr/>
            </a:pPr>
            <a:r>
              <a:rPr lang="el-GR" sz="3200" b="1" kern="1200" dirty="0" smtClean="0">
                <a:solidFill>
                  <a:srgbClr val="0099FF"/>
                </a:solidFill>
              </a:rPr>
              <a:t>Σταθερές</a:t>
            </a:r>
            <a:r>
              <a:rPr lang="el-GR" b="1" dirty="0" smtClean="0"/>
              <a:t> (</a:t>
            </a:r>
            <a:r>
              <a:rPr lang="en-US" b="1" dirty="0" smtClean="0"/>
              <a:t>constants)</a:t>
            </a:r>
            <a:r>
              <a:rPr lang="en-US" sz="1800" dirty="0" smtClean="0"/>
              <a:t> </a:t>
            </a:r>
            <a:endParaRPr lang="el-GR" sz="1800" dirty="0" smtClean="0"/>
          </a:p>
          <a:p>
            <a:pPr marL="0" lvl="1" indent="0">
              <a:lnSpc>
                <a:spcPct val="90000"/>
              </a:lnSpc>
              <a:spcBef>
                <a:spcPct val="50000"/>
              </a:spcBef>
              <a:buNone/>
              <a:defRPr/>
            </a:pPr>
            <a:r>
              <a:rPr lang="el-GR" sz="2400" b="1" dirty="0" smtClean="0">
                <a:solidFill>
                  <a:srgbClr val="CC0476"/>
                </a:solidFill>
                <a:ea typeface="+mn-ea"/>
                <a:cs typeface="+mn-cs"/>
                <a:sym typeface="Symbol" pitchFamily="18" charset="2"/>
              </a:rPr>
              <a:t>Προκαθορισμένες τιμές που μένουν αμετάβλητες σε όλη τη διάρκεια εκτέλεσης ενός αλγορίθμου. Θέσεις μνήμης με όνομα, αλλά με προκαθορισμένη τιμή, σταθερή πάντα </a:t>
            </a:r>
          </a:p>
          <a:p>
            <a:pPr marL="990600" lvl="1" indent="-533400">
              <a:lnSpc>
                <a:spcPct val="90000"/>
              </a:lnSpc>
              <a:spcBef>
                <a:spcPct val="0"/>
              </a:spcBef>
              <a:buFont typeface="Wingdings" pitchFamily="2" charset="2"/>
              <a:buChar char="ü"/>
              <a:defRPr/>
            </a:pPr>
            <a:r>
              <a:rPr lang="el-GR" sz="2400" dirty="0" smtClean="0">
                <a:sym typeface="Symbol" pitchFamily="18" charset="2"/>
              </a:rPr>
              <a:t>Έχουν όνομα  και τιμή</a:t>
            </a:r>
            <a:endParaRPr lang="el-GR" sz="2000" dirty="0" smtClean="0">
              <a:sym typeface="Symbol" pitchFamily="18" charset="2"/>
            </a:endParaRPr>
          </a:p>
          <a:p>
            <a:pPr marL="990600" lvl="1" indent="-533400">
              <a:lnSpc>
                <a:spcPct val="90000"/>
              </a:lnSpc>
              <a:spcBef>
                <a:spcPct val="0"/>
              </a:spcBef>
              <a:buNone/>
              <a:defRPr/>
            </a:pPr>
            <a:endParaRPr lang="el-GR" sz="2400" dirty="0" smtClean="0">
              <a:sym typeface="Symbol" pitchFamily="18" charset="2"/>
            </a:endParaRPr>
          </a:p>
          <a:p>
            <a:pPr marL="990600" lvl="1" indent="-533400">
              <a:lnSpc>
                <a:spcPct val="90000"/>
              </a:lnSpc>
              <a:spcBef>
                <a:spcPct val="0"/>
              </a:spcBef>
              <a:buFont typeface="Wingdings" pitchFamily="2" charset="2"/>
              <a:buChar char="ü"/>
              <a:defRPr/>
            </a:pPr>
            <a:r>
              <a:rPr lang="el-GR" sz="2400" dirty="0" smtClean="0">
                <a:sym typeface="Symbol" pitchFamily="18" charset="2"/>
              </a:rPr>
              <a:t>Έχουν τύπο</a:t>
            </a:r>
            <a:br>
              <a:rPr lang="el-GR" sz="2400" dirty="0" smtClean="0">
                <a:sym typeface="Symbol" pitchFamily="18" charset="2"/>
              </a:rPr>
            </a:br>
            <a:endParaRPr lang="el-GR" sz="2400" dirty="0" smtClean="0">
              <a:sym typeface="Symbol" pitchFamily="18" charset="2"/>
            </a:endParaRPr>
          </a:p>
          <a:p>
            <a:pPr marL="1258888" lvl="2" indent="-273050">
              <a:lnSpc>
                <a:spcPct val="90000"/>
              </a:lnSpc>
              <a:spcBef>
                <a:spcPct val="0"/>
              </a:spcBef>
              <a:buFont typeface="+mj-lt"/>
              <a:buAutoNum type="arabicPeriod"/>
              <a:defRPr/>
            </a:pPr>
            <a:r>
              <a:rPr lang="el-GR" sz="1800" b="1" i="1" dirty="0" smtClean="0">
                <a:sym typeface="Symbol" pitchFamily="18" charset="2"/>
              </a:rPr>
              <a:t>Αριθμητικές (Ακέραιες ή Πραγματικές)</a:t>
            </a:r>
            <a:r>
              <a:rPr lang="el-GR" dirty="0" smtClean="0">
                <a:sym typeface="Symbol" pitchFamily="18" charset="2"/>
              </a:rPr>
              <a:t>, π.χ. 123,  -5,   3.14</a:t>
            </a:r>
          </a:p>
          <a:p>
            <a:pPr marL="1258888" lvl="2" indent="-273050">
              <a:lnSpc>
                <a:spcPct val="90000"/>
              </a:lnSpc>
              <a:spcBef>
                <a:spcPct val="0"/>
              </a:spcBef>
              <a:buFont typeface="+mj-lt"/>
              <a:buAutoNum type="arabicPeriod"/>
              <a:defRPr/>
            </a:pPr>
            <a:r>
              <a:rPr lang="el-GR" sz="1800" b="1" i="1" dirty="0" smtClean="0">
                <a:sym typeface="Symbol" pitchFamily="18" charset="2"/>
              </a:rPr>
              <a:t>Αλφαριθμητικές ή Χαρακτήρες</a:t>
            </a:r>
            <a:r>
              <a:rPr lang="en-US" dirty="0" smtClean="0">
                <a:sym typeface="Symbol" pitchFamily="18" charset="2"/>
              </a:rPr>
              <a:t>: </a:t>
            </a:r>
            <a:r>
              <a:rPr lang="el-GR" dirty="0" smtClean="0">
                <a:sym typeface="Symbol" pitchFamily="18" charset="2"/>
              </a:rPr>
              <a:t>Οποιοιδήποτε χαρακτήρες μέσα σε εισαγωγικά, π.χ. </a:t>
            </a:r>
            <a:r>
              <a:rPr lang="en-US" dirty="0" smtClean="0">
                <a:sym typeface="Symbol" pitchFamily="18" charset="2"/>
              </a:rPr>
              <a:t>“</a:t>
            </a:r>
            <a:r>
              <a:rPr lang="el-GR" dirty="0" smtClean="0">
                <a:sym typeface="Symbol" pitchFamily="18" charset="2"/>
              </a:rPr>
              <a:t>Κώστας</a:t>
            </a:r>
            <a:r>
              <a:rPr lang="en-US" dirty="0" smtClean="0">
                <a:sym typeface="Symbol" pitchFamily="18" charset="2"/>
              </a:rPr>
              <a:t>”</a:t>
            </a:r>
            <a:r>
              <a:rPr lang="el-GR" dirty="0" smtClean="0">
                <a:sym typeface="Symbol" pitchFamily="18" charset="2"/>
              </a:rPr>
              <a:t>, </a:t>
            </a:r>
            <a:r>
              <a:rPr lang="en-US" dirty="0" smtClean="0">
                <a:sym typeface="Symbol" pitchFamily="18" charset="2"/>
              </a:rPr>
              <a:t>“</a:t>
            </a:r>
            <a:r>
              <a:rPr lang="el-GR" dirty="0" smtClean="0">
                <a:sym typeface="Symbol" pitchFamily="18" charset="2"/>
              </a:rPr>
              <a:t>Αποτελέσματα2ουΤετραμήνου</a:t>
            </a:r>
            <a:r>
              <a:rPr lang="en-US" dirty="0" smtClean="0">
                <a:sym typeface="Symbol" pitchFamily="18" charset="2"/>
              </a:rPr>
              <a:t>”</a:t>
            </a:r>
          </a:p>
          <a:p>
            <a:pPr marL="1258888" lvl="2" indent="-273050">
              <a:lnSpc>
                <a:spcPct val="90000"/>
              </a:lnSpc>
              <a:spcBef>
                <a:spcPct val="0"/>
              </a:spcBef>
              <a:buFont typeface="+mj-lt"/>
              <a:buAutoNum type="arabicPeriod"/>
              <a:defRPr/>
            </a:pPr>
            <a:r>
              <a:rPr lang="el-GR" sz="1800" b="1" i="1" dirty="0" smtClean="0">
                <a:sym typeface="Symbol" pitchFamily="18" charset="2"/>
              </a:rPr>
              <a:t>Λογικές</a:t>
            </a:r>
            <a:r>
              <a:rPr lang="el-GR" dirty="0" smtClean="0">
                <a:sym typeface="Symbol" pitchFamily="18" charset="2"/>
              </a:rPr>
              <a:t>, δύο τιμές: </a:t>
            </a:r>
            <a:r>
              <a:rPr lang="el-GR" b="1" dirty="0" smtClean="0">
                <a:sym typeface="Symbol" pitchFamily="18" charset="2"/>
              </a:rPr>
              <a:t>Αληθής, Ψευδής</a:t>
            </a:r>
          </a:p>
          <a:p>
            <a:pPr marL="990600" lvl="1" indent="-533400">
              <a:lnSpc>
                <a:spcPct val="90000"/>
              </a:lnSpc>
              <a:spcBef>
                <a:spcPct val="0"/>
              </a:spcBef>
              <a:buNone/>
              <a:defRPr/>
            </a:pPr>
            <a:endParaRPr lang="el-GR" sz="2000" dirty="0" smtClean="0">
              <a:sym typeface="Symbol" pitchFamily="18" charset="2"/>
            </a:endParaRPr>
          </a:p>
          <a:p>
            <a:pPr marL="990600" lvl="1" indent="-533400">
              <a:lnSpc>
                <a:spcPct val="90000"/>
              </a:lnSpc>
              <a:spcBef>
                <a:spcPct val="0"/>
              </a:spcBef>
              <a:buNone/>
              <a:defRPr/>
            </a:pPr>
            <a:r>
              <a:rPr lang="el-GR" sz="2000" dirty="0" smtClean="0">
                <a:sym typeface="Symbol" pitchFamily="18" charset="2"/>
              </a:rPr>
              <a:t>Παραδείγματα: </a:t>
            </a:r>
          </a:p>
          <a:p>
            <a:pPr marL="990600" lvl="1" indent="-87313">
              <a:lnSpc>
                <a:spcPct val="90000"/>
              </a:lnSpc>
              <a:spcBef>
                <a:spcPct val="0"/>
              </a:spcBef>
              <a:buNone/>
              <a:defRPr/>
            </a:pPr>
            <a:r>
              <a:rPr lang="el-GR" sz="2000" dirty="0" smtClean="0">
                <a:sym typeface="Symbol" pitchFamily="18" charset="2"/>
              </a:rPr>
              <a:t>π=3.14</a:t>
            </a:r>
          </a:p>
          <a:p>
            <a:pPr marL="903288" lvl="1" indent="0">
              <a:lnSpc>
                <a:spcPct val="90000"/>
              </a:lnSpc>
              <a:spcBef>
                <a:spcPct val="0"/>
              </a:spcBef>
              <a:buNone/>
              <a:defRPr/>
            </a:pPr>
            <a:r>
              <a:rPr lang="en-US" sz="2000" dirty="0" smtClean="0">
                <a:sym typeface="Symbol" pitchFamily="18" charset="2"/>
              </a:rPr>
              <a:t>g=10</a:t>
            </a:r>
            <a:endParaRPr lang="el-GR" sz="2000" dirty="0" smtClean="0">
              <a:sym typeface="Symbol" pitchFamily="18" charset="2"/>
            </a:endParaRPr>
          </a:p>
          <a:p>
            <a:pPr marL="903288" lvl="1" indent="0">
              <a:lnSpc>
                <a:spcPct val="90000"/>
              </a:lnSpc>
              <a:spcBef>
                <a:spcPct val="0"/>
              </a:spcBef>
              <a:buNone/>
              <a:defRPr/>
            </a:pPr>
            <a:r>
              <a:rPr lang="el-GR" sz="2000" dirty="0" smtClean="0">
                <a:sym typeface="Symbol" pitchFamily="18" charset="2"/>
              </a:rPr>
              <a:t>ονοματεπώνυμο=</a:t>
            </a:r>
            <a:r>
              <a:rPr lang="en-US" sz="2000" dirty="0" smtClean="0">
                <a:sym typeface="Symbol" pitchFamily="18" charset="2"/>
              </a:rPr>
              <a:t>“</a:t>
            </a:r>
            <a:r>
              <a:rPr lang="el-GR" sz="2000" dirty="0" smtClean="0">
                <a:sym typeface="Symbol" pitchFamily="18" charset="2"/>
              </a:rPr>
              <a:t>Θεόδωρος Κολοκοτρώνης</a:t>
            </a:r>
            <a:r>
              <a:rPr lang="en-US" sz="2000" dirty="0" smtClean="0">
                <a:sym typeface="Symbol" pitchFamily="18" charset="2"/>
              </a:rPr>
              <a:t>”</a:t>
            </a:r>
            <a:endParaRPr lang="el-GR" b="1" dirty="0" smtClean="0">
              <a:sym typeface="Symbol" pitchFamily="18" charset="2"/>
            </a:endParaRPr>
          </a:p>
          <a:p>
            <a:pPr>
              <a:buNone/>
            </a:pPr>
            <a:endParaRPr lang="el-GR" sz="2000" dirty="0">
              <a:latin typeface="Calibri" pitchFamily="34" charset="0"/>
              <a:cs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1456267" y="228600"/>
            <a:ext cx="7241646" cy="830263"/>
          </a:xfrm>
          <a:ln/>
        </p:spPr>
        <p:txBody>
          <a:bodyPr/>
          <a:lstStyle/>
          <a:p>
            <a:pPr marL="457200" indent="-457200">
              <a:spcBef>
                <a:spcPct val="50000"/>
              </a:spcBef>
            </a:pPr>
            <a:r>
              <a:rPr lang="el-GR" kern="1200" dirty="0" smtClean="0">
                <a:solidFill>
                  <a:srgbClr val="0099FF"/>
                </a:solidFill>
                <a:latin typeface="+mn-lt"/>
                <a:ea typeface="+mn-ea"/>
                <a:cs typeface="+mn-cs"/>
              </a:rPr>
              <a:t>Παράδειγμα:</a:t>
            </a:r>
          </a:p>
        </p:txBody>
      </p:sp>
      <p:sp>
        <p:nvSpPr>
          <p:cNvPr id="162829" name="Rectangle 13"/>
          <p:cNvSpPr>
            <a:spLocks noChangeArrowheads="1"/>
          </p:cNvSpPr>
          <p:nvPr/>
        </p:nvSpPr>
        <p:spPr bwMode="auto">
          <a:xfrm>
            <a:off x="1447800" y="1196975"/>
            <a:ext cx="7445375" cy="5491692"/>
          </a:xfrm>
          <a:prstGeom prst="rect">
            <a:avLst/>
          </a:prstGeom>
          <a:noFill/>
          <a:ln w="9525">
            <a:noFill/>
            <a:miter lim="800000"/>
            <a:headEnd/>
            <a:tailEnd/>
          </a:ln>
          <a:effectLst/>
        </p:spPr>
        <p:txBody>
          <a:bodyPr/>
          <a:lstStyle/>
          <a:p>
            <a:pPr marL="342900" indent="-342900">
              <a:spcBef>
                <a:spcPct val="20000"/>
              </a:spcBef>
              <a:buClr>
                <a:schemeClr val="hlink"/>
              </a:buClr>
              <a:buFont typeface="Wingdings" pitchFamily="2" charset="2"/>
              <a:buNone/>
            </a:pPr>
            <a:r>
              <a:rPr lang="el-GR" sz="1700" u="none" dirty="0">
                <a:solidFill>
                  <a:schemeClr val="tx1"/>
                </a:solidFill>
                <a:effectLst>
                  <a:outerShdw blurRad="38100" dist="38100" dir="2700000" algn="tl">
                    <a:srgbClr val="000000"/>
                  </a:outerShdw>
                </a:effectLst>
                <a:sym typeface="Wingdings" pitchFamily="2" charset="2"/>
              </a:rPr>
              <a:t>	Έστω ότι πρέπει να υπολογίσουμε το ποσό που αντιστοιχεί στο ποσοστό ΦΠΑ (21%) τριών προϊόντων. Αυτό προκύπτει αν </a:t>
            </a:r>
            <a:r>
              <a:rPr lang="el-GR" sz="1700" u="none" dirty="0" err="1">
                <a:solidFill>
                  <a:schemeClr val="tx1"/>
                </a:solidFill>
                <a:effectLst>
                  <a:outerShdw blurRad="38100" dist="38100" dir="2700000" algn="tl">
                    <a:srgbClr val="000000"/>
                  </a:outerShdw>
                </a:effectLst>
                <a:sym typeface="Wingdings" pitchFamily="2" charset="2"/>
              </a:rPr>
              <a:t>πολλαπλασσιάσουμε</a:t>
            </a:r>
            <a:r>
              <a:rPr lang="el-GR" sz="1700" u="none" dirty="0">
                <a:solidFill>
                  <a:schemeClr val="tx1"/>
                </a:solidFill>
                <a:effectLst>
                  <a:outerShdw blurRad="38100" dist="38100" dir="2700000" algn="tl">
                    <a:srgbClr val="000000"/>
                  </a:outerShdw>
                </a:effectLst>
                <a:sym typeface="Wingdings" pitchFamily="2" charset="2"/>
              </a:rPr>
              <a:t> την αρχική αξία του κάθε προϊόντος, με το αντίστοιχο ποσοστό ΦΠΑ (</a:t>
            </a:r>
            <a:r>
              <a:rPr lang="el-GR" sz="1700" b="1" u="none" dirty="0" err="1">
                <a:solidFill>
                  <a:srgbClr val="006666"/>
                </a:solidFill>
                <a:effectLst>
                  <a:outerShdw blurRad="38100" dist="38100" dir="2700000" algn="tl">
                    <a:srgbClr val="000000"/>
                  </a:outerShdw>
                </a:effectLst>
                <a:sym typeface="Wingdings" pitchFamily="2" charset="2"/>
              </a:rPr>
              <a:t>Αρχική_αξία</a:t>
            </a:r>
            <a:r>
              <a:rPr lang="el-GR" sz="1700" b="1" u="none" dirty="0">
                <a:solidFill>
                  <a:srgbClr val="006666"/>
                </a:solidFill>
                <a:effectLst>
                  <a:outerShdw blurRad="38100" dist="38100" dir="2700000" algn="tl">
                    <a:srgbClr val="000000"/>
                  </a:outerShdw>
                </a:effectLst>
                <a:sym typeface="Wingdings" pitchFamily="2" charset="2"/>
              </a:rPr>
              <a:t>  </a:t>
            </a:r>
            <a:r>
              <a:rPr lang="en-US" sz="1700" b="1" u="none" dirty="0">
                <a:solidFill>
                  <a:srgbClr val="006666"/>
                </a:solidFill>
                <a:effectLst>
                  <a:outerShdw blurRad="38100" dist="38100" dir="2700000" algn="tl">
                    <a:srgbClr val="000000"/>
                  </a:outerShdw>
                </a:effectLst>
                <a:sym typeface="Wingdings" pitchFamily="2" charset="2"/>
              </a:rPr>
              <a:t>x</a:t>
            </a:r>
            <a:r>
              <a:rPr lang="el-GR" sz="1700" b="1" u="none" dirty="0">
                <a:solidFill>
                  <a:srgbClr val="006666"/>
                </a:solidFill>
                <a:effectLst>
                  <a:outerShdw blurRad="38100" dist="38100" dir="2700000" algn="tl">
                    <a:srgbClr val="000000"/>
                  </a:outerShdw>
                </a:effectLst>
                <a:sym typeface="Wingdings" pitchFamily="2" charset="2"/>
              </a:rPr>
              <a:t> </a:t>
            </a:r>
            <a:r>
              <a:rPr lang="el-GR" sz="1700" b="1" u="none" dirty="0" err="1">
                <a:solidFill>
                  <a:srgbClr val="006666"/>
                </a:solidFill>
                <a:effectLst>
                  <a:outerShdw blurRad="38100" dist="38100" dir="2700000" algn="tl">
                    <a:srgbClr val="000000"/>
                  </a:outerShdw>
                </a:effectLst>
                <a:sym typeface="Wingdings" pitchFamily="2" charset="2"/>
              </a:rPr>
              <a:t>ποσοστό_ΦΠΑ</a:t>
            </a:r>
            <a:r>
              <a:rPr lang="el-GR" sz="1700" u="none" dirty="0">
                <a:solidFill>
                  <a:srgbClr val="006666"/>
                </a:solidFill>
                <a:effectLst>
                  <a:outerShdw blurRad="38100" dist="38100" dir="2700000" algn="tl">
                    <a:srgbClr val="000000"/>
                  </a:outerShdw>
                </a:effectLst>
                <a:sym typeface="Wingdings" pitchFamily="2" charset="2"/>
              </a:rPr>
              <a:t>)</a:t>
            </a:r>
          </a:p>
          <a:p>
            <a:pPr marL="342900" indent="-342900">
              <a:spcBef>
                <a:spcPct val="20000"/>
              </a:spcBef>
              <a:buClr>
                <a:schemeClr val="hlink"/>
              </a:buClr>
              <a:buFont typeface="Wingdings" pitchFamily="2" charset="2"/>
              <a:buNone/>
            </a:pPr>
            <a:endParaRPr lang="el-GR" sz="700" u="none" dirty="0">
              <a:solidFill>
                <a:schemeClr val="tx1"/>
              </a:solidFill>
              <a:effectLst>
                <a:outerShdw blurRad="38100" dist="38100" dir="2700000" algn="tl">
                  <a:srgbClr val="000000"/>
                </a:outerShdw>
              </a:effectLst>
              <a:sym typeface="Wingdings" pitchFamily="2" charset="2"/>
            </a:endParaRPr>
          </a:p>
          <a:p>
            <a:pPr marL="742950" lvl="1" indent="-285750">
              <a:spcBef>
                <a:spcPct val="20000"/>
              </a:spcBef>
              <a:buClr>
                <a:schemeClr val="folHlink"/>
              </a:buClr>
              <a:buSzPct val="50000"/>
              <a:buFont typeface="Wingdings" pitchFamily="2" charset="2"/>
              <a:buNone/>
            </a:pPr>
            <a:r>
              <a:rPr lang="el-GR" sz="1700" b="1" u="none" dirty="0" err="1">
                <a:solidFill>
                  <a:srgbClr val="006666"/>
                </a:solidFill>
                <a:effectLst>
                  <a:outerShdw blurRad="38100" dist="38100" dir="2700000" algn="tl">
                    <a:srgbClr val="000000"/>
                  </a:outerShdw>
                </a:effectLst>
                <a:sym typeface="Wingdings" pitchFamily="2" charset="2"/>
              </a:rPr>
              <a:t>ΦΠΑ_παπουτσιών</a:t>
            </a:r>
            <a:r>
              <a:rPr lang="el-GR" sz="1700" u="none" dirty="0">
                <a:solidFill>
                  <a:srgbClr val="006666"/>
                </a:solidFill>
                <a:effectLst>
                  <a:outerShdw blurRad="38100" dist="38100" dir="2700000" algn="tl">
                    <a:srgbClr val="000000"/>
                  </a:outerShdw>
                </a:effectLst>
                <a:sym typeface="Wingdings" pitchFamily="2" charset="2"/>
              </a:rPr>
              <a:t> 	</a:t>
            </a:r>
            <a:r>
              <a:rPr lang="el-GR" sz="1700" b="1" u="none" dirty="0">
                <a:solidFill>
                  <a:srgbClr val="006666"/>
                </a:solidFill>
                <a:effectLst>
                  <a:outerShdw blurRad="38100" dist="38100" dir="2700000" algn="tl">
                    <a:srgbClr val="000000"/>
                  </a:outerShdw>
                </a:effectLst>
                <a:sym typeface="Wingdings" pitchFamily="2" charset="2"/>
              </a:rPr>
              <a:t> 50.00   </a:t>
            </a:r>
            <a:r>
              <a:rPr lang="en-US" sz="1700" b="1" u="none" dirty="0">
                <a:solidFill>
                  <a:srgbClr val="006666"/>
                </a:solidFill>
                <a:effectLst>
                  <a:outerShdw blurRad="38100" dist="38100" dir="2700000" algn="tl">
                    <a:srgbClr val="000000"/>
                  </a:outerShdw>
                </a:effectLst>
                <a:sym typeface="Wingdings" pitchFamily="2" charset="2"/>
              </a:rPr>
              <a:t>x </a:t>
            </a:r>
            <a:r>
              <a:rPr lang="el-GR" sz="1700" b="1" u="none" dirty="0">
                <a:solidFill>
                  <a:srgbClr val="006666"/>
                </a:solidFill>
                <a:effectLst>
                  <a:outerShdw blurRad="38100" dist="38100" dir="2700000" algn="tl">
                    <a:srgbClr val="000000"/>
                  </a:outerShdw>
                </a:effectLst>
                <a:sym typeface="Wingdings" pitchFamily="2" charset="2"/>
              </a:rPr>
              <a:t> 0.21</a:t>
            </a:r>
            <a:endParaRPr lang="en-US" sz="1700" b="1" u="none" dirty="0">
              <a:solidFill>
                <a:srgbClr val="006666"/>
              </a:solidFill>
              <a:effectLst>
                <a:outerShdw blurRad="38100" dist="38100" dir="2700000" algn="tl">
                  <a:srgbClr val="000000"/>
                </a:outerShdw>
              </a:effectLst>
              <a:sym typeface="Wingdings" pitchFamily="2" charset="2"/>
            </a:endParaRPr>
          </a:p>
          <a:p>
            <a:pPr marL="742950" lvl="1" indent="-285750">
              <a:spcBef>
                <a:spcPct val="20000"/>
              </a:spcBef>
              <a:buClr>
                <a:schemeClr val="folHlink"/>
              </a:buClr>
              <a:buSzPct val="50000"/>
              <a:buFont typeface="Wingdings" pitchFamily="2" charset="2"/>
              <a:buNone/>
            </a:pPr>
            <a:r>
              <a:rPr lang="el-GR" sz="1700" b="1" u="none" dirty="0" err="1">
                <a:solidFill>
                  <a:srgbClr val="006666"/>
                </a:solidFill>
                <a:effectLst>
                  <a:outerShdw blurRad="38100" dist="38100" dir="2700000" algn="tl">
                    <a:srgbClr val="000000"/>
                  </a:outerShdw>
                </a:effectLst>
                <a:sym typeface="Wingdings" pitchFamily="2" charset="2"/>
              </a:rPr>
              <a:t>ΦΠΑ_παντελονιών</a:t>
            </a:r>
            <a:r>
              <a:rPr lang="el-GR" sz="1700" u="none" dirty="0">
                <a:solidFill>
                  <a:srgbClr val="006666"/>
                </a:solidFill>
                <a:effectLst>
                  <a:outerShdw blurRad="38100" dist="38100" dir="2700000" algn="tl">
                    <a:srgbClr val="000000"/>
                  </a:outerShdw>
                </a:effectLst>
                <a:sym typeface="Wingdings" pitchFamily="2" charset="2"/>
              </a:rPr>
              <a:t> 	</a:t>
            </a:r>
            <a:r>
              <a:rPr lang="el-GR" sz="1700" b="1" u="none" dirty="0">
                <a:solidFill>
                  <a:srgbClr val="006666"/>
                </a:solidFill>
                <a:effectLst>
                  <a:outerShdw blurRad="38100" dist="38100" dir="2700000" algn="tl">
                    <a:srgbClr val="000000"/>
                  </a:outerShdw>
                </a:effectLst>
                <a:sym typeface="Wingdings" pitchFamily="2" charset="2"/>
              </a:rPr>
              <a:t> 60.00   </a:t>
            </a:r>
            <a:r>
              <a:rPr lang="en-US" sz="1700" b="1" u="none" dirty="0">
                <a:solidFill>
                  <a:srgbClr val="006666"/>
                </a:solidFill>
                <a:effectLst>
                  <a:outerShdw blurRad="38100" dist="38100" dir="2700000" algn="tl">
                    <a:srgbClr val="000000"/>
                  </a:outerShdw>
                </a:effectLst>
                <a:sym typeface="Wingdings" pitchFamily="2" charset="2"/>
              </a:rPr>
              <a:t>x</a:t>
            </a:r>
            <a:r>
              <a:rPr lang="el-GR" sz="1700" b="1" u="none" dirty="0">
                <a:solidFill>
                  <a:srgbClr val="006666"/>
                </a:solidFill>
                <a:effectLst>
                  <a:outerShdw blurRad="38100" dist="38100" dir="2700000" algn="tl">
                    <a:srgbClr val="000000"/>
                  </a:outerShdw>
                </a:effectLst>
                <a:sym typeface="Wingdings" pitchFamily="2" charset="2"/>
              </a:rPr>
              <a:t>  </a:t>
            </a:r>
            <a:r>
              <a:rPr lang="en-US" sz="1700" b="1" u="none" dirty="0">
                <a:solidFill>
                  <a:srgbClr val="006666"/>
                </a:solidFill>
                <a:effectLst>
                  <a:outerShdw blurRad="38100" dist="38100" dir="2700000" algn="tl">
                    <a:srgbClr val="000000"/>
                  </a:outerShdw>
                </a:effectLst>
                <a:sym typeface="Wingdings" pitchFamily="2" charset="2"/>
              </a:rPr>
              <a:t> </a:t>
            </a:r>
            <a:r>
              <a:rPr lang="el-GR" sz="1700" b="1" u="none" dirty="0">
                <a:solidFill>
                  <a:srgbClr val="006666"/>
                </a:solidFill>
                <a:effectLst>
                  <a:outerShdw blurRad="38100" dist="38100" dir="2700000" algn="tl">
                    <a:srgbClr val="000000"/>
                  </a:outerShdw>
                </a:effectLst>
                <a:sym typeface="Wingdings" pitchFamily="2" charset="2"/>
              </a:rPr>
              <a:t>0.21</a:t>
            </a:r>
          </a:p>
          <a:p>
            <a:pPr marL="742950" lvl="1" indent="-285750">
              <a:spcBef>
                <a:spcPct val="20000"/>
              </a:spcBef>
              <a:buClr>
                <a:schemeClr val="folHlink"/>
              </a:buClr>
              <a:buSzPct val="50000"/>
              <a:buFont typeface="Wingdings" pitchFamily="2" charset="2"/>
              <a:buNone/>
            </a:pPr>
            <a:r>
              <a:rPr lang="el-GR" sz="1700" b="1" u="none" dirty="0" err="1">
                <a:solidFill>
                  <a:srgbClr val="006666"/>
                </a:solidFill>
                <a:effectLst>
                  <a:outerShdw blurRad="38100" dist="38100" dir="2700000" algn="tl">
                    <a:srgbClr val="000000"/>
                  </a:outerShdw>
                </a:effectLst>
                <a:sym typeface="Wingdings" pitchFamily="2" charset="2"/>
              </a:rPr>
              <a:t>ΦΠΑ_παλτό</a:t>
            </a:r>
            <a:r>
              <a:rPr lang="el-GR" sz="1700" u="none" dirty="0">
                <a:solidFill>
                  <a:srgbClr val="006666"/>
                </a:solidFill>
                <a:effectLst>
                  <a:outerShdw blurRad="38100" dist="38100" dir="2700000" algn="tl">
                    <a:srgbClr val="000000"/>
                  </a:outerShdw>
                </a:effectLst>
                <a:sym typeface="Wingdings" pitchFamily="2" charset="2"/>
              </a:rPr>
              <a:t> 		</a:t>
            </a:r>
            <a:r>
              <a:rPr lang="el-GR" sz="1700" b="1" u="none" dirty="0">
                <a:solidFill>
                  <a:srgbClr val="006666"/>
                </a:solidFill>
                <a:effectLst>
                  <a:outerShdw blurRad="38100" dist="38100" dir="2700000" algn="tl">
                    <a:srgbClr val="000000"/>
                  </a:outerShdw>
                </a:effectLst>
                <a:sym typeface="Wingdings" pitchFamily="2" charset="2"/>
              </a:rPr>
              <a:t> 150.00  </a:t>
            </a:r>
            <a:r>
              <a:rPr lang="en-US" sz="1700" b="1" u="none" dirty="0">
                <a:solidFill>
                  <a:srgbClr val="006666"/>
                </a:solidFill>
                <a:effectLst>
                  <a:outerShdw blurRad="38100" dist="38100" dir="2700000" algn="tl">
                    <a:srgbClr val="000000"/>
                  </a:outerShdw>
                </a:effectLst>
                <a:sym typeface="Wingdings" pitchFamily="2" charset="2"/>
              </a:rPr>
              <a:t>x </a:t>
            </a:r>
            <a:r>
              <a:rPr lang="el-GR" sz="1700" b="1" u="none" dirty="0">
                <a:solidFill>
                  <a:srgbClr val="006666"/>
                </a:solidFill>
                <a:effectLst>
                  <a:outerShdw blurRad="38100" dist="38100" dir="2700000" algn="tl">
                    <a:srgbClr val="000000"/>
                  </a:outerShdw>
                </a:effectLst>
                <a:sym typeface="Wingdings" pitchFamily="2" charset="2"/>
              </a:rPr>
              <a:t> 0.21</a:t>
            </a:r>
          </a:p>
          <a:p>
            <a:pPr marL="342900" indent="-342900">
              <a:spcBef>
                <a:spcPct val="20000"/>
              </a:spcBef>
              <a:buClr>
                <a:schemeClr val="hlink"/>
              </a:buClr>
              <a:buFont typeface="Wingdings" pitchFamily="2" charset="2"/>
              <a:buNone/>
            </a:pPr>
            <a:r>
              <a:rPr lang="el-GR" sz="1700" u="none" dirty="0">
                <a:solidFill>
                  <a:schemeClr val="tx1"/>
                </a:solidFill>
                <a:effectLst>
                  <a:outerShdw blurRad="38100" dist="38100" dir="2700000" algn="tl">
                    <a:srgbClr val="000000"/>
                  </a:outerShdw>
                </a:effectLst>
                <a:sym typeface="Wingdings" pitchFamily="2" charset="2"/>
              </a:rPr>
              <a:t>	</a:t>
            </a:r>
            <a:endParaRPr lang="el-GR" sz="1700" u="none" dirty="0" smtClean="0">
              <a:solidFill>
                <a:schemeClr val="tx1"/>
              </a:solidFill>
              <a:effectLst>
                <a:outerShdw blurRad="38100" dist="38100" dir="2700000" algn="tl">
                  <a:srgbClr val="000000"/>
                </a:outerShdw>
              </a:effectLst>
              <a:sym typeface="Wingdings" pitchFamily="2" charset="2"/>
            </a:endParaRPr>
          </a:p>
          <a:p>
            <a:pPr marL="342900" indent="12700">
              <a:spcBef>
                <a:spcPct val="20000"/>
              </a:spcBef>
              <a:buClr>
                <a:schemeClr val="hlink"/>
              </a:buClr>
              <a:buFont typeface="Wingdings" pitchFamily="2" charset="2"/>
              <a:buNone/>
            </a:pPr>
            <a:r>
              <a:rPr lang="el-GR" sz="1700" u="none" dirty="0" smtClean="0">
                <a:solidFill>
                  <a:schemeClr val="tx1"/>
                </a:solidFill>
                <a:effectLst>
                  <a:outerShdw blurRad="38100" dist="38100" dir="2700000" algn="tl">
                    <a:srgbClr val="000000"/>
                  </a:outerShdw>
                </a:effectLst>
                <a:sym typeface="Wingdings" pitchFamily="2" charset="2"/>
              </a:rPr>
              <a:t>Παρατηρείτε </a:t>
            </a:r>
            <a:r>
              <a:rPr lang="el-GR" sz="1700" u="none" dirty="0">
                <a:solidFill>
                  <a:schemeClr val="tx1"/>
                </a:solidFill>
                <a:effectLst>
                  <a:outerShdw blurRad="38100" dist="38100" dir="2700000" algn="tl">
                    <a:srgbClr val="000000"/>
                  </a:outerShdw>
                </a:effectLst>
                <a:sym typeface="Wingdings" pitchFamily="2" charset="2"/>
              </a:rPr>
              <a:t>ότι το </a:t>
            </a:r>
            <a:r>
              <a:rPr lang="el-GR" sz="1700" b="1" u="none" dirty="0">
                <a:solidFill>
                  <a:srgbClr val="006666"/>
                </a:solidFill>
                <a:effectLst>
                  <a:outerShdw blurRad="38100" dist="38100" dir="2700000" algn="tl">
                    <a:srgbClr val="000000"/>
                  </a:outerShdw>
                </a:effectLst>
                <a:sym typeface="Wingdings" pitchFamily="2" charset="2"/>
              </a:rPr>
              <a:t>0.21</a:t>
            </a:r>
            <a:r>
              <a:rPr lang="el-GR" sz="1700" u="none" dirty="0">
                <a:solidFill>
                  <a:schemeClr val="tx1"/>
                </a:solidFill>
                <a:effectLst>
                  <a:outerShdw blurRad="38100" dist="38100" dir="2700000" algn="tl">
                    <a:srgbClr val="000000"/>
                  </a:outerShdw>
                </a:effectLst>
                <a:sym typeface="Wingdings" pitchFamily="2" charset="2"/>
              </a:rPr>
              <a:t> χρησιμοποιείται </a:t>
            </a:r>
            <a:r>
              <a:rPr lang="el-GR" sz="1700" b="1" u="none" dirty="0">
                <a:solidFill>
                  <a:srgbClr val="006666"/>
                </a:solidFill>
                <a:effectLst>
                  <a:outerShdw blurRad="38100" dist="38100" dir="2700000" algn="tl">
                    <a:srgbClr val="000000"/>
                  </a:outerShdw>
                </a:effectLst>
                <a:sym typeface="Wingdings" pitchFamily="2" charset="2"/>
              </a:rPr>
              <a:t>3 φορές</a:t>
            </a:r>
            <a:r>
              <a:rPr lang="el-GR" sz="1700" u="none" dirty="0">
                <a:solidFill>
                  <a:srgbClr val="006666"/>
                </a:solidFill>
                <a:effectLst>
                  <a:outerShdw blurRad="38100" dist="38100" dir="2700000" algn="tl">
                    <a:srgbClr val="000000"/>
                  </a:outerShdw>
                </a:effectLst>
                <a:sym typeface="Wingdings" pitchFamily="2" charset="2"/>
              </a:rPr>
              <a:t> </a:t>
            </a:r>
            <a:r>
              <a:rPr lang="el-GR" sz="1700" u="none" dirty="0">
                <a:solidFill>
                  <a:schemeClr val="tx1"/>
                </a:solidFill>
                <a:effectLst>
                  <a:outerShdw blurRad="38100" dist="38100" dir="2700000" algn="tl">
                    <a:srgbClr val="000000"/>
                  </a:outerShdw>
                </a:effectLst>
                <a:sym typeface="Wingdings" pitchFamily="2" charset="2"/>
              </a:rPr>
              <a:t>στον παραπάνω αλγόριθμο. Αν αλλάξει η νομοθεσία και το ποσοστό γίνει </a:t>
            </a:r>
            <a:r>
              <a:rPr lang="el-GR" sz="1700" b="1" u="none" dirty="0">
                <a:solidFill>
                  <a:srgbClr val="006666"/>
                </a:solidFill>
                <a:effectLst>
                  <a:outerShdw blurRad="38100" dist="38100" dir="2700000" algn="tl">
                    <a:srgbClr val="000000"/>
                  </a:outerShdw>
                </a:effectLst>
                <a:sym typeface="Wingdings" pitchFamily="2" charset="2"/>
              </a:rPr>
              <a:t>0.23</a:t>
            </a:r>
            <a:r>
              <a:rPr lang="el-GR" sz="1700" u="none" dirty="0">
                <a:solidFill>
                  <a:schemeClr val="tx1"/>
                </a:solidFill>
                <a:effectLst>
                  <a:outerShdw blurRad="38100" dist="38100" dir="2700000" algn="tl">
                    <a:srgbClr val="000000"/>
                  </a:outerShdw>
                </a:effectLst>
                <a:sym typeface="Wingdings" pitchFamily="2" charset="2"/>
              </a:rPr>
              <a:t>, τότε </a:t>
            </a:r>
            <a:r>
              <a:rPr lang="el-GR" sz="1700" dirty="0">
                <a:solidFill>
                  <a:schemeClr val="tx1"/>
                </a:solidFill>
                <a:effectLst>
                  <a:outerShdw blurRad="38100" dist="38100" dir="2700000" algn="tl">
                    <a:srgbClr val="000000"/>
                  </a:outerShdw>
                </a:effectLst>
                <a:sym typeface="Wingdings" pitchFamily="2" charset="2"/>
              </a:rPr>
              <a:t>πρέπει να κάνουμε την αλλαγή και στα 3 σημεία.</a:t>
            </a:r>
            <a:r>
              <a:rPr lang="el-GR" sz="1700" u="none" dirty="0">
                <a:solidFill>
                  <a:schemeClr val="tx1"/>
                </a:solidFill>
                <a:effectLst>
                  <a:outerShdw blurRad="38100" dist="38100" dir="2700000" algn="tl">
                    <a:srgbClr val="000000"/>
                  </a:outerShdw>
                </a:effectLst>
                <a:sym typeface="Wingdings" pitchFamily="2" charset="2"/>
              </a:rPr>
              <a:t> Αυτό </a:t>
            </a:r>
            <a:r>
              <a:rPr lang="el-GR" sz="1700" dirty="0">
                <a:solidFill>
                  <a:schemeClr val="tx1"/>
                </a:solidFill>
                <a:effectLst>
                  <a:outerShdw blurRad="38100" dist="38100" dir="2700000" algn="tl">
                    <a:srgbClr val="000000"/>
                  </a:outerShdw>
                </a:effectLst>
                <a:sym typeface="Wingdings" pitchFamily="2" charset="2"/>
              </a:rPr>
              <a:t>δεν είναι ευέλικτο</a:t>
            </a:r>
            <a:r>
              <a:rPr lang="el-GR" sz="1700" u="none" dirty="0">
                <a:solidFill>
                  <a:schemeClr val="tx1"/>
                </a:solidFill>
                <a:effectLst>
                  <a:outerShdw blurRad="38100" dist="38100" dir="2700000" algn="tl">
                    <a:srgbClr val="000000"/>
                  </a:outerShdw>
                </a:effectLst>
                <a:sym typeface="Wingdings" pitchFamily="2" charset="2"/>
              </a:rPr>
              <a:t> και σε μεγάλες εφαρμογές </a:t>
            </a:r>
            <a:r>
              <a:rPr lang="el-GR" sz="1700" dirty="0">
                <a:solidFill>
                  <a:schemeClr val="tx1"/>
                </a:solidFill>
                <a:effectLst>
                  <a:outerShdw blurRad="38100" dist="38100" dir="2700000" algn="tl">
                    <a:srgbClr val="000000"/>
                  </a:outerShdw>
                </a:effectLst>
                <a:sym typeface="Wingdings" pitchFamily="2" charset="2"/>
              </a:rPr>
              <a:t>οδηγεί σε πολλά σφάλματα</a:t>
            </a:r>
            <a:r>
              <a:rPr lang="el-GR" sz="1700" u="none" dirty="0">
                <a:solidFill>
                  <a:schemeClr val="tx1"/>
                </a:solidFill>
                <a:effectLst>
                  <a:outerShdw blurRad="38100" dist="38100" dir="2700000" algn="tl">
                    <a:srgbClr val="000000"/>
                  </a:outerShdw>
                </a:effectLst>
                <a:sym typeface="Wingdings" pitchFamily="2" charset="2"/>
              </a:rPr>
              <a:t>.</a:t>
            </a:r>
          </a:p>
          <a:p>
            <a:pPr marL="342900" indent="-342900">
              <a:spcBef>
                <a:spcPct val="20000"/>
              </a:spcBef>
              <a:buClr>
                <a:schemeClr val="hlink"/>
              </a:buClr>
              <a:buFont typeface="Wingdings" pitchFamily="2" charset="2"/>
              <a:buNone/>
            </a:pPr>
            <a:r>
              <a:rPr lang="el-GR" sz="1700" u="none" dirty="0">
                <a:solidFill>
                  <a:schemeClr val="tx1"/>
                </a:solidFill>
                <a:effectLst>
                  <a:outerShdw blurRad="38100" dist="38100" dir="2700000" algn="tl">
                    <a:srgbClr val="000000"/>
                  </a:outerShdw>
                </a:effectLst>
                <a:sym typeface="Wingdings" pitchFamily="2" charset="2"/>
              </a:rPr>
              <a:t>	Μπορούμε να αλλάξουμε τον αλγόριθμο εισάγοντας μια </a:t>
            </a:r>
            <a:r>
              <a:rPr lang="el-GR" sz="1700" u="none" dirty="0">
                <a:solidFill>
                  <a:srgbClr val="006666"/>
                </a:solidFill>
                <a:effectLst>
                  <a:outerShdw blurRad="38100" dist="38100" dir="2700000" algn="tl">
                    <a:srgbClr val="000000"/>
                  </a:outerShdw>
                </a:effectLst>
                <a:sym typeface="Wingdings" pitchFamily="2" charset="2"/>
              </a:rPr>
              <a:t>σταθερά</a:t>
            </a:r>
            <a:r>
              <a:rPr lang="el-GR" sz="1700" u="none" dirty="0">
                <a:solidFill>
                  <a:schemeClr val="tx1"/>
                </a:solidFill>
                <a:effectLst>
                  <a:outerShdw blurRad="38100" dist="38100" dir="2700000" algn="tl">
                    <a:srgbClr val="000000"/>
                  </a:outerShdw>
                </a:effectLst>
                <a:sym typeface="Wingdings" pitchFamily="2" charset="2"/>
              </a:rPr>
              <a:t> για τον ΦΠΑ:</a:t>
            </a:r>
          </a:p>
          <a:p>
            <a:pPr marL="742950" lvl="1" indent="-285750">
              <a:spcBef>
                <a:spcPct val="20000"/>
              </a:spcBef>
              <a:buClr>
                <a:schemeClr val="folHlink"/>
              </a:buClr>
              <a:buSzPct val="50000"/>
              <a:buFont typeface="Wingdings" pitchFamily="2" charset="2"/>
              <a:buNone/>
            </a:pPr>
            <a:r>
              <a:rPr lang="el-GR" sz="1600" b="1" u="none" dirty="0" err="1">
                <a:solidFill>
                  <a:srgbClr val="006666"/>
                </a:solidFill>
                <a:effectLst>
                  <a:outerShdw blurRad="38100" dist="38100" dir="2700000" algn="tl">
                    <a:srgbClr val="000000"/>
                  </a:outerShdw>
                </a:effectLst>
                <a:sym typeface="Wingdings" pitchFamily="2" charset="2"/>
              </a:rPr>
              <a:t>Ποσοστό_ΦΠΑ</a:t>
            </a:r>
            <a:r>
              <a:rPr lang="el-GR" sz="1600" b="1" u="none" dirty="0">
                <a:solidFill>
                  <a:srgbClr val="006666"/>
                </a:solidFill>
                <a:effectLst>
                  <a:outerShdw blurRad="38100" dist="38100" dir="2700000" algn="tl">
                    <a:srgbClr val="000000"/>
                  </a:outerShdw>
                </a:effectLst>
                <a:sym typeface="Wingdings" pitchFamily="2" charset="2"/>
              </a:rPr>
              <a:t> =  0.21</a:t>
            </a:r>
          </a:p>
          <a:p>
            <a:pPr marL="742950" lvl="1" indent="-285750">
              <a:spcBef>
                <a:spcPct val="20000"/>
              </a:spcBef>
              <a:buClr>
                <a:schemeClr val="folHlink"/>
              </a:buClr>
              <a:buSzPct val="50000"/>
              <a:buFont typeface="Wingdings" pitchFamily="2" charset="2"/>
              <a:buNone/>
            </a:pPr>
            <a:r>
              <a:rPr lang="el-GR" sz="1600" b="1" u="none" dirty="0" err="1">
                <a:solidFill>
                  <a:srgbClr val="006666"/>
                </a:solidFill>
                <a:effectLst>
                  <a:outerShdw blurRad="38100" dist="38100" dir="2700000" algn="tl">
                    <a:srgbClr val="000000"/>
                  </a:outerShdw>
                </a:effectLst>
                <a:sym typeface="Wingdings" pitchFamily="2" charset="2"/>
              </a:rPr>
              <a:t>ΦΠΑ_παπουτσιών</a:t>
            </a:r>
            <a:r>
              <a:rPr lang="el-GR" sz="1600" b="1" u="none" dirty="0">
                <a:solidFill>
                  <a:srgbClr val="006666"/>
                </a:solidFill>
                <a:effectLst>
                  <a:outerShdw blurRad="38100" dist="38100" dir="2700000" algn="tl">
                    <a:srgbClr val="000000"/>
                  </a:outerShdw>
                </a:effectLst>
                <a:sym typeface="Wingdings" pitchFamily="2" charset="2"/>
              </a:rPr>
              <a:t>   	 50.00   </a:t>
            </a:r>
            <a:r>
              <a:rPr lang="en-US" sz="1600" b="1" u="none" dirty="0">
                <a:solidFill>
                  <a:srgbClr val="006666"/>
                </a:solidFill>
                <a:effectLst>
                  <a:outerShdw blurRad="38100" dist="38100" dir="2700000" algn="tl">
                    <a:srgbClr val="000000"/>
                  </a:outerShdw>
                </a:effectLst>
                <a:sym typeface="Wingdings" pitchFamily="2" charset="2"/>
              </a:rPr>
              <a:t>x</a:t>
            </a:r>
            <a:r>
              <a:rPr lang="el-GR" sz="1600" b="1" u="none" dirty="0">
                <a:solidFill>
                  <a:srgbClr val="006666"/>
                </a:solidFill>
                <a:effectLst>
                  <a:outerShdw blurRad="38100" dist="38100" dir="2700000" algn="tl">
                    <a:srgbClr val="000000"/>
                  </a:outerShdw>
                </a:effectLst>
                <a:sym typeface="Wingdings" pitchFamily="2" charset="2"/>
              </a:rPr>
              <a:t>   </a:t>
            </a:r>
            <a:r>
              <a:rPr lang="en-US" sz="1600" b="1" u="none" dirty="0">
                <a:solidFill>
                  <a:srgbClr val="006666"/>
                </a:solidFill>
                <a:effectLst>
                  <a:outerShdw blurRad="38100" dist="38100" dir="2700000" algn="tl">
                    <a:srgbClr val="000000"/>
                  </a:outerShdw>
                </a:effectLst>
                <a:sym typeface="Wingdings" pitchFamily="2" charset="2"/>
              </a:rPr>
              <a:t> </a:t>
            </a:r>
            <a:r>
              <a:rPr lang="el-GR" sz="1600" b="1" u="none" dirty="0" err="1">
                <a:solidFill>
                  <a:srgbClr val="006666"/>
                </a:solidFill>
                <a:effectLst>
                  <a:outerShdw blurRad="38100" dist="38100" dir="2700000" algn="tl">
                    <a:srgbClr val="000000"/>
                  </a:outerShdw>
                </a:effectLst>
                <a:sym typeface="Wingdings" pitchFamily="2" charset="2"/>
              </a:rPr>
              <a:t>Ποσοστό_ΦΠΑ</a:t>
            </a:r>
            <a:r>
              <a:rPr lang="el-GR" sz="1600" b="1" u="none" dirty="0">
                <a:solidFill>
                  <a:srgbClr val="006666"/>
                </a:solidFill>
                <a:effectLst>
                  <a:outerShdw blurRad="38100" dist="38100" dir="2700000" algn="tl">
                    <a:srgbClr val="000000"/>
                  </a:outerShdw>
                </a:effectLst>
                <a:sym typeface="Wingdings" pitchFamily="2" charset="2"/>
              </a:rPr>
              <a:t>	</a:t>
            </a:r>
          </a:p>
          <a:p>
            <a:pPr marL="742950" lvl="1" indent="-285750">
              <a:spcBef>
                <a:spcPct val="20000"/>
              </a:spcBef>
              <a:buClr>
                <a:schemeClr val="folHlink"/>
              </a:buClr>
              <a:buSzPct val="50000"/>
              <a:buFont typeface="Wingdings" pitchFamily="2" charset="2"/>
              <a:buNone/>
            </a:pPr>
            <a:r>
              <a:rPr lang="el-GR" sz="1600" b="1" u="none" dirty="0" err="1">
                <a:solidFill>
                  <a:srgbClr val="006666"/>
                </a:solidFill>
                <a:effectLst>
                  <a:outerShdw blurRad="38100" dist="38100" dir="2700000" algn="tl">
                    <a:srgbClr val="000000"/>
                  </a:outerShdw>
                </a:effectLst>
                <a:sym typeface="Wingdings" pitchFamily="2" charset="2"/>
              </a:rPr>
              <a:t>ΦΠΑ_παντελονιών</a:t>
            </a:r>
            <a:r>
              <a:rPr lang="el-GR" sz="1600" b="1" u="none" dirty="0">
                <a:solidFill>
                  <a:srgbClr val="006666"/>
                </a:solidFill>
                <a:effectLst>
                  <a:outerShdw blurRad="38100" dist="38100" dir="2700000" algn="tl">
                    <a:srgbClr val="000000"/>
                  </a:outerShdw>
                </a:effectLst>
                <a:sym typeface="Wingdings" pitchFamily="2" charset="2"/>
              </a:rPr>
              <a:t>   	 60.00   </a:t>
            </a:r>
            <a:r>
              <a:rPr lang="en-US" sz="1600" b="1" u="none" dirty="0">
                <a:solidFill>
                  <a:srgbClr val="006666"/>
                </a:solidFill>
                <a:effectLst>
                  <a:outerShdw blurRad="38100" dist="38100" dir="2700000" algn="tl">
                    <a:srgbClr val="000000"/>
                  </a:outerShdw>
                </a:effectLst>
                <a:sym typeface="Wingdings" pitchFamily="2" charset="2"/>
              </a:rPr>
              <a:t>x</a:t>
            </a:r>
            <a:r>
              <a:rPr lang="el-GR" sz="1600" b="1" u="none" dirty="0">
                <a:solidFill>
                  <a:srgbClr val="006666"/>
                </a:solidFill>
                <a:effectLst>
                  <a:outerShdw blurRad="38100" dist="38100" dir="2700000" algn="tl">
                    <a:srgbClr val="000000"/>
                  </a:outerShdw>
                </a:effectLst>
                <a:sym typeface="Wingdings" pitchFamily="2" charset="2"/>
              </a:rPr>
              <a:t>    </a:t>
            </a:r>
            <a:r>
              <a:rPr lang="el-GR" sz="1600" b="1" u="none" dirty="0" err="1">
                <a:solidFill>
                  <a:srgbClr val="006666"/>
                </a:solidFill>
                <a:effectLst>
                  <a:outerShdw blurRad="38100" dist="38100" dir="2700000" algn="tl">
                    <a:srgbClr val="000000"/>
                  </a:outerShdw>
                </a:effectLst>
                <a:sym typeface="Wingdings" pitchFamily="2" charset="2"/>
              </a:rPr>
              <a:t>Ποσοστό_ΦΠΑ</a:t>
            </a:r>
            <a:endParaRPr lang="el-GR" sz="1600" b="1" u="none" dirty="0">
              <a:solidFill>
                <a:srgbClr val="006666"/>
              </a:solidFill>
              <a:effectLst>
                <a:outerShdw blurRad="38100" dist="38100" dir="2700000" algn="tl">
                  <a:srgbClr val="000000"/>
                </a:outerShdw>
              </a:effectLst>
              <a:sym typeface="Wingdings" pitchFamily="2" charset="2"/>
            </a:endParaRPr>
          </a:p>
          <a:p>
            <a:pPr marL="742950" lvl="1" indent="-285750">
              <a:spcBef>
                <a:spcPct val="20000"/>
              </a:spcBef>
              <a:buClr>
                <a:schemeClr val="folHlink"/>
              </a:buClr>
              <a:buSzPct val="50000"/>
              <a:buFont typeface="Wingdings" pitchFamily="2" charset="2"/>
              <a:buNone/>
            </a:pPr>
            <a:r>
              <a:rPr lang="el-GR" sz="1600" b="1" u="none" dirty="0" err="1">
                <a:solidFill>
                  <a:srgbClr val="006666"/>
                </a:solidFill>
                <a:effectLst>
                  <a:outerShdw blurRad="38100" dist="38100" dir="2700000" algn="tl">
                    <a:srgbClr val="000000"/>
                  </a:outerShdw>
                </a:effectLst>
                <a:sym typeface="Wingdings" pitchFamily="2" charset="2"/>
              </a:rPr>
              <a:t>ΦΠΑ_παλτό</a:t>
            </a:r>
            <a:r>
              <a:rPr lang="el-GR" sz="1600" b="1" u="none" dirty="0">
                <a:solidFill>
                  <a:srgbClr val="006666"/>
                </a:solidFill>
                <a:effectLst>
                  <a:outerShdw blurRad="38100" dist="38100" dir="2700000" algn="tl">
                    <a:srgbClr val="000000"/>
                  </a:outerShdw>
                </a:effectLst>
                <a:sym typeface="Wingdings" pitchFamily="2" charset="2"/>
              </a:rPr>
              <a:t> 	    	 150.00  </a:t>
            </a:r>
            <a:r>
              <a:rPr lang="en-US" sz="1600" b="1" u="none" dirty="0">
                <a:solidFill>
                  <a:srgbClr val="006666"/>
                </a:solidFill>
                <a:effectLst>
                  <a:outerShdw blurRad="38100" dist="38100" dir="2700000" algn="tl">
                    <a:srgbClr val="000000"/>
                  </a:outerShdw>
                </a:effectLst>
                <a:sym typeface="Wingdings" pitchFamily="2" charset="2"/>
              </a:rPr>
              <a:t>x</a:t>
            </a:r>
            <a:r>
              <a:rPr lang="el-GR" sz="1600" b="1" u="none" dirty="0">
                <a:solidFill>
                  <a:srgbClr val="006666"/>
                </a:solidFill>
                <a:effectLst>
                  <a:outerShdw blurRad="38100" dist="38100" dir="2700000" algn="tl">
                    <a:srgbClr val="000000"/>
                  </a:outerShdw>
                </a:effectLst>
                <a:sym typeface="Wingdings" pitchFamily="2" charset="2"/>
              </a:rPr>
              <a:t>  </a:t>
            </a:r>
            <a:r>
              <a:rPr lang="en-US" sz="1600" b="1" u="none" dirty="0">
                <a:solidFill>
                  <a:srgbClr val="006666"/>
                </a:solidFill>
                <a:effectLst>
                  <a:outerShdw blurRad="38100" dist="38100" dir="2700000" algn="tl">
                    <a:srgbClr val="000000"/>
                  </a:outerShdw>
                </a:effectLst>
                <a:sym typeface="Wingdings" pitchFamily="2" charset="2"/>
              </a:rPr>
              <a:t> </a:t>
            </a:r>
            <a:r>
              <a:rPr lang="el-GR" sz="1600" b="1" u="none" dirty="0" err="1">
                <a:solidFill>
                  <a:srgbClr val="006666"/>
                </a:solidFill>
                <a:effectLst>
                  <a:outerShdw blurRad="38100" dist="38100" dir="2700000" algn="tl">
                    <a:srgbClr val="000000"/>
                  </a:outerShdw>
                </a:effectLst>
                <a:sym typeface="Wingdings" pitchFamily="2" charset="2"/>
              </a:rPr>
              <a:t>Ποσοστό_ΦΠΑ</a:t>
            </a:r>
            <a:endParaRPr lang="el-GR" sz="1600" b="1" u="none" dirty="0">
              <a:solidFill>
                <a:srgbClr val="006666"/>
              </a:solidFill>
              <a:effectLst>
                <a:outerShdw blurRad="38100" dist="38100" dir="2700000" algn="tl">
                  <a:srgbClr val="000000"/>
                </a:outerShdw>
              </a:effectLst>
              <a:sym typeface="Wingdings" pitchFamily="2" charset="2"/>
            </a:endParaRPr>
          </a:p>
          <a:p>
            <a:pPr marL="342900" indent="-342900">
              <a:spcBef>
                <a:spcPct val="20000"/>
              </a:spcBef>
              <a:buClr>
                <a:schemeClr val="hlink"/>
              </a:buClr>
              <a:buFont typeface="Wingdings" pitchFamily="2" charset="2"/>
              <a:buNone/>
            </a:pPr>
            <a:r>
              <a:rPr lang="el-GR" sz="1800" b="1" u="none" dirty="0">
                <a:solidFill>
                  <a:srgbClr val="006666"/>
                </a:solidFill>
                <a:effectLst>
                  <a:outerShdw blurRad="38100" dist="38100" dir="2700000" algn="tl">
                    <a:srgbClr val="000000"/>
                  </a:outerShdw>
                </a:effectLst>
                <a:sym typeface="Wingdings" pitchFamily="2" charset="2"/>
              </a:rPr>
              <a:t>	</a:t>
            </a:r>
            <a:endParaRPr lang="el-GR" sz="1800" b="1" u="none" dirty="0" smtClean="0">
              <a:solidFill>
                <a:srgbClr val="006666"/>
              </a:solidFill>
              <a:effectLst>
                <a:outerShdw blurRad="38100" dist="38100" dir="2700000" algn="tl">
                  <a:srgbClr val="000000"/>
                </a:outerShdw>
              </a:effectLst>
              <a:sym typeface="Wingdings" pitchFamily="2" charset="2"/>
            </a:endParaRPr>
          </a:p>
          <a:p>
            <a:pPr marL="342900" indent="12700">
              <a:spcBef>
                <a:spcPct val="20000"/>
              </a:spcBef>
              <a:buClr>
                <a:schemeClr val="hlink"/>
              </a:buClr>
              <a:buFont typeface="Wingdings" pitchFamily="2" charset="2"/>
              <a:buNone/>
            </a:pPr>
            <a:r>
              <a:rPr lang="el-GR" sz="1800" b="1" u="none" dirty="0" smtClean="0">
                <a:solidFill>
                  <a:schemeClr val="tx1"/>
                </a:solidFill>
                <a:effectLst>
                  <a:outerShdw blurRad="38100" dist="38100" dir="2700000" algn="tl">
                    <a:srgbClr val="000000"/>
                  </a:outerShdw>
                </a:effectLst>
                <a:sym typeface="Wingdings" pitchFamily="2" charset="2"/>
              </a:rPr>
              <a:t>Αν </a:t>
            </a:r>
            <a:r>
              <a:rPr lang="el-GR" sz="1800" b="1" u="none" dirty="0">
                <a:solidFill>
                  <a:schemeClr val="tx1"/>
                </a:solidFill>
                <a:effectLst>
                  <a:outerShdw blurRad="38100" dist="38100" dir="2700000" algn="tl">
                    <a:srgbClr val="000000"/>
                  </a:outerShdw>
                </a:effectLst>
                <a:sym typeface="Wingdings" pitchFamily="2" charset="2"/>
              </a:rPr>
              <a:t>το ποσοστό ΦΠΑ αλλάξει σε 0.23, αρκεί να κάνουμε την αλλαγή μόνο μία φορά στην αρχή του αλγορίθμου, αφού χρησιμοποιούμε μόνο το όνομα της σταθεράς</a:t>
            </a:r>
          </a:p>
        </p:txBody>
      </p:sp>
      <p:sp>
        <p:nvSpPr>
          <p:cNvPr id="162836" name="AutoShape 20"/>
          <p:cNvSpPr>
            <a:spLocks noChangeArrowheads="1"/>
          </p:cNvSpPr>
          <p:nvPr/>
        </p:nvSpPr>
        <p:spPr bwMode="auto">
          <a:xfrm>
            <a:off x="7144279" y="5093758"/>
            <a:ext cx="1855788" cy="431800"/>
          </a:xfrm>
          <a:prstGeom prst="wedgeRectCallout">
            <a:avLst>
              <a:gd name="adj1" fmla="val -63519"/>
              <a:gd name="adj2" fmla="val -29046"/>
            </a:avLst>
          </a:prstGeom>
          <a:solidFill>
            <a:schemeClr val="accent1"/>
          </a:solidFill>
          <a:ln w="9525" algn="ctr">
            <a:solidFill>
              <a:schemeClr val="tx1"/>
            </a:solidFill>
            <a:miter lim="800000"/>
            <a:headEnd/>
            <a:tailEnd/>
          </a:ln>
          <a:effectLst/>
        </p:spPr>
        <p:txBody>
          <a:bodyPr anchor="ctr"/>
          <a:lstStyle/>
          <a:p>
            <a:pPr algn="ctr"/>
            <a:r>
              <a:rPr lang="el-GR" sz="1400" b="1" u="none" dirty="0">
                <a:solidFill>
                  <a:schemeClr val="tx1"/>
                </a:solidFill>
                <a:effectLst>
                  <a:outerShdw blurRad="38100" dist="38100" dir="2700000" algn="tl">
                    <a:srgbClr val="000000"/>
                  </a:outerShdw>
                </a:effectLst>
              </a:rPr>
              <a:t>Χρήση ονόματος της σταθεράς</a:t>
            </a:r>
          </a:p>
        </p:txBody>
      </p:sp>
      <p:sp>
        <p:nvSpPr>
          <p:cNvPr id="162837" name="AutoShape 21"/>
          <p:cNvSpPr>
            <a:spLocks noChangeArrowheads="1"/>
          </p:cNvSpPr>
          <p:nvPr/>
        </p:nvSpPr>
        <p:spPr bwMode="auto">
          <a:xfrm>
            <a:off x="6983412" y="4529667"/>
            <a:ext cx="2160588" cy="360363"/>
          </a:xfrm>
          <a:prstGeom prst="wedgeRectCallout">
            <a:avLst>
              <a:gd name="adj1" fmla="val -180347"/>
              <a:gd name="adj2" fmla="val -25329"/>
            </a:avLst>
          </a:prstGeom>
          <a:solidFill>
            <a:schemeClr val="accent1"/>
          </a:solidFill>
          <a:ln w="9525" algn="ctr">
            <a:solidFill>
              <a:schemeClr val="tx1"/>
            </a:solidFill>
            <a:miter lim="800000"/>
            <a:headEnd/>
            <a:tailEnd/>
          </a:ln>
          <a:effectLst/>
        </p:spPr>
        <p:txBody>
          <a:bodyPr anchor="ctr"/>
          <a:lstStyle/>
          <a:p>
            <a:pPr algn="ctr"/>
            <a:r>
              <a:rPr lang="el-GR" sz="1400" b="1" u="none" dirty="0">
                <a:solidFill>
                  <a:schemeClr val="tx1"/>
                </a:solidFill>
                <a:effectLst>
                  <a:outerShdw blurRad="38100" dist="38100" dir="2700000" algn="tl">
                    <a:srgbClr val="000000"/>
                  </a:outerShdw>
                </a:effectLst>
              </a:rPr>
              <a:t>Σταθερά με αρχική τιμή</a:t>
            </a:r>
          </a:p>
        </p:txBody>
      </p:sp>
      <p:grpSp>
        <p:nvGrpSpPr>
          <p:cNvPr id="2" name="Group 25"/>
          <p:cNvGrpSpPr>
            <a:grpSpLocks/>
          </p:cNvGrpSpPr>
          <p:nvPr/>
        </p:nvGrpSpPr>
        <p:grpSpPr bwMode="auto">
          <a:xfrm>
            <a:off x="6311900" y="2234671"/>
            <a:ext cx="720725" cy="720725"/>
            <a:chOff x="3016" y="1525"/>
            <a:chExt cx="454" cy="454"/>
          </a:xfrm>
        </p:grpSpPr>
        <p:sp>
          <p:nvSpPr>
            <p:cNvPr id="162838" name="Line 22"/>
            <p:cNvSpPr>
              <a:spLocks noChangeShapeType="1"/>
            </p:cNvSpPr>
            <p:nvPr/>
          </p:nvSpPr>
          <p:spPr bwMode="auto">
            <a:xfrm flipH="1" flipV="1">
              <a:off x="3016" y="1525"/>
              <a:ext cx="454" cy="181"/>
            </a:xfrm>
            <a:prstGeom prst="line">
              <a:avLst/>
            </a:prstGeom>
            <a:noFill/>
            <a:ln w="38100">
              <a:solidFill>
                <a:schemeClr val="tx1"/>
              </a:solidFill>
              <a:round/>
              <a:headEnd/>
              <a:tailEnd type="triangle" w="med" len="med"/>
            </a:ln>
            <a:effectLst/>
          </p:spPr>
          <p:txBody>
            <a:bodyPr anchor="ctr"/>
            <a:lstStyle/>
            <a:p>
              <a:endParaRPr lang="el-GR"/>
            </a:p>
          </p:txBody>
        </p:sp>
        <p:sp>
          <p:nvSpPr>
            <p:cNvPr id="162839" name="Line 23"/>
            <p:cNvSpPr>
              <a:spLocks noChangeShapeType="1"/>
            </p:cNvSpPr>
            <p:nvPr/>
          </p:nvSpPr>
          <p:spPr bwMode="auto">
            <a:xfrm flipH="1">
              <a:off x="3016" y="1706"/>
              <a:ext cx="454" cy="46"/>
            </a:xfrm>
            <a:prstGeom prst="line">
              <a:avLst/>
            </a:prstGeom>
            <a:noFill/>
            <a:ln w="38100">
              <a:solidFill>
                <a:schemeClr val="tx1"/>
              </a:solidFill>
              <a:round/>
              <a:headEnd/>
              <a:tailEnd type="triangle" w="med" len="med"/>
            </a:ln>
            <a:effectLst/>
          </p:spPr>
          <p:txBody>
            <a:bodyPr anchor="ctr"/>
            <a:lstStyle/>
            <a:p>
              <a:endParaRPr lang="el-GR"/>
            </a:p>
          </p:txBody>
        </p:sp>
        <p:sp>
          <p:nvSpPr>
            <p:cNvPr id="162840" name="Line 24"/>
            <p:cNvSpPr>
              <a:spLocks noChangeShapeType="1"/>
            </p:cNvSpPr>
            <p:nvPr/>
          </p:nvSpPr>
          <p:spPr bwMode="auto">
            <a:xfrm flipH="1">
              <a:off x="3061" y="1706"/>
              <a:ext cx="409" cy="273"/>
            </a:xfrm>
            <a:prstGeom prst="line">
              <a:avLst/>
            </a:prstGeom>
            <a:noFill/>
            <a:ln w="38100">
              <a:solidFill>
                <a:schemeClr val="tx1"/>
              </a:solidFill>
              <a:round/>
              <a:headEnd/>
              <a:tailEnd type="triangle" w="med" len="med"/>
            </a:ln>
            <a:effectLst/>
          </p:spPr>
          <p:txBody>
            <a:bodyPr anchor="ctr"/>
            <a:lstStyle/>
            <a:p>
              <a:endParaRPr lang="el-G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62829">
                                            <p:txEl>
                                              <p:pRg st="0" end="0"/>
                                            </p:txEl>
                                          </p:spTgt>
                                        </p:tgtEl>
                                        <p:attrNameLst>
                                          <p:attrName>style.visibility</p:attrName>
                                        </p:attrNameLst>
                                      </p:cBhvr>
                                      <p:to>
                                        <p:strVal val="visible"/>
                                      </p:to>
                                    </p:set>
                                    <p:animEffect transition="in" filter="fade">
                                      <p:cBhvr>
                                        <p:cTn id="7" dur="1000"/>
                                        <p:tgtEl>
                                          <p:spTgt spid="162829">
                                            <p:txEl>
                                              <p:pRg st="0" end="0"/>
                                            </p:txEl>
                                          </p:spTgt>
                                        </p:tgtEl>
                                      </p:cBhvr>
                                    </p:animEffect>
                                    <p:anim calcmode="lin" valueType="num">
                                      <p:cBhvr>
                                        <p:cTn id="8" dur="1000" fill="hold"/>
                                        <p:tgtEl>
                                          <p:spTgt spid="16282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2829">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62829">
                                            <p:txEl>
                                              <p:pRg st="2" end="2"/>
                                            </p:txEl>
                                          </p:spTgt>
                                        </p:tgtEl>
                                        <p:attrNameLst>
                                          <p:attrName>style.visibility</p:attrName>
                                        </p:attrNameLst>
                                      </p:cBhvr>
                                      <p:to>
                                        <p:strVal val="visible"/>
                                      </p:to>
                                    </p:set>
                                    <p:animEffect transition="in" filter="fade">
                                      <p:cBhvr>
                                        <p:cTn id="12" dur="1000"/>
                                        <p:tgtEl>
                                          <p:spTgt spid="162829">
                                            <p:txEl>
                                              <p:pRg st="2" end="2"/>
                                            </p:txEl>
                                          </p:spTgt>
                                        </p:tgtEl>
                                      </p:cBhvr>
                                    </p:animEffect>
                                    <p:anim calcmode="lin" valueType="num">
                                      <p:cBhvr>
                                        <p:cTn id="13" dur="1000" fill="hold"/>
                                        <p:tgtEl>
                                          <p:spTgt spid="162829">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62829">
                                            <p:txEl>
                                              <p:pRg st="2" end="2"/>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62829">
                                            <p:txEl>
                                              <p:pRg st="3" end="3"/>
                                            </p:txEl>
                                          </p:spTgt>
                                        </p:tgtEl>
                                        <p:attrNameLst>
                                          <p:attrName>style.visibility</p:attrName>
                                        </p:attrNameLst>
                                      </p:cBhvr>
                                      <p:to>
                                        <p:strVal val="visible"/>
                                      </p:to>
                                    </p:set>
                                    <p:animEffect transition="in" filter="fade">
                                      <p:cBhvr>
                                        <p:cTn id="17" dur="1000"/>
                                        <p:tgtEl>
                                          <p:spTgt spid="162829">
                                            <p:txEl>
                                              <p:pRg st="3" end="3"/>
                                            </p:txEl>
                                          </p:spTgt>
                                        </p:tgtEl>
                                      </p:cBhvr>
                                    </p:animEffect>
                                    <p:anim calcmode="lin" valueType="num">
                                      <p:cBhvr>
                                        <p:cTn id="18" dur="1000" fill="hold"/>
                                        <p:tgtEl>
                                          <p:spTgt spid="162829">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162829">
                                            <p:txEl>
                                              <p:pRg st="3" end="3"/>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62829">
                                            <p:txEl>
                                              <p:pRg st="4" end="4"/>
                                            </p:txEl>
                                          </p:spTgt>
                                        </p:tgtEl>
                                        <p:attrNameLst>
                                          <p:attrName>style.visibility</p:attrName>
                                        </p:attrNameLst>
                                      </p:cBhvr>
                                      <p:to>
                                        <p:strVal val="visible"/>
                                      </p:to>
                                    </p:set>
                                    <p:animEffect transition="in" filter="fade">
                                      <p:cBhvr>
                                        <p:cTn id="22" dur="1000"/>
                                        <p:tgtEl>
                                          <p:spTgt spid="162829">
                                            <p:txEl>
                                              <p:pRg st="4" end="4"/>
                                            </p:txEl>
                                          </p:spTgt>
                                        </p:tgtEl>
                                      </p:cBhvr>
                                    </p:animEffect>
                                    <p:anim calcmode="lin" valueType="num">
                                      <p:cBhvr>
                                        <p:cTn id="23" dur="1000" fill="hold"/>
                                        <p:tgtEl>
                                          <p:spTgt spid="162829">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16282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162829">
                                            <p:txEl>
                                              <p:pRg st="5" end="5"/>
                                            </p:txEl>
                                          </p:spTgt>
                                        </p:tgtEl>
                                        <p:attrNameLst>
                                          <p:attrName>style.visibility</p:attrName>
                                        </p:attrNameLst>
                                      </p:cBhvr>
                                      <p:to>
                                        <p:strVal val="visible"/>
                                      </p:to>
                                    </p:set>
                                    <p:animEffect transition="in" filter="fade">
                                      <p:cBhvr>
                                        <p:cTn id="29" dur="1000"/>
                                        <p:tgtEl>
                                          <p:spTgt spid="162829">
                                            <p:txEl>
                                              <p:pRg st="5" end="5"/>
                                            </p:txEl>
                                          </p:spTgt>
                                        </p:tgtEl>
                                      </p:cBhvr>
                                    </p:animEffect>
                                    <p:anim calcmode="lin" valueType="num">
                                      <p:cBhvr>
                                        <p:cTn id="30" dur="1000" fill="hold"/>
                                        <p:tgtEl>
                                          <p:spTgt spid="162829">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16282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162829">
                                            <p:txEl>
                                              <p:pRg st="6" end="6"/>
                                            </p:txEl>
                                          </p:spTgt>
                                        </p:tgtEl>
                                        <p:attrNameLst>
                                          <p:attrName>style.visibility</p:attrName>
                                        </p:attrNameLst>
                                      </p:cBhvr>
                                      <p:to>
                                        <p:strVal val="visible"/>
                                      </p:to>
                                    </p:set>
                                    <p:animEffect transition="in" filter="fade">
                                      <p:cBhvr>
                                        <p:cTn id="36" dur="1000"/>
                                        <p:tgtEl>
                                          <p:spTgt spid="162829">
                                            <p:txEl>
                                              <p:pRg st="6" end="6"/>
                                            </p:txEl>
                                          </p:spTgt>
                                        </p:tgtEl>
                                      </p:cBhvr>
                                    </p:animEffect>
                                    <p:anim calcmode="lin" valueType="num">
                                      <p:cBhvr>
                                        <p:cTn id="37" dur="1000" fill="hold"/>
                                        <p:tgtEl>
                                          <p:spTgt spid="162829">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162829">
                                            <p:txEl>
                                              <p:pRg st="6" end="6"/>
                                            </p:txEl>
                                          </p:spTgt>
                                        </p:tgtEl>
                                        <p:attrNameLst>
                                          <p:attrName>ppt_y</p:attrName>
                                        </p:attrNameLst>
                                      </p:cBhvr>
                                      <p:tavLst>
                                        <p:tav tm="0">
                                          <p:val>
                                            <p:strVal val="#ppt_y-.1"/>
                                          </p:val>
                                        </p:tav>
                                        <p:tav tm="100000">
                                          <p:val>
                                            <p:strVal val="#ppt_y"/>
                                          </p:val>
                                        </p:tav>
                                      </p:tavLst>
                                    </p:anim>
                                  </p:childTnLst>
                                </p:cTn>
                              </p:par>
                              <p:par>
                                <p:cTn id="39" presetID="55" presetClass="entr" presetSubtype="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1000" fill="hold"/>
                                        <p:tgtEl>
                                          <p:spTgt spid="2"/>
                                        </p:tgtEl>
                                        <p:attrNameLst>
                                          <p:attrName>ppt_w</p:attrName>
                                        </p:attrNameLst>
                                      </p:cBhvr>
                                      <p:tavLst>
                                        <p:tav tm="0">
                                          <p:val>
                                            <p:strVal val="#ppt_w*0.70"/>
                                          </p:val>
                                        </p:tav>
                                        <p:tav tm="100000">
                                          <p:val>
                                            <p:strVal val="#ppt_w"/>
                                          </p:val>
                                        </p:tav>
                                      </p:tavLst>
                                    </p:anim>
                                    <p:anim calcmode="lin" valueType="num">
                                      <p:cBhvr>
                                        <p:cTn id="42" dur="1000" fill="hold"/>
                                        <p:tgtEl>
                                          <p:spTgt spid="2"/>
                                        </p:tgtEl>
                                        <p:attrNameLst>
                                          <p:attrName>ppt_h</p:attrName>
                                        </p:attrNameLst>
                                      </p:cBhvr>
                                      <p:tavLst>
                                        <p:tav tm="0">
                                          <p:val>
                                            <p:strVal val="#ppt_h"/>
                                          </p:val>
                                        </p:tav>
                                        <p:tav tm="100000">
                                          <p:val>
                                            <p:strVal val="#ppt_h"/>
                                          </p:val>
                                        </p:tav>
                                      </p:tavLst>
                                    </p:anim>
                                    <p:animEffect transition="in" filter="fade">
                                      <p:cBhvr>
                                        <p:cTn id="43" dur="10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162829">
                                            <p:txEl>
                                              <p:pRg st="7" end="7"/>
                                            </p:txEl>
                                          </p:spTgt>
                                        </p:tgtEl>
                                        <p:attrNameLst>
                                          <p:attrName>style.visibility</p:attrName>
                                        </p:attrNameLst>
                                      </p:cBhvr>
                                      <p:to>
                                        <p:strVal val="visible"/>
                                      </p:to>
                                    </p:set>
                                    <p:animEffect transition="in" filter="fade">
                                      <p:cBhvr>
                                        <p:cTn id="48" dur="1000"/>
                                        <p:tgtEl>
                                          <p:spTgt spid="162829">
                                            <p:txEl>
                                              <p:pRg st="7" end="7"/>
                                            </p:txEl>
                                          </p:spTgt>
                                        </p:tgtEl>
                                      </p:cBhvr>
                                    </p:animEffect>
                                    <p:anim calcmode="lin" valueType="num">
                                      <p:cBhvr>
                                        <p:cTn id="49" dur="1000" fill="hold"/>
                                        <p:tgtEl>
                                          <p:spTgt spid="162829">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162829">
                                            <p:txEl>
                                              <p:pRg st="7" end="7"/>
                                            </p:txEl>
                                          </p:spTgt>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162829">
                                            <p:txEl>
                                              <p:pRg st="8" end="8"/>
                                            </p:txEl>
                                          </p:spTgt>
                                        </p:tgtEl>
                                        <p:attrNameLst>
                                          <p:attrName>style.visibility</p:attrName>
                                        </p:attrNameLst>
                                      </p:cBhvr>
                                      <p:to>
                                        <p:strVal val="visible"/>
                                      </p:to>
                                    </p:set>
                                    <p:animEffect transition="in" filter="fade">
                                      <p:cBhvr>
                                        <p:cTn id="53" dur="1000"/>
                                        <p:tgtEl>
                                          <p:spTgt spid="162829">
                                            <p:txEl>
                                              <p:pRg st="8" end="8"/>
                                            </p:txEl>
                                          </p:spTgt>
                                        </p:tgtEl>
                                      </p:cBhvr>
                                    </p:animEffect>
                                    <p:anim calcmode="lin" valueType="num">
                                      <p:cBhvr>
                                        <p:cTn id="54" dur="1000" fill="hold"/>
                                        <p:tgtEl>
                                          <p:spTgt spid="162829">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162829">
                                            <p:txEl>
                                              <p:pRg st="8" end="8"/>
                                            </p:txEl>
                                          </p:spTgt>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162829">
                                            <p:txEl>
                                              <p:pRg st="9" end="9"/>
                                            </p:txEl>
                                          </p:spTgt>
                                        </p:tgtEl>
                                        <p:attrNameLst>
                                          <p:attrName>style.visibility</p:attrName>
                                        </p:attrNameLst>
                                      </p:cBhvr>
                                      <p:to>
                                        <p:strVal val="visible"/>
                                      </p:to>
                                    </p:set>
                                    <p:animEffect transition="in" filter="fade">
                                      <p:cBhvr>
                                        <p:cTn id="58" dur="1000"/>
                                        <p:tgtEl>
                                          <p:spTgt spid="162829">
                                            <p:txEl>
                                              <p:pRg st="9" end="9"/>
                                            </p:txEl>
                                          </p:spTgt>
                                        </p:tgtEl>
                                      </p:cBhvr>
                                    </p:animEffect>
                                    <p:anim calcmode="lin" valueType="num">
                                      <p:cBhvr>
                                        <p:cTn id="59" dur="1000" fill="hold"/>
                                        <p:tgtEl>
                                          <p:spTgt spid="162829">
                                            <p:txEl>
                                              <p:pRg st="9" end="9"/>
                                            </p:txEl>
                                          </p:spTgt>
                                        </p:tgtEl>
                                        <p:attrNameLst>
                                          <p:attrName>ppt_x</p:attrName>
                                        </p:attrNameLst>
                                      </p:cBhvr>
                                      <p:tavLst>
                                        <p:tav tm="0">
                                          <p:val>
                                            <p:strVal val="#ppt_x"/>
                                          </p:val>
                                        </p:tav>
                                        <p:tav tm="100000">
                                          <p:val>
                                            <p:strVal val="#ppt_x"/>
                                          </p:val>
                                        </p:tav>
                                      </p:tavLst>
                                    </p:anim>
                                    <p:anim calcmode="lin" valueType="num">
                                      <p:cBhvr>
                                        <p:cTn id="60" dur="1000" fill="hold"/>
                                        <p:tgtEl>
                                          <p:spTgt spid="162829">
                                            <p:txEl>
                                              <p:pRg st="9" end="9"/>
                                            </p:txEl>
                                          </p:spTgt>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162829">
                                            <p:txEl>
                                              <p:pRg st="10" end="10"/>
                                            </p:txEl>
                                          </p:spTgt>
                                        </p:tgtEl>
                                        <p:attrNameLst>
                                          <p:attrName>style.visibility</p:attrName>
                                        </p:attrNameLst>
                                      </p:cBhvr>
                                      <p:to>
                                        <p:strVal val="visible"/>
                                      </p:to>
                                    </p:set>
                                    <p:animEffect transition="in" filter="fade">
                                      <p:cBhvr>
                                        <p:cTn id="63" dur="1000"/>
                                        <p:tgtEl>
                                          <p:spTgt spid="162829">
                                            <p:txEl>
                                              <p:pRg st="10" end="10"/>
                                            </p:txEl>
                                          </p:spTgt>
                                        </p:tgtEl>
                                      </p:cBhvr>
                                    </p:animEffect>
                                    <p:anim calcmode="lin" valueType="num">
                                      <p:cBhvr>
                                        <p:cTn id="64" dur="1000" fill="hold"/>
                                        <p:tgtEl>
                                          <p:spTgt spid="162829">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162829">
                                            <p:txEl>
                                              <p:pRg st="10" end="10"/>
                                            </p:txEl>
                                          </p:spTgt>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162829">
                                            <p:txEl>
                                              <p:pRg st="11" end="11"/>
                                            </p:txEl>
                                          </p:spTgt>
                                        </p:tgtEl>
                                        <p:attrNameLst>
                                          <p:attrName>style.visibility</p:attrName>
                                        </p:attrNameLst>
                                      </p:cBhvr>
                                      <p:to>
                                        <p:strVal val="visible"/>
                                      </p:to>
                                    </p:set>
                                    <p:animEffect transition="in" filter="fade">
                                      <p:cBhvr>
                                        <p:cTn id="68" dur="1000"/>
                                        <p:tgtEl>
                                          <p:spTgt spid="162829">
                                            <p:txEl>
                                              <p:pRg st="11" end="11"/>
                                            </p:txEl>
                                          </p:spTgt>
                                        </p:tgtEl>
                                      </p:cBhvr>
                                    </p:animEffect>
                                    <p:anim calcmode="lin" valueType="num">
                                      <p:cBhvr>
                                        <p:cTn id="69" dur="1000" fill="hold"/>
                                        <p:tgtEl>
                                          <p:spTgt spid="162829">
                                            <p:txEl>
                                              <p:pRg st="11" end="11"/>
                                            </p:txEl>
                                          </p:spTgt>
                                        </p:tgtEl>
                                        <p:attrNameLst>
                                          <p:attrName>ppt_x</p:attrName>
                                        </p:attrNameLst>
                                      </p:cBhvr>
                                      <p:tavLst>
                                        <p:tav tm="0">
                                          <p:val>
                                            <p:strVal val="#ppt_x"/>
                                          </p:val>
                                        </p:tav>
                                        <p:tav tm="100000">
                                          <p:val>
                                            <p:strVal val="#ppt_x"/>
                                          </p:val>
                                        </p:tav>
                                      </p:tavLst>
                                    </p:anim>
                                    <p:anim calcmode="lin" valueType="num">
                                      <p:cBhvr>
                                        <p:cTn id="70" dur="1000" fill="hold"/>
                                        <p:tgtEl>
                                          <p:spTgt spid="162829">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162837"/>
                                        </p:tgtEl>
                                        <p:attrNameLst>
                                          <p:attrName>style.visibility</p:attrName>
                                        </p:attrNameLst>
                                      </p:cBhvr>
                                      <p:to>
                                        <p:strVal val="visible"/>
                                      </p:to>
                                    </p:set>
                                    <p:anim calcmode="lin" valueType="num">
                                      <p:cBhvr additive="base">
                                        <p:cTn id="75" dur="500" fill="hold"/>
                                        <p:tgtEl>
                                          <p:spTgt spid="162837"/>
                                        </p:tgtEl>
                                        <p:attrNameLst>
                                          <p:attrName>ppt_x</p:attrName>
                                        </p:attrNameLst>
                                      </p:cBhvr>
                                      <p:tavLst>
                                        <p:tav tm="0">
                                          <p:val>
                                            <p:strVal val="1+#ppt_w/2"/>
                                          </p:val>
                                        </p:tav>
                                        <p:tav tm="100000">
                                          <p:val>
                                            <p:strVal val="#ppt_x"/>
                                          </p:val>
                                        </p:tav>
                                      </p:tavLst>
                                    </p:anim>
                                    <p:anim calcmode="lin" valueType="num">
                                      <p:cBhvr additive="base">
                                        <p:cTn id="76" dur="500" fill="hold"/>
                                        <p:tgtEl>
                                          <p:spTgt spid="162837"/>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2" fill="hold" grpId="0" nodeType="clickEffect">
                                  <p:stCondLst>
                                    <p:cond delay="0"/>
                                  </p:stCondLst>
                                  <p:childTnLst>
                                    <p:set>
                                      <p:cBhvr>
                                        <p:cTn id="80" dur="1" fill="hold">
                                          <p:stCondLst>
                                            <p:cond delay="0"/>
                                          </p:stCondLst>
                                        </p:cTn>
                                        <p:tgtEl>
                                          <p:spTgt spid="162836"/>
                                        </p:tgtEl>
                                        <p:attrNameLst>
                                          <p:attrName>style.visibility</p:attrName>
                                        </p:attrNameLst>
                                      </p:cBhvr>
                                      <p:to>
                                        <p:strVal val="visible"/>
                                      </p:to>
                                    </p:set>
                                    <p:anim calcmode="lin" valueType="num">
                                      <p:cBhvr additive="base">
                                        <p:cTn id="81" dur="500" fill="hold"/>
                                        <p:tgtEl>
                                          <p:spTgt spid="162836"/>
                                        </p:tgtEl>
                                        <p:attrNameLst>
                                          <p:attrName>ppt_x</p:attrName>
                                        </p:attrNameLst>
                                      </p:cBhvr>
                                      <p:tavLst>
                                        <p:tav tm="0">
                                          <p:val>
                                            <p:strVal val="1+#ppt_w/2"/>
                                          </p:val>
                                        </p:tav>
                                        <p:tav tm="100000">
                                          <p:val>
                                            <p:strVal val="#ppt_x"/>
                                          </p:val>
                                        </p:tav>
                                      </p:tavLst>
                                    </p:anim>
                                    <p:anim calcmode="lin" valueType="num">
                                      <p:cBhvr additive="base">
                                        <p:cTn id="82" dur="500" fill="hold"/>
                                        <p:tgtEl>
                                          <p:spTgt spid="162836"/>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7" presetClass="entr" presetSubtype="0" fill="hold" grpId="0" nodeType="clickEffect">
                                  <p:stCondLst>
                                    <p:cond delay="0"/>
                                  </p:stCondLst>
                                  <p:childTnLst>
                                    <p:set>
                                      <p:cBhvr>
                                        <p:cTn id="86" dur="1" fill="hold">
                                          <p:stCondLst>
                                            <p:cond delay="0"/>
                                          </p:stCondLst>
                                        </p:cTn>
                                        <p:tgtEl>
                                          <p:spTgt spid="162829">
                                            <p:txEl>
                                              <p:pRg st="12" end="12"/>
                                            </p:txEl>
                                          </p:spTgt>
                                        </p:tgtEl>
                                        <p:attrNameLst>
                                          <p:attrName>style.visibility</p:attrName>
                                        </p:attrNameLst>
                                      </p:cBhvr>
                                      <p:to>
                                        <p:strVal val="visible"/>
                                      </p:to>
                                    </p:set>
                                    <p:animEffect transition="in" filter="fade">
                                      <p:cBhvr>
                                        <p:cTn id="87" dur="1000"/>
                                        <p:tgtEl>
                                          <p:spTgt spid="162829">
                                            <p:txEl>
                                              <p:pRg st="12" end="12"/>
                                            </p:txEl>
                                          </p:spTgt>
                                        </p:tgtEl>
                                      </p:cBhvr>
                                    </p:animEffect>
                                    <p:anim calcmode="lin" valueType="num">
                                      <p:cBhvr>
                                        <p:cTn id="88" dur="1000" fill="hold"/>
                                        <p:tgtEl>
                                          <p:spTgt spid="162829">
                                            <p:txEl>
                                              <p:pRg st="12" end="12"/>
                                            </p:txEl>
                                          </p:spTgt>
                                        </p:tgtEl>
                                        <p:attrNameLst>
                                          <p:attrName>ppt_x</p:attrName>
                                        </p:attrNameLst>
                                      </p:cBhvr>
                                      <p:tavLst>
                                        <p:tav tm="0">
                                          <p:val>
                                            <p:strVal val="#ppt_x"/>
                                          </p:val>
                                        </p:tav>
                                        <p:tav tm="100000">
                                          <p:val>
                                            <p:strVal val="#ppt_x"/>
                                          </p:val>
                                        </p:tav>
                                      </p:tavLst>
                                    </p:anim>
                                    <p:anim calcmode="lin" valueType="num">
                                      <p:cBhvr>
                                        <p:cTn id="89" dur="1000" fill="hold"/>
                                        <p:tgtEl>
                                          <p:spTgt spid="162829">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7" presetClass="entr" presetSubtype="0" fill="hold" grpId="0" nodeType="clickEffect">
                                  <p:stCondLst>
                                    <p:cond delay="0"/>
                                  </p:stCondLst>
                                  <p:childTnLst>
                                    <p:set>
                                      <p:cBhvr>
                                        <p:cTn id="93" dur="1" fill="hold">
                                          <p:stCondLst>
                                            <p:cond delay="0"/>
                                          </p:stCondLst>
                                        </p:cTn>
                                        <p:tgtEl>
                                          <p:spTgt spid="162829">
                                            <p:txEl>
                                              <p:pRg st="13" end="13"/>
                                            </p:txEl>
                                          </p:spTgt>
                                        </p:tgtEl>
                                        <p:attrNameLst>
                                          <p:attrName>style.visibility</p:attrName>
                                        </p:attrNameLst>
                                      </p:cBhvr>
                                      <p:to>
                                        <p:strVal val="visible"/>
                                      </p:to>
                                    </p:set>
                                    <p:animEffect transition="in" filter="fade">
                                      <p:cBhvr>
                                        <p:cTn id="94" dur="1000"/>
                                        <p:tgtEl>
                                          <p:spTgt spid="162829">
                                            <p:txEl>
                                              <p:pRg st="13" end="13"/>
                                            </p:txEl>
                                          </p:spTgt>
                                        </p:tgtEl>
                                      </p:cBhvr>
                                    </p:animEffect>
                                    <p:anim calcmode="lin" valueType="num">
                                      <p:cBhvr>
                                        <p:cTn id="95" dur="1000" fill="hold"/>
                                        <p:tgtEl>
                                          <p:spTgt spid="162829">
                                            <p:txEl>
                                              <p:pRg st="13" end="13"/>
                                            </p:txEl>
                                          </p:spTgt>
                                        </p:tgtEl>
                                        <p:attrNameLst>
                                          <p:attrName>ppt_x</p:attrName>
                                        </p:attrNameLst>
                                      </p:cBhvr>
                                      <p:tavLst>
                                        <p:tav tm="0">
                                          <p:val>
                                            <p:strVal val="#ppt_x"/>
                                          </p:val>
                                        </p:tav>
                                        <p:tav tm="100000">
                                          <p:val>
                                            <p:strVal val="#ppt_x"/>
                                          </p:val>
                                        </p:tav>
                                      </p:tavLst>
                                    </p:anim>
                                    <p:anim calcmode="lin" valueType="num">
                                      <p:cBhvr>
                                        <p:cTn id="96" dur="1000" fill="hold"/>
                                        <p:tgtEl>
                                          <p:spTgt spid="162829">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9" grpId="0" build="p"/>
      <p:bldP spid="162836" grpId="0" animBg="1"/>
      <p:bldP spid="16283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52600" y="304800"/>
            <a:ext cx="7010400" cy="491067"/>
          </a:xfrm>
        </p:spPr>
        <p:txBody>
          <a:bodyPr/>
          <a:lstStyle/>
          <a:p>
            <a:pPr marL="571500" indent="-457200" algn="just">
              <a:spcBef>
                <a:spcPct val="50000"/>
              </a:spcBef>
            </a:pPr>
            <a:r>
              <a:rPr lang="el-GR" kern="1200" dirty="0" smtClean="0">
                <a:solidFill>
                  <a:srgbClr val="0099FF"/>
                </a:solidFill>
                <a:latin typeface="+mn-lt"/>
                <a:ea typeface="+mn-ea"/>
                <a:cs typeface="+mn-cs"/>
              </a:rPr>
              <a:t>Μεταβλητές</a:t>
            </a:r>
          </a:p>
        </p:txBody>
      </p:sp>
      <p:sp>
        <p:nvSpPr>
          <p:cNvPr id="3" name="2 - Θέση περιεχομένου"/>
          <p:cNvSpPr>
            <a:spLocks noGrp="1"/>
          </p:cNvSpPr>
          <p:nvPr>
            <p:ph idx="1"/>
          </p:nvPr>
        </p:nvSpPr>
        <p:spPr>
          <a:xfrm>
            <a:off x="1388533" y="1032932"/>
            <a:ext cx="7645399" cy="5825067"/>
          </a:xfrm>
        </p:spPr>
        <p:txBody>
          <a:bodyPr/>
          <a:lstStyle/>
          <a:p>
            <a:pPr marL="0" lvl="1" indent="0">
              <a:spcBef>
                <a:spcPct val="50000"/>
              </a:spcBef>
              <a:buNone/>
            </a:pPr>
            <a:r>
              <a:rPr lang="el-GR" sz="2000" b="1" dirty="0" smtClean="0">
                <a:solidFill>
                  <a:srgbClr val="CC0476"/>
                </a:solidFill>
                <a:ea typeface="+mn-ea"/>
                <a:cs typeface="+mn-cs"/>
                <a:sym typeface="Symbol" pitchFamily="18" charset="2"/>
              </a:rPr>
              <a:t>Ένα γλωσσικό αντικείμενο που παριστάνει ένα δεδομένο. Θέσεις μνήμης με όνομα, στις οποίες εκχωρούμε κάποια τιμή η οποία μπορεί αργότερα να αλλάξει.</a:t>
            </a:r>
            <a:br>
              <a:rPr lang="el-GR" sz="2000" b="1" dirty="0" smtClean="0">
                <a:solidFill>
                  <a:srgbClr val="CC0476"/>
                </a:solidFill>
                <a:ea typeface="+mn-ea"/>
                <a:cs typeface="+mn-cs"/>
                <a:sym typeface="Symbol" pitchFamily="18" charset="2"/>
              </a:rPr>
            </a:br>
            <a:endParaRPr lang="el-GR" sz="2000" b="1" dirty="0" smtClean="0">
              <a:solidFill>
                <a:srgbClr val="CC0476"/>
              </a:solidFill>
              <a:ea typeface="+mn-ea"/>
              <a:cs typeface="+mn-cs"/>
              <a:sym typeface="Symbol" pitchFamily="18" charset="2"/>
            </a:endParaRPr>
          </a:p>
          <a:p>
            <a:pPr marL="990600" lvl="1" indent="-533400">
              <a:lnSpc>
                <a:spcPct val="90000"/>
              </a:lnSpc>
              <a:spcBef>
                <a:spcPct val="0"/>
              </a:spcBef>
              <a:buFont typeface="Wingdings" pitchFamily="2" charset="2"/>
              <a:buChar char="ü"/>
              <a:defRPr/>
            </a:pPr>
            <a:r>
              <a:rPr lang="el-GR" sz="2400" dirty="0" smtClean="0">
                <a:sym typeface="Symbol" pitchFamily="18" charset="2"/>
              </a:rPr>
              <a:t>Έχουν όνομα και τιμή</a:t>
            </a:r>
            <a:br>
              <a:rPr lang="el-GR" sz="2400" dirty="0" smtClean="0">
                <a:sym typeface="Symbol" pitchFamily="18" charset="2"/>
              </a:rPr>
            </a:br>
            <a:r>
              <a:rPr lang="el-GR" sz="2400" dirty="0" smtClean="0">
                <a:sym typeface="Symbol" pitchFamily="18" charset="2"/>
              </a:rPr>
              <a:t/>
            </a:r>
            <a:br>
              <a:rPr lang="el-GR" sz="2400" dirty="0" smtClean="0">
                <a:sym typeface="Symbol" pitchFamily="18" charset="2"/>
              </a:rPr>
            </a:br>
            <a:r>
              <a:rPr lang="el-GR" sz="1800" dirty="0" smtClean="0"/>
              <a:t>Για το σχηματισμό του ονόματος μιας μεταβλητής χρησιμοποιείται οποιοσδήποτε αριθμός αλφαβητικών ή αριθμητικών χαρακτήρων και ο χαρακτήρας κάτω παύλα. Ο πρώτος χαρακτήρας της μεταβλητής πρέπει να είναι αλφαβητικός και δεν μπορεί να χρησιμοποιηθεί δεσμευμένη λέξη ως όνομα μεταβλητής.</a:t>
            </a:r>
            <a:br>
              <a:rPr lang="el-GR" sz="1800" dirty="0" smtClean="0"/>
            </a:br>
            <a:endParaRPr lang="el-GR" sz="1800" dirty="0" smtClean="0"/>
          </a:p>
          <a:p>
            <a:pPr marL="990600" lvl="1" indent="-533400">
              <a:lnSpc>
                <a:spcPct val="90000"/>
              </a:lnSpc>
              <a:spcBef>
                <a:spcPct val="0"/>
              </a:spcBef>
              <a:buFont typeface="Wingdings" pitchFamily="2" charset="2"/>
              <a:buChar char="ü"/>
              <a:defRPr/>
            </a:pPr>
            <a:r>
              <a:rPr lang="el-GR" sz="2400" dirty="0" smtClean="0">
                <a:sym typeface="Symbol" pitchFamily="18" charset="2"/>
              </a:rPr>
              <a:t>Έχουν τύπο</a:t>
            </a:r>
          </a:p>
          <a:p>
            <a:pPr marL="1390650" lvl="2" indent="-404813">
              <a:lnSpc>
                <a:spcPct val="90000"/>
              </a:lnSpc>
              <a:spcBef>
                <a:spcPct val="0"/>
              </a:spcBef>
              <a:buFont typeface="+mj-lt"/>
              <a:buAutoNum type="arabicPeriod"/>
              <a:defRPr/>
            </a:pPr>
            <a:r>
              <a:rPr lang="el-GR" sz="1800" b="1" i="1" dirty="0" smtClean="0">
                <a:sym typeface="Symbol" pitchFamily="18" charset="2"/>
              </a:rPr>
              <a:t>Αριθμητικές (Ακέραιες ή Πραγματικές)</a:t>
            </a:r>
            <a:r>
              <a:rPr lang="el-GR" dirty="0" smtClean="0">
                <a:sym typeface="Symbol" pitchFamily="18" charset="2"/>
              </a:rPr>
              <a:t>, π.χ. 123,  -5,   3.14</a:t>
            </a:r>
          </a:p>
          <a:p>
            <a:pPr marL="1390650" lvl="2" indent="-404813">
              <a:lnSpc>
                <a:spcPct val="90000"/>
              </a:lnSpc>
              <a:spcBef>
                <a:spcPct val="0"/>
              </a:spcBef>
              <a:buFont typeface="+mj-lt"/>
              <a:buAutoNum type="arabicPeriod"/>
              <a:defRPr/>
            </a:pPr>
            <a:r>
              <a:rPr lang="el-GR" sz="1800" b="1" i="1" dirty="0" smtClean="0">
                <a:sym typeface="Symbol" pitchFamily="18" charset="2"/>
              </a:rPr>
              <a:t>Αλφαριθμητικές ή Χαρακτήρες</a:t>
            </a:r>
            <a:r>
              <a:rPr lang="en-US" dirty="0" smtClean="0">
                <a:sym typeface="Symbol" pitchFamily="18" charset="2"/>
              </a:rPr>
              <a:t>: </a:t>
            </a:r>
            <a:r>
              <a:rPr lang="el-GR" dirty="0" smtClean="0">
                <a:sym typeface="Symbol" pitchFamily="18" charset="2"/>
              </a:rPr>
              <a:t>Οποιοιδήποτε χαρακτήρες μέσα σε εισαγωγικά, π.χ. </a:t>
            </a:r>
            <a:r>
              <a:rPr lang="en-US" dirty="0" smtClean="0">
                <a:sym typeface="Symbol" pitchFamily="18" charset="2"/>
              </a:rPr>
              <a:t>“</a:t>
            </a:r>
            <a:r>
              <a:rPr lang="el-GR" dirty="0" smtClean="0">
                <a:sym typeface="Symbol" pitchFamily="18" charset="2"/>
              </a:rPr>
              <a:t>Κώστας</a:t>
            </a:r>
            <a:r>
              <a:rPr lang="en-US" dirty="0" smtClean="0">
                <a:sym typeface="Symbol" pitchFamily="18" charset="2"/>
              </a:rPr>
              <a:t>”</a:t>
            </a:r>
            <a:r>
              <a:rPr lang="el-GR" dirty="0" smtClean="0">
                <a:sym typeface="Symbol" pitchFamily="18" charset="2"/>
              </a:rPr>
              <a:t>, </a:t>
            </a:r>
            <a:r>
              <a:rPr lang="en-US" dirty="0" smtClean="0">
                <a:sym typeface="Symbol" pitchFamily="18" charset="2"/>
              </a:rPr>
              <a:t>“</a:t>
            </a:r>
            <a:r>
              <a:rPr lang="el-GR" dirty="0" smtClean="0">
                <a:sym typeface="Symbol" pitchFamily="18" charset="2"/>
              </a:rPr>
              <a:t>Αποτελέσματα2ουΤετραμήνου</a:t>
            </a:r>
            <a:r>
              <a:rPr lang="en-US" dirty="0" smtClean="0">
                <a:sym typeface="Symbol" pitchFamily="18" charset="2"/>
              </a:rPr>
              <a:t>”</a:t>
            </a:r>
          </a:p>
          <a:p>
            <a:pPr marL="1390650" lvl="2" indent="-404813">
              <a:lnSpc>
                <a:spcPct val="90000"/>
              </a:lnSpc>
              <a:spcBef>
                <a:spcPct val="0"/>
              </a:spcBef>
              <a:buFont typeface="+mj-lt"/>
              <a:buAutoNum type="arabicPeriod"/>
              <a:defRPr/>
            </a:pPr>
            <a:r>
              <a:rPr lang="el-GR" sz="1800" b="1" i="1" dirty="0" smtClean="0">
                <a:sym typeface="Symbol" pitchFamily="18" charset="2"/>
              </a:rPr>
              <a:t>Λογικές</a:t>
            </a:r>
            <a:r>
              <a:rPr lang="el-GR" dirty="0" smtClean="0">
                <a:sym typeface="Symbol" pitchFamily="18" charset="2"/>
              </a:rPr>
              <a:t>, δύο τιμές: </a:t>
            </a:r>
            <a:r>
              <a:rPr lang="el-GR" b="1" dirty="0" smtClean="0">
                <a:sym typeface="Symbol" pitchFamily="18" charset="2"/>
              </a:rPr>
              <a:t>Αληθής, Ψευδής</a:t>
            </a:r>
          </a:p>
          <a:p>
            <a:pPr>
              <a:buNone/>
            </a:pPr>
            <a:endParaRPr lang="el-GR" sz="2000" dirty="0"/>
          </a:p>
        </p:txBody>
      </p:sp>
      <p:sp>
        <p:nvSpPr>
          <p:cNvPr id="4" name="3 - Θέση αριθμού διαφάνειας"/>
          <p:cNvSpPr>
            <a:spLocks noGrp="1"/>
          </p:cNvSpPr>
          <p:nvPr>
            <p:ph type="sldNum" sz="quarter" idx="12"/>
          </p:nvPr>
        </p:nvSpPr>
        <p:spPr/>
        <p:txBody>
          <a:bodyPr/>
          <a:lstStyle/>
          <a:p>
            <a:fld id="{811AAEEF-F233-4E32-A923-D4DF4B556C67}" type="slidenum">
              <a:rPr lang="en-US" smtClean="0"/>
              <a:pPr/>
              <a:t>73</a:t>
            </a:fld>
            <a:endParaRPr lang="en-US" dirty="0"/>
          </a:p>
        </p:txBody>
      </p:sp>
    </p:spTree>
  </p:cSld>
  <p:clrMapOvr>
    <a:masterClrMapping/>
  </p:clrMapOvr>
  <p:transition>
    <p:fade thruBlk="1"/>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pPr indent="12700">
              <a:buNone/>
            </a:pPr>
            <a:r>
              <a:rPr lang="el-GR" u="sng" dirty="0" smtClean="0"/>
              <a:t>Πριν από την απόδοση κάποιας τιμής σε μια μεταβλητή (με εντολή εισόδου ή εκχώρησης) η μεταβλητή έχει απροσδιόριστη τιμή.</a:t>
            </a:r>
          </a:p>
          <a:p>
            <a:pPr>
              <a:buNone/>
            </a:pPr>
            <a:r>
              <a:rPr lang="el-GR" dirty="0" smtClean="0"/>
              <a:t>Οι σταθερές και οι μεταβλητές καλούνται και </a:t>
            </a:r>
            <a:r>
              <a:rPr lang="el-GR" b="1" dirty="0" err="1" smtClean="0">
                <a:solidFill>
                  <a:srgbClr val="CC0476"/>
                </a:solidFill>
              </a:rPr>
              <a:t>τελεστέοι</a:t>
            </a:r>
            <a:r>
              <a:rPr lang="el-GR" dirty="0" smtClean="0"/>
              <a:t>.</a:t>
            </a:r>
          </a:p>
          <a:p>
            <a:pPr>
              <a:buNone/>
            </a:pPr>
            <a:endParaRPr lang="el-GR" dirty="0"/>
          </a:p>
        </p:txBody>
      </p:sp>
      <p:sp>
        <p:nvSpPr>
          <p:cNvPr id="4" name="3 - Θέση αριθμού διαφάνειας"/>
          <p:cNvSpPr>
            <a:spLocks noGrp="1"/>
          </p:cNvSpPr>
          <p:nvPr>
            <p:ph type="sldNum" sz="quarter" idx="12"/>
          </p:nvPr>
        </p:nvSpPr>
        <p:spPr/>
        <p:txBody>
          <a:bodyPr/>
          <a:lstStyle/>
          <a:p>
            <a:fld id="{811AAEEF-F233-4E32-A923-D4DF4B556C67}" type="slidenum">
              <a:rPr lang="en-US" smtClean="0"/>
              <a:pPr/>
              <a:t>74</a:t>
            </a:fld>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52600" y="304800"/>
            <a:ext cx="7010400" cy="499533"/>
          </a:xfrm>
        </p:spPr>
        <p:txBody>
          <a:bodyPr/>
          <a:lstStyle/>
          <a:p>
            <a:r>
              <a:rPr lang="el-GR" kern="1200" dirty="0" smtClean="0">
                <a:solidFill>
                  <a:srgbClr val="0099FF"/>
                </a:solidFill>
                <a:latin typeface="+mn-lt"/>
                <a:ea typeface="+mn-ea"/>
                <a:cs typeface="+mn-cs"/>
              </a:rPr>
              <a:t>Τελεστές </a:t>
            </a:r>
            <a:r>
              <a:rPr lang="en-US" kern="1200" dirty="0" smtClean="0">
                <a:solidFill>
                  <a:srgbClr val="0099FF"/>
                </a:solidFill>
                <a:latin typeface="+mn-lt"/>
                <a:ea typeface="+mn-ea"/>
                <a:cs typeface="+mn-cs"/>
              </a:rPr>
              <a:t>(operators)</a:t>
            </a:r>
            <a:r>
              <a:rPr lang="el-GR" kern="1200" dirty="0" smtClean="0">
                <a:solidFill>
                  <a:srgbClr val="0099FF"/>
                </a:solidFill>
                <a:latin typeface="+mn-lt"/>
                <a:ea typeface="+mn-ea"/>
                <a:cs typeface="+mn-cs"/>
              </a:rPr>
              <a:t/>
            </a:r>
            <a:br>
              <a:rPr lang="el-GR" kern="1200" dirty="0" smtClean="0">
                <a:solidFill>
                  <a:srgbClr val="0099FF"/>
                </a:solidFill>
                <a:latin typeface="+mn-lt"/>
                <a:ea typeface="+mn-ea"/>
                <a:cs typeface="+mn-cs"/>
              </a:rPr>
            </a:br>
            <a:endParaRPr lang="el-GR" kern="1200" dirty="0" smtClean="0">
              <a:solidFill>
                <a:srgbClr val="0099FF"/>
              </a:solidFill>
              <a:latin typeface="+mn-lt"/>
              <a:ea typeface="+mn-ea"/>
              <a:cs typeface="+mn-cs"/>
            </a:endParaRPr>
          </a:p>
        </p:txBody>
      </p:sp>
      <p:sp>
        <p:nvSpPr>
          <p:cNvPr id="3" name="2 - Θέση περιεχομένου"/>
          <p:cNvSpPr>
            <a:spLocks noGrp="1"/>
          </p:cNvSpPr>
          <p:nvPr>
            <p:ph idx="1"/>
          </p:nvPr>
        </p:nvSpPr>
        <p:spPr>
          <a:xfrm>
            <a:off x="1752600" y="592668"/>
            <a:ext cx="7391400" cy="6265332"/>
          </a:xfrm>
        </p:spPr>
        <p:txBody>
          <a:bodyPr/>
          <a:lstStyle/>
          <a:p>
            <a:pPr marL="0" lvl="1" indent="6350" fontAlgn="auto">
              <a:lnSpc>
                <a:spcPct val="110000"/>
              </a:lnSpc>
              <a:spcBef>
                <a:spcPct val="0"/>
              </a:spcBef>
              <a:spcAft>
                <a:spcPts val="0"/>
              </a:spcAft>
              <a:buNone/>
              <a:defRPr/>
            </a:pPr>
            <a:r>
              <a:rPr lang="el-GR" sz="2400" b="1" dirty="0" smtClean="0">
                <a:solidFill>
                  <a:srgbClr val="CC0476"/>
                </a:solidFill>
                <a:ea typeface="+mn-ea"/>
                <a:cs typeface="+mn-cs"/>
                <a:sym typeface="Symbol" pitchFamily="18" charset="2"/>
              </a:rPr>
              <a:t>Σύμβολα που χρησιμοποιούνται στις διάφορες πράξεις</a:t>
            </a:r>
          </a:p>
          <a:p>
            <a:pPr marL="990600" lvl="1" indent="-533400" fontAlgn="auto">
              <a:spcBef>
                <a:spcPct val="0"/>
              </a:spcBef>
              <a:spcAft>
                <a:spcPts val="0"/>
              </a:spcAft>
              <a:buFont typeface="Wingdings" pitchFamily="2" charset="2"/>
              <a:buChar char="ü"/>
              <a:defRPr/>
            </a:pPr>
            <a:r>
              <a:rPr lang="el-GR" sz="2000" b="1" dirty="0" smtClean="0">
                <a:sym typeface="Symbol" pitchFamily="18" charset="2"/>
              </a:rPr>
              <a:t>Έχουν τύπο</a:t>
            </a:r>
          </a:p>
          <a:p>
            <a:pPr marL="1341438" lvl="2" indent="-355600" fontAlgn="auto">
              <a:spcBef>
                <a:spcPct val="0"/>
              </a:spcBef>
              <a:spcAft>
                <a:spcPts val="0"/>
              </a:spcAft>
              <a:buFont typeface="+mj-lt"/>
              <a:buAutoNum type="arabicPeriod"/>
              <a:defRPr/>
            </a:pPr>
            <a:r>
              <a:rPr lang="el-GR" b="1" dirty="0" smtClean="0">
                <a:solidFill>
                  <a:srgbClr val="006666"/>
                </a:solidFill>
                <a:sym typeface="Symbol" pitchFamily="18" charset="2"/>
              </a:rPr>
              <a:t>Αριθμητικοί</a:t>
            </a:r>
            <a:r>
              <a:rPr lang="el-GR" dirty="0" smtClean="0">
                <a:sym typeface="Symbol" pitchFamily="18" charset="2"/>
              </a:rPr>
              <a:t>: </a:t>
            </a:r>
            <a:r>
              <a:rPr lang="en-US" dirty="0" smtClean="0">
                <a:sym typeface="Symbol" pitchFamily="18" charset="2"/>
              </a:rPr>
              <a:t>+, -, *, /, ^</a:t>
            </a:r>
            <a:r>
              <a:rPr lang="el-GR" dirty="0" smtClean="0">
                <a:sym typeface="Symbol" pitchFamily="18" charset="2"/>
              </a:rPr>
              <a:t>, </a:t>
            </a:r>
            <a:r>
              <a:rPr lang="en-US" dirty="0" smtClean="0">
                <a:sym typeface="Symbol" pitchFamily="18" charset="2"/>
              </a:rPr>
              <a:t>div, mod</a:t>
            </a:r>
            <a:r>
              <a:rPr lang="el-GR" dirty="0" smtClean="0">
                <a:sym typeface="Symbol" pitchFamily="18" charset="2"/>
              </a:rPr>
              <a:t> Χρησιμοποιούνται για την εκτέλεση αριθμητικών πράξεων</a:t>
            </a:r>
            <a:endParaRPr lang="el-GR" i="1" dirty="0" smtClean="0">
              <a:sym typeface="Symbol" pitchFamily="18" charset="2"/>
            </a:endParaRPr>
          </a:p>
          <a:p>
            <a:pPr marL="1341438" lvl="2" indent="-355600" fontAlgn="auto">
              <a:spcBef>
                <a:spcPct val="0"/>
              </a:spcBef>
              <a:spcAft>
                <a:spcPts val="0"/>
              </a:spcAft>
              <a:buFont typeface="+mj-lt"/>
              <a:buAutoNum type="arabicPeriod"/>
              <a:defRPr/>
            </a:pPr>
            <a:r>
              <a:rPr lang="el-GR" b="1" dirty="0" smtClean="0">
                <a:solidFill>
                  <a:srgbClr val="006666"/>
                </a:solidFill>
                <a:sym typeface="Symbol" pitchFamily="18" charset="2"/>
              </a:rPr>
              <a:t>Σχεσιακοί ή Συγκριτικοί</a:t>
            </a:r>
            <a:r>
              <a:rPr lang="el-GR" dirty="0" smtClean="0">
                <a:sym typeface="Symbol" pitchFamily="18" charset="2"/>
              </a:rPr>
              <a:t>: , &lt;, =, , &gt; </a:t>
            </a:r>
            <a:br>
              <a:rPr lang="el-GR" dirty="0" smtClean="0">
                <a:sym typeface="Symbol" pitchFamily="18" charset="2"/>
              </a:rPr>
            </a:br>
            <a:r>
              <a:rPr lang="el-GR" dirty="0" smtClean="0">
                <a:sym typeface="Symbol" pitchFamily="18" charset="2"/>
              </a:rPr>
              <a:t>Χρησιμοποιούνται για τη σύγκριση δυο τιμών. Το αποτέλεσμα της σύγκρισης είναι Αληθής ή Ψευδής</a:t>
            </a:r>
          </a:p>
          <a:p>
            <a:pPr marL="1341438" lvl="2" indent="-355600" fontAlgn="auto">
              <a:spcBef>
                <a:spcPct val="0"/>
              </a:spcBef>
              <a:spcAft>
                <a:spcPts val="0"/>
              </a:spcAft>
              <a:buFont typeface="+mj-lt"/>
              <a:buAutoNum type="arabicPeriod"/>
              <a:defRPr/>
            </a:pPr>
            <a:r>
              <a:rPr lang="el-GR" b="1" dirty="0" smtClean="0">
                <a:solidFill>
                  <a:srgbClr val="006666"/>
                </a:solidFill>
                <a:sym typeface="Symbol" pitchFamily="18" charset="2"/>
              </a:rPr>
              <a:t>Λογικοί</a:t>
            </a:r>
            <a:r>
              <a:rPr lang="el-GR" dirty="0" smtClean="0">
                <a:sym typeface="Symbol" pitchFamily="18" charset="2"/>
              </a:rPr>
              <a:t>: και, ή, όχι</a:t>
            </a:r>
            <a:br>
              <a:rPr lang="el-GR" dirty="0" smtClean="0">
                <a:sym typeface="Symbol" pitchFamily="18" charset="2"/>
              </a:rPr>
            </a:br>
            <a:endParaRPr lang="el-GR" dirty="0" smtClean="0">
              <a:sym typeface="Symbol" pitchFamily="18" charset="2"/>
            </a:endParaRPr>
          </a:p>
          <a:p>
            <a:pPr marL="990600" lvl="1" indent="-533400" fontAlgn="auto">
              <a:spcBef>
                <a:spcPct val="0"/>
              </a:spcBef>
              <a:spcAft>
                <a:spcPts val="0"/>
              </a:spcAft>
              <a:buFont typeface="Wingdings" pitchFamily="2" charset="2"/>
              <a:buChar char="ü"/>
              <a:defRPr/>
            </a:pPr>
            <a:r>
              <a:rPr lang="el-GR" sz="2000" b="1" dirty="0" smtClean="0">
                <a:sym typeface="Symbol" pitchFamily="18" charset="2"/>
              </a:rPr>
              <a:t>Ιεραρχία αριθμητικών πράξεων</a:t>
            </a:r>
          </a:p>
          <a:p>
            <a:pPr marL="1328737" lvl="1" indent="-342900" fontAlgn="auto">
              <a:spcBef>
                <a:spcPct val="0"/>
              </a:spcBef>
              <a:spcAft>
                <a:spcPts val="0"/>
              </a:spcAft>
              <a:buFont typeface="+mj-lt"/>
              <a:buAutoNum type="arabicPeriod"/>
              <a:defRPr/>
            </a:pPr>
            <a:r>
              <a:rPr lang="el-GR" sz="2000" dirty="0" smtClean="0">
                <a:sym typeface="Symbol" pitchFamily="18" charset="2"/>
              </a:rPr>
              <a:t>Παρενθέσεις</a:t>
            </a:r>
          </a:p>
          <a:p>
            <a:pPr marL="1328737" lvl="1" indent="-342900" fontAlgn="auto">
              <a:spcBef>
                <a:spcPct val="0"/>
              </a:spcBef>
              <a:spcAft>
                <a:spcPts val="0"/>
              </a:spcAft>
              <a:buFont typeface="+mj-lt"/>
              <a:buAutoNum type="arabicPeriod"/>
              <a:defRPr/>
            </a:pPr>
            <a:r>
              <a:rPr lang="el-GR" sz="2000" dirty="0" smtClean="0">
                <a:sym typeface="Symbol" pitchFamily="18" charset="2"/>
              </a:rPr>
              <a:t>Ύψωση σε δύναμη</a:t>
            </a:r>
          </a:p>
          <a:p>
            <a:pPr marL="1328737" lvl="1" indent="-342900" fontAlgn="auto">
              <a:spcBef>
                <a:spcPct val="0"/>
              </a:spcBef>
              <a:spcAft>
                <a:spcPts val="0"/>
              </a:spcAft>
              <a:buFont typeface="+mj-lt"/>
              <a:buAutoNum type="arabicPeriod"/>
              <a:defRPr/>
            </a:pPr>
            <a:r>
              <a:rPr lang="el-GR" sz="2000" dirty="0" smtClean="0">
                <a:sym typeface="Symbol" pitchFamily="18" charset="2"/>
              </a:rPr>
              <a:t>Πολλαπλασιασμός-Διαίρεση-</a:t>
            </a:r>
            <a:r>
              <a:rPr lang="en-US" sz="2000" dirty="0" smtClean="0">
                <a:sym typeface="Symbol" pitchFamily="18" charset="2"/>
              </a:rPr>
              <a:t>DIV-MOD</a:t>
            </a:r>
            <a:endParaRPr lang="el-GR" sz="2000" dirty="0" smtClean="0">
              <a:sym typeface="Symbol" pitchFamily="18" charset="2"/>
            </a:endParaRPr>
          </a:p>
          <a:p>
            <a:pPr marL="1328737" lvl="1" indent="-342900" fontAlgn="auto">
              <a:spcBef>
                <a:spcPct val="0"/>
              </a:spcBef>
              <a:spcAft>
                <a:spcPts val="0"/>
              </a:spcAft>
              <a:buFont typeface="+mj-lt"/>
              <a:buAutoNum type="arabicPeriod"/>
              <a:defRPr/>
            </a:pPr>
            <a:r>
              <a:rPr lang="el-GR" sz="2000" dirty="0" smtClean="0">
                <a:sym typeface="Symbol" pitchFamily="18" charset="2"/>
              </a:rPr>
              <a:t>Πρόσθεση-Αφαίρεση</a:t>
            </a:r>
            <a:br>
              <a:rPr lang="el-GR" sz="2000" dirty="0" smtClean="0">
                <a:sym typeface="Symbol" pitchFamily="18" charset="2"/>
              </a:rPr>
            </a:br>
            <a:endParaRPr lang="el-GR" sz="2000" dirty="0" smtClean="0">
              <a:sym typeface="Symbol" pitchFamily="18" charset="2"/>
            </a:endParaRPr>
          </a:p>
          <a:p>
            <a:pPr marL="990600" lvl="1" indent="-533400" fontAlgn="auto">
              <a:spcBef>
                <a:spcPct val="0"/>
              </a:spcBef>
              <a:spcAft>
                <a:spcPts val="0"/>
              </a:spcAft>
              <a:buFont typeface="Wingdings" pitchFamily="2" charset="2"/>
              <a:buChar char="ü"/>
              <a:defRPr/>
            </a:pPr>
            <a:r>
              <a:rPr lang="el-GR" sz="2000" b="1" dirty="0" smtClean="0">
                <a:sym typeface="Symbol" pitchFamily="18" charset="2"/>
              </a:rPr>
              <a:t>Ιεραρχία τελεστών </a:t>
            </a:r>
          </a:p>
          <a:p>
            <a:pPr marL="1328737" lvl="1" indent="-342900" fontAlgn="auto">
              <a:spcBef>
                <a:spcPct val="0"/>
              </a:spcBef>
              <a:spcAft>
                <a:spcPts val="0"/>
              </a:spcAft>
              <a:buFont typeface="+mj-lt"/>
              <a:buAutoNum type="arabicPeriod"/>
              <a:defRPr/>
            </a:pPr>
            <a:r>
              <a:rPr lang="el-GR" sz="2000" dirty="0" smtClean="0">
                <a:sym typeface="Symbol" pitchFamily="18" charset="2"/>
              </a:rPr>
              <a:t>Αριθμητικοί</a:t>
            </a:r>
          </a:p>
          <a:p>
            <a:pPr marL="1328737" lvl="1" indent="-342900" fontAlgn="auto">
              <a:spcBef>
                <a:spcPct val="0"/>
              </a:spcBef>
              <a:spcAft>
                <a:spcPts val="0"/>
              </a:spcAft>
              <a:buFont typeface="+mj-lt"/>
              <a:buAutoNum type="arabicPeriod"/>
              <a:defRPr/>
            </a:pPr>
            <a:r>
              <a:rPr lang="el-GR" sz="2000" dirty="0" smtClean="0">
                <a:sym typeface="Symbol" pitchFamily="18" charset="2"/>
              </a:rPr>
              <a:t>Συγκριτικοί</a:t>
            </a:r>
          </a:p>
          <a:p>
            <a:pPr marL="1328737" lvl="1" indent="-342900" fontAlgn="auto">
              <a:spcBef>
                <a:spcPct val="0"/>
              </a:spcBef>
              <a:spcAft>
                <a:spcPts val="0"/>
              </a:spcAft>
              <a:buFont typeface="+mj-lt"/>
              <a:buAutoNum type="arabicPeriod"/>
              <a:defRPr/>
            </a:pPr>
            <a:r>
              <a:rPr lang="el-GR" sz="2000" dirty="0" smtClean="0">
                <a:sym typeface="Symbol" pitchFamily="18" charset="2"/>
              </a:rPr>
              <a:t>Λογικοί</a:t>
            </a:r>
            <a:r>
              <a:rPr lang="en-US" sz="2000" dirty="0" smtClean="0">
                <a:sym typeface="Symbol" pitchFamily="18" charset="2"/>
              </a:rPr>
              <a:t>  </a:t>
            </a:r>
            <a:endParaRPr lang="el-GR" sz="2000" dirty="0" smtClean="0">
              <a:sym typeface="Symbol" pitchFamily="18" charset="2"/>
            </a:endParaRPr>
          </a:p>
          <a:p>
            <a:pPr>
              <a:buNone/>
            </a:pPr>
            <a:endParaRPr lang="el-GR" dirty="0"/>
          </a:p>
        </p:txBody>
      </p:sp>
      <p:sp>
        <p:nvSpPr>
          <p:cNvPr id="4" name="3 - Θέση αριθμού διαφάνειας"/>
          <p:cNvSpPr>
            <a:spLocks noGrp="1"/>
          </p:cNvSpPr>
          <p:nvPr>
            <p:ph type="sldNum" sz="quarter" idx="12"/>
          </p:nvPr>
        </p:nvSpPr>
        <p:spPr/>
        <p:txBody>
          <a:bodyPr/>
          <a:lstStyle/>
          <a:p>
            <a:fld id="{811AAEEF-F233-4E32-A923-D4DF4B556C67}" type="slidenum">
              <a:rPr lang="en-US" smtClean="0"/>
              <a:pPr/>
              <a:t>75</a:t>
            </a:fld>
            <a:endParaRPr lang="en-US" dirty="0"/>
          </a:p>
        </p:txBody>
      </p:sp>
    </p:spTree>
  </p:cSld>
  <p:clrMapOvr>
    <a:masterClrMapping/>
  </p:clrMapOvr>
  <p:transition>
    <p:fade thruBlk="1"/>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1532467" y="404813"/>
            <a:ext cx="7165446" cy="633412"/>
          </a:xfrm>
          <a:ln/>
        </p:spPr>
        <p:txBody>
          <a:bodyPr/>
          <a:lstStyle/>
          <a:p>
            <a:r>
              <a:rPr lang="el-GR" sz="2400" dirty="0" smtClean="0"/>
              <a:t> </a:t>
            </a:r>
            <a:r>
              <a:rPr lang="el-GR" kern="1200" dirty="0" smtClean="0">
                <a:solidFill>
                  <a:srgbClr val="0099FF"/>
                </a:solidFill>
                <a:latin typeface="+mn-lt"/>
                <a:ea typeface="+mn-ea"/>
                <a:cs typeface="+mn-cs"/>
              </a:rPr>
              <a:t>ΣΥΝΑΡΤΗΣΕΙΣ</a:t>
            </a:r>
            <a:br>
              <a:rPr lang="el-GR" kern="1200" dirty="0" smtClean="0">
                <a:solidFill>
                  <a:srgbClr val="0099FF"/>
                </a:solidFill>
                <a:latin typeface="+mn-lt"/>
                <a:ea typeface="+mn-ea"/>
                <a:cs typeface="+mn-cs"/>
              </a:rPr>
            </a:br>
            <a:r>
              <a:rPr lang="el-GR" kern="1200" dirty="0" smtClean="0">
                <a:solidFill>
                  <a:srgbClr val="0099FF"/>
                </a:solidFill>
                <a:latin typeface="+mn-lt"/>
                <a:ea typeface="+mn-ea"/>
                <a:cs typeface="+mn-cs"/>
              </a:rPr>
              <a:t>(Ενσωματωμένες)</a:t>
            </a:r>
          </a:p>
        </p:txBody>
      </p:sp>
      <p:sp>
        <p:nvSpPr>
          <p:cNvPr id="265219" name="Rectangle 3"/>
          <p:cNvSpPr>
            <a:spLocks noGrp="1" noChangeArrowheads="1"/>
          </p:cNvSpPr>
          <p:nvPr>
            <p:ph type="body" sz="half" idx="1"/>
          </p:nvPr>
        </p:nvSpPr>
        <p:spPr>
          <a:xfrm>
            <a:off x="1676400" y="1268413"/>
            <a:ext cx="7010400" cy="797454"/>
          </a:xfrm>
        </p:spPr>
        <p:txBody>
          <a:bodyPr/>
          <a:lstStyle/>
          <a:p>
            <a:pPr>
              <a:lnSpc>
                <a:spcPct val="80000"/>
              </a:lnSpc>
              <a:spcBef>
                <a:spcPct val="0"/>
              </a:spcBef>
              <a:spcAft>
                <a:spcPct val="20000"/>
              </a:spcAft>
            </a:pPr>
            <a:r>
              <a:rPr lang="el-GR" sz="2000" dirty="0"/>
              <a:t>Οι ενσωματωμένες συναρτήσεις έχουν την </a:t>
            </a:r>
            <a:r>
              <a:rPr lang="el-GR" sz="2000" u="sng" dirty="0"/>
              <a:t>ίδια χρήση</a:t>
            </a:r>
            <a:r>
              <a:rPr lang="el-GR" sz="2000" dirty="0"/>
              <a:t> όπως και στα μαθηματικά</a:t>
            </a:r>
            <a:r>
              <a:rPr lang="el-GR" sz="2000" dirty="0" smtClean="0"/>
              <a:t>.</a:t>
            </a:r>
            <a:endParaRPr lang="el-GR" sz="2000" dirty="0"/>
          </a:p>
        </p:txBody>
      </p:sp>
      <p:graphicFrame>
        <p:nvGraphicFramePr>
          <p:cNvPr id="265413" name="Group 197"/>
          <p:cNvGraphicFramePr>
            <a:graphicFrameLocks noGrp="1"/>
          </p:cNvGraphicFramePr>
          <p:nvPr>
            <p:ph sz="half" idx="2"/>
          </p:nvPr>
        </p:nvGraphicFramePr>
        <p:xfrm>
          <a:off x="1532466" y="2108199"/>
          <a:ext cx="7484534" cy="4357055"/>
        </p:xfrm>
        <a:graphic>
          <a:graphicData uri="http://schemas.openxmlformats.org/drawingml/2006/table">
            <a:tbl>
              <a:tblPr/>
              <a:tblGrid>
                <a:gridCol w="1309637"/>
                <a:gridCol w="2779764"/>
                <a:gridCol w="1684866"/>
                <a:gridCol w="1710267"/>
              </a:tblGrid>
              <a:tr h="29409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l-GR" sz="16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rPr>
                        <a:t>ΣΥΝΑΡΤΗΣΗ</a:t>
                      </a:r>
                    </a:p>
                  </a:txBody>
                  <a:tcPr marL="18000" marR="180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0476"/>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l-GR" sz="16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rPr>
                        <a:t>ΕΠΕΞΗΓΗΣΗ</a:t>
                      </a: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0476"/>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l-GR" sz="16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rPr>
                        <a:t>ΠΑΡΑΔΕΙΓΜΑ</a:t>
                      </a:r>
                    </a:p>
                  </a:txBody>
                  <a:tcPr marL="18000" marR="18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0476"/>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l-GR" sz="16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rPr>
                        <a:t>ΑΠΟΤΕΛΕΣΜΑ</a:t>
                      </a:r>
                    </a:p>
                  </a:txBody>
                  <a:tcPr marL="18000" marR="1800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0476"/>
                    </a:solidFill>
                  </a:tcPr>
                </a:tc>
              </a:tr>
              <a:tr h="520794">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l-GR" sz="1800" b="1" i="0" u="none" strike="noStrike" cap="none" normalizeH="0" baseline="0" dirty="0" smtClean="0">
                          <a:ln>
                            <a:noFill/>
                          </a:ln>
                          <a:solidFill>
                            <a:srgbClr val="006666"/>
                          </a:solidFill>
                          <a:effectLst>
                            <a:outerShdw blurRad="38100" dist="38100" dir="2700000" algn="tl">
                              <a:srgbClr val="000000"/>
                            </a:outerShdw>
                          </a:effectLst>
                          <a:latin typeface="Arial" pitchFamily="34" charset="0"/>
                          <a:sym typeface="Wingdings" pitchFamily="2" charset="2"/>
                        </a:rPr>
                        <a:t>ΗΜ(</a:t>
                      </a:r>
                      <a:r>
                        <a:rPr kumimoji="0" lang="el-GR"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sym typeface="Wingdings" pitchFamily="2" charset="2"/>
                        </a:rPr>
                        <a:t>Χ</a:t>
                      </a:r>
                      <a:r>
                        <a:rPr kumimoji="0" lang="el-GR" sz="1800" b="1" i="0" u="none" strike="noStrike" cap="none" normalizeH="0" baseline="0" dirty="0" smtClean="0">
                          <a:ln>
                            <a:noFill/>
                          </a:ln>
                          <a:solidFill>
                            <a:srgbClr val="006666"/>
                          </a:solidFill>
                          <a:effectLst>
                            <a:outerShdw blurRad="38100" dist="38100" dir="2700000" algn="tl">
                              <a:srgbClr val="000000"/>
                            </a:outerShdw>
                          </a:effectLst>
                          <a:latin typeface="Arial" pitchFamily="34" charset="0"/>
                          <a:sym typeface="Wingdings" pitchFamily="2" charset="2"/>
                        </a:rPr>
                        <a:t>)</a:t>
                      </a:r>
                    </a:p>
                  </a:txBody>
                  <a:tcPr marL="18000" marR="180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l-GR" sz="16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rPr>
                        <a:t>Υπολογισμός ημιτόνου</a:t>
                      </a: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l-GR"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rPr>
                        <a:t>Υ </a:t>
                      </a:r>
                      <a:r>
                        <a:rPr kumimoji="0" lang="el-GR"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sym typeface="Wingdings" pitchFamily="2" charset="2"/>
                        </a:rPr>
                        <a:t></a:t>
                      </a:r>
                      <a:r>
                        <a:rPr kumimoji="0" lang="el-GR" sz="1800" b="1" i="0" u="none" strike="noStrike" cap="none" normalizeH="0" baseline="0" dirty="0" smtClean="0">
                          <a:ln>
                            <a:noFill/>
                          </a:ln>
                          <a:solidFill>
                            <a:srgbClr val="FFFF00"/>
                          </a:solidFill>
                          <a:effectLst>
                            <a:outerShdw blurRad="38100" dist="38100" dir="2700000" algn="tl">
                              <a:srgbClr val="000000"/>
                            </a:outerShdw>
                          </a:effectLst>
                          <a:latin typeface="Arial" pitchFamily="34" charset="0"/>
                          <a:sym typeface="Wingdings" pitchFamily="2" charset="2"/>
                        </a:rPr>
                        <a:t> </a:t>
                      </a:r>
                      <a:r>
                        <a:rPr kumimoji="0" lang="el-GR" sz="1800" b="1" i="0" u="none" strike="noStrike" cap="none" normalizeH="0" baseline="0" dirty="0" smtClean="0">
                          <a:ln>
                            <a:noFill/>
                          </a:ln>
                          <a:solidFill>
                            <a:srgbClr val="006666"/>
                          </a:solidFill>
                          <a:effectLst>
                            <a:outerShdw blurRad="38100" dist="38100" dir="2700000" algn="tl">
                              <a:srgbClr val="000000"/>
                            </a:outerShdw>
                          </a:effectLst>
                          <a:latin typeface="Arial" pitchFamily="34" charset="0"/>
                          <a:sym typeface="Wingdings" pitchFamily="2" charset="2"/>
                        </a:rPr>
                        <a:t>ΗΜ(</a:t>
                      </a:r>
                      <a:r>
                        <a:rPr kumimoji="0" lang="el-GR"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sym typeface="Wingdings" pitchFamily="2" charset="2"/>
                        </a:rPr>
                        <a:t>200</a:t>
                      </a:r>
                      <a:r>
                        <a:rPr kumimoji="0" lang="el-GR" sz="1800" b="1" i="0" u="none" strike="noStrike" cap="none" normalizeH="0" baseline="0" dirty="0" smtClean="0">
                          <a:ln>
                            <a:noFill/>
                          </a:ln>
                          <a:solidFill>
                            <a:srgbClr val="006666"/>
                          </a:solidFill>
                          <a:effectLst>
                            <a:outerShdw blurRad="38100" dist="38100" dir="2700000" algn="tl">
                              <a:srgbClr val="000000"/>
                            </a:outerShdw>
                          </a:effectLst>
                          <a:latin typeface="Arial" pitchFamily="34" charset="0"/>
                          <a:sym typeface="Wingdings" pitchFamily="2" charset="2"/>
                        </a:rPr>
                        <a:t>)</a:t>
                      </a: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l-GR" sz="1900" b="1" i="0" u="none" strike="noStrike" cap="none" normalizeH="0" baseline="0" smtClean="0">
                          <a:ln>
                            <a:noFill/>
                          </a:ln>
                          <a:solidFill>
                            <a:schemeClr val="tx1"/>
                          </a:solidFill>
                          <a:effectLst>
                            <a:outerShdw blurRad="38100" dist="38100" dir="2700000" algn="tl">
                              <a:srgbClr val="000000"/>
                            </a:outerShdw>
                          </a:effectLst>
                          <a:latin typeface="Arial" pitchFamily="34" charset="0"/>
                          <a:sym typeface="Wingdings" pitchFamily="2" charset="2"/>
                        </a:rPr>
                        <a:t>Υ = 0.71</a:t>
                      </a:r>
                    </a:p>
                  </a:txBody>
                  <a:tcPr marL="18000" marR="18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20794">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l-GR" sz="1800" b="1" i="0" u="none" strike="noStrike" cap="none" normalizeH="0" baseline="0" dirty="0" smtClean="0">
                          <a:ln>
                            <a:noFill/>
                          </a:ln>
                          <a:solidFill>
                            <a:srgbClr val="006666"/>
                          </a:solidFill>
                          <a:effectLst>
                            <a:outerShdw blurRad="38100" dist="38100" dir="2700000" algn="tl">
                              <a:srgbClr val="000000"/>
                            </a:outerShdw>
                          </a:effectLst>
                          <a:latin typeface="Arial" pitchFamily="34" charset="0"/>
                        </a:rPr>
                        <a:t>ΣΥΝ(</a:t>
                      </a:r>
                      <a:r>
                        <a:rPr kumimoji="0" lang="el-GR" sz="1800" b="1" i="0" u="none" strike="noStrike" kern="1200" cap="none" normalizeH="0" baseline="0" dirty="0" smtClean="0">
                          <a:ln>
                            <a:noFill/>
                          </a:ln>
                          <a:solidFill>
                            <a:schemeClr val="tx1"/>
                          </a:solidFill>
                          <a:effectLst>
                            <a:outerShdw blurRad="38100" dist="38100" dir="2700000" algn="tl">
                              <a:srgbClr val="000000"/>
                            </a:outerShdw>
                          </a:effectLst>
                          <a:latin typeface="Arial" pitchFamily="34" charset="0"/>
                          <a:ea typeface="+mn-ea"/>
                          <a:cs typeface="+mn-cs"/>
                          <a:sym typeface="Wingdings" pitchFamily="2" charset="2"/>
                        </a:rPr>
                        <a:t>Χ</a:t>
                      </a:r>
                      <a:r>
                        <a:rPr kumimoji="0" lang="el-GR" sz="1800" b="1" i="0" u="none" strike="noStrike" cap="none" normalizeH="0" baseline="0" dirty="0" smtClean="0">
                          <a:ln>
                            <a:noFill/>
                          </a:ln>
                          <a:solidFill>
                            <a:srgbClr val="006666"/>
                          </a:solidFill>
                          <a:effectLst>
                            <a:outerShdw blurRad="38100" dist="38100" dir="2700000" algn="tl">
                              <a:srgbClr val="000000"/>
                            </a:outerShdw>
                          </a:effectLst>
                          <a:latin typeface="Arial" pitchFamily="34" charset="0"/>
                        </a:rPr>
                        <a:t>)</a:t>
                      </a:r>
                    </a:p>
                  </a:txBody>
                  <a:tcPr marL="18000" marR="180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l-GR" sz="16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rPr>
                        <a:t>Υπολογισμός </a:t>
                      </a:r>
                      <a:r>
                        <a:rPr kumimoji="0" lang="el-GR" sz="1600" b="1" i="0" u="none" strike="noStrike" cap="none" normalizeH="0" baseline="0" dirty="0" err="1" smtClean="0">
                          <a:ln>
                            <a:noFill/>
                          </a:ln>
                          <a:solidFill>
                            <a:schemeClr val="tx1"/>
                          </a:solidFill>
                          <a:effectLst>
                            <a:outerShdw blurRad="38100" dist="38100" dir="2700000" algn="tl">
                              <a:srgbClr val="000000"/>
                            </a:outerShdw>
                          </a:effectLst>
                          <a:latin typeface="Arial" pitchFamily="34" charset="0"/>
                        </a:rPr>
                        <a:t>συνημιτόνου</a:t>
                      </a:r>
                      <a:endParaRPr kumimoji="0" lang="el-GR" sz="16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l-GR"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rPr>
                        <a:t>Υ </a:t>
                      </a:r>
                      <a:r>
                        <a:rPr kumimoji="0" lang="el-GR"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sym typeface="Wingdings" pitchFamily="2" charset="2"/>
                        </a:rPr>
                        <a:t></a:t>
                      </a:r>
                      <a:r>
                        <a:rPr kumimoji="0" lang="el-GR" sz="1800" b="1" i="0" u="none" strike="noStrike" cap="none" normalizeH="0" baseline="0" dirty="0" smtClean="0">
                          <a:ln>
                            <a:noFill/>
                          </a:ln>
                          <a:solidFill>
                            <a:srgbClr val="FFFF00"/>
                          </a:solidFill>
                          <a:effectLst>
                            <a:outerShdw blurRad="38100" dist="38100" dir="2700000" algn="tl">
                              <a:srgbClr val="000000"/>
                            </a:outerShdw>
                          </a:effectLst>
                          <a:latin typeface="Arial" pitchFamily="34" charset="0"/>
                          <a:sym typeface="Wingdings" pitchFamily="2" charset="2"/>
                        </a:rPr>
                        <a:t> </a:t>
                      </a:r>
                      <a:r>
                        <a:rPr kumimoji="0" lang="el-GR" sz="1800" b="1" i="0" u="none" strike="noStrike" kern="1200" cap="none" normalizeH="0" baseline="0" dirty="0" smtClean="0">
                          <a:ln>
                            <a:noFill/>
                          </a:ln>
                          <a:solidFill>
                            <a:srgbClr val="006666"/>
                          </a:solidFill>
                          <a:effectLst>
                            <a:outerShdw blurRad="38100" dist="38100" dir="2700000" algn="tl">
                              <a:srgbClr val="000000"/>
                            </a:outerShdw>
                          </a:effectLst>
                          <a:latin typeface="Arial" pitchFamily="34" charset="0"/>
                          <a:ea typeface="+mn-ea"/>
                          <a:cs typeface="+mn-cs"/>
                          <a:sym typeface="Wingdings" pitchFamily="2" charset="2"/>
                        </a:rPr>
                        <a:t>ΣΥΝ(</a:t>
                      </a:r>
                      <a:r>
                        <a:rPr kumimoji="0" lang="el-GR" sz="1800" b="1" i="0" u="none" strike="noStrike" kern="1200" cap="none" normalizeH="0" baseline="0" dirty="0" smtClean="0">
                          <a:ln>
                            <a:noFill/>
                          </a:ln>
                          <a:solidFill>
                            <a:schemeClr val="tx1"/>
                          </a:solidFill>
                          <a:effectLst>
                            <a:outerShdw blurRad="38100" dist="38100" dir="2700000" algn="tl">
                              <a:srgbClr val="000000"/>
                            </a:outerShdw>
                          </a:effectLst>
                          <a:latin typeface="Arial" pitchFamily="34" charset="0"/>
                          <a:ea typeface="+mn-ea"/>
                          <a:cs typeface="+mn-cs"/>
                          <a:sym typeface="Wingdings" pitchFamily="2" charset="2"/>
                        </a:rPr>
                        <a:t>50</a:t>
                      </a:r>
                      <a:r>
                        <a:rPr kumimoji="0" lang="el-GR" sz="1800" b="1" i="0" u="none" strike="noStrike" kern="1200" cap="none" normalizeH="0" baseline="0" dirty="0" smtClean="0">
                          <a:ln>
                            <a:noFill/>
                          </a:ln>
                          <a:solidFill>
                            <a:srgbClr val="006666"/>
                          </a:solidFill>
                          <a:effectLst>
                            <a:outerShdw blurRad="38100" dist="38100" dir="2700000" algn="tl">
                              <a:srgbClr val="000000"/>
                            </a:outerShdw>
                          </a:effectLst>
                          <a:latin typeface="Arial" pitchFamily="34" charset="0"/>
                          <a:ea typeface="+mn-ea"/>
                          <a:cs typeface="+mn-cs"/>
                          <a:sym typeface="Wingdings" pitchFamily="2" charset="2"/>
                        </a:rPr>
                        <a:t>)</a:t>
                      </a: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l-GR" sz="1900" b="1" i="0" u="none" strike="noStrike" cap="none" normalizeH="0" baseline="0" smtClean="0">
                          <a:ln>
                            <a:noFill/>
                          </a:ln>
                          <a:solidFill>
                            <a:schemeClr val="tx1"/>
                          </a:solidFill>
                          <a:effectLst>
                            <a:outerShdw blurRad="38100" dist="38100" dir="2700000" algn="tl">
                              <a:srgbClr val="000000"/>
                            </a:outerShdw>
                          </a:effectLst>
                          <a:latin typeface="Arial" pitchFamily="34" charset="0"/>
                          <a:sym typeface="Wingdings" pitchFamily="2" charset="2"/>
                        </a:rPr>
                        <a:t>Υ = </a:t>
                      </a:r>
                      <a:r>
                        <a:rPr kumimoji="0" lang="el-GR" sz="1900" b="1" i="0" u="none" strike="noStrike" cap="none" normalizeH="0" baseline="0" smtClean="0">
                          <a:ln>
                            <a:noFill/>
                          </a:ln>
                          <a:solidFill>
                            <a:schemeClr val="tx1"/>
                          </a:solidFill>
                          <a:effectLst>
                            <a:outerShdw blurRad="38100" dist="38100" dir="2700000" algn="tl">
                              <a:srgbClr val="000000"/>
                            </a:outerShdw>
                          </a:effectLst>
                          <a:latin typeface="Arial" pitchFamily="34" charset="0"/>
                        </a:rPr>
                        <a:t>0.64</a:t>
                      </a:r>
                    </a:p>
                  </a:txBody>
                  <a:tcPr marL="18000" marR="18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794">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l-GR" sz="1800" b="1" i="0" u="none" strike="noStrike" cap="none" normalizeH="0" baseline="0" dirty="0" smtClean="0">
                          <a:ln>
                            <a:noFill/>
                          </a:ln>
                          <a:solidFill>
                            <a:srgbClr val="006666"/>
                          </a:solidFill>
                          <a:effectLst>
                            <a:outerShdw blurRad="38100" dist="38100" dir="2700000" algn="tl">
                              <a:srgbClr val="000000"/>
                            </a:outerShdw>
                          </a:effectLst>
                          <a:latin typeface="Arial" pitchFamily="34" charset="0"/>
                        </a:rPr>
                        <a:t>ΕΦ(</a:t>
                      </a:r>
                      <a:r>
                        <a:rPr kumimoji="0" lang="el-GR" sz="1800" b="1" i="0" u="none" strike="noStrike" kern="1200" cap="none" normalizeH="0" baseline="0" dirty="0" smtClean="0">
                          <a:ln>
                            <a:noFill/>
                          </a:ln>
                          <a:solidFill>
                            <a:schemeClr val="tx1"/>
                          </a:solidFill>
                          <a:effectLst>
                            <a:outerShdw blurRad="38100" dist="38100" dir="2700000" algn="tl">
                              <a:srgbClr val="000000"/>
                            </a:outerShdw>
                          </a:effectLst>
                          <a:latin typeface="Arial" pitchFamily="34" charset="0"/>
                          <a:ea typeface="+mn-ea"/>
                          <a:cs typeface="+mn-cs"/>
                          <a:sym typeface="Wingdings" pitchFamily="2" charset="2"/>
                        </a:rPr>
                        <a:t>Χ</a:t>
                      </a:r>
                      <a:r>
                        <a:rPr kumimoji="0" lang="el-GR" sz="1800" b="1" i="0" u="none" strike="noStrike" cap="none" normalizeH="0" baseline="0" dirty="0" smtClean="0">
                          <a:ln>
                            <a:noFill/>
                          </a:ln>
                          <a:solidFill>
                            <a:srgbClr val="006666"/>
                          </a:solidFill>
                          <a:effectLst>
                            <a:outerShdw blurRad="38100" dist="38100" dir="2700000" algn="tl">
                              <a:srgbClr val="000000"/>
                            </a:outerShdw>
                          </a:effectLst>
                          <a:latin typeface="Arial" pitchFamily="34" charset="0"/>
                        </a:rPr>
                        <a:t>)</a:t>
                      </a:r>
                    </a:p>
                  </a:txBody>
                  <a:tcPr marL="18000" marR="180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l-GR" sz="1600" b="1" i="0" u="none" strike="noStrike" cap="none" normalizeH="0" baseline="0" smtClean="0">
                          <a:ln>
                            <a:noFill/>
                          </a:ln>
                          <a:solidFill>
                            <a:schemeClr val="tx1"/>
                          </a:solidFill>
                          <a:effectLst>
                            <a:outerShdw blurRad="38100" dist="38100" dir="2700000" algn="tl">
                              <a:srgbClr val="000000"/>
                            </a:outerShdw>
                          </a:effectLst>
                          <a:latin typeface="Arial" pitchFamily="34" charset="0"/>
                        </a:rPr>
                        <a:t>Υπολογισμός εφαπτομένης</a:t>
                      </a: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l-GR"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rPr>
                        <a:t>Υ </a:t>
                      </a:r>
                      <a:r>
                        <a:rPr kumimoji="0" lang="el-GR"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sym typeface="Wingdings" pitchFamily="2" charset="2"/>
                        </a:rPr>
                        <a:t></a:t>
                      </a:r>
                      <a:r>
                        <a:rPr kumimoji="0" lang="el-GR" sz="1800" b="1" i="0" u="none" strike="noStrike" cap="none" normalizeH="0" baseline="0" dirty="0" smtClean="0">
                          <a:ln>
                            <a:noFill/>
                          </a:ln>
                          <a:solidFill>
                            <a:srgbClr val="FFFF00"/>
                          </a:solidFill>
                          <a:effectLst>
                            <a:outerShdw blurRad="38100" dist="38100" dir="2700000" algn="tl">
                              <a:srgbClr val="000000"/>
                            </a:outerShdw>
                          </a:effectLst>
                          <a:latin typeface="Arial" pitchFamily="34" charset="0"/>
                          <a:sym typeface="Wingdings" pitchFamily="2" charset="2"/>
                        </a:rPr>
                        <a:t> </a:t>
                      </a:r>
                      <a:r>
                        <a:rPr kumimoji="0" lang="el-GR" sz="1800" b="1" i="0" u="none" strike="noStrike" kern="1200" cap="none" normalizeH="0" baseline="0" dirty="0" smtClean="0">
                          <a:ln>
                            <a:noFill/>
                          </a:ln>
                          <a:solidFill>
                            <a:srgbClr val="006666"/>
                          </a:solidFill>
                          <a:effectLst>
                            <a:outerShdw blurRad="38100" dist="38100" dir="2700000" algn="tl">
                              <a:srgbClr val="000000"/>
                            </a:outerShdw>
                          </a:effectLst>
                          <a:latin typeface="Arial" pitchFamily="34" charset="0"/>
                          <a:ea typeface="+mn-ea"/>
                          <a:cs typeface="+mn-cs"/>
                          <a:sym typeface="Wingdings" pitchFamily="2" charset="2"/>
                        </a:rPr>
                        <a:t>ΕΦ(</a:t>
                      </a:r>
                      <a:r>
                        <a:rPr kumimoji="0" lang="el-GR" sz="1800" b="1" i="0" u="none" strike="noStrike" kern="1200" cap="none" normalizeH="0" baseline="0" dirty="0" smtClean="0">
                          <a:ln>
                            <a:noFill/>
                          </a:ln>
                          <a:solidFill>
                            <a:schemeClr val="tx1"/>
                          </a:solidFill>
                          <a:effectLst>
                            <a:outerShdw blurRad="38100" dist="38100" dir="2700000" algn="tl">
                              <a:srgbClr val="000000"/>
                            </a:outerShdw>
                          </a:effectLst>
                          <a:latin typeface="Arial" pitchFamily="34" charset="0"/>
                          <a:ea typeface="+mn-ea"/>
                          <a:cs typeface="+mn-cs"/>
                          <a:sym typeface="Wingdings" pitchFamily="2" charset="2"/>
                        </a:rPr>
                        <a:t>45</a:t>
                      </a:r>
                      <a:r>
                        <a:rPr kumimoji="0" lang="el-GR" sz="1800" b="1" i="0" u="none" strike="noStrike" kern="1200" cap="none" normalizeH="0" baseline="0" dirty="0" smtClean="0">
                          <a:ln>
                            <a:noFill/>
                          </a:ln>
                          <a:solidFill>
                            <a:srgbClr val="006666"/>
                          </a:solidFill>
                          <a:effectLst>
                            <a:outerShdw blurRad="38100" dist="38100" dir="2700000" algn="tl">
                              <a:srgbClr val="000000"/>
                            </a:outerShdw>
                          </a:effectLst>
                          <a:latin typeface="Arial" pitchFamily="34" charset="0"/>
                          <a:ea typeface="+mn-ea"/>
                          <a:cs typeface="+mn-cs"/>
                          <a:sym typeface="Wingdings" pitchFamily="2" charset="2"/>
                        </a:rPr>
                        <a:t>)</a:t>
                      </a: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l-GR" sz="1900" b="1" i="0" u="none" strike="noStrike" cap="none" normalizeH="0" baseline="0" smtClean="0">
                          <a:ln>
                            <a:noFill/>
                          </a:ln>
                          <a:solidFill>
                            <a:schemeClr val="tx1"/>
                          </a:solidFill>
                          <a:effectLst>
                            <a:outerShdw blurRad="38100" dist="38100" dir="2700000" algn="tl">
                              <a:srgbClr val="000000"/>
                            </a:outerShdw>
                          </a:effectLst>
                          <a:latin typeface="Arial" pitchFamily="34" charset="0"/>
                          <a:sym typeface="Wingdings" pitchFamily="2" charset="2"/>
                        </a:rPr>
                        <a:t>Υ = </a:t>
                      </a:r>
                      <a:r>
                        <a:rPr kumimoji="0" lang="el-GR" sz="1900" b="1" i="0" u="none" strike="noStrike" cap="none" normalizeH="0" baseline="0" smtClean="0">
                          <a:ln>
                            <a:noFill/>
                          </a:ln>
                          <a:solidFill>
                            <a:schemeClr val="tx1"/>
                          </a:solidFill>
                          <a:effectLst>
                            <a:outerShdw blurRad="38100" dist="38100" dir="2700000" algn="tl">
                              <a:srgbClr val="000000"/>
                            </a:outerShdw>
                          </a:effectLst>
                          <a:latin typeface="Arial" pitchFamily="34" charset="0"/>
                        </a:rPr>
                        <a:t>1.73</a:t>
                      </a:r>
                    </a:p>
                  </a:txBody>
                  <a:tcPr marL="18000" marR="18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794">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l-GR" sz="1800" b="1" i="0" u="none" strike="noStrike" cap="none" normalizeH="0" baseline="0" dirty="0" smtClean="0">
                          <a:ln>
                            <a:noFill/>
                          </a:ln>
                          <a:solidFill>
                            <a:srgbClr val="006666"/>
                          </a:solidFill>
                          <a:effectLst>
                            <a:outerShdw blurRad="38100" dist="38100" dir="2700000" algn="tl">
                              <a:srgbClr val="000000"/>
                            </a:outerShdw>
                          </a:effectLst>
                          <a:latin typeface="Arial" pitchFamily="34" charset="0"/>
                        </a:rPr>
                        <a:t>Τ_Ρ(</a:t>
                      </a:r>
                      <a:r>
                        <a:rPr kumimoji="0" lang="el-GR" sz="1800" b="1" i="0" u="none" strike="noStrike" kern="1200" cap="none" normalizeH="0" baseline="0" dirty="0" smtClean="0">
                          <a:ln>
                            <a:noFill/>
                          </a:ln>
                          <a:solidFill>
                            <a:schemeClr val="tx1"/>
                          </a:solidFill>
                          <a:effectLst>
                            <a:outerShdw blurRad="38100" dist="38100" dir="2700000" algn="tl">
                              <a:srgbClr val="000000"/>
                            </a:outerShdw>
                          </a:effectLst>
                          <a:latin typeface="Arial" pitchFamily="34" charset="0"/>
                          <a:ea typeface="+mn-ea"/>
                          <a:cs typeface="+mn-cs"/>
                          <a:sym typeface="Wingdings" pitchFamily="2" charset="2"/>
                        </a:rPr>
                        <a:t>Χ</a:t>
                      </a:r>
                      <a:r>
                        <a:rPr kumimoji="0" lang="el-GR" sz="1800" b="1" i="0" u="none" strike="noStrike" cap="none" normalizeH="0" baseline="0" dirty="0" smtClean="0">
                          <a:ln>
                            <a:noFill/>
                          </a:ln>
                          <a:solidFill>
                            <a:srgbClr val="006666"/>
                          </a:solidFill>
                          <a:effectLst>
                            <a:outerShdw blurRad="38100" dist="38100" dir="2700000" algn="tl">
                              <a:srgbClr val="000000"/>
                            </a:outerShdw>
                          </a:effectLst>
                          <a:latin typeface="Arial" pitchFamily="34" charset="0"/>
                        </a:rPr>
                        <a:t>)</a:t>
                      </a:r>
                    </a:p>
                  </a:txBody>
                  <a:tcPr marL="18000" marR="180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l-GR" sz="1600" b="1" i="0" u="none" strike="noStrike" cap="none" normalizeH="0" baseline="0" smtClean="0">
                          <a:ln>
                            <a:noFill/>
                          </a:ln>
                          <a:solidFill>
                            <a:schemeClr val="tx1"/>
                          </a:solidFill>
                          <a:effectLst>
                            <a:outerShdw blurRad="38100" dist="38100" dir="2700000" algn="tl">
                              <a:srgbClr val="000000"/>
                            </a:outerShdw>
                          </a:effectLst>
                          <a:latin typeface="Arial" pitchFamily="34" charset="0"/>
                        </a:rPr>
                        <a:t>Υπολογισμός τετραγωνικής  ρίζας</a:t>
                      </a: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l-GR"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rPr>
                        <a:t>Υ </a:t>
                      </a:r>
                      <a:r>
                        <a:rPr kumimoji="0" lang="el-GR"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sym typeface="Wingdings" pitchFamily="2" charset="2"/>
                        </a:rPr>
                        <a:t></a:t>
                      </a:r>
                      <a:r>
                        <a:rPr kumimoji="0" lang="el-GR" sz="1800" b="1" i="0" u="none" strike="noStrike" cap="none" normalizeH="0" baseline="0" dirty="0" smtClean="0">
                          <a:ln>
                            <a:noFill/>
                          </a:ln>
                          <a:solidFill>
                            <a:srgbClr val="FFFF00"/>
                          </a:solidFill>
                          <a:effectLst>
                            <a:outerShdw blurRad="38100" dist="38100" dir="2700000" algn="tl">
                              <a:srgbClr val="000000"/>
                            </a:outerShdw>
                          </a:effectLst>
                          <a:latin typeface="Arial" pitchFamily="34" charset="0"/>
                          <a:sym typeface="Wingdings" pitchFamily="2" charset="2"/>
                        </a:rPr>
                        <a:t> </a:t>
                      </a:r>
                      <a:r>
                        <a:rPr kumimoji="0" lang="el-GR" sz="1800" b="1" i="0" u="none" strike="noStrike" kern="1200" cap="none" normalizeH="0" baseline="0" dirty="0" smtClean="0">
                          <a:ln>
                            <a:noFill/>
                          </a:ln>
                          <a:solidFill>
                            <a:srgbClr val="006666"/>
                          </a:solidFill>
                          <a:effectLst>
                            <a:outerShdw blurRad="38100" dist="38100" dir="2700000" algn="tl">
                              <a:srgbClr val="000000"/>
                            </a:outerShdw>
                          </a:effectLst>
                          <a:latin typeface="Arial" pitchFamily="34" charset="0"/>
                          <a:ea typeface="+mn-ea"/>
                          <a:cs typeface="+mn-cs"/>
                          <a:sym typeface="Wingdings" pitchFamily="2" charset="2"/>
                        </a:rPr>
                        <a:t>Τ_Ρ(</a:t>
                      </a:r>
                      <a:r>
                        <a:rPr kumimoji="0" lang="el-GR" sz="1800" b="1" i="0" u="none" strike="noStrike" kern="1200" cap="none" normalizeH="0" baseline="0" dirty="0" smtClean="0">
                          <a:ln>
                            <a:noFill/>
                          </a:ln>
                          <a:solidFill>
                            <a:schemeClr val="tx1"/>
                          </a:solidFill>
                          <a:effectLst>
                            <a:outerShdw blurRad="38100" dist="38100" dir="2700000" algn="tl">
                              <a:srgbClr val="000000"/>
                            </a:outerShdw>
                          </a:effectLst>
                          <a:latin typeface="Arial" pitchFamily="34" charset="0"/>
                          <a:ea typeface="+mn-ea"/>
                          <a:cs typeface="+mn-cs"/>
                          <a:sym typeface="Wingdings" pitchFamily="2" charset="2"/>
                        </a:rPr>
                        <a:t>16</a:t>
                      </a:r>
                      <a:r>
                        <a:rPr kumimoji="0" lang="el-GR" sz="1800" b="1" i="0" u="none" strike="noStrike" kern="1200" cap="none" normalizeH="0" baseline="0" dirty="0" smtClean="0">
                          <a:ln>
                            <a:noFill/>
                          </a:ln>
                          <a:solidFill>
                            <a:srgbClr val="006666"/>
                          </a:solidFill>
                          <a:effectLst>
                            <a:outerShdw blurRad="38100" dist="38100" dir="2700000" algn="tl">
                              <a:srgbClr val="000000"/>
                            </a:outerShdw>
                          </a:effectLst>
                          <a:latin typeface="Arial" pitchFamily="34" charset="0"/>
                          <a:ea typeface="+mn-ea"/>
                          <a:cs typeface="+mn-cs"/>
                          <a:sym typeface="Wingdings" pitchFamily="2" charset="2"/>
                        </a:rPr>
                        <a:t>)</a:t>
                      </a: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l-GR" sz="1900" b="1" i="0" u="none" strike="noStrike" cap="none" normalizeH="0" baseline="0" smtClean="0">
                          <a:ln>
                            <a:noFill/>
                          </a:ln>
                          <a:solidFill>
                            <a:schemeClr val="tx1"/>
                          </a:solidFill>
                          <a:effectLst>
                            <a:outerShdw blurRad="38100" dist="38100" dir="2700000" algn="tl">
                              <a:srgbClr val="000000"/>
                            </a:outerShdw>
                          </a:effectLst>
                          <a:latin typeface="Arial" pitchFamily="34" charset="0"/>
                          <a:sym typeface="Wingdings" pitchFamily="2" charset="2"/>
                        </a:rPr>
                        <a:t>Υ = </a:t>
                      </a:r>
                      <a:r>
                        <a:rPr kumimoji="0" lang="el-GR" sz="1900" b="1" i="0" u="none" strike="noStrike" cap="none" normalizeH="0" baseline="0" smtClean="0">
                          <a:ln>
                            <a:noFill/>
                          </a:ln>
                          <a:solidFill>
                            <a:schemeClr val="tx1"/>
                          </a:solidFill>
                          <a:effectLst>
                            <a:outerShdw blurRad="38100" dist="38100" dir="2700000" algn="tl">
                              <a:srgbClr val="000000"/>
                            </a:outerShdw>
                          </a:effectLst>
                          <a:latin typeface="Arial" pitchFamily="34" charset="0"/>
                        </a:rPr>
                        <a:t>4</a:t>
                      </a:r>
                    </a:p>
                  </a:txBody>
                  <a:tcPr marL="18000" marR="18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794">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l-GR" sz="1800" b="1" i="0" u="none" strike="noStrike" cap="none" normalizeH="0" baseline="0" dirty="0" smtClean="0">
                          <a:ln>
                            <a:noFill/>
                          </a:ln>
                          <a:solidFill>
                            <a:srgbClr val="006666"/>
                          </a:solidFill>
                          <a:effectLst>
                            <a:outerShdw blurRad="38100" dist="38100" dir="2700000" algn="tl">
                              <a:srgbClr val="000000"/>
                            </a:outerShdw>
                          </a:effectLst>
                          <a:latin typeface="Arial" pitchFamily="34" charset="0"/>
                        </a:rPr>
                        <a:t>ΛΟΓ(</a:t>
                      </a:r>
                      <a:r>
                        <a:rPr kumimoji="0" lang="el-GR" sz="1800" b="1" i="0" u="none" strike="noStrike" kern="1200" cap="none" normalizeH="0" baseline="0" dirty="0" smtClean="0">
                          <a:ln>
                            <a:noFill/>
                          </a:ln>
                          <a:solidFill>
                            <a:schemeClr val="tx1"/>
                          </a:solidFill>
                          <a:effectLst>
                            <a:outerShdw blurRad="38100" dist="38100" dir="2700000" algn="tl">
                              <a:srgbClr val="000000"/>
                            </a:outerShdw>
                          </a:effectLst>
                          <a:latin typeface="Arial" pitchFamily="34" charset="0"/>
                          <a:ea typeface="+mn-ea"/>
                          <a:cs typeface="+mn-cs"/>
                          <a:sym typeface="Wingdings" pitchFamily="2" charset="2"/>
                        </a:rPr>
                        <a:t>Χ</a:t>
                      </a:r>
                      <a:r>
                        <a:rPr kumimoji="0" lang="el-GR" sz="1800" b="1" i="0" u="none" strike="noStrike" cap="none" normalizeH="0" baseline="0" dirty="0" smtClean="0">
                          <a:ln>
                            <a:noFill/>
                          </a:ln>
                          <a:solidFill>
                            <a:srgbClr val="006666"/>
                          </a:solidFill>
                          <a:effectLst>
                            <a:outerShdw blurRad="38100" dist="38100" dir="2700000" algn="tl">
                              <a:srgbClr val="000000"/>
                            </a:outerShdw>
                          </a:effectLst>
                          <a:latin typeface="Arial" pitchFamily="34" charset="0"/>
                        </a:rPr>
                        <a:t>)</a:t>
                      </a:r>
                    </a:p>
                  </a:txBody>
                  <a:tcPr marL="18000" marR="180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l-GR" sz="1600" b="1" i="0" u="none" strike="noStrike" cap="none" normalizeH="0" baseline="0" smtClean="0">
                          <a:ln>
                            <a:noFill/>
                          </a:ln>
                          <a:solidFill>
                            <a:schemeClr val="tx1"/>
                          </a:solidFill>
                          <a:effectLst>
                            <a:outerShdw blurRad="38100" dist="38100" dir="2700000" algn="tl">
                              <a:srgbClr val="000000"/>
                            </a:outerShdw>
                          </a:effectLst>
                          <a:latin typeface="Arial" pitchFamily="34" charset="0"/>
                        </a:rPr>
                        <a:t>Υπολογισμός φυσικού λογάριθμου</a:t>
                      </a: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l-GR"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rPr>
                        <a:t>Υ </a:t>
                      </a:r>
                      <a:r>
                        <a:rPr kumimoji="0" lang="el-GR"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sym typeface="Wingdings" pitchFamily="2" charset="2"/>
                        </a:rPr>
                        <a:t></a:t>
                      </a:r>
                      <a:r>
                        <a:rPr kumimoji="0" lang="el-GR" sz="1800" b="1" i="0" u="none" strike="noStrike" cap="none" normalizeH="0" baseline="0" dirty="0" smtClean="0">
                          <a:ln>
                            <a:noFill/>
                          </a:ln>
                          <a:solidFill>
                            <a:srgbClr val="FFFF00"/>
                          </a:solidFill>
                          <a:effectLst>
                            <a:outerShdw blurRad="38100" dist="38100" dir="2700000" algn="tl">
                              <a:srgbClr val="000000"/>
                            </a:outerShdw>
                          </a:effectLst>
                          <a:latin typeface="Arial" pitchFamily="34" charset="0"/>
                          <a:sym typeface="Wingdings" pitchFamily="2" charset="2"/>
                        </a:rPr>
                        <a:t> </a:t>
                      </a:r>
                      <a:r>
                        <a:rPr kumimoji="0" lang="el-GR" sz="1800" b="1" i="0" u="none" strike="noStrike" kern="1200" cap="none" normalizeH="0" baseline="0" dirty="0" smtClean="0">
                          <a:ln>
                            <a:noFill/>
                          </a:ln>
                          <a:solidFill>
                            <a:srgbClr val="006666"/>
                          </a:solidFill>
                          <a:effectLst>
                            <a:outerShdw blurRad="38100" dist="38100" dir="2700000" algn="tl">
                              <a:srgbClr val="000000"/>
                            </a:outerShdw>
                          </a:effectLst>
                          <a:latin typeface="Arial" pitchFamily="34" charset="0"/>
                          <a:ea typeface="+mn-ea"/>
                          <a:cs typeface="+mn-cs"/>
                          <a:sym typeface="Wingdings" pitchFamily="2" charset="2"/>
                        </a:rPr>
                        <a:t>ΛΟΓ(</a:t>
                      </a:r>
                      <a:r>
                        <a:rPr kumimoji="0" lang="el-GR" sz="1800" b="1" i="0" u="none" strike="noStrike" kern="1200" cap="none" normalizeH="0" baseline="0" dirty="0" smtClean="0">
                          <a:ln>
                            <a:noFill/>
                          </a:ln>
                          <a:solidFill>
                            <a:schemeClr val="tx1"/>
                          </a:solidFill>
                          <a:effectLst>
                            <a:outerShdw blurRad="38100" dist="38100" dir="2700000" algn="tl">
                              <a:srgbClr val="000000"/>
                            </a:outerShdw>
                          </a:effectLst>
                          <a:latin typeface="Arial" pitchFamily="34" charset="0"/>
                          <a:ea typeface="+mn-ea"/>
                          <a:cs typeface="+mn-cs"/>
                          <a:sym typeface="Wingdings" pitchFamily="2" charset="2"/>
                        </a:rPr>
                        <a:t>40</a:t>
                      </a:r>
                      <a:r>
                        <a:rPr kumimoji="0" lang="el-GR" sz="1800" b="1" i="0" u="none" strike="noStrike" kern="1200" cap="none" normalizeH="0" baseline="0" dirty="0" smtClean="0">
                          <a:ln>
                            <a:noFill/>
                          </a:ln>
                          <a:solidFill>
                            <a:srgbClr val="006666"/>
                          </a:solidFill>
                          <a:effectLst>
                            <a:outerShdw blurRad="38100" dist="38100" dir="2700000" algn="tl">
                              <a:srgbClr val="000000"/>
                            </a:outerShdw>
                          </a:effectLst>
                          <a:latin typeface="Arial" pitchFamily="34" charset="0"/>
                          <a:ea typeface="+mn-ea"/>
                          <a:cs typeface="+mn-cs"/>
                          <a:sym typeface="Wingdings" pitchFamily="2" charset="2"/>
                        </a:rPr>
                        <a:t>)</a:t>
                      </a: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l-GR" sz="1900" b="1" i="0" u="none" strike="noStrike" cap="none" normalizeH="0" baseline="0" smtClean="0">
                          <a:ln>
                            <a:noFill/>
                          </a:ln>
                          <a:solidFill>
                            <a:schemeClr val="tx1"/>
                          </a:solidFill>
                          <a:effectLst>
                            <a:outerShdw blurRad="38100" dist="38100" dir="2700000" algn="tl">
                              <a:srgbClr val="000000"/>
                            </a:outerShdw>
                          </a:effectLst>
                          <a:latin typeface="Arial" pitchFamily="34" charset="0"/>
                          <a:sym typeface="Wingdings" pitchFamily="2" charset="2"/>
                        </a:rPr>
                        <a:t>Υ = </a:t>
                      </a:r>
                      <a:r>
                        <a:rPr kumimoji="0" lang="el-GR" sz="1900" b="1" i="0" u="none" strike="noStrike" cap="none" normalizeH="0" baseline="0" smtClean="0">
                          <a:ln>
                            <a:noFill/>
                          </a:ln>
                          <a:solidFill>
                            <a:schemeClr val="tx1"/>
                          </a:solidFill>
                          <a:effectLst>
                            <a:outerShdw blurRad="38100" dist="38100" dir="2700000" algn="tl">
                              <a:srgbClr val="000000"/>
                            </a:outerShdw>
                          </a:effectLst>
                          <a:latin typeface="Arial" pitchFamily="34" charset="0"/>
                        </a:rPr>
                        <a:t>3.69</a:t>
                      </a:r>
                    </a:p>
                  </a:txBody>
                  <a:tcPr marL="18000" marR="18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794">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l-GR" sz="1800" b="1" i="0" u="none" strike="noStrike" cap="none" normalizeH="0" baseline="0" dirty="0" smtClean="0">
                          <a:ln>
                            <a:noFill/>
                          </a:ln>
                          <a:solidFill>
                            <a:srgbClr val="006666"/>
                          </a:solidFill>
                          <a:effectLst>
                            <a:outerShdw blurRad="38100" dist="38100" dir="2700000" algn="tl">
                              <a:srgbClr val="000000"/>
                            </a:outerShdw>
                          </a:effectLst>
                          <a:latin typeface="Arial" pitchFamily="34" charset="0"/>
                        </a:rPr>
                        <a:t>Ε(</a:t>
                      </a:r>
                      <a:r>
                        <a:rPr kumimoji="0" lang="el-GR" sz="1800" b="1" i="0" u="none" strike="noStrike" kern="1200" cap="none" normalizeH="0" baseline="0" dirty="0" smtClean="0">
                          <a:ln>
                            <a:noFill/>
                          </a:ln>
                          <a:solidFill>
                            <a:schemeClr val="tx1"/>
                          </a:solidFill>
                          <a:effectLst>
                            <a:outerShdw blurRad="38100" dist="38100" dir="2700000" algn="tl">
                              <a:srgbClr val="000000"/>
                            </a:outerShdw>
                          </a:effectLst>
                          <a:latin typeface="Arial" pitchFamily="34" charset="0"/>
                          <a:ea typeface="+mn-ea"/>
                          <a:cs typeface="+mn-cs"/>
                          <a:sym typeface="Wingdings" pitchFamily="2" charset="2"/>
                        </a:rPr>
                        <a:t>Χ</a:t>
                      </a:r>
                      <a:r>
                        <a:rPr kumimoji="0" lang="el-GR" sz="1800" b="1" i="0" u="none" strike="noStrike" cap="none" normalizeH="0" baseline="0" dirty="0" smtClean="0">
                          <a:ln>
                            <a:noFill/>
                          </a:ln>
                          <a:solidFill>
                            <a:srgbClr val="006666"/>
                          </a:solidFill>
                          <a:effectLst>
                            <a:outerShdw blurRad="38100" dist="38100" dir="2700000" algn="tl">
                              <a:srgbClr val="000000"/>
                            </a:outerShdw>
                          </a:effectLst>
                          <a:latin typeface="Arial" pitchFamily="34" charset="0"/>
                        </a:rPr>
                        <a:t>)</a:t>
                      </a:r>
                    </a:p>
                  </a:txBody>
                  <a:tcPr marL="18000" marR="180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l-GR" sz="1600" b="1" i="0" u="none" strike="noStrike" cap="none" normalizeH="0" baseline="0" smtClean="0">
                          <a:ln>
                            <a:noFill/>
                          </a:ln>
                          <a:solidFill>
                            <a:schemeClr val="tx1"/>
                          </a:solidFill>
                          <a:effectLst>
                            <a:outerShdw blurRad="38100" dist="38100" dir="2700000" algn="tl">
                              <a:srgbClr val="000000"/>
                            </a:outerShdw>
                          </a:effectLst>
                          <a:latin typeface="Arial" pitchFamily="34" charset="0"/>
                        </a:rPr>
                        <a:t>Υπολογισμός </a:t>
                      </a: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rPr>
                        <a:t>e</a:t>
                      </a:r>
                      <a:r>
                        <a:rPr kumimoji="0" lang="en-US" sz="2400" b="1" i="0" u="none" strike="noStrike" cap="none" normalizeH="0" baseline="30000" smtClean="0">
                          <a:ln>
                            <a:noFill/>
                          </a:ln>
                          <a:solidFill>
                            <a:schemeClr val="tx1"/>
                          </a:solidFill>
                          <a:effectLst>
                            <a:outerShdw blurRad="38100" dist="38100" dir="2700000" algn="tl">
                              <a:srgbClr val="000000"/>
                            </a:outerShdw>
                          </a:effectLst>
                          <a:latin typeface="Arial" pitchFamily="34" charset="0"/>
                        </a:rPr>
                        <a:t>x</a:t>
                      </a:r>
                      <a:endParaRPr kumimoji="0" lang="el-GR" sz="2400" b="1" i="0" u="none" strike="noStrike" cap="none" normalizeH="0" baseline="30000" smtClean="0">
                        <a:ln>
                          <a:noFill/>
                        </a:ln>
                        <a:solidFill>
                          <a:schemeClr val="tx1"/>
                        </a:solidFill>
                        <a:effectLst>
                          <a:outerShdw blurRad="38100" dist="38100" dir="2700000" algn="tl">
                            <a:srgbClr val="000000"/>
                          </a:outerShdw>
                        </a:effectLst>
                        <a:latin typeface="Arial" pitchFamily="34"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l-GR"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rPr>
                        <a:t>Υ </a:t>
                      </a:r>
                      <a:r>
                        <a:rPr kumimoji="0" lang="el-GR"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sym typeface="Wingdings" pitchFamily="2" charset="2"/>
                        </a:rPr>
                        <a:t></a:t>
                      </a:r>
                      <a:r>
                        <a:rPr kumimoji="0" lang="el-GR" sz="1800" b="1" i="0" u="none" strike="noStrike" cap="none" normalizeH="0" baseline="0" dirty="0" smtClean="0">
                          <a:ln>
                            <a:noFill/>
                          </a:ln>
                          <a:solidFill>
                            <a:srgbClr val="FFFF00"/>
                          </a:solidFill>
                          <a:effectLst>
                            <a:outerShdw blurRad="38100" dist="38100" dir="2700000" algn="tl">
                              <a:srgbClr val="000000"/>
                            </a:outerShdw>
                          </a:effectLst>
                          <a:latin typeface="Arial" pitchFamily="34" charset="0"/>
                          <a:sym typeface="Wingdings" pitchFamily="2" charset="2"/>
                        </a:rPr>
                        <a:t> </a:t>
                      </a:r>
                      <a:r>
                        <a:rPr kumimoji="0" lang="el-GR" sz="1800" b="1" i="0" u="none" strike="noStrike" kern="1200" cap="none" normalizeH="0" baseline="0" dirty="0" smtClean="0">
                          <a:ln>
                            <a:noFill/>
                          </a:ln>
                          <a:solidFill>
                            <a:srgbClr val="006666"/>
                          </a:solidFill>
                          <a:effectLst>
                            <a:outerShdw blurRad="38100" dist="38100" dir="2700000" algn="tl">
                              <a:srgbClr val="000000"/>
                            </a:outerShdw>
                          </a:effectLst>
                          <a:latin typeface="Arial" pitchFamily="34" charset="0"/>
                          <a:ea typeface="+mn-ea"/>
                          <a:cs typeface="+mn-cs"/>
                          <a:sym typeface="Wingdings" pitchFamily="2" charset="2"/>
                        </a:rPr>
                        <a:t>Ε(</a:t>
                      </a:r>
                      <a:r>
                        <a:rPr kumimoji="0" lang="el-GR" sz="1800" b="1" i="0" u="none" strike="noStrike" kern="1200" cap="none" normalizeH="0" baseline="0" dirty="0" smtClean="0">
                          <a:ln>
                            <a:noFill/>
                          </a:ln>
                          <a:solidFill>
                            <a:schemeClr val="tx1"/>
                          </a:solidFill>
                          <a:effectLst>
                            <a:outerShdw blurRad="38100" dist="38100" dir="2700000" algn="tl">
                              <a:srgbClr val="000000"/>
                            </a:outerShdw>
                          </a:effectLst>
                          <a:latin typeface="Arial" pitchFamily="34" charset="0"/>
                          <a:ea typeface="+mn-ea"/>
                          <a:cs typeface="+mn-cs"/>
                          <a:sym typeface="Wingdings" pitchFamily="2" charset="2"/>
                        </a:rPr>
                        <a:t>3</a:t>
                      </a:r>
                      <a:r>
                        <a:rPr kumimoji="0" lang="el-GR" sz="1800" b="1" i="0" u="none" strike="noStrike" kern="1200" cap="none" normalizeH="0" baseline="0" dirty="0" smtClean="0">
                          <a:ln>
                            <a:noFill/>
                          </a:ln>
                          <a:solidFill>
                            <a:srgbClr val="006666"/>
                          </a:solidFill>
                          <a:effectLst>
                            <a:outerShdw blurRad="38100" dist="38100" dir="2700000" algn="tl">
                              <a:srgbClr val="000000"/>
                            </a:outerShdw>
                          </a:effectLst>
                          <a:latin typeface="Arial" pitchFamily="34" charset="0"/>
                          <a:ea typeface="+mn-ea"/>
                          <a:cs typeface="+mn-cs"/>
                          <a:sym typeface="Wingdings" pitchFamily="2" charset="2"/>
                        </a:rPr>
                        <a:t>)</a:t>
                      </a:r>
                    </a:p>
                  </a:txBody>
                  <a:tcPr marL="18000" marR="18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l-GR" sz="1900" b="1" i="0" u="none" strike="noStrike" cap="none" normalizeH="0" baseline="0" smtClean="0">
                          <a:ln>
                            <a:noFill/>
                          </a:ln>
                          <a:solidFill>
                            <a:schemeClr val="tx1"/>
                          </a:solidFill>
                          <a:effectLst>
                            <a:outerShdw blurRad="38100" dist="38100" dir="2700000" algn="tl">
                              <a:srgbClr val="000000"/>
                            </a:outerShdw>
                          </a:effectLst>
                          <a:latin typeface="Arial" pitchFamily="34" charset="0"/>
                          <a:sym typeface="Wingdings" pitchFamily="2" charset="2"/>
                        </a:rPr>
                        <a:t>Υ = </a:t>
                      </a:r>
                      <a:r>
                        <a:rPr kumimoji="0" lang="el-GR" sz="1900" b="1" i="0" u="none" strike="noStrike" cap="none" normalizeH="0" baseline="0" smtClean="0">
                          <a:ln>
                            <a:noFill/>
                          </a:ln>
                          <a:solidFill>
                            <a:schemeClr val="tx1"/>
                          </a:solidFill>
                          <a:effectLst>
                            <a:outerShdw blurRad="38100" dist="38100" dir="2700000" algn="tl">
                              <a:srgbClr val="000000"/>
                            </a:outerShdw>
                          </a:effectLst>
                          <a:latin typeface="Arial" pitchFamily="34" charset="0"/>
                        </a:rPr>
                        <a:t>20.09</a:t>
                      </a:r>
                    </a:p>
                  </a:txBody>
                  <a:tcPr marL="18000" marR="1800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757">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l-GR" sz="1800" b="1" i="0" u="none" strike="noStrike" cap="none" normalizeH="0" baseline="0" dirty="0" smtClean="0">
                          <a:ln>
                            <a:noFill/>
                          </a:ln>
                          <a:solidFill>
                            <a:srgbClr val="006666"/>
                          </a:solidFill>
                          <a:effectLst>
                            <a:outerShdw blurRad="38100" dist="38100" dir="2700000" algn="tl">
                              <a:srgbClr val="000000"/>
                            </a:outerShdw>
                          </a:effectLst>
                          <a:latin typeface="Arial" pitchFamily="34" charset="0"/>
                        </a:rPr>
                        <a:t>Α_Μ(</a:t>
                      </a:r>
                      <a:r>
                        <a:rPr kumimoji="0" lang="el-GR" sz="1800" b="1" i="0" u="none" strike="noStrike" kern="1200" cap="none" normalizeH="0" baseline="0" dirty="0" smtClean="0">
                          <a:ln>
                            <a:noFill/>
                          </a:ln>
                          <a:solidFill>
                            <a:schemeClr val="tx1"/>
                          </a:solidFill>
                          <a:effectLst>
                            <a:outerShdw blurRad="38100" dist="38100" dir="2700000" algn="tl">
                              <a:srgbClr val="000000"/>
                            </a:outerShdw>
                          </a:effectLst>
                          <a:latin typeface="Arial" pitchFamily="34" charset="0"/>
                          <a:ea typeface="+mn-ea"/>
                          <a:cs typeface="+mn-cs"/>
                          <a:sym typeface="Wingdings" pitchFamily="2" charset="2"/>
                        </a:rPr>
                        <a:t>Χ</a:t>
                      </a:r>
                      <a:r>
                        <a:rPr kumimoji="0" lang="el-GR" sz="1800" b="1" i="0" u="none" strike="noStrike" cap="none" normalizeH="0" baseline="0" dirty="0" smtClean="0">
                          <a:ln>
                            <a:noFill/>
                          </a:ln>
                          <a:solidFill>
                            <a:srgbClr val="006666"/>
                          </a:solidFill>
                          <a:effectLst>
                            <a:outerShdw blurRad="38100" dist="38100" dir="2700000" algn="tl">
                              <a:srgbClr val="000000"/>
                            </a:outerShdw>
                          </a:effectLst>
                          <a:latin typeface="Arial" pitchFamily="34" charset="0"/>
                        </a:rPr>
                        <a:t>)</a:t>
                      </a:r>
                    </a:p>
                  </a:txBody>
                  <a:tcPr marL="18000" marR="180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l-GR" sz="16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rPr>
                        <a:t>Ακέραιο μέρος του Χ</a:t>
                      </a: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l-GR"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rPr>
                        <a:t>Υ </a:t>
                      </a:r>
                      <a:r>
                        <a:rPr kumimoji="0" lang="el-GR"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sym typeface="Wingdings" pitchFamily="2" charset="2"/>
                        </a:rPr>
                        <a:t></a:t>
                      </a:r>
                      <a:r>
                        <a:rPr kumimoji="0" lang="el-GR" sz="1800" b="1" i="0" u="none" strike="noStrike" cap="none" normalizeH="0" baseline="0" dirty="0" smtClean="0">
                          <a:ln>
                            <a:noFill/>
                          </a:ln>
                          <a:solidFill>
                            <a:srgbClr val="FFFF00"/>
                          </a:solidFill>
                          <a:effectLst>
                            <a:outerShdw blurRad="38100" dist="38100" dir="2700000" algn="tl">
                              <a:srgbClr val="000000"/>
                            </a:outerShdw>
                          </a:effectLst>
                          <a:latin typeface="Arial" pitchFamily="34" charset="0"/>
                          <a:sym typeface="Wingdings" pitchFamily="2" charset="2"/>
                        </a:rPr>
                        <a:t> </a:t>
                      </a:r>
                      <a:r>
                        <a:rPr kumimoji="0" lang="el-GR" sz="1800" b="1" i="0" u="none" strike="noStrike" kern="1200" cap="none" normalizeH="0" baseline="0" dirty="0" smtClean="0">
                          <a:ln>
                            <a:noFill/>
                          </a:ln>
                          <a:solidFill>
                            <a:srgbClr val="006666"/>
                          </a:solidFill>
                          <a:effectLst>
                            <a:outerShdw blurRad="38100" dist="38100" dir="2700000" algn="tl">
                              <a:srgbClr val="000000"/>
                            </a:outerShdw>
                          </a:effectLst>
                          <a:latin typeface="Arial" pitchFamily="34" charset="0"/>
                          <a:ea typeface="+mn-ea"/>
                          <a:cs typeface="+mn-cs"/>
                          <a:sym typeface="Wingdings" pitchFamily="2" charset="2"/>
                        </a:rPr>
                        <a:t>Α_Μ(</a:t>
                      </a:r>
                      <a:r>
                        <a:rPr kumimoji="0" lang="el-GR" sz="1800" b="1" i="0" u="none" strike="noStrike" kern="1200" cap="none" normalizeH="0" baseline="0" dirty="0" smtClean="0">
                          <a:ln>
                            <a:noFill/>
                          </a:ln>
                          <a:solidFill>
                            <a:schemeClr val="tx1"/>
                          </a:solidFill>
                          <a:effectLst>
                            <a:outerShdw blurRad="38100" dist="38100" dir="2700000" algn="tl">
                              <a:srgbClr val="000000"/>
                            </a:outerShdw>
                          </a:effectLst>
                          <a:latin typeface="Arial" pitchFamily="34" charset="0"/>
                          <a:ea typeface="+mn-ea"/>
                          <a:cs typeface="+mn-cs"/>
                          <a:sym typeface="Wingdings" pitchFamily="2" charset="2"/>
                        </a:rPr>
                        <a:t>32,6</a:t>
                      </a:r>
                      <a:r>
                        <a:rPr kumimoji="0" lang="el-GR" sz="1800" b="1" i="0" u="none" strike="noStrike" kern="1200" cap="none" normalizeH="0" baseline="0" dirty="0" smtClean="0">
                          <a:ln>
                            <a:noFill/>
                          </a:ln>
                          <a:solidFill>
                            <a:srgbClr val="006666"/>
                          </a:solidFill>
                          <a:effectLst>
                            <a:outerShdw blurRad="38100" dist="38100" dir="2700000" algn="tl">
                              <a:srgbClr val="000000"/>
                            </a:outerShdw>
                          </a:effectLst>
                          <a:latin typeface="Arial" pitchFamily="34" charset="0"/>
                          <a:ea typeface="+mn-ea"/>
                          <a:cs typeface="+mn-cs"/>
                          <a:sym typeface="Wingdings" pitchFamily="2" charset="2"/>
                        </a:rPr>
                        <a:t>)</a:t>
                      </a: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20000"/>
                        </a:spcAft>
                        <a:buClr>
                          <a:schemeClr val="hlink"/>
                        </a:buClr>
                        <a:buSzTx/>
                        <a:buFont typeface="Wingdings" pitchFamily="2" charset="2"/>
                        <a:buNone/>
                        <a:tabLst/>
                      </a:pPr>
                      <a:r>
                        <a:rPr kumimoji="0" lang="el-GR" sz="1900" b="1" i="0" u="none" strike="noStrike" cap="none" normalizeH="0" baseline="0" smtClean="0">
                          <a:ln>
                            <a:noFill/>
                          </a:ln>
                          <a:solidFill>
                            <a:schemeClr val="tx1"/>
                          </a:solidFill>
                          <a:effectLst>
                            <a:outerShdw blurRad="38100" dist="38100" dir="2700000" algn="tl">
                              <a:srgbClr val="000000"/>
                            </a:outerShdw>
                          </a:effectLst>
                          <a:latin typeface="Arial" pitchFamily="34" charset="0"/>
                          <a:sym typeface="Wingdings" pitchFamily="2" charset="2"/>
                        </a:rPr>
                        <a:t>Υ = </a:t>
                      </a:r>
                      <a:r>
                        <a:rPr kumimoji="0" lang="el-GR" sz="1900" b="1" i="0" u="none" strike="noStrike" cap="none" normalizeH="0" baseline="0" smtClean="0">
                          <a:ln>
                            <a:noFill/>
                          </a:ln>
                          <a:solidFill>
                            <a:schemeClr val="tx1"/>
                          </a:solidFill>
                          <a:effectLst>
                            <a:outerShdw blurRad="38100" dist="38100" dir="2700000" algn="tl">
                              <a:srgbClr val="000000"/>
                            </a:outerShdw>
                          </a:effectLst>
                          <a:latin typeface="Arial" pitchFamily="34" charset="0"/>
                        </a:rPr>
                        <a:t>32</a:t>
                      </a:r>
                    </a:p>
                  </a:txBody>
                  <a:tcPr marL="18000" marR="18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439">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l-GR" sz="1800" b="1" i="0" u="none" strike="noStrike" cap="none" normalizeH="0" baseline="0" dirty="0" smtClean="0">
                          <a:ln>
                            <a:noFill/>
                          </a:ln>
                          <a:solidFill>
                            <a:srgbClr val="006666"/>
                          </a:solidFill>
                          <a:effectLst>
                            <a:outerShdw blurRad="38100" dist="38100" dir="2700000" algn="tl">
                              <a:srgbClr val="000000"/>
                            </a:outerShdw>
                          </a:effectLst>
                          <a:latin typeface="Arial" pitchFamily="34" charset="0"/>
                        </a:rPr>
                        <a:t>Α_Τ(</a:t>
                      </a:r>
                      <a:r>
                        <a:rPr kumimoji="0" lang="el-GR" sz="1800" b="1" i="0" u="none" strike="noStrike" kern="1200" cap="none" normalizeH="0" baseline="0" dirty="0" smtClean="0">
                          <a:ln>
                            <a:noFill/>
                          </a:ln>
                          <a:solidFill>
                            <a:schemeClr val="tx1"/>
                          </a:solidFill>
                          <a:effectLst>
                            <a:outerShdw blurRad="38100" dist="38100" dir="2700000" algn="tl">
                              <a:srgbClr val="000000"/>
                            </a:outerShdw>
                          </a:effectLst>
                          <a:latin typeface="Arial" pitchFamily="34" charset="0"/>
                          <a:ea typeface="+mn-ea"/>
                          <a:cs typeface="+mn-cs"/>
                          <a:sym typeface="Wingdings" pitchFamily="2" charset="2"/>
                        </a:rPr>
                        <a:t>Χ</a:t>
                      </a:r>
                      <a:r>
                        <a:rPr kumimoji="0" lang="el-GR" sz="1800" b="1" i="0" u="none" strike="noStrike" cap="none" normalizeH="0" baseline="0" dirty="0" smtClean="0">
                          <a:ln>
                            <a:noFill/>
                          </a:ln>
                          <a:solidFill>
                            <a:srgbClr val="006666"/>
                          </a:solidFill>
                          <a:effectLst>
                            <a:outerShdw blurRad="38100" dist="38100" dir="2700000" algn="tl">
                              <a:srgbClr val="000000"/>
                            </a:outerShdw>
                          </a:effectLst>
                          <a:latin typeface="Arial" pitchFamily="34" charset="0"/>
                        </a:rPr>
                        <a:t>)</a:t>
                      </a:r>
                    </a:p>
                  </a:txBody>
                  <a:tcPr marL="18000" marR="180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l-GR" sz="16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rPr>
                        <a:t>Απόλυτη τιμή του Χ</a:t>
                      </a: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l-GR"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rPr>
                        <a:t>Υ </a:t>
                      </a:r>
                      <a:r>
                        <a:rPr kumimoji="0" lang="el-GR"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sym typeface="Wingdings" pitchFamily="2" charset="2"/>
                        </a:rPr>
                        <a:t></a:t>
                      </a:r>
                      <a:r>
                        <a:rPr kumimoji="0" lang="el-GR" sz="1800" b="1" i="0" u="none" strike="noStrike" cap="none" normalizeH="0" baseline="0" dirty="0" smtClean="0">
                          <a:ln>
                            <a:noFill/>
                          </a:ln>
                          <a:solidFill>
                            <a:srgbClr val="FFFF00"/>
                          </a:solidFill>
                          <a:effectLst>
                            <a:outerShdw blurRad="38100" dist="38100" dir="2700000" algn="tl">
                              <a:srgbClr val="000000"/>
                            </a:outerShdw>
                          </a:effectLst>
                          <a:latin typeface="Arial" pitchFamily="34" charset="0"/>
                          <a:sym typeface="Wingdings" pitchFamily="2" charset="2"/>
                        </a:rPr>
                        <a:t> </a:t>
                      </a:r>
                      <a:r>
                        <a:rPr kumimoji="0" lang="el-GR" sz="1800" b="1" i="0" u="none" strike="noStrike" kern="1200" cap="none" normalizeH="0" baseline="0" dirty="0" smtClean="0">
                          <a:ln>
                            <a:noFill/>
                          </a:ln>
                          <a:solidFill>
                            <a:srgbClr val="006666"/>
                          </a:solidFill>
                          <a:effectLst>
                            <a:outerShdw blurRad="38100" dist="38100" dir="2700000" algn="tl">
                              <a:srgbClr val="000000"/>
                            </a:outerShdw>
                          </a:effectLst>
                          <a:latin typeface="Arial" pitchFamily="34" charset="0"/>
                          <a:ea typeface="+mn-ea"/>
                          <a:cs typeface="+mn-cs"/>
                          <a:sym typeface="Wingdings" pitchFamily="2" charset="2"/>
                        </a:rPr>
                        <a:t>Α_Τ</a:t>
                      </a:r>
                      <a:r>
                        <a:rPr kumimoji="0" lang="el-GR" sz="1800" b="1" i="0" u="none" strike="noStrike" kern="1200" cap="none" normalizeH="0" baseline="0" dirty="0" smtClean="0">
                          <a:ln>
                            <a:noFill/>
                          </a:ln>
                          <a:solidFill>
                            <a:schemeClr val="tx1"/>
                          </a:solidFill>
                          <a:effectLst>
                            <a:outerShdw blurRad="38100" dist="38100" dir="2700000" algn="tl">
                              <a:srgbClr val="000000"/>
                            </a:outerShdw>
                          </a:effectLst>
                          <a:latin typeface="Arial" pitchFamily="34" charset="0"/>
                          <a:ea typeface="+mn-ea"/>
                          <a:cs typeface="+mn-cs"/>
                          <a:sym typeface="Wingdings" pitchFamily="2" charset="2"/>
                        </a:rPr>
                        <a:t>(-5</a:t>
                      </a:r>
                      <a:r>
                        <a:rPr kumimoji="0" lang="el-GR" sz="1800" b="1" i="0" u="none" strike="noStrike" kern="1200" cap="none" normalizeH="0" baseline="0" dirty="0" smtClean="0">
                          <a:ln>
                            <a:noFill/>
                          </a:ln>
                          <a:solidFill>
                            <a:srgbClr val="006666"/>
                          </a:solidFill>
                          <a:effectLst>
                            <a:outerShdw blurRad="38100" dist="38100" dir="2700000" algn="tl">
                              <a:srgbClr val="000000"/>
                            </a:outerShdw>
                          </a:effectLst>
                          <a:latin typeface="Arial" pitchFamily="34" charset="0"/>
                          <a:ea typeface="+mn-ea"/>
                          <a:cs typeface="+mn-cs"/>
                          <a:sym typeface="Wingdings" pitchFamily="2" charset="2"/>
                        </a:rPr>
                        <a:t>)</a:t>
                      </a: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l-GR" sz="19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sym typeface="Wingdings" pitchFamily="2" charset="2"/>
                        </a:rPr>
                        <a:t>Υ = </a:t>
                      </a:r>
                      <a:r>
                        <a:rPr kumimoji="0" lang="el-GR" sz="19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rPr>
                        <a:t>5</a:t>
                      </a:r>
                    </a:p>
                  </a:txBody>
                  <a:tcPr marL="18000" marR="18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65413"/>
                                        </p:tgtEl>
                                        <p:attrNameLst>
                                          <p:attrName>style.visibility</p:attrName>
                                        </p:attrNameLst>
                                      </p:cBhvr>
                                      <p:to>
                                        <p:strVal val="visible"/>
                                      </p:to>
                                    </p:set>
                                    <p:anim calcmode="lin" valueType="num">
                                      <p:cBhvr>
                                        <p:cTn id="7" dur="1000" fill="hold"/>
                                        <p:tgtEl>
                                          <p:spTgt spid="265413"/>
                                        </p:tgtEl>
                                        <p:attrNameLst>
                                          <p:attrName>ppt_w</p:attrName>
                                        </p:attrNameLst>
                                      </p:cBhvr>
                                      <p:tavLst>
                                        <p:tav tm="0">
                                          <p:val>
                                            <p:fltVal val="0"/>
                                          </p:val>
                                        </p:tav>
                                        <p:tav tm="100000">
                                          <p:val>
                                            <p:strVal val="#ppt_w"/>
                                          </p:val>
                                        </p:tav>
                                      </p:tavLst>
                                    </p:anim>
                                    <p:anim calcmode="lin" valueType="num">
                                      <p:cBhvr>
                                        <p:cTn id="8" dur="1000" fill="hold"/>
                                        <p:tgtEl>
                                          <p:spTgt spid="265413"/>
                                        </p:tgtEl>
                                        <p:attrNameLst>
                                          <p:attrName>ppt_h</p:attrName>
                                        </p:attrNameLst>
                                      </p:cBhvr>
                                      <p:tavLst>
                                        <p:tav tm="0">
                                          <p:val>
                                            <p:fltVal val="0"/>
                                          </p:val>
                                        </p:tav>
                                        <p:tav tm="100000">
                                          <p:val>
                                            <p:strVal val="#ppt_h"/>
                                          </p:val>
                                        </p:tav>
                                      </p:tavLst>
                                    </p:anim>
                                    <p:anim calcmode="lin" valueType="num">
                                      <p:cBhvr>
                                        <p:cTn id="9" dur="1000" fill="hold"/>
                                        <p:tgtEl>
                                          <p:spTgt spid="265413"/>
                                        </p:tgtEl>
                                        <p:attrNameLst>
                                          <p:attrName>style.rotation</p:attrName>
                                        </p:attrNameLst>
                                      </p:cBhvr>
                                      <p:tavLst>
                                        <p:tav tm="0">
                                          <p:val>
                                            <p:fltVal val="90"/>
                                          </p:val>
                                        </p:tav>
                                        <p:tav tm="100000">
                                          <p:val>
                                            <p:fltVal val="0"/>
                                          </p:val>
                                        </p:tav>
                                      </p:tavLst>
                                    </p:anim>
                                    <p:animEffect transition="in" filter="fade">
                                      <p:cBhvr>
                                        <p:cTn id="10" dur="1000"/>
                                        <p:tgtEl>
                                          <p:spTgt spid="265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kern="1200" dirty="0" smtClean="0">
                <a:solidFill>
                  <a:srgbClr val="0099FF"/>
                </a:solidFill>
                <a:latin typeface="+mn-lt"/>
                <a:ea typeface="+mn-ea"/>
                <a:cs typeface="+mn-cs"/>
              </a:rPr>
              <a:t>Εκφράσεις</a:t>
            </a:r>
            <a:r>
              <a:rPr lang="en-US" kern="1200" dirty="0" smtClean="0">
                <a:solidFill>
                  <a:srgbClr val="0099FF"/>
                </a:solidFill>
                <a:latin typeface="+mn-lt"/>
                <a:ea typeface="+mn-ea"/>
                <a:cs typeface="+mn-cs"/>
              </a:rPr>
              <a:t> (expressions)</a:t>
            </a:r>
            <a:r>
              <a:rPr lang="el-GR" kern="1200" dirty="0" smtClean="0">
                <a:solidFill>
                  <a:srgbClr val="0099FF"/>
                </a:solidFill>
                <a:latin typeface="+mn-lt"/>
                <a:ea typeface="+mn-ea"/>
                <a:cs typeface="+mn-cs"/>
              </a:rPr>
              <a:t/>
            </a:r>
            <a:br>
              <a:rPr lang="el-GR" kern="1200" dirty="0" smtClean="0">
                <a:solidFill>
                  <a:srgbClr val="0099FF"/>
                </a:solidFill>
                <a:latin typeface="+mn-lt"/>
                <a:ea typeface="+mn-ea"/>
                <a:cs typeface="+mn-cs"/>
              </a:rPr>
            </a:br>
            <a:endParaRPr lang="el-GR" kern="1200" dirty="0" smtClean="0">
              <a:solidFill>
                <a:srgbClr val="0099FF"/>
              </a:solidFill>
              <a:latin typeface="+mn-lt"/>
              <a:ea typeface="+mn-ea"/>
              <a:cs typeface="+mn-cs"/>
            </a:endParaRPr>
          </a:p>
        </p:txBody>
      </p:sp>
      <p:sp>
        <p:nvSpPr>
          <p:cNvPr id="3" name="2 - Θέση περιεχομένου"/>
          <p:cNvSpPr>
            <a:spLocks noGrp="1"/>
          </p:cNvSpPr>
          <p:nvPr>
            <p:ph idx="1"/>
          </p:nvPr>
        </p:nvSpPr>
        <p:spPr>
          <a:xfrm>
            <a:off x="1752600" y="1395413"/>
            <a:ext cx="7010400" cy="5242454"/>
          </a:xfrm>
        </p:spPr>
        <p:txBody>
          <a:bodyPr/>
          <a:lstStyle/>
          <a:p>
            <a:pPr marL="0" lvl="1" indent="6350" fontAlgn="auto">
              <a:lnSpc>
                <a:spcPct val="110000"/>
              </a:lnSpc>
              <a:spcBef>
                <a:spcPct val="0"/>
              </a:spcBef>
              <a:spcAft>
                <a:spcPts val="0"/>
              </a:spcAft>
              <a:buNone/>
              <a:defRPr/>
            </a:pPr>
            <a:r>
              <a:rPr lang="el-GR" sz="2000" dirty="0" smtClean="0">
                <a:sym typeface="Symbol" pitchFamily="18" charset="2"/>
              </a:rPr>
              <a:t>Σχηματίζονται από </a:t>
            </a:r>
            <a:r>
              <a:rPr lang="el-GR" sz="2000" dirty="0" err="1" smtClean="0">
                <a:sym typeface="Symbol" pitchFamily="18" charset="2"/>
              </a:rPr>
              <a:t>τελεστέους</a:t>
            </a:r>
            <a:r>
              <a:rPr lang="el-GR" sz="2000" dirty="0" smtClean="0">
                <a:sym typeface="Symbol" pitchFamily="18" charset="2"/>
              </a:rPr>
              <a:t> (σταθερές, μεταβλητές και συναρτήσεις)</a:t>
            </a:r>
            <a:r>
              <a:rPr lang="en-US" sz="2000" dirty="0" smtClean="0">
                <a:sym typeface="Symbol" pitchFamily="18" charset="2"/>
              </a:rPr>
              <a:t>, </a:t>
            </a:r>
            <a:r>
              <a:rPr lang="el-GR" sz="2000" dirty="0" smtClean="0">
                <a:sym typeface="Symbol" pitchFamily="18" charset="2"/>
              </a:rPr>
              <a:t>από τελεστές</a:t>
            </a:r>
            <a:r>
              <a:rPr lang="en-US" sz="2000" dirty="0" smtClean="0">
                <a:sym typeface="Symbol" pitchFamily="18" charset="2"/>
              </a:rPr>
              <a:t> </a:t>
            </a:r>
            <a:r>
              <a:rPr lang="el-GR" sz="2000" dirty="0" smtClean="0">
                <a:sym typeface="Symbol" pitchFamily="18" charset="2"/>
              </a:rPr>
              <a:t>και παρενθέσεις.</a:t>
            </a:r>
          </a:p>
          <a:p>
            <a:pPr marL="0" lvl="1" indent="6350" fontAlgn="auto">
              <a:lnSpc>
                <a:spcPct val="110000"/>
              </a:lnSpc>
              <a:spcBef>
                <a:spcPct val="0"/>
              </a:spcBef>
              <a:spcAft>
                <a:spcPts val="0"/>
              </a:spcAft>
              <a:buNone/>
              <a:defRPr/>
            </a:pPr>
            <a:endParaRPr lang="el-GR" sz="2000" dirty="0" smtClean="0">
              <a:sym typeface="Symbol" pitchFamily="18" charset="2"/>
            </a:endParaRPr>
          </a:p>
          <a:p>
            <a:pPr marL="0" lvl="1" indent="6350" fontAlgn="auto">
              <a:lnSpc>
                <a:spcPct val="110000"/>
              </a:lnSpc>
              <a:spcBef>
                <a:spcPct val="0"/>
              </a:spcBef>
              <a:spcAft>
                <a:spcPts val="0"/>
              </a:spcAft>
              <a:buNone/>
              <a:defRPr/>
            </a:pPr>
            <a:r>
              <a:rPr lang="el-GR" sz="2000" dirty="0" smtClean="0">
                <a:sym typeface="Symbol" pitchFamily="18" charset="2"/>
              </a:rPr>
              <a:t>Αποδίδονται τιμές στις μεταβλητές και στις σταθερές και στη συνέχεια εκτελούνται οι πράξεις που ορίζουν οι τελεστές.</a:t>
            </a:r>
          </a:p>
          <a:p>
            <a:pPr marL="0" lvl="1" indent="6350" fontAlgn="auto">
              <a:lnSpc>
                <a:spcPct val="110000"/>
              </a:lnSpc>
              <a:spcBef>
                <a:spcPct val="0"/>
              </a:spcBef>
              <a:spcAft>
                <a:spcPts val="0"/>
              </a:spcAft>
              <a:buNone/>
              <a:defRPr/>
            </a:pPr>
            <a:endParaRPr lang="el-GR" sz="2000" dirty="0" smtClean="0">
              <a:sym typeface="Symbol" pitchFamily="18" charset="2"/>
            </a:endParaRPr>
          </a:p>
          <a:p>
            <a:pPr marL="0" lvl="1" indent="0" fontAlgn="auto">
              <a:lnSpc>
                <a:spcPct val="110000"/>
              </a:lnSpc>
              <a:spcBef>
                <a:spcPct val="0"/>
              </a:spcBef>
              <a:spcAft>
                <a:spcPts val="0"/>
              </a:spcAft>
              <a:buNone/>
              <a:defRPr/>
            </a:pPr>
            <a:r>
              <a:rPr lang="el-GR" sz="2000" b="1" dirty="0" smtClean="0">
                <a:sym typeface="Symbol" pitchFamily="18" charset="2"/>
              </a:rPr>
              <a:t>Παραδείγματα</a:t>
            </a:r>
            <a:r>
              <a:rPr lang="el-GR" sz="2000" dirty="0" smtClean="0">
                <a:sym typeface="Symbol" pitchFamily="18" charset="2"/>
              </a:rPr>
              <a:t>:</a:t>
            </a:r>
          </a:p>
          <a:p>
            <a:pPr marL="1371600" lvl="2" indent="-209550" fontAlgn="auto">
              <a:lnSpc>
                <a:spcPct val="110000"/>
              </a:lnSpc>
              <a:spcBef>
                <a:spcPct val="0"/>
              </a:spcBef>
              <a:spcAft>
                <a:spcPts val="0"/>
              </a:spcAft>
              <a:buNone/>
              <a:defRPr/>
            </a:pPr>
            <a:r>
              <a:rPr lang="el-GR" dirty="0" smtClean="0">
                <a:sym typeface="Symbol" pitchFamily="18" charset="2"/>
              </a:rPr>
              <a:t>μαθητέςΑ1 + μαθητέςΑ2 + μαθητέςΑ3</a:t>
            </a:r>
          </a:p>
          <a:p>
            <a:pPr marL="1371600" lvl="2" indent="-209550" fontAlgn="auto">
              <a:lnSpc>
                <a:spcPct val="110000"/>
              </a:lnSpc>
              <a:spcBef>
                <a:spcPct val="0"/>
              </a:spcBef>
              <a:spcAft>
                <a:spcPts val="0"/>
              </a:spcAft>
              <a:buNone/>
              <a:defRPr/>
            </a:pPr>
            <a:r>
              <a:rPr lang="el-GR" dirty="0" smtClean="0">
                <a:sym typeface="Symbol" pitchFamily="18" charset="2"/>
              </a:rPr>
              <a:t>5*α-β/2+4*(</a:t>
            </a:r>
            <a:r>
              <a:rPr lang="el-GR" dirty="0" err="1" smtClean="0">
                <a:sym typeface="Symbol" pitchFamily="18" charset="2"/>
              </a:rPr>
              <a:t>γ+1</a:t>
            </a:r>
            <a:r>
              <a:rPr lang="el-GR" dirty="0" smtClean="0">
                <a:sym typeface="Symbol" pitchFamily="18" charset="2"/>
              </a:rPr>
              <a:t>)</a:t>
            </a:r>
          </a:p>
          <a:p>
            <a:pPr marL="1371600" lvl="2" indent="-209550" fontAlgn="auto">
              <a:lnSpc>
                <a:spcPct val="110000"/>
              </a:lnSpc>
              <a:spcBef>
                <a:spcPct val="0"/>
              </a:spcBef>
              <a:spcAft>
                <a:spcPts val="0"/>
              </a:spcAft>
              <a:buNone/>
              <a:defRPr/>
            </a:pPr>
            <a:r>
              <a:rPr lang="el-GR" dirty="0" smtClean="0">
                <a:sym typeface="Symbol" pitchFamily="18" charset="2"/>
              </a:rPr>
              <a:t>2*ημ(ω)+2^2</a:t>
            </a:r>
          </a:p>
          <a:p>
            <a:pPr marL="1371600" lvl="2" indent="-209550" fontAlgn="auto">
              <a:lnSpc>
                <a:spcPct val="110000"/>
              </a:lnSpc>
              <a:spcBef>
                <a:spcPct val="0"/>
              </a:spcBef>
              <a:spcAft>
                <a:spcPts val="0"/>
              </a:spcAft>
              <a:buNone/>
              <a:defRPr/>
            </a:pPr>
            <a:r>
              <a:rPr lang="el-GR" dirty="0" smtClean="0">
                <a:sym typeface="Symbol" pitchFamily="18" charset="2"/>
              </a:rPr>
              <a:t>πίεση &gt; 10</a:t>
            </a:r>
          </a:p>
          <a:p>
            <a:pPr marL="1371600" lvl="2" indent="-209550" fontAlgn="auto">
              <a:lnSpc>
                <a:spcPct val="110000"/>
              </a:lnSpc>
              <a:spcBef>
                <a:spcPct val="0"/>
              </a:spcBef>
              <a:spcAft>
                <a:spcPts val="0"/>
              </a:spcAft>
              <a:buNone/>
              <a:defRPr/>
            </a:pPr>
            <a:r>
              <a:rPr lang="el-GR" dirty="0" smtClean="0">
                <a:sym typeface="Symbol" pitchFamily="18" charset="2"/>
              </a:rPr>
              <a:t>Βρέχει ή Χιονίζει</a:t>
            </a:r>
          </a:p>
          <a:p>
            <a:pPr marL="1371600" lvl="2" indent="-209550" fontAlgn="auto">
              <a:lnSpc>
                <a:spcPct val="110000"/>
              </a:lnSpc>
              <a:spcBef>
                <a:spcPct val="0"/>
              </a:spcBef>
              <a:spcAft>
                <a:spcPts val="0"/>
              </a:spcAft>
              <a:buNone/>
              <a:defRPr/>
            </a:pPr>
            <a:r>
              <a:rPr lang="el-GR" dirty="0" smtClean="0">
                <a:sym typeface="Symbol" pitchFamily="18" charset="2"/>
              </a:rPr>
              <a:t>5+12/3*2-1</a:t>
            </a:r>
          </a:p>
          <a:p>
            <a:pPr marL="1371600" lvl="2" indent="-209550" fontAlgn="auto">
              <a:lnSpc>
                <a:spcPct val="110000"/>
              </a:lnSpc>
              <a:spcBef>
                <a:spcPct val="0"/>
              </a:spcBef>
              <a:spcAft>
                <a:spcPts val="0"/>
              </a:spcAft>
              <a:buNone/>
              <a:defRPr/>
            </a:pPr>
            <a:r>
              <a:rPr lang="el-GR" dirty="0" smtClean="0">
                <a:sym typeface="Symbol" pitchFamily="18" charset="2"/>
              </a:rPr>
              <a:t>5+12/3*(2-1)</a:t>
            </a:r>
          </a:p>
          <a:p>
            <a:pPr marL="1371600" lvl="2" indent="-209550" fontAlgn="auto">
              <a:lnSpc>
                <a:spcPct val="110000"/>
              </a:lnSpc>
              <a:spcBef>
                <a:spcPct val="0"/>
              </a:spcBef>
              <a:spcAft>
                <a:spcPts val="0"/>
              </a:spcAft>
              <a:buNone/>
              <a:defRPr/>
            </a:pPr>
            <a:endParaRPr lang="el-GR" dirty="0" smtClean="0">
              <a:sym typeface="Symbol" pitchFamily="18" charset="2"/>
            </a:endParaRPr>
          </a:p>
          <a:p>
            <a:pPr>
              <a:buNone/>
            </a:pPr>
            <a:endParaRPr lang="el-GR" dirty="0"/>
          </a:p>
        </p:txBody>
      </p:sp>
      <p:sp>
        <p:nvSpPr>
          <p:cNvPr id="4" name="3 - Θέση αριθμού διαφάνειας"/>
          <p:cNvSpPr>
            <a:spLocks noGrp="1"/>
          </p:cNvSpPr>
          <p:nvPr>
            <p:ph type="sldNum" sz="quarter" idx="12"/>
          </p:nvPr>
        </p:nvSpPr>
        <p:spPr/>
        <p:txBody>
          <a:bodyPr/>
          <a:lstStyle/>
          <a:p>
            <a:fld id="{811AAEEF-F233-4E32-A923-D4DF4B556C67}" type="slidenum">
              <a:rPr lang="en-US" smtClean="0"/>
              <a:pPr/>
              <a:t>77</a:t>
            </a:fld>
            <a:endParaRPr lang="en-US" dirty="0"/>
          </a:p>
        </p:txBody>
      </p:sp>
    </p:spTree>
  </p:cSld>
  <p:clrMapOvr>
    <a:masterClrMapping/>
  </p:clrMapOvr>
  <p:transition>
    <p:fade thruBlk="1"/>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81667" y="304800"/>
            <a:ext cx="7535333" cy="838200"/>
          </a:xfrm>
        </p:spPr>
        <p:txBody>
          <a:bodyPr/>
          <a:lstStyle/>
          <a:p>
            <a:r>
              <a:rPr lang="el-GR" dirty="0" smtClean="0"/>
              <a:t>2.2.7 Εντολές και δομές αλγορίθμου</a:t>
            </a:r>
            <a:br>
              <a:rPr lang="el-GR" dirty="0" smtClean="0"/>
            </a:br>
            <a:endParaRPr lang="el-GR" dirty="0"/>
          </a:p>
        </p:txBody>
      </p:sp>
      <p:sp>
        <p:nvSpPr>
          <p:cNvPr id="3" name="2 - Θέση περιεχομένου"/>
          <p:cNvSpPr>
            <a:spLocks noGrp="1"/>
          </p:cNvSpPr>
          <p:nvPr>
            <p:ph idx="1"/>
          </p:nvPr>
        </p:nvSpPr>
        <p:spPr/>
        <p:txBody>
          <a:bodyPr/>
          <a:lstStyle/>
          <a:p>
            <a:pPr marL="0" indent="0">
              <a:buNone/>
            </a:pPr>
            <a:r>
              <a:rPr lang="el-GR" dirty="0" smtClean="0"/>
              <a:t>Κάθε αλγόριθμος διατυπωμένος σε </a:t>
            </a:r>
            <a:r>
              <a:rPr lang="el-GR" dirty="0" err="1" smtClean="0"/>
              <a:t>ψευδογλώσσα</a:t>
            </a:r>
            <a:r>
              <a:rPr lang="el-GR" dirty="0" smtClean="0"/>
              <a:t> ξεκινά με τη γραμμή</a:t>
            </a:r>
          </a:p>
          <a:p>
            <a:pPr marL="0" indent="0">
              <a:buNone/>
            </a:pPr>
            <a:endParaRPr lang="el-GR" dirty="0" smtClean="0"/>
          </a:p>
          <a:p>
            <a:pPr>
              <a:buNone/>
            </a:pPr>
            <a:r>
              <a:rPr lang="el-GR" b="1" dirty="0" smtClean="0"/>
              <a:t>Αλγόριθμος</a:t>
            </a:r>
            <a:r>
              <a:rPr lang="el-GR" dirty="0" smtClean="0"/>
              <a:t> </a:t>
            </a:r>
            <a:r>
              <a:rPr lang="el-GR" dirty="0" err="1" smtClean="0"/>
              <a:t>όνομα_αλγορίθμου</a:t>
            </a:r>
            <a:endParaRPr lang="el-GR" dirty="0" smtClean="0"/>
          </a:p>
          <a:p>
            <a:pPr>
              <a:buNone/>
            </a:pPr>
            <a:r>
              <a:rPr lang="el-GR" dirty="0" smtClean="0"/>
              <a:t>και τελειώνει με τη γραμμή</a:t>
            </a:r>
          </a:p>
          <a:p>
            <a:pPr>
              <a:buNone/>
            </a:pPr>
            <a:r>
              <a:rPr lang="el-GR" b="1" dirty="0" smtClean="0"/>
              <a:t>Τέλος</a:t>
            </a:r>
            <a:r>
              <a:rPr lang="el-GR" dirty="0" smtClean="0"/>
              <a:t> </a:t>
            </a:r>
            <a:r>
              <a:rPr lang="el-GR" dirty="0" err="1" smtClean="0"/>
              <a:t>όνομα_αλγορίθμου</a:t>
            </a:r>
            <a:endParaRPr lang="el-GR" dirty="0" smtClean="0"/>
          </a:p>
          <a:p>
            <a:pPr>
              <a:buNone/>
            </a:pPr>
            <a:endParaRPr lang="el-GR" dirty="0"/>
          </a:p>
        </p:txBody>
      </p:sp>
      <p:sp>
        <p:nvSpPr>
          <p:cNvPr id="4" name="3 - Θέση αριθμού διαφάνειας"/>
          <p:cNvSpPr>
            <a:spLocks noGrp="1"/>
          </p:cNvSpPr>
          <p:nvPr>
            <p:ph type="sldNum" sz="quarter" idx="12"/>
          </p:nvPr>
        </p:nvSpPr>
        <p:spPr/>
        <p:txBody>
          <a:bodyPr/>
          <a:lstStyle/>
          <a:p>
            <a:fld id="{811AAEEF-F233-4E32-A923-D4DF4B556C67}" type="slidenum">
              <a:rPr lang="en-US" smtClean="0"/>
              <a:pPr/>
              <a:t>78</a:t>
            </a:fld>
            <a:endParaRPr lang="en-US" dirty="0"/>
          </a:p>
        </p:txBody>
      </p:sp>
      <p:sp>
        <p:nvSpPr>
          <p:cNvPr id="5" name="4 - Επεξήγηση με γραμμή 1"/>
          <p:cNvSpPr/>
          <p:nvPr/>
        </p:nvSpPr>
        <p:spPr bwMode="auto">
          <a:xfrm>
            <a:off x="6705600" y="2099733"/>
            <a:ext cx="1905000" cy="535531"/>
          </a:xfrm>
          <a:prstGeom prst="borderCallout1">
            <a:avLst/>
          </a:prstGeom>
          <a:solidFill>
            <a:srgbClr val="006666"/>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el-GR" b="1" dirty="0" smtClean="0"/>
              <a:t>Δεσμευμένη λέξη</a:t>
            </a:r>
            <a:endParaRPr kumimoji="0" lang="el-GR" sz="18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ndParaRPr>
          </a:p>
        </p:txBody>
      </p:sp>
      <p:cxnSp>
        <p:nvCxnSpPr>
          <p:cNvPr id="7" name="6 - Ευθύγραμμο βέλος σύνδεσης"/>
          <p:cNvCxnSpPr/>
          <p:nvPr/>
        </p:nvCxnSpPr>
        <p:spPr bwMode="auto">
          <a:xfrm flipH="1">
            <a:off x="3225800" y="2370667"/>
            <a:ext cx="3454400" cy="550333"/>
          </a:xfrm>
          <a:prstGeom prst="straightConnector1">
            <a:avLst/>
          </a:prstGeom>
          <a:solidFill>
            <a:srgbClr val="C0C0C0"/>
          </a:solidFill>
          <a:ln w="28575" cap="flat" cmpd="sng" algn="ctr">
            <a:solidFill>
              <a:schemeClr val="tx1"/>
            </a:solidFill>
            <a:prstDash val="solid"/>
            <a:round/>
            <a:headEnd type="none" w="med" len="med"/>
            <a:tailEnd type="arrow"/>
          </a:ln>
          <a:effectLst/>
        </p:spPr>
      </p:cxnSp>
      <p:cxnSp>
        <p:nvCxnSpPr>
          <p:cNvPr id="11" name="10 - Ευθύγραμμο βέλος σύνδεσης"/>
          <p:cNvCxnSpPr/>
          <p:nvPr/>
        </p:nvCxnSpPr>
        <p:spPr bwMode="auto">
          <a:xfrm flipH="1">
            <a:off x="2523067" y="2616200"/>
            <a:ext cx="4766733" cy="1456267"/>
          </a:xfrm>
          <a:prstGeom prst="straightConnector1">
            <a:avLst/>
          </a:prstGeom>
          <a:solidFill>
            <a:srgbClr val="C0C0C0"/>
          </a:solidFill>
          <a:ln w="28575" cap="flat" cmpd="sng" algn="ctr">
            <a:solidFill>
              <a:schemeClr val="tx1"/>
            </a:solidFill>
            <a:prstDash val="solid"/>
            <a:round/>
            <a:headEnd type="none" w="med" len="med"/>
            <a:tailEnd type="arrow"/>
          </a:ln>
          <a:effectLst/>
        </p:spPr>
      </p:cxnSp>
    </p:spTree>
  </p:cSld>
  <p:clrMapOvr>
    <a:masterClrMapping/>
  </p:clrMapOvr>
  <p:transition>
    <p:fade thruBlk="1"/>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marL="0" indent="0">
              <a:buNone/>
            </a:pPr>
            <a:r>
              <a:rPr lang="el-GR" dirty="0" smtClean="0"/>
              <a:t>Οι </a:t>
            </a:r>
            <a:r>
              <a:rPr lang="el-GR" b="1" dirty="0" smtClean="0"/>
              <a:t>εντολές</a:t>
            </a:r>
            <a:r>
              <a:rPr lang="el-GR" dirty="0" smtClean="0"/>
              <a:t> είναι λέξεις (συνήθως ρήματα σε προστακτική) ή συμβολισμοί που προσδιορίζουν μία σαφή ενέργεια. Οι λέξεις που έχουν αυστηρά καθορισμένο νόημα στην </a:t>
            </a:r>
            <a:r>
              <a:rPr lang="el-GR" dirty="0" err="1" smtClean="0"/>
              <a:t>ψευδογλώσσα</a:t>
            </a:r>
            <a:r>
              <a:rPr lang="el-GR" dirty="0" smtClean="0"/>
              <a:t> καλούνται </a:t>
            </a:r>
            <a:r>
              <a:rPr lang="el-GR" b="1" dirty="0" smtClean="0"/>
              <a:t>δεσμευμένες</a:t>
            </a:r>
            <a:r>
              <a:rPr lang="el-GR" dirty="0" smtClean="0"/>
              <a:t> λέξεις.</a:t>
            </a:r>
          </a:p>
          <a:p>
            <a:pPr marL="0" indent="0">
              <a:buNone/>
            </a:pPr>
            <a:r>
              <a:rPr lang="el-GR" dirty="0" smtClean="0"/>
              <a:t>Οι εντολές γράφονται σε ξεχωριστές γραμμές. </a:t>
            </a:r>
            <a:br>
              <a:rPr lang="el-GR" dirty="0" smtClean="0"/>
            </a:br>
            <a:r>
              <a:rPr lang="el-GR" dirty="0" smtClean="0"/>
              <a:t/>
            </a:r>
            <a:br>
              <a:rPr lang="el-GR" dirty="0" smtClean="0"/>
            </a:br>
            <a:r>
              <a:rPr lang="el-GR" dirty="0" smtClean="0"/>
              <a:t>Επεξηγηματικά σχόλια μπορούν να γράφονται οπουδήποτε στο σώμα του αλγορίθμου. Ένα σχόλιο αρχίζει με το χαρακτήρα θαυμαστικό (!).</a:t>
            </a:r>
            <a:endParaRPr lang="el-GR" dirty="0"/>
          </a:p>
        </p:txBody>
      </p:sp>
      <p:sp>
        <p:nvSpPr>
          <p:cNvPr id="4" name="3 - Θέση αριθμού διαφάνειας"/>
          <p:cNvSpPr>
            <a:spLocks noGrp="1"/>
          </p:cNvSpPr>
          <p:nvPr>
            <p:ph type="sldNum" sz="quarter" idx="12"/>
          </p:nvPr>
        </p:nvSpPr>
        <p:spPr/>
        <p:txBody>
          <a:bodyPr/>
          <a:lstStyle/>
          <a:p>
            <a:fld id="{811AAEEF-F233-4E32-A923-D4DF4B556C67}" type="slidenum">
              <a:rPr lang="en-US" smtClean="0"/>
              <a:pPr/>
              <a:t>79</a:t>
            </a:fld>
            <a:endParaRPr lang="en-US" dirty="0"/>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pPr>
              <a:buNone/>
            </a:pPr>
            <a:r>
              <a:rPr lang="el-GR" dirty="0" smtClean="0"/>
              <a:t>Οι συνηθέστεροι πόροι για τους οποίους ενδιαφερόμαστε είναι ο </a:t>
            </a:r>
            <a:r>
              <a:rPr lang="el-GR" b="1" i="1" dirty="0" smtClean="0"/>
              <a:t>χρόνος</a:t>
            </a:r>
            <a:r>
              <a:rPr lang="el-GR" dirty="0" smtClean="0"/>
              <a:t>, οπότε μιλάμε για τη χρονική πολυπλοκότητα του αλγορίθμου, δηλαδή πόσα «</a:t>
            </a:r>
            <a:r>
              <a:rPr lang="el-GR" dirty="0" smtClean="0">
                <a:hlinkClick r:id="rId2" tooltip="Μνήμη υπολογιστή"/>
              </a:rPr>
              <a:t>βήματα</a:t>
            </a:r>
            <a:r>
              <a:rPr lang="el-GR" dirty="0" smtClean="0"/>
              <a:t>» χρειάζεται να εκτελέσει ο αλγόριθμος, και ο </a:t>
            </a:r>
            <a:r>
              <a:rPr lang="el-GR" b="1" i="1" dirty="0" smtClean="0"/>
              <a:t>χώρος</a:t>
            </a:r>
            <a:r>
              <a:rPr lang="el-GR" dirty="0" smtClean="0"/>
              <a:t>, οπότε μιλάμε για τη χωρική πολυπλοκότητα, δηλαδή πόσο χώρο (</a:t>
            </a:r>
            <a:r>
              <a:rPr lang="el-GR" dirty="0" smtClean="0">
                <a:hlinkClick r:id="rId2" tooltip="Μνήμη υπολογιστή"/>
              </a:rPr>
              <a:t>μνήμη</a:t>
            </a:r>
            <a:r>
              <a:rPr lang="el-GR" dirty="0" smtClean="0"/>
              <a:t>) χρειάζεται ο αλγόριθμος. Εκτός από αυτούς τους πόρους, κατά περίπτωση, μπορεί να ενδιαφερόμαστε και για άλλους, όπως για παράδειγμα πόσοι </a:t>
            </a:r>
            <a:r>
              <a:rPr lang="el-GR" dirty="0" smtClean="0">
                <a:hlinkClick r:id="rId3" tooltip="Παράλληλα και κατανεμημένα συστήματα"/>
              </a:rPr>
              <a:t>παράλληλοι επεξεργαστές</a:t>
            </a:r>
            <a:r>
              <a:rPr lang="el-GR" dirty="0" smtClean="0"/>
              <a:t> χρειάζονται για να λυθεί ένα πρόβλημα</a:t>
            </a:r>
            <a:endParaRPr lang="el-GR" dirty="0"/>
          </a:p>
        </p:txBody>
      </p:sp>
      <p:sp>
        <p:nvSpPr>
          <p:cNvPr id="5" name="4 - Θέση αριθμού διαφάνειας"/>
          <p:cNvSpPr>
            <a:spLocks noGrp="1"/>
          </p:cNvSpPr>
          <p:nvPr>
            <p:ph type="sldNum" sz="quarter" idx="12"/>
          </p:nvPr>
        </p:nvSpPr>
        <p:spPr/>
        <p:txBody>
          <a:bodyPr/>
          <a:lstStyle/>
          <a:p>
            <a:fld id="{811AAEEF-F233-4E32-A923-D4DF4B556C67}" type="slidenum">
              <a:rPr lang="en-US" smtClean="0"/>
              <a:pPr/>
              <a:t>8</a:t>
            </a:fld>
            <a:endParaRPr lang="en-US" dirty="0"/>
          </a:p>
        </p:txBody>
      </p:sp>
    </p:spTree>
  </p:cSld>
  <p:clrMapOvr>
    <a:masterClrMapping/>
  </p:clrMapOvr>
  <p:transition>
    <p:fade thruBlk="1"/>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90133" y="177801"/>
            <a:ext cx="7433734" cy="1159932"/>
          </a:xfrm>
        </p:spPr>
        <p:txBody>
          <a:bodyPr/>
          <a:lstStyle/>
          <a:p>
            <a:r>
              <a:rPr lang="el-GR" dirty="0" smtClean="0"/>
              <a:t>2.2.7.1 Εκχώρηση, Είσοδος και Έξοδος τιμών</a:t>
            </a:r>
            <a:br>
              <a:rPr lang="el-GR" dirty="0" smtClean="0"/>
            </a:br>
            <a:endParaRPr lang="el-GR" dirty="0"/>
          </a:p>
        </p:txBody>
      </p:sp>
      <p:sp>
        <p:nvSpPr>
          <p:cNvPr id="3" name="2 - Θέση περιεχομένου"/>
          <p:cNvSpPr>
            <a:spLocks noGrp="1"/>
          </p:cNvSpPr>
          <p:nvPr>
            <p:ph idx="1"/>
          </p:nvPr>
        </p:nvSpPr>
        <p:spPr>
          <a:xfrm>
            <a:off x="1752600" y="1024466"/>
            <a:ext cx="7010400" cy="5833533"/>
          </a:xfrm>
        </p:spPr>
        <p:txBody>
          <a:bodyPr/>
          <a:lstStyle/>
          <a:p>
            <a:pPr>
              <a:buFont typeface="Wingdings" pitchFamily="2" charset="2"/>
              <a:buChar char="ü"/>
            </a:pPr>
            <a:r>
              <a:rPr lang="el-GR" dirty="0" smtClean="0"/>
              <a:t>Η γενική μορφή της εντολής εκχώρησης είναι:</a:t>
            </a:r>
          </a:p>
          <a:p>
            <a:pPr>
              <a:buNone/>
            </a:pPr>
            <a:r>
              <a:rPr lang="el-GR" b="1" dirty="0" smtClean="0"/>
              <a:t>Μεταβλητή </a:t>
            </a:r>
            <a:r>
              <a:rPr lang="el-GR" b="1" dirty="0" err="1" smtClean="0"/>
              <a:t>←Έκφραση</a:t>
            </a:r>
            <a:endParaRPr lang="el-GR" b="1" dirty="0" smtClean="0"/>
          </a:p>
          <a:p>
            <a:pPr marL="0" indent="0">
              <a:buNone/>
            </a:pPr>
            <a:r>
              <a:rPr lang="el-GR" dirty="0" smtClean="0"/>
              <a:t>και η λειτουργία της είναι: «εκτελούνται οι πράξεις στην έκφραση και η τιμή της εκχωρείται (αποδίδεται, μεταβιβάζεται) στη μεταβλητή»</a:t>
            </a:r>
          </a:p>
          <a:p>
            <a:pPr marL="0" indent="355600">
              <a:buFont typeface="Wingdings" pitchFamily="2" charset="2"/>
              <a:buChar char="ü"/>
            </a:pPr>
            <a:r>
              <a:rPr lang="el-GR" dirty="0" smtClean="0"/>
              <a:t>Η εκχώρηση τιμών επιτυγχάνεται και με τις εντολές εισόδου. Η εντολή</a:t>
            </a:r>
          </a:p>
          <a:p>
            <a:pPr>
              <a:buNone/>
            </a:pPr>
            <a:r>
              <a:rPr lang="el-GR" b="1" dirty="0" smtClean="0"/>
              <a:t>Διάβασε</a:t>
            </a:r>
            <a:r>
              <a:rPr lang="el-GR" dirty="0" smtClean="0"/>
              <a:t> </a:t>
            </a:r>
            <a:r>
              <a:rPr lang="el-GR" dirty="0" err="1" smtClean="0"/>
              <a:t>λίστα_μεταβλητών</a:t>
            </a:r>
            <a:endParaRPr lang="el-GR" dirty="0" smtClean="0"/>
          </a:p>
          <a:p>
            <a:pPr marL="0" indent="0">
              <a:buNone/>
            </a:pPr>
            <a:r>
              <a:rPr lang="el-GR" dirty="0" smtClean="0"/>
              <a:t>επιτρέπει την είσοδο τιμών και την εκχώρηση αυτών στις μεταβλητές που αναφέρονται στη </a:t>
            </a:r>
            <a:r>
              <a:rPr lang="el-GR" dirty="0" err="1" smtClean="0"/>
              <a:t>λίστα_μεταβλητών</a:t>
            </a:r>
            <a:r>
              <a:rPr lang="el-GR" dirty="0" smtClean="0"/>
              <a:t>.</a:t>
            </a:r>
          </a:p>
          <a:p>
            <a:pPr marL="0" indent="0">
              <a:buNone/>
            </a:pPr>
            <a:r>
              <a:rPr lang="el-GR" b="1" dirty="0" smtClean="0"/>
              <a:t>Παραδείγματα</a:t>
            </a:r>
            <a:r>
              <a:rPr lang="el-GR" dirty="0" smtClean="0"/>
              <a:t>: </a:t>
            </a:r>
            <a:r>
              <a:rPr lang="el-GR" b="1" dirty="0" smtClean="0"/>
              <a:t>Διάβασε</a:t>
            </a:r>
            <a:r>
              <a:rPr lang="el-GR" dirty="0" smtClean="0"/>
              <a:t> </a:t>
            </a:r>
            <a:r>
              <a:rPr lang="el-GR" dirty="0" err="1" smtClean="0"/>
              <a:t>Αρχική_Τιμή</a:t>
            </a:r>
            <a:endParaRPr lang="el-GR" dirty="0" smtClean="0"/>
          </a:p>
          <a:p>
            <a:pPr marL="0" indent="0">
              <a:buNone/>
            </a:pPr>
            <a:endParaRPr lang="el-GR" dirty="0" smtClean="0"/>
          </a:p>
          <a:p>
            <a:pPr marL="0" indent="0">
              <a:buNone/>
            </a:pPr>
            <a:endParaRPr lang="el-GR" dirty="0"/>
          </a:p>
        </p:txBody>
      </p:sp>
      <p:sp>
        <p:nvSpPr>
          <p:cNvPr id="4" name="3 - Θέση αριθμού διαφάνειας"/>
          <p:cNvSpPr>
            <a:spLocks noGrp="1"/>
          </p:cNvSpPr>
          <p:nvPr>
            <p:ph type="sldNum" sz="quarter" idx="12"/>
          </p:nvPr>
        </p:nvSpPr>
        <p:spPr/>
        <p:txBody>
          <a:bodyPr/>
          <a:lstStyle/>
          <a:p>
            <a:fld id="{811AAEEF-F233-4E32-A923-D4DF4B556C67}" type="slidenum">
              <a:rPr lang="en-US" smtClean="0"/>
              <a:pPr/>
              <a:t>80</a:t>
            </a:fld>
            <a:endParaRPr lang="en-US" dirty="0"/>
          </a:p>
        </p:txBody>
      </p:sp>
    </p:spTree>
  </p:cSld>
  <p:clrMapOvr>
    <a:masterClrMapping/>
  </p:clrMapOvr>
  <p:transition>
    <p:fade thruBlk="1"/>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marL="0" indent="0">
              <a:buNone/>
            </a:pPr>
            <a:r>
              <a:rPr lang="el-GR" dirty="0" smtClean="0"/>
              <a:t>Για την έξοδο τιμών (αποτελεσμάτων) μπορούν να χρησιμοποιηθούν οι εντολές </a:t>
            </a:r>
            <a:br>
              <a:rPr lang="el-GR" dirty="0" smtClean="0"/>
            </a:br>
            <a:r>
              <a:rPr lang="el-GR" dirty="0" smtClean="0"/>
              <a:t/>
            </a:r>
            <a:br>
              <a:rPr lang="el-GR" dirty="0" smtClean="0"/>
            </a:br>
            <a:r>
              <a:rPr lang="el-GR" b="1" dirty="0" smtClean="0"/>
              <a:t>Γράψε</a:t>
            </a:r>
            <a:r>
              <a:rPr lang="el-GR" dirty="0" smtClean="0"/>
              <a:t>, </a:t>
            </a:r>
            <a:r>
              <a:rPr lang="el-GR" b="1" dirty="0" smtClean="0"/>
              <a:t>Εμφάνισε</a:t>
            </a:r>
            <a:r>
              <a:rPr lang="el-GR" dirty="0" smtClean="0"/>
              <a:t> ή </a:t>
            </a:r>
            <a:r>
              <a:rPr lang="el-GR" b="1" dirty="0" smtClean="0"/>
              <a:t>Εκτύπωσε</a:t>
            </a:r>
            <a:r>
              <a:rPr lang="el-GR" dirty="0" smtClean="0"/>
              <a:t> </a:t>
            </a:r>
            <a:br>
              <a:rPr lang="el-GR" dirty="0" smtClean="0"/>
            </a:br>
            <a:r>
              <a:rPr lang="el-GR" dirty="0" smtClean="0"/>
              <a:t/>
            </a:r>
            <a:br>
              <a:rPr lang="el-GR" dirty="0" smtClean="0"/>
            </a:br>
            <a:r>
              <a:rPr lang="el-GR" dirty="0" smtClean="0"/>
              <a:t>με ίδια σύνταξη. Κάθε μία από αυτές τις εντολές συνοδεύεται από μια λίστα μεταβλητών ή </a:t>
            </a:r>
            <a:r>
              <a:rPr lang="el-GR" dirty="0" err="1" smtClean="0"/>
              <a:t>σταθε</a:t>
            </a:r>
            <a:r>
              <a:rPr lang="el-GR" dirty="0" smtClean="0"/>
              <a:t>-</a:t>
            </a:r>
            <a:r>
              <a:rPr lang="el-GR" dirty="0" err="1" smtClean="0"/>
              <a:t>ρών</a:t>
            </a:r>
            <a:r>
              <a:rPr lang="el-GR" dirty="0" smtClean="0"/>
              <a:t>. Π.χ. </a:t>
            </a:r>
            <a:r>
              <a:rPr lang="el-GR" b="1" dirty="0" smtClean="0"/>
              <a:t>Γράψε</a:t>
            </a:r>
            <a:r>
              <a:rPr lang="el-GR" dirty="0" smtClean="0"/>
              <a:t> ''Τιμή:'', αξία</a:t>
            </a:r>
          </a:p>
          <a:p>
            <a:endParaRPr lang="el-GR" dirty="0"/>
          </a:p>
        </p:txBody>
      </p:sp>
      <p:sp>
        <p:nvSpPr>
          <p:cNvPr id="4" name="3 - Θέση αριθμού διαφάνειας"/>
          <p:cNvSpPr>
            <a:spLocks noGrp="1"/>
          </p:cNvSpPr>
          <p:nvPr>
            <p:ph type="sldNum" sz="quarter" idx="12"/>
          </p:nvPr>
        </p:nvSpPr>
        <p:spPr/>
        <p:txBody>
          <a:bodyPr/>
          <a:lstStyle/>
          <a:p>
            <a:fld id="{811AAEEF-F233-4E32-A923-D4DF4B556C67}" type="slidenum">
              <a:rPr lang="en-US" smtClean="0"/>
              <a:pPr/>
              <a:t>81</a:t>
            </a:fld>
            <a:endParaRPr lang="en-US" dirty="0"/>
          </a:p>
        </p:txBody>
      </p:sp>
    </p:spTree>
  </p:cSld>
  <p:clrMapOvr>
    <a:masterClrMapping/>
  </p:clrMapOvr>
  <p:transition>
    <p:fade thruBlk="1"/>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4 - Θέση ημερομηνίας"/>
          <p:cNvSpPr>
            <a:spLocks noGrp="1"/>
          </p:cNvSpPr>
          <p:nvPr>
            <p:ph type="dt" sz="quarter" idx="10"/>
          </p:nvPr>
        </p:nvSpPr>
        <p:spPr/>
        <p:txBody>
          <a:bodyPr/>
          <a:lstStyle/>
          <a:p>
            <a:pPr>
              <a:defRPr/>
            </a:pPr>
            <a:endParaRPr lang="en-US" dirty="0"/>
          </a:p>
        </p:txBody>
      </p:sp>
      <p:sp>
        <p:nvSpPr>
          <p:cNvPr id="15363" name="6 - Θέση αριθμού διαφάνειας"/>
          <p:cNvSpPr>
            <a:spLocks noGrp="1"/>
          </p:cNvSpPr>
          <p:nvPr>
            <p:ph type="sldNum" sz="quarter" idx="12"/>
          </p:nvPr>
        </p:nvSpPr>
        <p:spPr/>
        <p:txBody>
          <a:bodyPr/>
          <a:lstStyle/>
          <a:p>
            <a:pPr>
              <a:defRPr/>
            </a:pPr>
            <a:fld id="{8C13D4CE-A6E6-4DD5-B233-5517BF59E185}" type="slidenum">
              <a:rPr lang="en-US"/>
              <a:pPr>
                <a:defRPr/>
              </a:pPr>
              <a:t>82</a:t>
            </a:fld>
            <a:endParaRPr lang="en-US"/>
          </a:p>
        </p:txBody>
      </p:sp>
      <p:sp>
        <p:nvSpPr>
          <p:cNvPr id="247810" name="Rectangle 2"/>
          <p:cNvSpPr>
            <a:spLocks noGrp="1" noChangeArrowheads="1"/>
          </p:cNvSpPr>
          <p:nvPr>
            <p:ph type="title"/>
          </p:nvPr>
        </p:nvSpPr>
        <p:spPr>
          <a:xfrm>
            <a:off x="1676400" y="228600"/>
            <a:ext cx="7115175" cy="1143000"/>
          </a:xfrm>
        </p:spPr>
        <p:txBody>
          <a:bodyPr rtlCol="0">
            <a:normAutofit/>
          </a:bodyPr>
          <a:lstStyle/>
          <a:p>
            <a:pPr algn="r" eaLnBrk="1" fontAlgn="auto" hangingPunct="1">
              <a:spcAft>
                <a:spcPts val="0"/>
              </a:spcAft>
              <a:defRPr/>
            </a:pPr>
            <a:r>
              <a:rPr lang="el-GR" sz="3600" i="1" dirty="0" smtClean="0">
                <a:effectLst>
                  <a:outerShdw blurRad="38100" dist="38100" dir="2700000" algn="tl">
                    <a:srgbClr val="000000">
                      <a:alpha val="43137"/>
                    </a:srgbClr>
                  </a:outerShdw>
                </a:effectLst>
                <a:latin typeface="+mn-lt"/>
                <a:ea typeface="+mn-ea"/>
                <a:cs typeface="Times New Roman" pitchFamily="18" charset="0"/>
              </a:rPr>
              <a:t>Δομή Ακολουθίας</a:t>
            </a:r>
          </a:p>
        </p:txBody>
      </p:sp>
      <p:sp>
        <p:nvSpPr>
          <p:cNvPr id="15366" name="Rectangle 4"/>
          <p:cNvSpPr>
            <a:spLocks noGrp="1" noChangeArrowheads="1"/>
          </p:cNvSpPr>
          <p:nvPr>
            <p:ph type="body" sz="half" idx="2"/>
          </p:nvPr>
        </p:nvSpPr>
        <p:spPr>
          <a:xfrm>
            <a:off x="1665817" y="2102909"/>
            <a:ext cx="5681663" cy="2376488"/>
          </a:xfrm>
        </p:spPr>
        <p:txBody>
          <a:bodyPr/>
          <a:lstStyle/>
          <a:p>
            <a:pPr eaLnBrk="1" hangingPunct="1">
              <a:buFont typeface="Monotype Sorts" pitchFamily="2" charset="2"/>
              <a:buNone/>
            </a:pPr>
            <a:r>
              <a:rPr lang="el-GR" sz="2400" b="1" dirty="0" smtClean="0"/>
              <a:t>	Αλγόριθμος</a:t>
            </a:r>
            <a:r>
              <a:rPr lang="el-GR" sz="2400" dirty="0" smtClean="0"/>
              <a:t> Γινόμενο</a:t>
            </a:r>
          </a:p>
          <a:p>
            <a:pPr lvl="2" eaLnBrk="1" hangingPunct="1">
              <a:buFont typeface="Monotype Sorts" pitchFamily="2" charset="2"/>
              <a:buNone/>
            </a:pPr>
            <a:r>
              <a:rPr lang="el-GR" sz="2400" b="1" dirty="0" smtClean="0"/>
              <a:t>	Διάβασε</a:t>
            </a:r>
            <a:r>
              <a:rPr lang="el-GR" sz="2400" dirty="0" smtClean="0"/>
              <a:t> a, b</a:t>
            </a:r>
          </a:p>
          <a:p>
            <a:pPr lvl="2" eaLnBrk="1" hangingPunct="1">
              <a:buFont typeface="Monotype Sorts" pitchFamily="2" charset="2"/>
              <a:buNone/>
            </a:pPr>
            <a:r>
              <a:rPr lang="el-GR" sz="2400" dirty="0" smtClean="0"/>
              <a:t>	c </a:t>
            </a:r>
            <a:r>
              <a:rPr lang="el-GR" sz="2400" dirty="0" smtClean="0">
                <a:sym typeface="Wingdings" pitchFamily="2" charset="2"/>
              </a:rPr>
              <a:t></a:t>
            </a:r>
            <a:r>
              <a:rPr lang="el-GR" sz="2400" dirty="0" smtClean="0"/>
              <a:t> a * b</a:t>
            </a:r>
          </a:p>
          <a:p>
            <a:pPr lvl="2" eaLnBrk="1" hangingPunct="1">
              <a:buFont typeface="Monotype Sorts" pitchFamily="2" charset="2"/>
              <a:buNone/>
            </a:pPr>
            <a:r>
              <a:rPr lang="el-GR" sz="2400" b="1" dirty="0" smtClean="0"/>
              <a:t>	Εκτύπωσε</a:t>
            </a:r>
            <a:r>
              <a:rPr lang="el-GR" sz="2400" dirty="0" smtClean="0"/>
              <a:t> c</a:t>
            </a:r>
          </a:p>
          <a:p>
            <a:pPr eaLnBrk="1" hangingPunct="1">
              <a:buFont typeface="Monotype Sorts" pitchFamily="2" charset="2"/>
              <a:buNone/>
            </a:pPr>
            <a:r>
              <a:rPr lang="el-GR" sz="2400" b="1" dirty="0" smtClean="0"/>
              <a:t>	Τέλος </a:t>
            </a:r>
            <a:r>
              <a:rPr lang="el-GR" sz="2400" dirty="0" smtClean="0"/>
              <a:t>Γινόμενο</a:t>
            </a:r>
          </a:p>
          <a:p>
            <a:pPr eaLnBrk="1" hangingPunct="1">
              <a:buFont typeface="Monotype Sorts" pitchFamily="2" charset="2"/>
              <a:buNone/>
            </a:pPr>
            <a:endParaRPr lang="el-GR" dirty="0" smtClean="0"/>
          </a:p>
        </p:txBody>
      </p:sp>
      <p:sp>
        <p:nvSpPr>
          <p:cNvPr id="15368" name="Text Box 6"/>
          <p:cNvSpPr txBox="1">
            <a:spLocks noChangeArrowheads="1"/>
          </p:cNvSpPr>
          <p:nvPr/>
        </p:nvSpPr>
        <p:spPr bwMode="auto">
          <a:xfrm>
            <a:off x="5511272" y="2116667"/>
            <a:ext cx="2571750" cy="584200"/>
          </a:xfrm>
          <a:prstGeom prst="rect">
            <a:avLst/>
          </a:prstGeom>
          <a:noFill/>
          <a:ln w="9525">
            <a:solidFill>
              <a:schemeClr val="tx1"/>
            </a:solidFill>
            <a:miter lim="800000"/>
            <a:headEnd/>
            <a:tailEnd/>
          </a:ln>
        </p:spPr>
        <p:txBody>
          <a:bodyPr>
            <a:spAutoFit/>
          </a:bodyPr>
          <a:lstStyle/>
          <a:p>
            <a:pPr>
              <a:spcBef>
                <a:spcPct val="50000"/>
              </a:spcBef>
            </a:pPr>
            <a:r>
              <a:rPr lang="el-GR" sz="1600" dirty="0">
                <a:latin typeface="Courier New" pitchFamily="49" charset="0"/>
              </a:rPr>
              <a:t>Εντολή ανάγνωσης/εισόδου</a:t>
            </a:r>
          </a:p>
        </p:txBody>
      </p:sp>
      <p:sp>
        <p:nvSpPr>
          <p:cNvPr id="15369" name="Line 7"/>
          <p:cNvSpPr>
            <a:spLocks noChangeShapeType="1"/>
          </p:cNvSpPr>
          <p:nvPr/>
        </p:nvSpPr>
        <p:spPr bwMode="auto">
          <a:xfrm flipH="1">
            <a:off x="4791075" y="2489200"/>
            <a:ext cx="576263" cy="215900"/>
          </a:xfrm>
          <a:prstGeom prst="line">
            <a:avLst/>
          </a:prstGeom>
          <a:noFill/>
          <a:ln w="9525">
            <a:solidFill>
              <a:schemeClr val="tx1"/>
            </a:solidFill>
            <a:round/>
            <a:headEnd/>
            <a:tailEnd type="triangle" w="med" len="med"/>
          </a:ln>
        </p:spPr>
        <p:txBody>
          <a:bodyPr/>
          <a:lstStyle/>
          <a:p>
            <a:endParaRPr lang="el-GR"/>
          </a:p>
        </p:txBody>
      </p:sp>
      <p:sp>
        <p:nvSpPr>
          <p:cNvPr id="15370" name="Text Box 8"/>
          <p:cNvSpPr txBox="1">
            <a:spLocks noChangeArrowheads="1"/>
          </p:cNvSpPr>
          <p:nvPr/>
        </p:nvSpPr>
        <p:spPr bwMode="auto">
          <a:xfrm>
            <a:off x="5492750" y="2811992"/>
            <a:ext cx="1284288" cy="584200"/>
          </a:xfrm>
          <a:prstGeom prst="rect">
            <a:avLst/>
          </a:prstGeom>
          <a:noFill/>
          <a:ln w="9525">
            <a:solidFill>
              <a:schemeClr val="tx1"/>
            </a:solidFill>
            <a:miter lim="800000"/>
            <a:headEnd/>
            <a:tailEnd/>
          </a:ln>
        </p:spPr>
        <p:txBody>
          <a:bodyPr>
            <a:spAutoFit/>
          </a:bodyPr>
          <a:lstStyle/>
          <a:p>
            <a:pPr>
              <a:spcBef>
                <a:spcPct val="50000"/>
              </a:spcBef>
            </a:pPr>
            <a:r>
              <a:rPr lang="el-GR" sz="1600">
                <a:latin typeface="Courier New" pitchFamily="49" charset="0"/>
              </a:rPr>
              <a:t>Εντολή εκχώρησης</a:t>
            </a:r>
          </a:p>
        </p:txBody>
      </p:sp>
      <p:sp>
        <p:nvSpPr>
          <p:cNvPr id="15371" name="Line 9"/>
          <p:cNvSpPr>
            <a:spLocks noChangeShapeType="1"/>
          </p:cNvSpPr>
          <p:nvPr/>
        </p:nvSpPr>
        <p:spPr bwMode="auto">
          <a:xfrm flipH="1">
            <a:off x="4633913" y="3154891"/>
            <a:ext cx="731837" cy="142875"/>
          </a:xfrm>
          <a:prstGeom prst="line">
            <a:avLst/>
          </a:prstGeom>
          <a:noFill/>
          <a:ln w="9525">
            <a:solidFill>
              <a:schemeClr val="tx1"/>
            </a:solidFill>
            <a:round/>
            <a:headEnd/>
            <a:tailEnd type="triangle" w="med" len="med"/>
          </a:ln>
        </p:spPr>
        <p:txBody>
          <a:bodyPr/>
          <a:lstStyle/>
          <a:p>
            <a:endParaRPr lang="el-GR"/>
          </a:p>
        </p:txBody>
      </p:sp>
      <p:sp>
        <p:nvSpPr>
          <p:cNvPr id="15372" name="Text Box 10"/>
          <p:cNvSpPr txBox="1">
            <a:spLocks noChangeArrowheads="1"/>
          </p:cNvSpPr>
          <p:nvPr/>
        </p:nvSpPr>
        <p:spPr bwMode="auto">
          <a:xfrm>
            <a:off x="5566305" y="3586692"/>
            <a:ext cx="2125662" cy="338138"/>
          </a:xfrm>
          <a:prstGeom prst="rect">
            <a:avLst/>
          </a:prstGeom>
          <a:noFill/>
          <a:ln w="9525">
            <a:solidFill>
              <a:schemeClr val="tx1"/>
            </a:solidFill>
            <a:miter lim="800000"/>
            <a:headEnd/>
            <a:tailEnd/>
          </a:ln>
        </p:spPr>
        <p:txBody>
          <a:bodyPr>
            <a:spAutoFit/>
          </a:bodyPr>
          <a:lstStyle/>
          <a:p>
            <a:pPr marL="342900" indent="-342900">
              <a:spcBef>
                <a:spcPct val="50000"/>
              </a:spcBef>
            </a:pPr>
            <a:r>
              <a:rPr lang="el-GR" sz="1600">
                <a:latin typeface="Courier New" pitchFamily="49" charset="0"/>
              </a:rPr>
              <a:t>Εντολή εξόδου</a:t>
            </a:r>
          </a:p>
        </p:txBody>
      </p:sp>
      <p:sp>
        <p:nvSpPr>
          <p:cNvPr id="15373" name="Line 11"/>
          <p:cNvSpPr>
            <a:spLocks noChangeShapeType="1"/>
          </p:cNvSpPr>
          <p:nvPr/>
        </p:nvSpPr>
        <p:spPr bwMode="auto">
          <a:xfrm flipH="1" flipV="1">
            <a:off x="4935009" y="3743325"/>
            <a:ext cx="320675" cy="0"/>
          </a:xfrm>
          <a:prstGeom prst="line">
            <a:avLst/>
          </a:prstGeom>
          <a:noFill/>
          <a:ln w="9525">
            <a:solidFill>
              <a:schemeClr val="tx1"/>
            </a:solidFill>
            <a:round/>
            <a:headEnd/>
            <a:tailEnd type="triangle" w="med" len="med"/>
          </a:ln>
        </p:spPr>
        <p:txBody>
          <a:bodyPr/>
          <a:lstStyle/>
          <a:p>
            <a:endParaRPr lang="el-GR"/>
          </a:p>
        </p:txBody>
      </p:sp>
      <p:sp>
        <p:nvSpPr>
          <p:cNvPr id="18" name="17 - TextBox"/>
          <p:cNvSpPr txBox="1"/>
          <p:nvPr/>
        </p:nvSpPr>
        <p:spPr>
          <a:xfrm>
            <a:off x="1923521" y="1620309"/>
            <a:ext cx="2089150" cy="369888"/>
          </a:xfrm>
          <a:prstGeom prst="rect">
            <a:avLst/>
          </a:prstGeom>
          <a:noFill/>
        </p:spPr>
        <p:txBody>
          <a:bodyPr>
            <a:spAutoFit/>
          </a:bodyPr>
          <a:lstStyle/>
          <a:p>
            <a:pPr>
              <a:defRPr/>
            </a:pPr>
            <a:r>
              <a:rPr lang="el-GR" dirty="0">
                <a:solidFill>
                  <a:srgbClr val="FF0000"/>
                </a:solidFill>
                <a:latin typeface="+mn-lt"/>
              </a:rPr>
              <a:t>Δηλωτικές εντολές</a:t>
            </a:r>
          </a:p>
        </p:txBody>
      </p:sp>
      <p:sp>
        <p:nvSpPr>
          <p:cNvPr id="19" name="18 - Βέλος προς τα κάτω"/>
          <p:cNvSpPr/>
          <p:nvPr/>
        </p:nvSpPr>
        <p:spPr>
          <a:xfrm>
            <a:off x="2733675" y="2009246"/>
            <a:ext cx="71438" cy="28892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20" name="19 - TextBox"/>
          <p:cNvSpPr txBox="1"/>
          <p:nvPr/>
        </p:nvSpPr>
        <p:spPr>
          <a:xfrm>
            <a:off x="4211638" y="1557338"/>
            <a:ext cx="2268537" cy="368300"/>
          </a:xfrm>
          <a:prstGeom prst="rect">
            <a:avLst/>
          </a:prstGeom>
          <a:noFill/>
        </p:spPr>
        <p:txBody>
          <a:bodyPr>
            <a:spAutoFit/>
          </a:bodyPr>
          <a:lstStyle/>
          <a:p>
            <a:pPr>
              <a:defRPr/>
            </a:pPr>
            <a:r>
              <a:rPr lang="el-GR" dirty="0">
                <a:solidFill>
                  <a:srgbClr val="FF0000"/>
                </a:solidFill>
                <a:latin typeface="+mn-lt"/>
              </a:rPr>
              <a:t>Εκτελεστέες εντολές</a:t>
            </a:r>
          </a:p>
        </p:txBody>
      </p:sp>
      <p:sp>
        <p:nvSpPr>
          <p:cNvPr id="21" name="20 - Βέλος προς τα κάτω"/>
          <p:cNvSpPr/>
          <p:nvPr/>
        </p:nvSpPr>
        <p:spPr>
          <a:xfrm>
            <a:off x="5292725" y="1844675"/>
            <a:ext cx="71438" cy="28892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25" name="24 - Βέλος προς τα κάτω"/>
          <p:cNvSpPr/>
          <p:nvPr/>
        </p:nvSpPr>
        <p:spPr>
          <a:xfrm flipH="1">
            <a:off x="1981200" y="1933046"/>
            <a:ext cx="155046" cy="20891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366">
                                            <p:txEl>
                                              <p:pRg st="0" end="0"/>
                                            </p:txEl>
                                          </p:spTgt>
                                        </p:tgtEl>
                                        <p:attrNameLst>
                                          <p:attrName>style.visibility</p:attrName>
                                        </p:attrNameLst>
                                      </p:cBhvr>
                                      <p:to>
                                        <p:strVal val="visible"/>
                                      </p:to>
                                    </p:set>
                                    <p:anim calcmode="lin" valueType="num">
                                      <p:cBhvr additive="base">
                                        <p:cTn id="7" dur="500" fill="hold"/>
                                        <p:tgtEl>
                                          <p:spTgt spid="153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366">
                                            <p:txEl>
                                              <p:pRg st="1" end="1"/>
                                            </p:txEl>
                                          </p:spTgt>
                                        </p:tgtEl>
                                        <p:attrNameLst>
                                          <p:attrName>style.visibility</p:attrName>
                                        </p:attrNameLst>
                                      </p:cBhvr>
                                      <p:to>
                                        <p:strVal val="visible"/>
                                      </p:to>
                                    </p:set>
                                    <p:anim calcmode="lin" valueType="num">
                                      <p:cBhvr additive="base">
                                        <p:cTn id="11" dur="500" fill="hold"/>
                                        <p:tgtEl>
                                          <p:spTgt spid="1536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36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366">
                                            <p:txEl>
                                              <p:pRg st="2" end="2"/>
                                            </p:txEl>
                                          </p:spTgt>
                                        </p:tgtEl>
                                        <p:attrNameLst>
                                          <p:attrName>style.visibility</p:attrName>
                                        </p:attrNameLst>
                                      </p:cBhvr>
                                      <p:to>
                                        <p:strVal val="visible"/>
                                      </p:to>
                                    </p:set>
                                    <p:anim calcmode="lin" valueType="num">
                                      <p:cBhvr additive="base">
                                        <p:cTn id="15" dur="500" fill="hold"/>
                                        <p:tgtEl>
                                          <p:spTgt spid="1536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36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366">
                                            <p:txEl>
                                              <p:pRg st="3" end="3"/>
                                            </p:txEl>
                                          </p:spTgt>
                                        </p:tgtEl>
                                        <p:attrNameLst>
                                          <p:attrName>style.visibility</p:attrName>
                                        </p:attrNameLst>
                                      </p:cBhvr>
                                      <p:to>
                                        <p:strVal val="visible"/>
                                      </p:to>
                                    </p:set>
                                    <p:anim calcmode="lin" valueType="num">
                                      <p:cBhvr additive="base">
                                        <p:cTn id="19" dur="500" fill="hold"/>
                                        <p:tgtEl>
                                          <p:spTgt spid="1536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366">
                                            <p:txEl>
                                              <p:pRg st="4" end="4"/>
                                            </p:txEl>
                                          </p:spTgt>
                                        </p:tgtEl>
                                        <p:attrNameLst>
                                          <p:attrName>style.visibility</p:attrName>
                                        </p:attrNameLst>
                                      </p:cBhvr>
                                      <p:to>
                                        <p:strVal val="visible"/>
                                      </p:to>
                                    </p:set>
                                    <p:anim calcmode="lin" valueType="num">
                                      <p:cBhvr additive="base">
                                        <p:cTn id="23" dur="500" fill="hold"/>
                                        <p:tgtEl>
                                          <p:spTgt spid="1536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36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368"/>
                                        </p:tgtEl>
                                        <p:attrNameLst>
                                          <p:attrName>style.visibility</p:attrName>
                                        </p:attrNameLst>
                                      </p:cBhvr>
                                      <p:to>
                                        <p:strVal val="visible"/>
                                      </p:to>
                                    </p:set>
                                    <p:anim calcmode="lin" valueType="num">
                                      <p:cBhvr additive="base">
                                        <p:cTn id="29" dur="500" fill="hold"/>
                                        <p:tgtEl>
                                          <p:spTgt spid="15368"/>
                                        </p:tgtEl>
                                        <p:attrNameLst>
                                          <p:attrName>ppt_x</p:attrName>
                                        </p:attrNameLst>
                                      </p:cBhvr>
                                      <p:tavLst>
                                        <p:tav tm="0">
                                          <p:val>
                                            <p:strVal val="#ppt_x"/>
                                          </p:val>
                                        </p:tav>
                                        <p:tav tm="100000">
                                          <p:val>
                                            <p:strVal val="#ppt_x"/>
                                          </p:val>
                                        </p:tav>
                                      </p:tavLst>
                                    </p:anim>
                                    <p:anim calcmode="lin" valueType="num">
                                      <p:cBhvr additive="base">
                                        <p:cTn id="30" dur="500" fill="hold"/>
                                        <p:tgtEl>
                                          <p:spTgt spid="1536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5369"/>
                                        </p:tgtEl>
                                        <p:attrNameLst>
                                          <p:attrName>style.visibility</p:attrName>
                                        </p:attrNameLst>
                                      </p:cBhvr>
                                      <p:to>
                                        <p:strVal val="visible"/>
                                      </p:to>
                                    </p:set>
                                    <p:anim calcmode="lin" valueType="num">
                                      <p:cBhvr additive="base">
                                        <p:cTn id="33" dur="500" fill="hold"/>
                                        <p:tgtEl>
                                          <p:spTgt spid="15369"/>
                                        </p:tgtEl>
                                        <p:attrNameLst>
                                          <p:attrName>ppt_x</p:attrName>
                                        </p:attrNameLst>
                                      </p:cBhvr>
                                      <p:tavLst>
                                        <p:tav tm="0">
                                          <p:val>
                                            <p:strVal val="#ppt_x"/>
                                          </p:val>
                                        </p:tav>
                                        <p:tav tm="100000">
                                          <p:val>
                                            <p:strVal val="#ppt_x"/>
                                          </p:val>
                                        </p:tav>
                                      </p:tavLst>
                                    </p:anim>
                                    <p:anim calcmode="lin" valueType="num">
                                      <p:cBhvr additive="base">
                                        <p:cTn id="34" dur="500" fill="hold"/>
                                        <p:tgtEl>
                                          <p:spTgt spid="1536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5371"/>
                                        </p:tgtEl>
                                        <p:attrNameLst>
                                          <p:attrName>style.visibility</p:attrName>
                                        </p:attrNameLst>
                                      </p:cBhvr>
                                      <p:to>
                                        <p:strVal val="visible"/>
                                      </p:to>
                                    </p:set>
                                    <p:anim calcmode="lin" valueType="num">
                                      <p:cBhvr additive="base">
                                        <p:cTn id="37" dur="500" fill="hold"/>
                                        <p:tgtEl>
                                          <p:spTgt spid="15371"/>
                                        </p:tgtEl>
                                        <p:attrNameLst>
                                          <p:attrName>ppt_x</p:attrName>
                                        </p:attrNameLst>
                                      </p:cBhvr>
                                      <p:tavLst>
                                        <p:tav tm="0">
                                          <p:val>
                                            <p:strVal val="#ppt_x"/>
                                          </p:val>
                                        </p:tav>
                                        <p:tav tm="100000">
                                          <p:val>
                                            <p:strVal val="#ppt_x"/>
                                          </p:val>
                                        </p:tav>
                                      </p:tavLst>
                                    </p:anim>
                                    <p:anim calcmode="lin" valueType="num">
                                      <p:cBhvr additive="base">
                                        <p:cTn id="38" dur="500" fill="hold"/>
                                        <p:tgtEl>
                                          <p:spTgt spid="1537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5370"/>
                                        </p:tgtEl>
                                        <p:attrNameLst>
                                          <p:attrName>style.visibility</p:attrName>
                                        </p:attrNameLst>
                                      </p:cBhvr>
                                      <p:to>
                                        <p:strVal val="visible"/>
                                      </p:to>
                                    </p:set>
                                    <p:anim calcmode="lin" valueType="num">
                                      <p:cBhvr additive="base">
                                        <p:cTn id="41" dur="500" fill="hold"/>
                                        <p:tgtEl>
                                          <p:spTgt spid="15370"/>
                                        </p:tgtEl>
                                        <p:attrNameLst>
                                          <p:attrName>ppt_x</p:attrName>
                                        </p:attrNameLst>
                                      </p:cBhvr>
                                      <p:tavLst>
                                        <p:tav tm="0">
                                          <p:val>
                                            <p:strVal val="#ppt_x"/>
                                          </p:val>
                                        </p:tav>
                                        <p:tav tm="100000">
                                          <p:val>
                                            <p:strVal val="#ppt_x"/>
                                          </p:val>
                                        </p:tav>
                                      </p:tavLst>
                                    </p:anim>
                                    <p:anim calcmode="lin" valueType="num">
                                      <p:cBhvr additive="base">
                                        <p:cTn id="42" dur="500" fill="hold"/>
                                        <p:tgtEl>
                                          <p:spTgt spid="1537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5373"/>
                                        </p:tgtEl>
                                        <p:attrNameLst>
                                          <p:attrName>style.visibility</p:attrName>
                                        </p:attrNameLst>
                                      </p:cBhvr>
                                      <p:to>
                                        <p:strVal val="visible"/>
                                      </p:to>
                                    </p:set>
                                    <p:anim calcmode="lin" valueType="num">
                                      <p:cBhvr additive="base">
                                        <p:cTn id="45" dur="500" fill="hold"/>
                                        <p:tgtEl>
                                          <p:spTgt spid="15373"/>
                                        </p:tgtEl>
                                        <p:attrNameLst>
                                          <p:attrName>ppt_x</p:attrName>
                                        </p:attrNameLst>
                                      </p:cBhvr>
                                      <p:tavLst>
                                        <p:tav tm="0">
                                          <p:val>
                                            <p:strVal val="#ppt_x"/>
                                          </p:val>
                                        </p:tav>
                                        <p:tav tm="100000">
                                          <p:val>
                                            <p:strVal val="#ppt_x"/>
                                          </p:val>
                                        </p:tav>
                                      </p:tavLst>
                                    </p:anim>
                                    <p:anim calcmode="lin" valueType="num">
                                      <p:cBhvr additive="base">
                                        <p:cTn id="46" dur="500" fill="hold"/>
                                        <p:tgtEl>
                                          <p:spTgt spid="1537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5372"/>
                                        </p:tgtEl>
                                        <p:attrNameLst>
                                          <p:attrName>style.visibility</p:attrName>
                                        </p:attrNameLst>
                                      </p:cBhvr>
                                      <p:to>
                                        <p:strVal val="visible"/>
                                      </p:to>
                                    </p:set>
                                    <p:anim calcmode="lin" valueType="num">
                                      <p:cBhvr additive="base">
                                        <p:cTn id="49" dur="500" fill="hold"/>
                                        <p:tgtEl>
                                          <p:spTgt spid="15372"/>
                                        </p:tgtEl>
                                        <p:attrNameLst>
                                          <p:attrName>ppt_x</p:attrName>
                                        </p:attrNameLst>
                                      </p:cBhvr>
                                      <p:tavLst>
                                        <p:tav tm="0">
                                          <p:val>
                                            <p:strVal val="#ppt_x"/>
                                          </p:val>
                                        </p:tav>
                                        <p:tav tm="100000">
                                          <p:val>
                                            <p:strVal val="#ppt_x"/>
                                          </p:val>
                                        </p:tav>
                                      </p:tavLst>
                                    </p:anim>
                                    <p:anim calcmode="lin" valueType="num">
                                      <p:cBhvr additive="base">
                                        <p:cTn id="50" dur="500" fill="hold"/>
                                        <p:tgtEl>
                                          <p:spTgt spid="1537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ppt_x"/>
                                          </p:val>
                                        </p:tav>
                                        <p:tav tm="100000">
                                          <p:val>
                                            <p:strVal val="#ppt_x"/>
                                          </p:val>
                                        </p:tav>
                                      </p:tavLst>
                                    </p:anim>
                                    <p:anim calcmode="lin" valueType="num">
                                      <p:cBhvr additive="base">
                                        <p:cTn id="60" dur="500" fill="hold"/>
                                        <p:tgtEl>
                                          <p:spTgt spid="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500" fill="hold"/>
                                        <p:tgtEl>
                                          <p:spTgt spid="25"/>
                                        </p:tgtEl>
                                        <p:attrNameLst>
                                          <p:attrName>ppt_x</p:attrName>
                                        </p:attrNameLst>
                                      </p:cBhvr>
                                      <p:tavLst>
                                        <p:tav tm="0">
                                          <p:val>
                                            <p:strVal val="#ppt_x"/>
                                          </p:val>
                                        </p:tav>
                                        <p:tav tm="100000">
                                          <p:val>
                                            <p:strVal val="#ppt_x"/>
                                          </p:val>
                                        </p:tav>
                                      </p:tavLst>
                                    </p:anim>
                                    <p:anim calcmode="lin" valueType="num">
                                      <p:cBhvr additive="base">
                                        <p:cTn id="7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animBg="1"/>
      <p:bldP spid="15369" grpId="0" animBg="1"/>
      <p:bldP spid="15370" grpId="0" animBg="1"/>
      <p:bldP spid="15371" grpId="0" animBg="1"/>
      <p:bldP spid="15372" grpId="0" animBg="1"/>
      <p:bldP spid="15373" grpId="0" animBg="1"/>
      <p:bldP spid="18" grpId="0"/>
      <p:bldP spid="19" grpId="0" animBg="1"/>
      <p:bldP spid="20" grpId="0"/>
      <p:bldP spid="21"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Εφαρμοσμένη Επιστήμη των Υπολογιστών</a:t>
            </a:r>
            <a:endParaRPr lang="el-GR" dirty="0"/>
          </a:p>
        </p:txBody>
      </p:sp>
      <p:sp>
        <p:nvSpPr>
          <p:cNvPr id="3" name="2 - Θέση περιεχομένου"/>
          <p:cNvSpPr>
            <a:spLocks noGrp="1"/>
          </p:cNvSpPr>
          <p:nvPr>
            <p:ph idx="1"/>
          </p:nvPr>
        </p:nvSpPr>
        <p:spPr>
          <a:xfrm>
            <a:off x="1752600" y="1270000"/>
            <a:ext cx="7010400" cy="5367867"/>
          </a:xfrm>
        </p:spPr>
        <p:txBody>
          <a:bodyPr/>
          <a:lstStyle/>
          <a:p>
            <a:pPr marL="0" indent="0">
              <a:buNone/>
            </a:pPr>
            <a:r>
              <a:rPr lang="el-GR" dirty="0" smtClean="0"/>
              <a:t>Μελετά τρόπους εφαρμογής της Θεωρίας των Υπολογιστών για την επίλυση προβλημάτων στον πραγματικό κόσμο.</a:t>
            </a:r>
          </a:p>
          <a:p>
            <a:pPr marL="0" indent="0">
              <a:buNone/>
            </a:pPr>
            <a:r>
              <a:rPr lang="el-GR" sz="2000" b="1" dirty="0" smtClean="0"/>
              <a:t>Κύρια επιστημονικά πεδία:</a:t>
            </a:r>
          </a:p>
          <a:p>
            <a:pPr marL="0" indent="0">
              <a:buFont typeface="Wingdings" pitchFamily="2" charset="2"/>
              <a:buChar char="§"/>
            </a:pPr>
            <a:r>
              <a:rPr lang="el-GR" sz="2000" dirty="0" smtClean="0"/>
              <a:t>Ο σχεδιασμός υλικού για την κατασκευή υπολογιστών</a:t>
            </a:r>
          </a:p>
          <a:p>
            <a:pPr marL="0" indent="0">
              <a:buFont typeface="Wingdings" pitchFamily="2" charset="2"/>
              <a:buChar char="§"/>
            </a:pPr>
            <a:r>
              <a:rPr lang="el-GR" sz="2000" dirty="0" smtClean="0"/>
              <a:t>Ο σχεδιασμός, η ανάπτυξη και η συντήρηση λογισμικού και των προγραμμάτων που αναπτύσσονται με τη βοήθεια γλωσσών προγραμματισμού.</a:t>
            </a:r>
          </a:p>
          <a:p>
            <a:pPr marL="0" indent="0">
              <a:buFont typeface="Wingdings" pitchFamily="2" charset="2"/>
              <a:buChar char="§"/>
            </a:pPr>
            <a:r>
              <a:rPr lang="el-GR" sz="2000" dirty="0" smtClean="0"/>
              <a:t>Ο σχεδιασμός πληροφοριακών συστημάτων</a:t>
            </a:r>
          </a:p>
          <a:p>
            <a:pPr marL="0" indent="0">
              <a:buFont typeface="Wingdings" pitchFamily="2" charset="2"/>
              <a:buChar char="§"/>
            </a:pPr>
            <a:r>
              <a:rPr lang="el-GR" sz="2000" dirty="0" smtClean="0"/>
              <a:t>Η τεχνητή νοημοσύνη</a:t>
            </a:r>
          </a:p>
          <a:p>
            <a:pPr marL="0" indent="0">
              <a:buFont typeface="Wingdings" pitchFamily="2" charset="2"/>
              <a:buChar char="§"/>
            </a:pPr>
            <a:r>
              <a:rPr lang="el-GR" sz="2000" dirty="0" smtClean="0"/>
              <a:t>Ο σχεδιασμός δικτύων υπολογιστών</a:t>
            </a:r>
          </a:p>
          <a:p>
            <a:pPr marL="0" indent="0">
              <a:buFont typeface="Wingdings" pitchFamily="2" charset="2"/>
              <a:buChar char="§"/>
            </a:pPr>
            <a:r>
              <a:rPr lang="el-GR" sz="2000" dirty="0" smtClean="0"/>
              <a:t>Ο σχεδιασμός βάσεων δεδομένων</a:t>
            </a:r>
          </a:p>
          <a:p>
            <a:pPr marL="0" indent="0">
              <a:buFont typeface="Wingdings" pitchFamily="2" charset="2"/>
              <a:buChar char="§"/>
            </a:pPr>
            <a:r>
              <a:rPr lang="el-GR" sz="2000" dirty="0" smtClean="0"/>
              <a:t>Η ασφάλεια υπολογιστών</a:t>
            </a:r>
          </a:p>
          <a:p>
            <a:pPr marL="0" indent="0">
              <a:buFont typeface="Wingdings" pitchFamily="2" charset="2"/>
              <a:buChar char="§"/>
            </a:pPr>
            <a:endParaRPr lang="el-GR" dirty="0" smtClean="0"/>
          </a:p>
          <a:p>
            <a:pPr marL="0" indent="0">
              <a:buFont typeface="Wingdings" pitchFamily="2" charset="2"/>
              <a:buChar char="§"/>
            </a:pPr>
            <a:endParaRPr lang="el-GR" dirty="0" smtClean="0"/>
          </a:p>
          <a:p>
            <a:pPr marL="0" indent="0">
              <a:buFont typeface="Wingdings" pitchFamily="2" charset="2"/>
              <a:buChar char="§"/>
            </a:pPr>
            <a:endParaRPr lang="el-GR" dirty="0" smtClean="0"/>
          </a:p>
          <a:p>
            <a:pPr marL="0" indent="0">
              <a:buFont typeface="Wingdings" pitchFamily="2" charset="2"/>
              <a:buChar char="§"/>
            </a:pPr>
            <a:endParaRPr lang="el-GR" dirty="0"/>
          </a:p>
        </p:txBody>
      </p:sp>
      <p:sp>
        <p:nvSpPr>
          <p:cNvPr id="5" name="4 - Θέση αριθμού διαφάνειας"/>
          <p:cNvSpPr>
            <a:spLocks noGrp="1"/>
          </p:cNvSpPr>
          <p:nvPr>
            <p:ph type="sldNum" sz="quarter" idx="12"/>
          </p:nvPr>
        </p:nvSpPr>
        <p:spPr/>
        <p:txBody>
          <a:bodyPr/>
          <a:lstStyle/>
          <a:p>
            <a:fld id="{811AAEEF-F233-4E32-A923-D4DF4B556C67}" type="slidenum">
              <a:rPr lang="en-US" smtClean="0"/>
              <a:pPr/>
              <a:t>9</a:t>
            </a:fld>
            <a:endParaRPr lang="en-US" dirty="0"/>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Classroom Expectations">
  <a:themeElements>
    <a:clrScheme name="1844_Classroom Expectations_Copyedit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844_Classroom Expectations_Copyedited">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2857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8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C0C0C0"/>
        </a:solidFill>
        <a:ln w="2857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8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844_Classroom Expectations_Copyedit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844_Classroom Expectations_Copyedite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844_Classroom Expectations_Copyedite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844_Classroom Expectations_Copyedite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844_Classroom Expectations_Copyedite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844_Classroom Expectations_Copyedite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844_Classroom Expectations_Copyedite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844_Classroom Expectations_Copyedite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844_Classroom Expectations_Copyedite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844_Classroom Expectations_Copyedite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844_Classroom Expectations_Copyedite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844_Classroom Expectations_Copyedite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844_Classroom Expectations_Copyedited 1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Classroom Expectations</Template>
  <TotalTime>4324</TotalTime>
  <Words>4747</Words>
  <Application>Microsoft Office PowerPoint</Application>
  <PresentationFormat>Προβολή στην οθόνη (4:3)</PresentationFormat>
  <Paragraphs>696</Paragraphs>
  <Slides>82</Slides>
  <Notes>7</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82</vt:i4>
      </vt:variant>
    </vt:vector>
  </HeadingPairs>
  <TitlesOfParts>
    <vt:vector size="85" baseType="lpstr">
      <vt:lpstr>Classroom Expectations</vt:lpstr>
      <vt:lpstr>Microsoft ClipArt Gallery</vt:lpstr>
      <vt:lpstr>Document</vt:lpstr>
      <vt:lpstr> </vt:lpstr>
      <vt:lpstr>ENOTHTA 1 –Γενικοί στόχοι</vt:lpstr>
      <vt:lpstr>Η Επιστήμη των Υπολογιστών</vt:lpstr>
      <vt:lpstr>Διαφάνεια 4</vt:lpstr>
      <vt:lpstr>Θεωρητική Επιστήμη των Υπολογιστών</vt:lpstr>
      <vt:lpstr>Βασικές έννοιες της Θεωρητικής Επιστήμης των Υπολογιστών είναι: </vt:lpstr>
      <vt:lpstr>Διαφάνεια 7</vt:lpstr>
      <vt:lpstr>Διαφάνεια 8</vt:lpstr>
      <vt:lpstr>Εφαρμοσμένη Επιστήμη των Υπολογιστών</vt:lpstr>
      <vt:lpstr>Διαφάνεια 10</vt:lpstr>
      <vt:lpstr> Ερωτήσεις - Θέματα προς συζήτηση - Δραστηριότητες </vt:lpstr>
      <vt:lpstr>ΕΝΟΤΗΤΑ 2 –Γενικοί στόχοι</vt:lpstr>
      <vt:lpstr>1. Η έννοια Πρόβλημα..</vt:lpstr>
      <vt:lpstr>1. Η έννοια Πρόβλημα..</vt:lpstr>
      <vt:lpstr>Διαφάνεια 15</vt:lpstr>
      <vt:lpstr>3. Κατηγορίες προβλημάτων</vt:lpstr>
      <vt:lpstr>Διαφάνεια 17</vt:lpstr>
      <vt:lpstr>Διαφάνεια 18</vt:lpstr>
      <vt:lpstr> Στάδια επίλυσης προβλήματος: </vt:lpstr>
      <vt:lpstr>2.1 Κατανόηση προβλήματος </vt:lpstr>
      <vt:lpstr>2.1.1 Κατανόηση –Σαφήνεια (1)</vt:lpstr>
      <vt:lpstr>2.1.2 Κατανόηση –Δεδομένο-    Πληροφορία (1)</vt:lpstr>
      <vt:lpstr>2.1.2 Κατανόηση –Δεδομένο-    Πληροφορία (2)</vt:lpstr>
      <vt:lpstr>2.1 Κατανόηση - Συμπέρασμα</vt:lpstr>
      <vt:lpstr>2.2 Ανάλυση-Αφαίρεση</vt:lpstr>
      <vt:lpstr>Διαφάνεια 26</vt:lpstr>
      <vt:lpstr>Διαφάνεια 27</vt:lpstr>
      <vt:lpstr>Σύνθεση-Κατηγοριοποίηση-Γενίκευση</vt:lpstr>
      <vt:lpstr>  Παράδειγμα 2.2.  Να διερευνηθεί η εξίσωση αx + β = 0 ως προς x, για τις διάφορες τιμές του α και β. </vt:lpstr>
      <vt:lpstr>Απάντηση:</vt:lpstr>
      <vt:lpstr> Ερωτήσεις - Θέματα προς συζήτηση - Δραστηριότητες </vt:lpstr>
      <vt:lpstr>Διαφάνεια 32</vt:lpstr>
      <vt:lpstr>Διαφάνεια 33</vt:lpstr>
      <vt:lpstr>Διαφάνεια 34</vt:lpstr>
      <vt:lpstr>Αλγόριθμος</vt:lpstr>
      <vt:lpstr>Διαφάνεια 36</vt:lpstr>
      <vt:lpstr>Διαφάνεια 37</vt:lpstr>
      <vt:lpstr>Διαφάνεια 38</vt:lpstr>
      <vt:lpstr>Διαφάνεια 39</vt:lpstr>
      <vt:lpstr>Χαρακτηριστικά Αλγορίθμου</vt:lpstr>
      <vt:lpstr>Βασικοί τύποι αλγορίθμων</vt:lpstr>
      <vt:lpstr>Παραδείγματα Αλγορίθμων</vt:lpstr>
      <vt:lpstr>Διαφάνεια 43</vt:lpstr>
      <vt:lpstr>Επαναληπτικός αλγόριθμος</vt:lpstr>
      <vt:lpstr>Αναπαράσταση αλγορίθμου </vt:lpstr>
      <vt:lpstr>Διαφάνεια 46</vt:lpstr>
      <vt:lpstr>Διαφάνεια 47</vt:lpstr>
      <vt:lpstr>Διαφάνεια 48</vt:lpstr>
      <vt:lpstr>Ψευδογλώσσα</vt:lpstr>
      <vt:lpstr>Διαφάνεια 50</vt:lpstr>
      <vt:lpstr>Διαφάνεια 51</vt:lpstr>
      <vt:lpstr>Διαφάνεια 52</vt:lpstr>
      <vt:lpstr> Δεδομένα και η αναπαράστασή τους </vt:lpstr>
      <vt:lpstr>Διαφάνεια 54</vt:lpstr>
      <vt:lpstr>Παράδειγμα: Δίνονται οι Γενικοί Μέσοι όροι βαθμολογίας των μαθητών της Α  Λ.Τ. Να εκτυπωθούν τα ονόματα των μαθητών που προάγονται ή απορρίπτονται και το ποσοστό επιτυχίας.</vt:lpstr>
      <vt:lpstr>Διαφάνεια 56</vt:lpstr>
      <vt:lpstr>Διαφάνεια 57</vt:lpstr>
      <vt:lpstr>Διαφάνεια 58</vt:lpstr>
      <vt:lpstr>Διαφάνεια 59</vt:lpstr>
      <vt:lpstr>Διαφάνεια 60</vt:lpstr>
      <vt:lpstr>Διαφάνεια 61</vt:lpstr>
      <vt:lpstr>Διαφάνεια 62</vt:lpstr>
      <vt:lpstr>Διαφάνεια 63</vt:lpstr>
      <vt:lpstr>Διαφάνεια 64</vt:lpstr>
      <vt:lpstr>Διαφάνεια 65</vt:lpstr>
      <vt:lpstr>Διαφάνεια 66</vt:lpstr>
      <vt:lpstr>ΚΑΤΗΓΟΡΙΕΣ ΔΟΜΩΝ ΔΕΔΟΜΕΝΩΝ</vt:lpstr>
      <vt:lpstr>Διαφάνεια 68</vt:lpstr>
      <vt:lpstr>Διαφάνεια 69</vt:lpstr>
      <vt:lpstr>2.2.7 Στοιχεία Ψευδογλώσσας</vt:lpstr>
      <vt:lpstr>Διαφάνεια 71</vt:lpstr>
      <vt:lpstr>Παράδειγμα:</vt:lpstr>
      <vt:lpstr>Μεταβλητές</vt:lpstr>
      <vt:lpstr>Διαφάνεια 74</vt:lpstr>
      <vt:lpstr>Τελεστές (operators) </vt:lpstr>
      <vt:lpstr> ΣΥΝΑΡΤΗΣΕΙΣ (Ενσωματωμένες)</vt:lpstr>
      <vt:lpstr>Εκφράσεις (expressions) </vt:lpstr>
      <vt:lpstr>2.2.7 Εντολές και δομές αλγορίθμου </vt:lpstr>
      <vt:lpstr>Διαφάνεια 79</vt:lpstr>
      <vt:lpstr>2.2.7.1 Εκχώρηση, Είσοδος και Έξοδος τιμών </vt:lpstr>
      <vt:lpstr>Διαφάνεια 81</vt:lpstr>
      <vt:lpstr>Δομή Ακολουθίας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ΓΕΝΙΚΟ ΛΥΚΕΙΟ ΧΙΟΥ</dc:title>
  <dc:creator>Elias Papadopoulos</dc:creator>
  <cp:lastModifiedBy>user</cp:lastModifiedBy>
  <cp:revision>378</cp:revision>
  <dcterms:created xsi:type="dcterms:W3CDTF">2010-09-14T15:55:29Z</dcterms:created>
  <dcterms:modified xsi:type="dcterms:W3CDTF">2016-09-21T03:33:33Z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TC300014601033</vt:lpwstr>
  </property>
</Properties>
</file>