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4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30" name="Date Placeholder 29"/>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48FB24EA-679B-43E9-9DED-FEB905444FA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Date Placeholder 3"/>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FB24EA-679B-43E9-9DED-FEB905444FA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smtClean="0"/>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Date Placeholder 2"/>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FB24EA-679B-43E9-9DED-FEB905444FA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Date Placeholder 4"/>
          <p:cNvSpPr>
            <a:spLocks noGrp="1"/>
          </p:cNvSpPr>
          <p:nvPr>
            <p:ph type="dt" sz="half" idx="10"/>
          </p:nvPr>
        </p:nvSpPr>
        <p:spPr/>
        <p:txBody>
          <a:bodyPr/>
          <a:lstStyle/>
          <a:p>
            <a:fld id="{38795E9F-E5F9-418F-8B2A-4B8027EEF5FE}" type="datetimeFigureOut">
              <a:rPr lang="el-GR" smtClean="0"/>
              <a:pPr/>
              <a:t>29/10/2014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48FB24EA-679B-43E9-9DED-FEB905444FAB}"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795E9F-E5F9-418F-8B2A-4B8027EEF5FE}" type="datetimeFigureOut">
              <a:rPr lang="el-GR" smtClean="0"/>
              <a:pPr/>
              <a:t>29/10/2014</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8FB24EA-679B-43E9-9DED-FEB905444FAB}"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pPr algn="ctr"/>
            <a:r>
              <a:rPr lang="el-GR" sz="4800" dirty="0">
                <a:solidFill>
                  <a:srgbClr val="FFFF00"/>
                </a:solidFill>
              </a:rPr>
              <a:t>Η Διδασκαλία του μαθήματος Βιωματικές Δράσεις: </a:t>
            </a:r>
            <a:br>
              <a:rPr lang="el-GR" sz="4800" dirty="0">
                <a:solidFill>
                  <a:srgbClr val="FFFF00"/>
                </a:solidFill>
              </a:rPr>
            </a:br>
            <a:r>
              <a:rPr lang="el-GR" sz="4800" dirty="0">
                <a:solidFill>
                  <a:srgbClr val="FFFF00"/>
                </a:solidFill>
              </a:rPr>
              <a:t>Σχολική και Κοινωνική Ζωή </a:t>
            </a:r>
          </a:p>
        </p:txBody>
      </p:sp>
      <p:sp>
        <p:nvSpPr>
          <p:cNvPr id="3" name="Υπότιτλος 2"/>
          <p:cNvSpPr>
            <a:spLocks noGrp="1"/>
          </p:cNvSpPr>
          <p:nvPr>
            <p:ph type="subTitle" idx="1"/>
          </p:nvPr>
        </p:nvSpPr>
        <p:spPr>
          <a:xfrm>
            <a:off x="611560" y="4077072"/>
            <a:ext cx="7854696" cy="1152128"/>
          </a:xfrm>
        </p:spPr>
        <p:txBody>
          <a:bodyPr>
            <a:normAutofit fontScale="85000" lnSpcReduction="10000"/>
          </a:bodyPr>
          <a:lstStyle/>
          <a:p>
            <a:pPr algn="ctr"/>
            <a:r>
              <a:rPr lang="el-GR" sz="4000" dirty="0">
                <a:solidFill>
                  <a:schemeClr val="bg1">
                    <a:lumMod val="95000"/>
                    <a:lumOff val="5000"/>
                  </a:schemeClr>
                </a:solidFill>
              </a:rPr>
              <a:t>οργάνωση </a:t>
            </a:r>
            <a:r>
              <a:rPr lang="el-GR" sz="4000" dirty="0" smtClean="0">
                <a:solidFill>
                  <a:schemeClr val="bg1">
                    <a:lumMod val="95000"/>
                    <a:lumOff val="5000"/>
                  </a:schemeClr>
                </a:solidFill>
              </a:rPr>
              <a:t> </a:t>
            </a:r>
            <a:r>
              <a:rPr lang="en-US" sz="4000" dirty="0" smtClean="0">
                <a:solidFill>
                  <a:schemeClr val="bg1">
                    <a:lumMod val="95000"/>
                    <a:lumOff val="5000"/>
                  </a:schemeClr>
                </a:solidFill>
              </a:rPr>
              <a:t>&amp;</a:t>
            </a:r>
            <a:r>
              <a:rPr lang="el-GR" sz="4000" dirty="0" smtClean="0">
                <a:solidFill>
                  <a:schemeClr val="bg1">
                    <a:lumMod val="95000"/>
                    <a:lumOff val="5000"/>
                  </a:schemeClr>
                </a:solidFill>
              </a:rPr>
              <a:t> </a:t>
            </a:r>
            <a:r>
              <a:rPr lang="el-GR" sz="4000" dirty="0">
                <a:solidFill>
                  <a:schemeClr val="bg1">
                    <a:lumMod val="95000"/>
                    <a:lumOff val="5000"/>
                  </a:schemeClr>
                </a:solidFill>
              </a:rPr>
              <a:t>διαδικασία </a:t>
            </a:r>
            <a:endParaRPr lang="en-US" sz="4000" dirty="0" smtClean="0">
              <a:solidFill>
                <a:schemeClr val="bg1">
                  <a:lumMod val="95000"/>
                  <a:lumOff val="5000"/>
                </a:schemeClr>
              </a:solidFill>
            </a:endParaRPr>
          </a:p>
          <a:p>
            <a:pPr algn="ctr"/>
            <a:r>
              <a:rPr lang="el-GR" sz="4000" dirty="0" smtClean="0">
                <a:solidFill>
                  <a:schemeClr val="bg1">
                    <a:lumMod val="95000"/>
                    <a:lumOff val="5000"/>
                  </a:schemeClr>
                </a:solidFill>
              </a:rPr>
              <a:t>ΠΑΤΜΑΝΟΓΛΟΥ Σ. – ΓΕΩΡΓΙΑΔΗΣ Μ.</a:t>
            </a:r>
            <a:endParaRPr lang="en-US" sz="4000" dirty="0" smtClean="0">
              <a:solidFill>
                <a:schemeClr val="bg1">
                  <a:lumMod val="95000"/>
                  <a:lumOff val="5000"/>
                </a:schemeClr>
              </a:solidFill>
            </a:endParaRPr>
          </a:p>
          <a:p>
            <a:pPr algn="ctr"/>
            <a:endParaRPr lang="en-US" sz="4000" dirty="0" smtClean="0">
              <a:solidFill>
                <a:schemeClr val="bg1">
                  <a:lumMod val="95000"/>
                  <a:lumOff val="5000"/>
                </a:schemeClr>
              </a:solidFill>
            </a:endParaRPr>
          </a:p>
          <a:p>
            <a:pPr algn="ctr"/>
            <a:endParaRPr lang="en-US" sz="4000" dirty="0" smtClean="0">
              <a:solidFill>
                <a:schemeClr val="bg1">
                  <a:lumMod val="95000"/>
                  <a:lumOff val="5000"/>
                </a:schemeClr>
              </a:solidFill>
            </a:endParaRPr>
          </a:p>
          <a:p>
            <a:pPr algn="ctr"/>
            <a:endParaRPr lang="en-US" sz="4000" dirty="0" smtClean="0">
              <a:solidFill>
                <a:schemeClr val="bg1">
                  <a:lumMod val="95000"/>
                  <a:lumOff val="5000"/>
                </a:schemeClr>
              </a:solidFill>
            </a:endParaRPr>
          </a:p>
          <a:p>
            <a:pPr algn="ctr"/>
            <a:endParaRPr lang="el-GR" sz="4000" dirty="0" smtClean="0">
              <a:solidFill>
                <a:schemeClr val="bg1">
                  <a:lumMod val="95000"/>
                  <a:lumOff val="5000"/>
                </a:schemeClr>
              </a:solidFill>
            </a:endParaRPr>
          </a:p>
          <a:p>
            <a:pPr algn="ctr"/>
            <a:endParaRPr lang="en-US" sz="4000" dirty="0" smtClean="0">
              <a:solidFill>
                <a:schemeClr val="bg1">
                  <a:lumMod val="95000"/>
                  <a:lumOff val="5000"/>
                </a:schemeClr>
              </a:solidFill>
            </a:endParaRPr>
          </a:p>
        </p:txBody>
      </p:sp>
    </p:spTree>
    <p:extLst>
      <p:ext uri="{BB962C8B-B14F-4D97-AF65-F5344CB8AC3E}">
        <p14:creationId xmlns:p14="http://schemas.microsoft.com/office/powerpoint/2010/main" xmlns="" val="1558748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32656"/>
            <a:ext cx="8229600" cy="864096"/>
          </a:xfrm>
        </p:spPr>
        <p:txBody>
          <a:bodyPr>
            <a:normAutofit/>
          </a:bodyPr>
          <a:lstStyle/>
          <a:p>
            <a:pPr algn="ctr"/>
            <a:r>
              <a:rPr lang="el-GR" sz="3600" dirty="0" smtClean="0"/>
              <a:t>Οι Βιωματικές Δράσεις σε ενότητες</a:t>
            </a:r>
            <a:endParaRPr lang="el-GR" sz="3600" dirty="0"/>
          </a:p>
        </p:txBody>
      </p:sp>
      <p:sp>
        <p:nvSpPr>
          <p:cNvPr id="3" name="Θέση περιεχομένου 2"/>
          <p:cNvSpPr>
            <a:spLocks noGrp="1"/>
          </p:cNvSpPr>
          <p:nvPr>
            <p:ph idx="1"/>
          </p:nvPr>
        </p:nvSpPr>
        <p:spPr>
          <a:xfrm>
            <a:off x="457200" y="1340768"/>
            <a:ext cx="8229600" cy="5328592"/>
          </a:xfrm>
        </p:spPr>
        <p:txBody>
          <a:bodyPr>
            <a:normAutofit lnSpcReduction="10000"/>
          </a:bodyPr>
          <a:lstStyle/>
          <a:p>
            <a:pPr>
              <a:buFont typeface="Wingdings" panose="05000000000000000000" pitchFamily="2" charset="2"/>
              <a:buChar char="v"/>
            </a:pPr>
            <a:r>
              <a:rPr lang="el-GR" sz="2000" dirty="0"/>
              <a:t>Πρώτη Ενότητα: Προβληματιζόμαστε και Προγραμματιζόμαστε ως </a:t>
            </a:r>
            <a:r>
              <a:rPr lang="el-GR" sz="2000" dirty="0" smtClean="0"/>
              <a:t>Τμήμα για την επιλογή του θέματος, τον σκοπό, προγραμματισμό και την αξιοποίηση του χρόνου</a:t>
            </a:r>
          </a:p>
          <a:p>
            <a:pPr>
              <a:buFont typeface="Wingdings" panose="05000000000000000000" pitchFamily="2" charset="2"/>
              <a:buChar char="v"/>
            </a:pPr>
            <a:r>
              <a:rPr lang="el-GR" sz="2000" dirty="0"/>
              <a:t>Δεύτερη Ενότητα: Είμαστε Ομάδα με Ρόλους, Δράσεις, Δικαιώματα και Υποχρεώσεις </a:t>
            </a:r>
            <a:endParaRPr lang="el-GR" sz="2000" dirty="0" smtClean="0"/>
          </a:p>
          <a:p>
            <a:pPr>
              <a:buFont typeface="Wingdings" panose="05000000000000000000" pitchFamily="2" charset="2"/>
              <a:buChar char="v"/>
            </a:pPr>
            <a:r>
              <a:rPr lang="el-GR" sz="2000" dirty="0"/>
              <a:t>Τρίτη Ενότητα: Συλλέξαμε, Ταξινομήσαμε, Μελετήσαμε και Παρουσιάζουμε τα Δεδομένα </a:t>
            </a:r>
            <a:r>
              <a:rPr lang="el-GR" sz="2000" dirty="0" smtClean="0"/>
              <a:t>μας</a:t>
            </a:r>
          </a:p>
          <a:p>
            <a:pPr>
              <a:buFont typeface="Wingdings" panose="05000000000000000000" pitchFamily="2" charset="2"/>
              <a:buChar char="v"/>
            </a:pPr>
            <a:r>
              <a:rPr lang="el-GR" sz="2000" dirty="0"/>
              <a:t>Τέταρτη Ενότητα: Αξιοποιήσαμε Συνδυαστικά τα Δεδομένα και τις Απαντήσαμε στα </a:t>
            </a:r>
            <a:r>
              <a:rPr lang="el-GR" sz="2000" dirty="0" smtClean="0"/>
              <a:t>Ερωτήματα με </a:t>
            </a:r>
            <a:r>
              <a:rPr lang="el-GR" sz="2000" dirty="0"/>
              <a:t>βάση τη συνδυαστική αξιοποίηση των επεξεργασμένων </a:t>
            </a:r>
            <a:r>
              <a:rPr lang="el-GR" sz="2000" dirty="0" smtClean="0"/>
              <a:t>δεδομένων μ’ έναν </a:t>
            </a:r>
            <a:r>
              <a:rPr lang="el-GR" sz="2000" dirty="0"/>
              <a:t>εννοιολογικό χάρτη με τις γνώσεις μας για το θέμα που μελετήσαμε και ιδού η </a:t>
            </a:r>
            <a:r>
              <a:rPr lang="el-GR" sz="2000" dirty="0" smtClean="0"/>
              <a:t>απόδειξη !!</a:t>
            </a:r>
            <a:endParaRPr lang="el-GR" sz="2000" dirty="0"/>
          </a:p>
          <a:p>
            <a:pPr>
              <a:buFont typeface="Wingdings" panose="05000000000000000000" pitchFamily="2" charset="2"/>
              <a:buChar char="v"/>
            </a:pPr>
            <a:r>
              <a:rPr lang="el-GR" sz="2000" dirty="0"/>
              <a:t>Πέμπτη Ενότητα : Κριτική Αξιολόγηση Ατομικών, Ομαδικών Θεσμικών Επιλογών και </a:t>
            </a:r>
            <a:r>
              <a:rPr lang="el-GR" sz="2000" dirty="0" smtClean="0"/>
              <a:t>Πρακτικών</a:t>
            </a:r>
          </a:p>
          <a:p>
            <a:pPr>
              <a:buFont typeface="Wingdings" panose="05000000000000000000" pitchFamily="2" charset="2"/>
              <a:buChar char="v"/>
            </a:pPr>
            <a:r>
              <a:rPr lang="el-GR" sz="2000" dirty="0"/>
              <a:t>Έκτη Ενότητα: Από τη Θεωρία στην Πράξη : </a:t>
            </a:r>
            <a:r>
              <a:rPr lang="el-GR" sz="2000" dirty="0" smtClean="0"/>
              <a:t> </a:t>
            </a:r>
            <a:r>
              <a:rPr lang="el-GR" sz="2000" dirty="0"/>
              <a:t>οργανώσαμε και πώς τις εφαρμόσαμε σε προσωπικό, σχολικό, οικογενειακό, κοινοτικό </a:t>
            </a:r>
            <a:r>
              <a:rPr lang="el-GR" sz="2000" dirty="0" smtClean="0"/>
              <a:t>πλαίσιο</a:t>
            </a:r>
          </a:p>
          <a:p>
            <a:pPr>
              <a:buFont typeface="Wingdings" panose="05000000000000000000" pitchFamily="2" charset="2"/>
              <a:buChar char="v"/>
            </a:pPr>
            <a:r>
              <a:rPr lang="el-GR" sz="2000" dirty="0"/>
              <a:t>Έβδομη Ενότητα: Λειτουργικότητα και Αποτελεσματικότητα </a:t>
            </a:r>
            <a:r>
              <a:rPr lang="el-GR" sz="2000" dirty="0" smtClean="0"/>
              <a:t>Ομάδας </a:t>
            </a:r>
            <a:endParaRPr lang="el-GR" sz="2000" dirty="0"/>
          </a:p>
        </p:txBody>
      </p:sp>
    </p:spTree>
    <p:extLst>
      <p:ext uri="{BB962C8B-B14F-4D97-AF65-F5344CB8AC3E}">
        <p14:creationId xmlns:p14="http://schemas.microsoft.com/office/powerpoint/2010/main" xmlns="" val="29200944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08688"/>
          </a:xfrm>
        </p:spPr>
        <p:txBody>
          <a:bodyPr>
            <a:normAutofit fontScale="90000"/>
          </a:bodyPr>
          <a:lstStyle/>
          <a:p>
            <a:r>
              <a:rPr lang="el-GR" sz="4000" dirty="0"/>
              <a:t>Δημοσιοποίηση των Βιωματικών Δράσεων</a:t>
            </a:r>
          </a:p>
        </p:txBody>
      </p:sp>
      <p:sp>
        <p:nvSpPr>
          <p:cNvPr id="3" name="Θέση περιεχομένου 2"/>
          <p:cNvSpPr>
            <a:spLocks noGrp="1"/>
          </p:cNvSpPr>
          <p:nvPr>
            <p:ph idx="1"/>
          </p:nvPr>
        </p:nvSpPr>
        <p:spPr>
          <a:xfrm>
            <a:off x="457200" y="1772816"/>
            <a:ext cx="8229600" cy="4551784"/>
          </a:xfrm>
        </p:spPr>
        <p:txBody>
          <a:bodyPr>
            <a:normAutofit lnSpcReduction="10000"/>
          </a:bodyPr>
          <a:lstStyle/>
          <a:p>
            <a:pPr marL="0" indent="0" algn="just">
              <a:buNone/>
            </a:pPr>
            <a:r>
              <a:rPr lang="el-GR" sz="2400" dirty="0" smtClean="0"/>
              <a:t>Με ποιους τρόπους θα παρουσιάζουν οι ομάδες τις εργασίες τους στα πλαίσια των γενικότερων εκδηλώσεων </a:t>
            </a:r>
          </a:p>
          <a:p>
            <a:pPr algn="just">
              <a:buFont typeface="Wingdings" panose="05000000000000000000" pitchFamily="2" charset="2"/>
              <a:buChar char="v"/>
            </a:pPr>
            <a:r>
              <a:rPr lang="el-GR" sz="2400" dirty="0" smtClean="0"/>
              <a:t>Με άνοιγμα του σχολείου στην τοπική κοινότητα στο τέλος της Σχολικής χρονιάς παρουσία γονέων, φορέων </a:t>
            </a:r>
            <a:r>
              <a:rPr lang="el-GR" sz="2400" dirty="0" err="1" smtClean="0"/>
              <a:t>κ.ά</a:t>
            </a:r>
            <a:endParaRPr lang="el-GR" sz="2400" dirty="0" smtClean="0"/>
          </a:p>
          <a:p>
            <a:pPr algn="just">
              <a:buFont typeface="Wingdings" panose="05000000000000000000" pitchFamily="2" charset="2"/>
              <a:buChar char="v"/>
            </a:pPr>
            <a:r>
              <a:rPr lang="el-GR" sz="2400" dirty="0" smtClean="0"/>
              <a:t>με ανάρτησή των μαθητικών εργασιών τους στο διαδίκτυο (στην ιστοσελίδα του σχολείου), αναγράφοντας τα ονόματα όλων των συντελεστών, μαθητών και εκπαιδευτικών με βάση πάντα τις αρχές της προστασίας των προσωπικών δεδομένων τέλος</a:t>
            </a:r>
          </a:p>
          <a:p>
            <a:pPr marL="0" indent="0" algn="just">
              <a:buNone/>
            </a:pPr>
            <a:r>
              <a:rPr lang="el-GR" sz="2400" dirty="0"/>
              <a:t>Ο εννοιολογικός χάρτης της τέταρτης ενότητας μπορεί να παρουσιαστεί και στα Αγγλικά με την καθοδήγηση του καθηγητή ειδικότητας</a:t>
            </a:r>
          </a:p>
        </p:txBody>
      </p:sp>
    </p:spTree>
    <p:extLst>
      <p:ext uri="{BB962C8B-B14F-4D97-AF65-F5344CB8AC3E}">
        <p14:creationId xmlns:p14="http://schemas.microsoft.com/office/powerpoint/2010/main" xmlns="" val="19214582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32656"/>
            <a:ext cx="8305800" cy="5616624"/>
          </a:xfrm>
        </p:spPr>
        <p:txBody>
          <a:bodyPr>
            <a:normAutofit fontScale="90000"/>
          </a:bodyPr>
          <a:lstStyle/>
          <a:p>
            <a:r>
              <a:rPr lang="el-GR" sz="2800" dirty="0" smtClean="0"/>
              <a:t/>
            </a:r>
            <a:br>
              <a:rPr lang="el-GR" sz="2800" dirty="0" smtClean="0"/>
            </a:br>
            <a:r>
              <a:rPr lang="el-GR" sz="2800" dirty="0"/>
              <a:t/>
            </a:r>
            <a:br>
              <a:rPr lang="el-GR" sz="2800" dirty="0"/>
            </a:br>
            <a:r>
              <a:rPr lang="el-GR" sz="2800" dirty="0" smtClean="0"/>
              <a:t>Τέλος η Διεύθυνση </a:t>
            </a:r>
            <a:r>
              <a:rPr lang="el-GR" sz="2800" dirty="0"/>
              <a:t>του </a:t>
            </a:r>
            <a:r>
              <a:rPr lang="el-GR" sz="2800" dirty="0" smtClean="0"/>
              <a:t>Σχολείου : </a:t>
            </a:r>
            <a:br>
              <a:rPr lang="el-GR" sz="2800" dirty="0" smtClean="0"/>
            </a:br>
            <a:r>
              <a:rPr lang="el-GR" sz="2800" dirty="0"/>
              <a:t/>
            </a:r>
            <a:br>
              <a:rPr lang="el-GR" sz="2800" dirty="0"/>
            </a:br>
            <a:r>
              <a:rPr lang="el-GR" sz="2400" dirty="0"/>
              <a:t>πρέπει να δημιουργήσει αρχείο με τους εγκεκριμένους από τον Σχολικό Σύμβουλο </a:t>
            </a:r>
            <a:r>
              <a:rPr lang="el-GR" sz="2400" dirty="0" smtClean="0"/>
              <a:t>ΠΕ πίνακες υποβολής </a:t>
            </a:r>
            <a:r>
              <a:rPr lang="el-GR" sz="2400" dirty="0"/>
              <a:t>των </a:t>
            </a:r>
            <a:r>
              <a:rPr lang="el-GR" sz="2400" dirty="0" smtClean="0"/>
              <a:t>θεμάτων </a:t>
            </a:r>
            <a:r>
              <a:rPr lang="el-GR" sz="2400" dirty="0"/>
              <a:t>για τις Βιωματικές Δράσεις </a:t>
            </a:r>
            <a:r>
              <a:rPr lang="el-GR" sz="2400" dirty="0" smtClean="0"/>
              <a:t>ώστε να </a:t>
            </a:r>
            <a:r>
              <a:rPr lang="el-GR" sz="2400" dirty="0"/>
              <a:t>διασφαλίζονται οι προϋποθέσεις </a:t>
            </a:r>
            <a:r>
              <a:rPr lang="el-GR" sz="2400" dirty="0" smtClean="0"/>
              <a:t>:</a:t>
            </a:r>
            <a:br>
              <a:rPr lang="el-GR" sz="2400" dirty="0" smtClean="0"/>
            </a:br>
            <a:r>
              <a:rPr lang="el-GR" sz="2400" dirty="0" smtClean="0"/>
              <a:t/>
            </a:r>
            <a:br>
              <a:rPr lang="el-GR" sz="2400" dirty="0" smtClean="0"/>
            </a:br>
            <a:r>
              <a:rPr lang="el-GR" sz="2400" dirty="0" smtClean="0"/>
              <a:t>για </a:t>
            </a:r>
            <a:r>
              <a:rPr lang="el-GR" sz="2400" dirty="0"/>
              <a:t>την διεξαγωγή και στήριξη της θεσμοθετημένης, πλέον, καινοτομίας των Βιωματικών Δράσεων και </a:t>
            </a:r>
            <a:r>
              <a:rPr lang="el-GR" sz="2400" dirty="0" smtClean="0"/>
              <a:t>την</a:t>
            </a:r>
            <a:br>
              <a:rPr lang="el-GR" sz="2400" dirty="0" smtClean="0"/>
            </a:br>
            <a:r>
              <a:rPr lang="el-GR" sz="2400" dirty="0"/>
              <a:t/>
            </a:r>
            <a:br>
              <a:rPr lang="el-GR" sz="2400" dirty="0"/>
            </a:br>
            <a:r>
              <a:rPr lang="el-GR" sz="2400" dirty="0"/>
              <a:t>συνεργασία </a:t>
            </a:r>
            <a:r>
              <a:rPr lang="el-GR" sz="2400" dirty="0" smtClean="0"/>
              <a:t>των Διδασκόντων με </a:t>
            </a:r>
            <a:r>
              <a:rPr lang="el-GR" sz="2400" dirty="0"/>
              <a:t>τον Σχολικό Σύμβουλο Παιδαγωγικής Ευθύνης για </a:t>
            </a:r>
            <a:r>
              <a:rPr lang="el-GR" sz="2400" dirty="0" smtClean="0"/>
              <a:t>την </a:t>
            </a:r>
            <a:br>
              <a:rPr lang="el-GR" sz="2400" dirty="0" smtClean="0"/>
            </a:br>
            <a:r>
              <a:rPr lang="el-GR" sz="2400" dirty="0" smtClean="0"/>
              <a:t/>
            </a:r>
            <a:br>
              <a:rPr lang="el-GR" sz="2400" dirty="0" smtClean="0"/>
            </a:br>
            <a:r>
              <a:rPr lang="el-GR" sz="2400" dirty="0" smtClean="0"/>
              <a:t>εφαρμογή </a:t>
            </a:r>
            <a:r>
              <a:rPr lang="el-GR" sz="2400" dirty="0"/>
              <a:t>των παραπάνω γενικών αρχών και </a:t>
            </a:r>
            <a:r>
              <a:rPr lang="el-GR" sz="2400" dirty="0" smtClean="0"/>
              <a:t>αρμοδιοτήτων που αφορούν τις Βιωματικές  Δράσεις.</a:t>
            </a:r>
            <a:r>
              <a:rPr lang="el-GR" sz="2400" dirty="0"/>
              <a:t/>
            </a:r>
            <a:br>
              <a:rPr lang="el-GR" sz="2400" dirty="0"/>
            </a:br>
            <a:r>
              <a:rPr lang="el-GR" sz="2800" dirty="0" smtClean="0"/>
              <a:t/>
            </a:r>
            <a:br>
              <a:rPr lang="el-GR" sz="2800" dirty="0" smtClean="0"/>
            </a:br>
            <a:endParaRPr lang="el-GR" sz="2800" dirty="0"/>
          </a:p>
        </p:txBody>
      </p:sp>
    </p:spTree>
    <p:extLst>
      <p:ext uri="{BB962C8B-B14F-4D97-AF65-F5344CB8AC3E}">
        <p14:creationId xmlns:p14="http://schemas.microsoft.com/office/powerpoint/2010/main" xmlns="" val="2153804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57200" y="692696"/>
            <a:ext cx="8229600" cy="5631904"/>
          </a:xfrm>
        </p:spPr>
        <p:txBody>
          <a:bodyPr>
            <a:normAutofit/>
          </a:bodyPr>
          <a:lstStyle/>
          <a:p>
            <a:pPr marL="0" indent="0">
              <a:buNone/>
            </a:pPr>
            <a:endParaRPr lang="el-GR" dirty="0" smtClean="0"/>
          </a:p>
          <a:p>
            <a:pPr marL="0" indent="0">
              <a:buNone/>
            </a:pPr>
            <a:endParaRPr lang="el-GR" dirty="0" smtClean="0"/>
          </a:p>
          <a:p>
            <a:pPr marL="0" indent="0">
              <a:buNone/>
            </a:pPr>
            <a:endParaRPr lang="el-GR" dirty="0" smtClean="0"/>
          </a:p>
          <a:p>
            <a:pPr marL="0" indent="0">
              <a:buNone/>
            </a:pPr>
            <a:r>
              <a:rPr lang="el-GR" sz="2400" dirty="0" smtClean="0">
                <a:solidFill>
                  <a:schemeClr val="bg2">
                    <a:lumMod val="10000"/>
                  </a:schemeClr>
                </a:solidFill>
              </a:rPr>
              <a:t>Οι  </a:t>
            </a:r>
            <a:r>
              <a:rPr lang="el-GR" sz="2400" dirty="0">
                <a:solidFill>
                  <a:schemeClr val="bg2">
                    <a:lumMod val="10000"/>
                  </a:schemeClr>
                </a:solidFill>
              </a:rPr>
              <a:t>Βιωματικές </a:t>
            </a:r>
            <a:r>
              <a:rPr lang="el-GR" sz="2400" dirty="0" smtClean="0">
                <a:solidFill>
                  <a:schemeClr val="bg2">
                    <a:lumMod val="10000"/>
                  </a:schemeClr>
                </a:solidFill>
              </a:rPr>
              <a:t>Δράσεις είναι μια </a:t>
            </a:r>
            <a:r>
              <a:rPr lang="el-GR" sz="2400" dirty="0">
                <a:solidFill>
                  <a:schemeClr val="bg2">
                    <a:lumMod val="10000"/>
                  </a:schemeClr>
                </a:solidFill>
              </a:rPr>
              <a:t>εκπαιδευτική </a:t>
            </a:r>
            <a:r>
              <a:rPr lang="el-GR" sz="2400" dirty="0" smtClean="0">
                <a:solidFill>
                  <a:schemeClr val="bg2">
                    <a:lumMod val="10000"/>
                  </a:schemeClr>
                </a:solidFill>
              </a:rPr>
              <a:t>καινοτομία του </a:t>
            </a:r>
            <a:r>
              <a:rPr lang="el-GR" sz="2400" dirty="0">
                <a:solidFill>
                  <a:schemeClr val="bg2">
                    <a:lumMod val="10000"/>
                  </a:schemeClr>
                </a:solidFill>
              </a:rPr>
              <a:t>Προγράμματος Σπουδών και του Ωρολογίου </a:t>
            </a:r>
            <a:r>
              <a:rPr lang="el-GR" sz="2400" dirty="0" smtClean="0">
                <a:solidFill>
                  <a:schemeClr val="bg2">
                    <a:lumMod val="10000"/>
                  </a:schemeClr>
                </a:solidFill>
              </a:rPr>
              <a:t>Προγράμματος που έχουν την </a:t>
            </a:r>
            <a:r>
              <a:rPr lang="el-GR" sz="2400" dirty="0">
                <a:solidFill>
                  <a:schemeClr val="bg2">
                    <a:lumMod val="10000"/>
                  </a:schemeClr>
                </a:solidFill>
              </a:rPr>
              <a:t>ίδια παιδαγωγική φιλοσοφία με τις Ερευνητικές Εργασίες του </a:t>
            </a:r>
            <a:r>
              <a:rPr lang="el-GR" sz="2400" dirty="0" smtClean="0">
                <a:solidFill>
                  <a:schemeClr val="bg2">
                    <a:lumMod val="10000"/>
                  </a:schemeClr>
                </a:solidFill>
              </a:rPr>
              <a:t>Λυκείου, η </a:t>
            </a:r>
            <a:r>
              <a:rPr lang="el-GR" sz="2400" dirty="0">
                <a:solidFill>
                  <a:schemeClr val="bg2">
                    <a:lumMod val="10000"/>
                  </a:schemeClr>
                </a:solidFill>
              </a:rPr>
              <a:t>οποία προωθεί </a:t>
            </a:r>
            <a:endParaRPr lang="el-GR" sz="2400" dirty="0" smtClean="0">
              <a:solidFill>
                <a:schemeClr val="bg2">
                  <a:lumMod val="10000"/>
                </a:schemeClr>
              </a:solidFill>
            </a:endParaRPr>
          </a:p>
          <a:p>
            <a:pPr marL="0" indent="0">
              <a:buNone/>
            </a:pPr>
            <a:endParaRPr lang="el-GR" sz="2400" dirty="0" smtClean="0">
              <a:solidFill>
                <a:schemeClr val="bg2">
                  <a:lumMod val="10000"/>
                </a:schemeClr>
              </a:solidFill>
            </a:endParaRPr>
          </a:p>
          <a:p>
            <a:pPr>
              <a:buFont typeface="Wingdings" panose="05000000000000000000" pitchFamily="2" charset="2"/>
              <a:buChar char="v"/>
            </a:pPr>
            <a:r>
              <a:rPr lang="el-GR" sz="2400" dirty="0" smtClean="0">
                <a:solidFill>
                  <a:schemeClr val="bg2">
                    <a:lumMod val="10000"/>
                  </a:schemeClr>
                </a:solidFill>
              </a:rPr>
              <a:t>τη βιωματική</a:t>
            </a:r>
          </a:p>
          <a:p>
            <a:pPr>
              <a:buFont typeface="Wingdings" panose="05000000000000000000" pitchFamily="2" charset="2"/>
              <a:buChar char="v"/>
            </a:pPr>
            <a:r>
              <a:rPr lang="el-GR" sz="2400" dirty="0" smtClean="0">
                <a:solidFill>
                  <a:schemeClr val="bg2">
                    <a:lumMod val="10000"/>
                  </a:schemeClr>
                </a:solidFill>
              </a:rPr>
              <a:t> τη συνεργατική </a:t>
            </a:r>
            <a:r>
              <a:rPr lang="el-GR" sz="2400" dirty="0">
                <a:solidFill>
                  <a:schemeClr val="bg2">
                    <a:lumMod val="10000"/>
                  </a:schemeClr>
                </a:solidFill>
              </a:rPr>
              <a:t>και </a:t>
            </a:r>
            <a:endParaRPr lang="el-GR" sz="2400" dirty="0" smtClean="0">
              <a:solidFill>
                <a:schemeClr val="bg2">
                  <a:lumMod val="10000"/>
                </a:schemeClr>
              </a:solidFill>
            </a:endParaRPr>
          </a:p>
          <a:p>
            <a:pPr>
              <a:buFont typeface="Wingdings" panose="05000000000000000000" pitchFamily="2" charset="2"/>
              <a:buChar char="v"/>
            </a:pPr>
            <a:r>
              <a:rPr lang="el-GR" sz="2400" dirty="0">
                <a:solidFill>
                  <a:schemeClr val="bg2">
                    <a:lumMod val="10000"/>
                  </a:schemeClr>
                </a:solidFill>
              </a:rPr>
              <a:t>τ</a:t>
            </a:r>
            <a:r>
              <a:rPr lang="el-GR" sz="2400" dirty="0" smtClean="0">
                <a:solidFill>
                  <a:schemeClr val="bg2">
                    <a:lumMod val="10000"/>
                  </a:schemeClr>
                </a:solidFill>
              </a:rPr>
              <a:t>η διερευνητική </a:t>
            </a:r>
            <a:r>
              <a:rPr lang="el-GR" sz="2400" dirty="0">
                <a:solidFill>
                  <a:schemeClr val="bg2">
                    <a:lumMod val="10000"/>
                  </a:schemeClr>
                </a:solidFill>
              </a:rPr>
              <a:t>μάθηση</a:t>
            </a:r>
          </a:p>
        </p:txBody>
      </p:sp>
    </p:spTree>
    <p:extLst>
      <p:ext uri="{BB962C8B-B14F-4D97-AF65-F5344CB8AC3E}">
        <p14:creationId xmlns:p14="http://schemas.microsoft.com/office/powerpoint/2010/main" xmlns="" val="9015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980728"/>
            <a:ext cx="8305800" cy="4968552"/>
          </a:xfrm>
        </p:spPr>
        <p:txBody>
          <a:bodyPr>
            <a:normAutofit/>
          </a:bodyPr>
          <a:lstStyle/>
          <a:p>
            <a:r>
              <a:rPr lang="el-GR" sz="2400" dirty="0" smtClean="0"/>
              <a:t>Σκοπός </a:t>
            </a:r>
            <a:r>
              <a:rPr lang="el-GR" sz="2400" dirty="0"/>
              <a:t>των Βιωματικών Δράσεων </a:t>
            </a:r>
            <a:r>
              <a:rPr lang="el-GR" sz="2400" dirty="0" smtClean="0"/>
              <a:t>είναι </a:t>
            </a:r>
            <a:r>
              <a:rPr lang="el-GR" sz="2400" dirty="0"/>
              <a:t>να βοηθήσουν τους </a:t>
            </a:r>
            <a:r>
              <a:rPr lang="el-GR" sz="2400" dirty="0" smtClean="0"/>
              <a:t>μαθητές</a:t>
            </a:r>
            <a:r>
              <a:rPr lang="el-GR" sz="2400" dirty="0"/>
              <a:t> </a:t>
            </a:r>
            <a:r>
              <a:rPr lang="el-GR" sz="2400" dirty="0" smtClean="0"/>
              <a:t>:</a:t>
            </a:r>
            <a:br>
              <a:rPr lang="el-GR" sz="2400" dirty="0" smtClean="0"/>
            </a:br>
            <a:r>
              <a:rPr lang="el-GR" sz="2400" dirty="0" smtClean="0"/>
              <a:t/>
            </a:r>
            <a:br>
              <a:rPr lang="el-GR" sz="2400" dirty="0" smtClean="0"/>
            </a:br>
            <a:r>
              <a:rPr lang="el-GR" sz="2400" dirty="0" smtClean="0"/>
              <a:t>α) να </a:t>
            </a:r>
            <a:r>
              <a:rPr lang="el-GR" sz="2400" dirty="0"/>
              <a:t>αναπτύξουν τις αναγκαίες στάσεις και κοινωνικές </a:t>
            </a:r>
            <a:r>
              <a:rPr lang="el-GR" sz="2400" dirty="0" smtClean="0"/>
              <a:t>ικανότητες</a:t>
            </a:r>
            <a:br>
              <a:rPr lang="el-GR" sz="2400" dirty="0" smtClean="0"/>
            </a:br>
            <a:r>
              <a:rPr lang="el-GR" sz="2400" dirty="0"/>
              <a:t/>
            </a:r>
            <a:br>
              <a:rPr lang="el-GR" sz="2400" dirty="0"/>
            </a:br>
            <a:r>
              <a:rPr lang="el-GR" sz="2400" dirty="0" smtClean="0"/>
              <a:t>β) να </a:t>
            </a:r>
            <a:r>
              <a:rPr lang="el-GR" sz="2400" dirty="0"/>
              <a:t>αξιοποιούν παλιές και </a:t>
            </a:r>
            <a:r>
              <a:rPr lang="el-GR" sz="2400" dirty="0" smtClean="0"/>
              <a:t>νέες </a:t>
            </a:r>
            <a:r>
              <a:rPr lang="el-GR" sz="2400" dirty="0"/>
              <a:t>προσωπικές </a:t>
            </a:r>
            <a:r>
              <a:rPr lang="el-GR" sz="2400" dirty="0" smtClean="0"/>
              <a:t>εμπειρίες</a:t>
            </a:r>
            <a:r>
              <a:rPr lang="el-GR" sz="2400" dirty="0"/>
              <a:t>, για </a:t>
            </a:r>
            <a:r>
              <a:rPr lang="el-GR" sz="2400" dirty="0" smtClean="0"/>
              <a:t>την κατανόηση των θεμάτων </a:t>
            </a:r>
            <a:r>
              <a:rPr lang="el-GR" sz="2400" dirty="0"/>
              <a:t>που </a:t>
            </a:r>
            <a:r>
              <a:rPr lang="el-GR" sz="2400" dirty="0" smtClean="0"/>
              <a:t>μελετούν</a:t>
            </a:r>
            <a:br>
              <a:rPr lang="el-GR" sz="2400" dirty="0" smtClean="0"/>
            </a:br>
            <a:r>
              <a:rPr lang="el-GR" sz="2400" dirty="0"/>
              <a:t/>
            </a:r>
            <a:br>
              <a:rPr lang="el-GR" sz="2400" dirty="0"/>
            </a:br>
            <a:r>
              <a:rPr lang="el-GR" sz="2400" dirty="0" smtClean="0"/>
              <a:t>γ) να </a:t>
            </a:r>
            <a:r>
              <a:rPr lang="el-GR" sz="2400" dirty="0"/>
              <a:t>αξιοποιούν τις νέες στάσεις, γνώσεις και ικανότητες, για να </a:t>
            </a:r>
            <a:r>
              <a:rPr lang="el-GR" sz="2400" dirty="0" smtClean="0"/>
              <a:t> παρεμβαίνουν στοχευμένα  και </a:t>
            </a:r>
            <a:br>
              <a:rPr lang="el-GR" sz="2400" dirty="0" smtClean="0"/>
            </a:br>
            <a:r>
              <a:rPr lang="el-GR" sz="2400" dirty="0"/>
              <a:t/>
            </a:r>
            <a:br>
              <a:rPr lang="el-GR" sz="2400" dirty="0"/>
            </a:br>
            <a:r>
              <a:rPr lang="el-GR" sz="2400" dirty="0" smtClean="0"/>
              <a:t>δ) να συνδέουν </a:t>
            </a:r>
            <a:r>
              <a:rPr lang="el-GR" sz="2400" dirty="0"/>
              <a:t>τις μαθησιακές τους εμπειρίες με συναισθήματα δημιουργικότητας, χαράς και απόλαυσης</a:t>
            </a:r>
            <a:r>
              <a:rPr lang="el-GR" sz="2800" dirty="0"/>
              <a:t>. </a:t>
            </a:r>
          </a:p>
        </p:txBody>
      </p:sp>
    </p:spTree>
    <p:extLst>
      <p:ext uri="{BB962C8B-B14F-4D97-AF65-F5344CB8AC3E}">
        <p14:creationId xmlns:p14="http://schemas.microsoft.com/office/powerpoint/2010/main" xmlns="" val="206851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852704"/>
          </a:xfrm>
        </p:spPr>
        <p:txBody>
          <a:bodyPr>
            <a:noAutofit/>
          </a:bodyPr>
          <a:lstStyle/>
          <a:p>
            <a:r>
              <a:rPr lang="el-GR" sz="2800" dirty="0"/>
              <a:t>Συμμετοχή των ειδικοτήτων στην εποπτεία και την καθοδήγηση των Βιωματικών Δράσεων</a:t>
            </a:r>
          </a:p>
        </p:txBody>
      </p:sp>
      <p:sp>
        <p:nvSpPr>
          <p:cNvPr id="3" name="Θέση περιεχομένου 2"/>
          <p:cNvSpPr>
            <a:spLocks noGrp="1"/>
          </p:cNvSpPr>
          <p:nvPr>
            <p:ph idx="1"/>
          </p:nvPr>
        </p:nvSpPr>
        <p:spPr>
          <a:xfrm>
            <a:off x="457200" y="1628800"/>
            <a:ext cx="8435280" cy="4968552"/>
          </a:xfrm>
        </p:spPr>
        <p:txBody>
          <a:bodyPr>
            <a:normAutofit/>
          </a:bodyPr>
          <a:lstStyle/>
          <a:p>
            <a:pPr marL="0" indent="0">
              <a:buNone/>
            </a:pPr>
            <a:r>
              <a:rPr lang="el-GR" sz="2400" dirty="0"/>
              <a:t>Οι βιωματικές δράσεις εποπτεύονται  από έναν εκπαιδευτικό</a:t>
            </a:r>
          </a:p>
          <a:p>
            <a:pPr marL="0" indent="0">
              <a:buNone/>
            </a:pPr>
            <a:r>
              <a:rPr lang="el-GR" sz="2400" dirty="0" smtClean="0">
                <a:solidFill>
                  <a:schemeClr val="accent6">
                    <a:lumMod val="50000"/>
                  </a:schemeClr>
                </a:solidFill>
              </a:rPr>
              <a:t>Στην </a:t>
            </a:r>
            <a:r>
              <a:rPr lang="el-GR" sz="2400" dirty="0">
                <a:solidFill>
                  <a:schemeClr val="accent6">
                    <a:lumMod val="50000"/>
                  </a:schemeClr>
                </a:solidFill>
              </a:rPr>
              <a:t>ενότητα των Βιωματικών Δράσεων του Ωρολογίου </a:t>
            </a:r>
            <a:r>
              <a:rPr lang="el-GR" sz="2400" dirty="0" smtClean="0">
                <a:solidFill>
                  <a:schemeClr val="accent6">
                    <a:lumMod val="50000"/>
                  </a:schemeClr>
                </a:solidFill>
              </a:rPr>
              <a:t>Προγράμματος περιλαμβάνονται έξι </a:t>
            </a:r>
            <a:r>
              <a:rPr lang="el-GR" sz="2400" dirty="0">
                <a:solidFill>
                  <a:schemeClr val="accent6">
                    <a:lumMod val="50000"/>
                  </a:schemeClr>
                </a:solidFill>
              </a:rPr>
              <a:t>(06) επιστημονικά πεδία </a:t>
            </a:r>
            <a:r>
              <a:rPr lang="el-GR" sz="2400" dirty="0" smtClean="0">
                <a:solidFill>
                  <a:schemeClr val="accent6">
                    <a:lumMod val="50000"/>
                  </a:schemeClr>
                </a:solidFill>
              </a:rPr>
              <a:t>:</a:t>
            </a:r>
          </a:p>
          <a:p>
            <a:pPr>
              <a:buFont typeface="Wingdings" panose="05000000000000000000" pitchFamily="2" charset="2"/>
              <a:buChar char="v"/>
            </a:pPr>
            <a:r>
              <a:rPr lang="el-GR" sz="2400" dirty="0" smtClean="0">
                <a:solidFill>
                  <a:schemeClr val="accent6">
                    <a:lumMod val="50000"/>
                  </a:schemeClr>
                </a:solidFill>
              </a:rPr>
              <a:t> </a:t>
            </a:r>
            <a:r>
              <a:rPr lang="el-GR" sz="2400" dirty="0">
                <a:solidFill>
                  <a:srgbClr val="7030A0"/>
                </a:solidFill>
              </a:rPr>
              <a:t>Τοπική Ιστορία,</a:t>
            </a:r>
          </a:p>
          <a:p>
            <a:pPr>
              <a:buFont typeface="Wingdings" panose="05000000000000000000" pitchFamily="2" charset="2"/>
              <a:buChar char="v"/>
            </a:pPr>
            <a:r>
              <a:rPr lang="el-GR" sz="2400" dirty="0" smtClean="0">
                <a:solidFill>
                  <a:srgbClr val="7030A0"/>
                </a:solidFill>
              </a:rPr>
              <a:t> </a:t>
            </a:r>
            <a:r>
              <a:rPr lang="el-GR" sz="2400" dirty="0">
                <a:solidFill>
                  <a:srgbClr val="7030A0"/>
                </a:solidFill>
              </a:rPr>
              <a:t>Περιβάλλον και Εκπαίδευση για την Αειφόρο Ανάπτυξη (Π.Ε.Α.Α),</a:t>
            </a:r>
          </a:p>
          <a:p>
            <a:pPr>
              <a:buFont typeface="Wingdings" panose="05000000000000000000" pitchFamily="2" charset="2"/>
              <a:buChar char="v"/>
            </a:pPr>
            <a:r>
              <a:rPr lang="el-GR" sz="2400" dirty="0" smtClean="0">
                <a:solidFill>
                  <a:srgbClr val="7030A0"/>
                </a:solidFill>
              </a:rPr>
              <a:t> </a:t>
            </a:r>
            <a:r>
              <a:rPr lang="el-GR" sz="2400" dirty="0">
                <a:solidFill>
                  <a:srgbClr val="7030A0"/>
                </a:solidFill>
              </a:rPr>
              <a:t>Σχολικό Επαγγελματικό Προσανατολισμό (Σ.Ε.Π.),</a:t>
            </a:r>
          </a:p>
          <a:p>
            <a:pPr>
              <a:buFont typeface="Wingdings" panose="05000000000000000000" pitchFamily="2" charset="2"/>
              <a:buChar char="v"/>
            </a:pPr>
            <a:r>
              <a:rPr lang="el-GR" sz="2400" dirty="0" smtClean="0">
                <a:solidFill>
                  <a:srgbClr val="7030A0"/>
                </a:solidFill>
              </a:rPr>
              <a:t> </a:t>
            </a:r>
            <a:r>
              <a:rPr lang="el-GR" sz="2400" dirty="0">
                <a:solidFill>
                  <a:srgbClr val="7030A0"/>
                </a:solidFill>
              </a:rPr>
              <a:t>Φύση και Άσκηση,</a:t>
            </a:r>
          </a:p>
          <a:p>
            <a:pPr>
              <a:buFont typeface="Wingdings" panose="05000000000000000000" pitchFamily="2" charset="2"/>
              <a:buChar char="v"/>
            </a:pPr>
            <a:r>
              <a:rPr lang="el-GR" sz="2400" dirty="0" smtClean="0">
                <a:solidFill>
                  <a:srgbClr val="7030A0"/>
                </a:solidFill>
              </a:rPr>
              <a:t> </a:t>
            </a:r>
            <a:r>
              <a:rPr lang="el-GR" sz="2400" dirty="0">
                <a:solidFill>
                  <a:srgbClr val="7030A0"/>
                </a:solidFill>
              </a:rPr>
              <a:t>Πολιτισμό και Δραστηριότητες Τέχνης και</a:t>
            </a:r>
          </a:p>
          <a:p>
            <a:pPr>
              <a:buFont typeface="Wingdings" panose="05000000000000000000" pitchFamily="2" charset="2"/>
              <a:buChar char="v"/>
            </a:pPr>
            <a:r>
              <a:rPr lang="el-GR" sz="2400" dirty="0">
                <a:solidFill>
                  <a:srgbClr val="7030A0"/>
                </a:solidFill>
              </a:rPr>
              <a:t> </a:t>
            </a:r>
            <a:r>
              <a:rPr lang="el-GR" sz="2400" dirty="0" smtClean="0">
                <a:solidFill>
                  <a:srgbClr val="7030A0"/>
                </a:solidFill>
              </a:rPr>
              <a:t>Σχολική </a:t>
            </a:r>
            <a:r>
              <a:rPr lang="el-GR" sz="2400" dirty="0">
                <a:solidFill>
                  <a:srgbClr val="7030A0"/>
                </a:solidFill>
              </a:rPr>
              <a:t>και Κοινωνική Ζωή (Σ.Κ.Ζ.)</a:t>
            </a:r>
          </a:p>
          <a:p>
            <a:pPr marL="0" indent="0">
              <a:buNone/>
            </a:pPr>
            <a:r>
              <a:rPr lang="en-US" sz="2200" dirty="0" smtClean="0">
                <a:solidFill>
                  <a:schemeClr val="accent1">
                    <a:lumMod val="50000"/>
                  </a:schemeClr>
                </a:solidFill>
              </a:rPr>
              <a:t>(</a:t>
            </a:r>
            <a:r>
              <a:rPr lang="en-US" sz="2200" dirty="0">
                <a:solidFill>
                  <a:schemeClr val="accent1">
                    <a:lumMod val="50000"/>
                  </a:schemeClr>
                </a:solidFill>
              </a:rPr>
              <a:t>http://ebooks.edu.gr/2013/course-main.php?course=DSGYM-A119)</a:t>
            </a:r>
            <a:endParaRPr lang="el-GR" sz="2200" dirty="0" smtClean="0">
              <a:solidFill>
                <a:schemeClr val="accent1">
                  <a:lumMod val="50000"/>
                </a:schemeClr>
              </a:solidFill>
            </a:endParaRPr>
          </a:p>
          <a:p>
            <a:pPr marL="0" indent="0">
              <a:buNone/>
            </a:pPr>
            <a:endParaRPr lang="el-GR" dirty="0"/>
          </a:p>
        </p:txBody>
      </p:sp>
    </p:spTree>
    <p:extLst>
      <p:ext uri="{BB962C8B-B14F-4D97-AF65-F5344CB8AC3E}">
        <p14:creationId xmlns:p14="http://schemas.microsoft.com/office/powerpoint/2010/main" xmlns="" val="2248228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000" dirty="0"/>
              <a:t>Πρόταση και έγκριση </a:t>
            </a:r>
            <a:r>
              <a:rPr lang="el-GR" sz="4000" dirty="0" smtClean="0"/>
              <a:t>θεμάτων</a:t>
            </a:r>
            <a:endParaRPr lang="el-GR" sz="4000" dirty="0"/>
          </a:p>
        </p:txBody>
      </p:sp>
      <p:sp>
        <p:nvSpPr>
          <p:cNvPr id="3" name="Θέση περιεχομένου 2"/>
          <p:cNvSpPr>
            <a:spLocks noGrp="1"/>
          </p:cNvSpPr>
          <p:nvPr>
            <p:ph idx="1"/>
          </p:nvPr>
        </p:nvSpPr>
        <p:spPr>
          <a:xfrm>
            <a:off x="323528" y="1988840"/>
            <a:ext cx="8229600" cy="4389120"/>
          </a:xfrm>
        </p:spPr>
        <p:txBody>
          <a:bodyPr>
            <a:normAutofit fontScale="92500"/>
          </a:bodyPr>
          <a:lstStyle/>
          <a:p>
            <a:endParaRPr lang="el-GR" dirty="0" smtClean="0"/>
          </a:p>
          <a:p>
            <a:pPr marL="0" indent="0">
              <a:buNone/>
            </a:pPr>
            <a:r>
              <a:rPr lang="el-GR" dirty="0" smtClean="0"/>
              <a:t>Με </a:t>
            </a:r>
            <a:r>
              <a:rPr lang="el-GR" dirty="0"/>
              <a:t>την έναρξη του σχολικού έτους </a:t>
            </a:r>
            <a:endParaRPr lang="el-GR" dirty="0" smtClean="0"/>
          </a:p>
          <a:p>
            <a:pPr marL="0" indent="0">
              <a:buNone/>
            </a:pPr>
            <a:r>
              <a:rPr lang="el-GR" dirty="0" smtClean="0"/>
              <a:t>οι </a:t>
            </a:r>
            <a:r>
              <a:rPr lang="el-GR" dirty="0"/>
              <a:t>εκπαιδευτικοί ετοιμάζουν και καταθέτουν προτάσεις θεμάτων για τις Βιωματικές </a:t>
            </a:r>
            <a:r>
              <a:rPr lang="el-GR" dirty="0" smtClean="0"/>
              <a:t>Δράσεις:</a:t>
            </a:r>
          </a:p>
          <a:p>
            <a:pPr>
              <a:buFont typeface="Wingdings" panose="05000000000000000000" pitchFamily="2" charset="2"/>
              <a:buChar char="v"/>
            </a:pPr>
            <a:r>
              <a:rPr lang="el-GR" dirty="0" smtClean="0"/>
              <a:t> </a:t>
            </a:r>
            <a:r>
              <a:rPr lang="el-GR" dirty="0" smtClean="0">
                <a:solidFill>
                  <a:srgbClr val="C00000"/>
                </a:solidFill>
              </a:rPr>
              <a:t>για </a:t>
            </a:r>
            <a:r>
              <a:rPr lang="el-GR" dirty="0">
                <a:solidFill>
                  <a:srgbClr val="C00000"/>
                </a:solidFill>
              </a:rPr>
              <a:t>το θέμα, </a:t>
            </a:r>
            <a:endParaRPr lang="el-GR" dirty="0" smtClean="0">
              <a:solidFill>
                <a:srgbClr val="C00000"/>
              </a:solidFill>
            </a:endParaRPr>
          </a:p>
          <a:p>
            <a:pPr>
              <a:buFont typeface="Wingdings" panose="05000000000000000000" pitchFamily="2" charset="2"/>
              <a:buChar char="v"/>
            </a:pPr>
            <a:r>
              <a:rPr lang="el-GR" dirty="0">
                <a:solidFill>
                  <a:srgbClr val="C00000"/>
                </a:solidFill>
              </a:rPr>
              <a:t>τ</a:t>
            </a:r>
            <a:r>
              <a:rPr lang="el-GR" dirty="0" smtClean="0">
                <a:solidFill>
                  <a:srgbClr val="C00000"/>
                </a:solidFill>
              </a:rPr>
              <a:t>ο </a:t>
            </a:r>
            <a:r>
              <a:rPr lang="el-GR" dirty="0">
                <a:solidFill>
                  <a:srgbClr val="C00000"/>
                </a:solidFill>
              </a:rPr>
              <a:t>σκοπό, </a:t>
            </a:r>
            <a:endParaRPr lang="el-GR" dirty="0" smtClean="0">
              <a:solidFill>
                <a:srgbClr val="C00000"/>
              </a:solidFill>
            </a:endParaRPr>
          </a:p>
          <a:p>
            <a:pPr>
              <a:buFont typeface="Wingdings" panose="05000000000000000000" pitchFamily="2" charset="2"/>
              <a:buChar char="v"/>
            </a:pPr>
            <a:r>
              <a:rPr lang="el-GR" dirty="0" smtClean="0">
                <a:solidFill>
                  <a:srgbClr val="C00000"/>
                </a:solidFill>
              </a:rPr>
              <a:t>τις </a:t>
            </a:r>
            <a:r>
              <a:rPr lang="el-GR" dirty="0">
                <a:solidFill>
                  <a:srgbClr val="C00000"/>
                </a:solidFill>
              </a:rPr>
              <a:t>δραστηριότητες, </a:t>
            </a:r>
            <a:endParaRPr lang="el-GR" dirty="0" smtClean="0">
              <a:solidFill>
                <a:srgbClr val="C00000"/>
              </a:solidFill>
            </a:endParaRPr>
          </a:p>
          <a:p>
            <a:pPr>
              <a:buFont typeface="Wingdings" panose="05000000000000000000" pitchFamily="2" charset="2"/>
              <a:buChar char="v"/>
            </a:pPr>
            <a:r>
              <a:rPr lang="el-GR" dirty="0" smtClean="0">
                <a:solidFill>
                  <a:srgbClr val="C00000"/>
                </a:solidFill>
              </a:rPr>
              <a:t>τον </a:t>
            </a:r>
            <a:r>
              <a:rPr lang="el-GR" dirty="0">
                <a:solidFill>
                  <a:srgbClr val="C00000"/>
                </a:solidFill>
              </a:rPr>
              <a:t>προγραμματισμό </a:t>
            </a:r>
            <a:r>
              <a:rPr lang="el-GR" dirty="0" smtClean="0">
                <a:solidFill>
                  <a:srgbClr val="C00000"/>
                </a:solidFill>
              </a:rPr>
              <a:t>κάθε </a:t>
            </a:r>
            <a:r>
              <a:rPr lang="el-GR" dirty="0">
                <a:solidFill>
                  <a:srgbClr val="C00000"/>
                </a:solidFill>
              </a:rPr>
              <a:t>Βιωματικής Δράσης </a:t>
            </a:r>
            <a:endParaRPr lang="el-GR" dirty="0" smtClean="0">
              <a:solidFill>
                <a:srgbClr val="C00000"/>
              </a:solidFill>
            </a:endParaRPr>
          </a:p>
          <a:p>
            <a:pPr marL="0" indent="0">
              <a:buNone/>
            </a:pPr>
            <a:r>
              <a:rPr lang="el-GR" dirty="0" smtClean="0"/>
              <a:t>οι </a:t>
            </a:r>
            <a:r>
              <a:rPr lang="el-GR" dirty="0"/>
              <a:t>εμπλεκόμενοι εκπαιδευτικοί υποβάλλουν </a:t>
            </a:r>
            <a:r>
              <a:rPr lang="el-GR" dirty="0" smtClean="0"/>
              <a:t> για </a:t>
            </a:r>
            <a:r>
              <a:rPr lang="el-GR" dirty="0"/>
              <a:t>έγκριση συνοπτική πρόταση στον Σύμβουλο Παιδαγωγικής Ευθύνης</a:t>
            </a:r>
          </a:p>
        </p:txBody>
      </p:sp>
    </p:spTree>
    <p:extLst>
      <p:ext uri="{BB962C8B-B14F-4D97-AF65-F5344CB8AC3E}">
        <p14:creationId xmlns:p14="http://schemas.microsoft.com/office/powerpoint/2010/main" xmlns="" val="3367453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80696"/>
          </a:xfrm>
        </p:spPr>
        <p:txBody>
          <a:bodyPr>
            <a:normAutofit/>
          </a:bodyPr>
          <a:lstStyle/>
          <a:p>
            <a:pPr algn="ctr"/>
            <a:r>
              <a:rPr lang="el-GR" sz="4000" dirty="0"/>
              <a:t>Επιλογή θέματος από τους μαθητές </a:t>
            </a:r>
          </a:p>
        </p:txBody>
      </p:sp>
      <p:sp>
        <p:nvSpPr>
          <p:cNvPr id="3" name="Θέση περιεχομένου 2"/>
          <p:cNvSpPr>
            <a:spLocks noGrp="1"/>
          </p:cNvSpPr>
          <p:nvPr>
            <p:ph idx="1"/>
          </p:nvPr>
        </p:nvSpPr>
        <p:spPr>
          <a:xfrm>
            <a:off x="457200" y="1556792"/>
            <a:ext cx="8229600" cy="4767808"/>
          </a:xfrm>
        </p:spPr>
        <p:txBody>
          <a:bodyPr/>
          <a:lstStyle/>
          <a:p>
            <a:pPr marL="0" indent="0">
              <a:buNone/>
            </a:pPr>
            <a:r>
              <a:rPr lang="el-GR" dirty="0"/>
              <a:t>Οι μαθητές, αφού ενημερωθούν για τα προτεινόμενα θέματα, δηλώνουν το θέμα της πρώτης και της δεύτερης προτίμησής τους. </a:t>
            </a:r>
            <a:endParaRPr lang="el-GR" dirty="0" smtClean="0"/>
          </a:p>
          <a:p>
            <a:pPr marL="0" indent="0">
              <a:buNone/>
            </a:pPr>
            <a:r>
              <a:rPr lang="el-GR" dirty="0" smtClean="0"/>
              <a:t>Ο </a:t>
            </a:r>
            <a:r>
              <a:rPr lang="el-GR" dirty="0"/>
              <a:t>Διευθυντής φροντίζει ώστε </a:t>
            </a:r>
            <a:endParaRPr lang="el-GR" dirty="0" smtClean="0"/>
          </a:p>
          <a:p>
            <a:pPr marL="0" indent="0">
              <a:buNone/>
            </a:pPr>
            <a:r>
              <a:rPr lang="el-GR" dirty="0" smtClean="0"/>
              <a:t>οι </a:t>
            </a:r>
            <a:r>
              <a:rPr lang="el-GR" dirty="0"/>
              <a:t>μαθητές των διαφορετικών αλφαβητικών τμημάτων να ενταχθούν </a:t>
            </a:r>
            <a:endParaRPr lang="el-GR" dirty="0" smtClean="0"/>
          </a:p>
          <a:p>
            <a:pPr marL="0" indent="0">
              <a:buNone/>
            </a:pPr>
            <a:r>
              <a:rPr lang="el-GR" dirty="0" smtClean="0"/>
              <a:t>στο </a:t>
            </a:r>
            <a:r>
              <a:rPr lang="el-GR" dirty="0"/>
              <a:t>τμήμα με το θέμα της βιωματικής δράσης της  πρώτης τους επιλογής ή </a:t>
            </a:r>
            <a:endParaRPr lang="el-GR" dirty="0" smtClean="0"/>
          </a:p>
          <a:p>
            <a:pPr marL="0" indent="0">
              <a:buNone/>
            </a:pPr>
            <a:r>
              <a:rPr lang="el-GR" dirty="0" smtClean="0"/>
              <a:t>το </a:t>
            </a:r>
            <a:r>
              <a:rPr lang="el-GR" dirty="0"/>
              <a:t>πολύ στο τμήμα της δεύτερης επιλογής τους.</a:t>
            </a:r>
          </a:p>
        </p:txBody>
      </p:sp>
    </p:spTree>
    <p:extLst>
      <p:ext uri="{BB962C8B-B14F-4D97-AF65-F5344CB8AC3E}">
        <p14:creationId xmlns:p14="http://schemas.microsoft.com/office/powerpoint/2010/main" xmlns="" val="804332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704088"/>
            <a:ext cx="8229600" cy="780696"/>
          </a:xfrm>
        </p:spPr>
        <p:txBody>
          <a:bodyPr>
            <a:normAutofit fontScale="90000"/>
          </a:bodyPr>
          <a:lstStyle/>
          <a:p>
            <a:r>
              <a:rPr lang="el-GR" dirty="0"/>
              <a:t>Σχολική και Κοινωνική Ζωή (ΣΚΖ) </a:t>
            </a:r>
          </a:p>
        </p:txBody>
      </p:sp>
      <p:sp>
        <p:nvSpPr>
          <p:cNvPr id="3" name="Θέση περιεχομένου 2"/>
          <p:cNvSpPr>
            <a:spLocks noGrp="1"/>
          </p:cNvSpPr>
          <p:nvPr>
            <p:ph idx="1"/>
          </p:nvPr>
        </p:nvSpPr>
        <p:spPr>
          <a:xfrm>
            <a:off x="457200" y="1628800"/>
            <a:ext cx="8229600" cy="4695800"/>
          </a:xfrm>
        </p:spPr>
        <p:txBody>
          <a:bodyPr>
            <a:normAutofit fontScale="92500"/>
          </a:bodyPr>
          <a:lstStyle/>
          <a:p>
            <a:pPr marL="0" indent="0">
              <a:buNone/>
            </a:pPr>
            <a:endParaRPr lang="el-GR" dirty="0" smtClean="0"/>
          </a:p>
          <a:p>
            <a:pPr marL="0" indent="0">
              <a:buNone/>
            </a:pPr>
            <a:r>
              <a:rPr lang="el-GR" dirty="0" smtClean="0"/>
              <a:t>Στην </a:t>
            </a:r>
            <a:r>
              <a:rPr lang="el-GR" dirty="0"/>
              <a:t>Α΄ τάξη υλοποιούνται θέματα της Σχολικής και Κοινωνικής Ζωής (ΣΚΖ) και αναφέρεται στον </a:t>
            </a:r>
            <a:r>
              <a:rPr lang="el-GR" dirty="0" smtClean="0"/>
              <a:t>:</a:t>
            </a:r>
          </a:p>
          <a:p>
            <a:pPr marL="0" indent="0">
              <a:buNone/>
            </a:pPr>
            <a:endParaRPr lang="el-GR" dirty="0" smtClean="0"/>
          </a:p>
          <a:p>
            <a:pPr>
              <a:buFont typeface="Wingdings" panose="05000000000000000000" pitchFamily="2" charset="2"/>
              <a:buChar char="Ø"/>
            </a:pPr>
            <a:r>
              <a:rPr lang="el-GR" dirty="0" err="1" smtClean="0"/>
              <a:t>κοινωνικο</a:t>
            </a:r>
            <a:r>
              <a:rPr lang="el-GR" dirty="0" smtClean="0"/>
              <a:t>-συναισθηματικό </a:t>
            </a:r>
            <a:r>
              <a:rPr lang="el-GR" dirty="0"/>
              <a:t>τομέα δηλαδή, </a:t>
            </a:r>
            <a:endParaRPr lang="el-GR" dirty="0" smtClean="0"/>
          </a:p>
          <a:p>
            <a:pPr>
              <a:buFont typeface="Wingdings" panose="05000000000000000000" pitchFamily="2" charset="2"/>
              <a:buChar char="Ø"/>
            </a:pPr>
            <a:r>
              <a:rPr lang="el-GR" dirty="0" smtClean="0"/>
              <a:t>τις σχέσεις </a:t>
            </a:r>
            <a:r>
              <a:rPr lang="el-GR" dirty="0"/>
              <a:t>του μαθητή με τον εαυτόν του και με τους συμμαθητές του, </a:t>
            </a:r>
            <a:endParaRPr lang="el-GR" dirty="0" smtClean="0"/>
          </a:p>
          <a:p>
            <a:pPr>
              <a:buFont typeface="Wingdings" panose="05000000000000000000" pitchFamily="2" charset="2"/>
              <a:buChar char="Ø"/>
            </a:pPr>
            <a:r>
              <a:rPr lang="el-GR" dirty="0" smtClean="0"/>
              <a:t>η </a:t>
            </a:r>
            <a:r>
              <a:rPr lang="el-GR" dirty="0"/>
              <a:t>ταυτότητα και η ετερότητα, </a:t>
            </a:r>
            <a:endParaRPr lang="el-GR" dirty="0" smtClean="0"/>
          </a:p>
          <a:p>
            <a:pPr>
              <a:buFont typeface="Wingdings" panose="05000000000000000000" pitchFamily="2" charset="2"/>
              <a:buChar char="Ø"/>
            </a:pPr>
            <a:r>
              <a:rPr lang="el-GR" dirty="0" smtClean="0"/>
              <a:t>η </a:t>
            </a:r>
            <a:r>
              <a:rPr lang="el-GR" dirty="0"/>
              <a:t>διαχείριση των συναισθημάτων, των ρήξεων και των συγκρούσεων, </a:t>
            </a:r>
            <a:endParaRPr lang="el-GR" dirty="0" smtClean="0"/>
          </a:p>
          <a:p>
            <a:pPr>
              <a:buFont typeface="Wingdings" panose="05000000000000000000" pitchFamily="2" charset="2"/>
              <a:buChar char="Ø"/>
            </a:pPr>
            <a:r>
              <a:rPr lang="el-GR" dirty="0" smtClean="0"/>
              <a:t>η </a:t>
            </a:r>
            <a:r>
              <a:rPr lang="el-GR" dirty="0"/>
              <a:t>πρόληψη και η αντιμετώπιση του σχολικού εκφοβισμού </a:t>
            </a:r>
          </a:p>
        </p:txBody>
      </p:sp>
    </p:spTree>
    <p:extLst>
      <p:ext uri="{BB962C8B-B14F-4D97-AF65-F5344CB8AC3E}">
        <p14:creationId xmlns:p14="http://schemas.microsoft.com/office/powerpoint/2010/main" xmlns="" val="1337929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04664"/>
            <a:ext cx="8229600" cy="1152128"/>
          </a:xfrm>
        </p:spPr>
        <p:txBody>
          <a:bodyPr>
            <a:noAutofit/>
          </a:bodyPr>
          <a:lstStyle/>
          <a:p>
            <a:pPr algn="ctr"/>
            <a:r>
              <a:rPr lang="el-GR" sz="3600" b="1" dirty="0"/>
              <a:t>Αρμοδιότητες Σχολικών Συμβούλων Παιδαγωγικής Ευθύνης </a:t>
            </a:r>
          </a:p>
        </p:txBody>
      </p:sp>
      <p:sp>
        <p:nvSpPr>
          <p:cNvPr id="3" name="Θέση περιεχομένου 2"/>
          <p:cNvSpPr>
            <a:spLocks noGrp="1"/>
          </p:cNvSpPr>
          <p:nvPr>
            <p:ph idx="1"/>
          </p:nvPr>
        </p:nvSpPr>
        <p:spPr>
          <a:xfrm>
            <a:off x="457200" y="1556792"/>
            <a:ext cx="8229600" cy="4968552"/>
          </a:xfrm>
        </p:spPr>
        <p:txBody>
          <a:bodyPr>
            <a:normAutofit/>
          </a:bodyPr>
          <a:lstStyle/>
          <a:p>
            <a:pPr marL="0" indent="0">
              <a:buNone/>
            </a:pPr>
            <a:r>
              <a:rPr lang="el-GR" sz="2000" dirty="0" smtClean="0"/>
              <a:t>Για την εφαρμογή </a:t>
            </a:r>
            <a:r>
              <a:rPr lang="el-GR" sz="2000" dirty="0"/>
              <a:t>των Βιωματικών Δράσεων </a:t>
            </a:r>
            <a:r>
              <a:rPr lang="el-GR" sz="2000" dirty="0" smtClean="0"/>
              <a:t>:</a:t>
            </a:r>
          </a:p>
          <a:p>
            <a:pPr>
              <a:buFont typeface="Wingdings" panose="05000000000000000000" pitchFamily="2" charset="2"/>
              <a:buChar char="Ø"/>
            </a:pPr>
            <a:r>
              <a:rPr lang="el-GR" sz="2000" dirty="0"/>
              <a:t>Ενημερώνουν εγκαίρως τους </a:t>
            </a:r>
            <a:r>
              <a:rPr lang="el-GR" sz="2000" dirty="0" smtClean="0"/>
              <a:t>Δ/</a:t>
            </a:r>
            <a:r>
              <a:rPr lang="el-GR" sz="2000" dirty="0" err="1" smtClean="0"/>
              <a:t>ντές</a:t>
            </a:r>
            <a:r>
              <a:rPr lang="el-GR" sz="2000" dirty="0" smtClean="0"/>
              <a:t> </a:t>
            </a:r>
            <a:r>
              <a:rPr lang="el-GR" sz="2000" dirty="0"/>
              <a:t>και </a:t>
            </a:r>
            <a:r>
              <a:rPr lang="el-GR" sz="2000" dirty="0" err="1" smtClean="0"/>
              <a:t>Υποδ</a:t>
            </a:r>
            <a:r>
              <a:rPr lang="el-GR" sz="2000" dirty="0" smtClean="0"/>
              <a:t>/</a:t>
            </a:r>
            <a:r>
              <a:rPr lang="el-GR" sz="2000" dirty="0" err="1" smtClean="0"/>
              <a:t>ντές</a:t>
            </a:r>
            <a:r>
              <a:rPr lang="el-GR" sz="2000" dirty="0" smtClean="0"/>
              <a:t> </a:t>
            </a:r>
            <a:r>
              <a:rPr lang="el-GR" sz="2000" dirty="0"/>
              <a:t>για τις γενικές αρχές και τις διδακτικές </a:t>
            </a:r>
            <a:r>
              <a:rPr lang="el-GR" sz="2000" dirty="0" smtClean="0"/>
              <a:t>πρακτικές </a:t>
            </a:r>
            <a:r>
              <a:rPr lang="el-GR" sz="2000" dirty="0"/>
              <a:t>των Βιωματικών Δράσεων (πρόληψης και αντιμετώπισης των προβλημάτων, κατάλληλος προγραμματισμός </a:t>
            </a:r>
            <a:r>
              <a:rPr lang="el-GR" sz="2000" dirty="0" err="1" smtClean="0"/>
              <a:t>κ.ά</a:t>
            </a:r>
            <a:r>
              <a:rPr lang="el-GR" sz="2000" dirty="0" smtClean="0"/>
              <a:t>)</a:t>
            </a:r>
          </a:p>
          <a:p>
            <a:pPr>
              <a:buFont typeface="Wingdings" panose="05000000000000000000" pitchFamily="2" charset="2"/>
              <a:buChar char="Ø"/>
            </a:pPr>
            <a:r>
              <a:rPr lang="el-GR" sz="2000" dirty="0"/>
              <a:t>Παρέχουν </a:t>
            </a:r>
            <a:r>
              <a:rPr lang="el-GR" sz="2000" dirty="0" smtClean="0"/>
              <a:t> </a:t>
            </a:r>
            <a:r>
              <a:rPr lang="el-GR" sz="2000" dirty="0"/>
              <a:t>την αναγκαία στήριξη </a:t>
            </a:r>
            <a:r>
              <a:rPr lang="el-GR" sz="2000" dirty="0" smtClean="0"/>
              <a:t>για τη </a:t>
            </a:r>
            <a:r>
              <a:rPr lang="el-GR" sz="2000" dirty="0"/>
              <a:t>διαμόρφωση της θεματικής των Βιωματικών Δράσεων, πριν οι εκπαιδευτικοί υποβάλλουν σε αυτούς προς τελική έγκριση την πρότασή </a:t>
            </a:r>
            <a:r>
              <a:rPr lang="el-GR" sz="2000" dirty="0" smtClean="0"/>
              <a:t>τους</a:t>
            </a:r>
          </a:p>
          <a:p>
            <a:pPr>
              <a:buFont typeface="Wingdings" panose="05000000000000000000" pitchFamily="2" charset="2"/>
              <a:buChar char="Ø"/>
            </a:pPr>
            <a:r>
              <a:rPr lang="el-GR" sz="2000" dirty="0"/>
              <a:t>Συντάσσουν στο </a:t>
            </a:r>
            <a:r>
              <a:rPr lang="el-GR" sz="2000" dirty="0" smtClean="0"/>
              <a:t>τέλος </a:t>
            </a:r>
            <a:r>
              <a:rPr lang="el-GR" sz="2000" dirty="0"/>
              <a:t>και αποστέλλουν στον </a:t>
            </a:r>
            <a:r>
              <a:rPr lang="el-GR" sz="2000" dirty="0" err="1" smtClean="0"/>
              <a:t>Πρ</a:t>
            </a:r>
            <a:r>
              <a:rPr lang="el-GR" sz="2000" dirty="0" smtClean="0"/>
              <a:t>. </a:t>
            </a:r>
            <a:r>
              <a:rPr lang="el-GR" sz="2000" dirty="0" err="1" smtClean="0"/>
              <a:t>Επιστ</a:t>
            </a:r>
            <a:r>
              <a:rPr lang="el-GR" sz="2000" dirty="0" smtClean="0"/>
              <a:t> </a:t>
            </a:r>
            <a:r>
              <a:rPr lang="el-GR" sz="2000" dirty="0"/>
              <a:t>και </a:t>
            </a:r>
            <a:r>
              <a:rPr lang="el-GR" sz="2000" dirty="0" err="1" smtClean="0"/>
              <a:t>Παιδ</a:t>
            </a:r>
            <a:r>
              <a:rPr lang="el-GR" sz="2000" dirty="0" smtClean="0"/>
              <a:t> Καθ </a:t>
            </a:r>
            <a:r>
              <a:rPr lang="el-GR" sz="2000" dirty="0"/>
              <a:t>Δ.Ε. έκθεση </a:t>
            </a:r>
            <a:r>
              <a:rPr lang="el-GR" sz="2000" dirty="0" smtClean="0"/>
              <a:t>αναφορικά </a:t>
            </a:r>
            <a:r>
              <a:rPr lang="el-GR" sz="2000" dirty="0"/>
              <a:t>με το είδος των θεμάτων, τις διαδικασίες συλλογής και επεξεργασίας των δεδομένων και τη βαθμολογία </a:t>
            </a:r>
            <a:r>
              <a:rPr lang="el-GR" sz="2000" dirty="0" smtClean="0"/>
              <a:t>και κυρίως</a:t>
            </a:r>
            <a:r>
              <a:rPr lang="el-GR" sz="2000" dirty="0"/>
              <a:t>, για τα προβλήματα που χρήζουν άμεσης </a:t>
            </a:r>
            <a:r>
              <a:rPr lang="el-GR" sz="2000" dirty="0" smtClean="0"/>
              <a:t>επιμόρφωσης</a:t>
            </a:r>
          </a:p>
          <a:p>
            <a:pPr>
              <a:buFont typeface="Wingdings" panose="05000000000000000000" pitchFamily="2" charset="2"/>
              <a:buChar char="Ø"/>
            </a:pPr>
            <a:r>
              <a:rPr lang="el-GR" sz="2000" dirty="0"/>
              <a:t>Αξιοποιούν, </a:t>
            </a:r>
            <a:r>
              <a:rPr lang="el-GR" sz="2000" dirty="0" smtClean="0"/>
              <a:t> </a:t>
            </a:r>
            <a:r>
              <a:rPr lang="el-GR" sz="2000" dirty="0"/>
              <a:t>σύμφωνα με τις διαπιστούμενες στην </a:t>
            </a:r>
            <a:r>
              <a:rPr lang="el-GR" sz="2000" dirty="0" smtClean="0"/>
              <a:t>έκθεση </a:t>
            </a:r>
            <a:r>
              <a:rPr lang="el-GR" sz="2000" dirty="0"/>
              <a:t>ανάγκες για </a:t>
            </a:r>
            <a:r>
              <a:rPr lang="el-GR" sz="2000" dirty="0" err="1"/>
              <a:t>ενδοσχολικές</a:t>
            </a:r>
            <a:r>
              <a:rPr lang="el-GR" sz="2000" dirty="0"/>
              <a:t> </a:t>
            </a:r>
            <a:r>
              <a:rPr lang="el-GR" sz="2000" dirty="0" smtClean="0"/>
              <a:t>επιμορφώσεις</a:t>
            </a:r>
          </a:p>
          <a:p>
            <a:pPr>
              <a:buFont typeface="Wingdings" panose="05000000000000000000" pitchFamily="2" charset="2"/>
              <a:buChar char="Ø"/>
            </a:pPr>
            <a:r>
              <a:rPr lang="el-GR" sz="2000" dirty="0"/>
              <a:t>Παρακολουθούν και καθοδηγούν τους εκπαιδευτικούς σε όλες τις φάσεις υλοποίησης των Βιωματικών Δράσεων</a:t>
            </a:r>
          </a:p>
        </p:txBody>
      </p:sp>
    </p:spTree>
    <p:extLst>
      <p:ext uri="{BB962C8B-B14F-4D97-AF65-F5344CB8AC3E}">
        <p14:creationId xmlns:p14="http://schemas.microsoft.com/office/powerpoint/2010/main" xmlns="" val="784735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04664"/>
            <a:ext cx="8229600" cy="648072"/>
          </a:xfrm>
        </p:spPr>
        <p:txBody>
          <a:bodyPr>
            <a:normAutofit fontScale="90000"/>
          </a:bodyPr>
          <a:lstStyle/>
          <a:p>
            <a:r>
              <a:rPr lang="el-GR" sz="3600" b="1" dirty="0"/>
              <a:t>Αξιολόγηση Τρίμηνων Βιωματικών Δράσεων</a:t>
            </a:r>
          </a:p>
        </p:txBody>
      </p:sp>
      <p:sp>
        <p:nvSpPr>
          <p:cNvPr id="3" name="Θέση περιεχομένου 2"/>
          <p:cNvSpPr>
            <a:spLocks noGrp="1"/>
          </p:cNvSpPr>
          <p:nvPr>
            <p:ph idx="1"/>
          </p:nvPr>
        </p:nvSpPr>
        <p:spPr>
          <a:xfrm>
            <a:off x="457200" y="1412776"/>
            <a:ext cx="8229600" cy="5112568"/>
          </a:xfrm>
        </p:spPr>
        <p:txBody>
          <a:bodyPr>
            <a:normAutofit/>
          </a:bodyPr>
          <a:lstStyle/>
          <a:p>
            <a:pPr>
              <a:buFont typeface="Wingdings" panose="05000000000000000000" pitchFamily="2" charset="2"/>
              <a:buChar char="v"/>
            </a:pPr>
            <a:r>
              <a:rPr lang="el-GR" sz="2000" dirty="0" smtClean="0"/>
              <a:t>Μέσος </a:t>
            </a:r>
            <a:r>
              <a:rPr lang="el-GR" sz="2000" dirty="0"/>
              <a:t>Όρος Ατομικής και Ομαδικής </a:t>
            </a:r>
            <a:r>
              <a:rPr lang="el-GR" sz="2000" dirty="0" smtClean="0"/>
              <a:t>Εργασίας</a:t>
            </a:r>
            <a:r>
              <a:rPr lang="el-GR" sz="2000" dirty="0"/>
              <a:t>: </a:t>
            </a:r>
            <a:r>
              <a:rPr lang="el-GR" sz="2000" dirty="0" smtClean="0"/>
              <a:t>Οι </a:t>
            </a:r>
            <a:r>
              <a:rPr lang="el-GR" sz="2000" dirty="0"/>
              <a:t>Βιωματικές Δράσεις δεν είναι γραπτώς εξεταζόμενο αντικείμενο, </a:t>
            </a:r>
            <a:r>
              <a:rPr lang="el-GR" sz="2000" dirty="0" smtClean="0"/>
              <a:t>αξιολογείται </a:t>
            </a:r>
            <a:r>
              <a:rPr lang="el-GR" sz="2000" dirty="0"/>
              <a:t>και βαθμολογείται ανά τρίμηνο κάθε </a:t>
            </a:r>
            <a:r>
              <a:rPr lang="el-GR" sz="2000" dirty="0" smtClean="0"/>
              <a:t>μαθητής </a:t>
            </a:r>
            <a:r>
              <a:rPr lang="el-GR" sz="2000" dirty="0"/>
              <a:t>βάση τη συμμετοχή και τη συμβολή του </a:t>
            </a:r>
            <a:endParaRPr lang="el-GR" sz="2000" dirty="0" smtClean="0"/>
          </a:p>
          <a:p>
            <a:pPr>
              <a:buFont typeface="Wingdings" panose="05000000000000000000" pitchFamily="2" charset="2"/>
              <a:buChar char="v"/>
            </a:pPr>
            <a:r>
              <a:rPr lang="el-GR" sz="2000" dirty="0"/>
              <a:t>Κριτήρια Ατομικής Αξιολόγησης </a:t>
            </a:r>
            <a:r>
              <a:rPr lang="el-GR" sz="2000" dirty="0" smtClean="0"/>
              <a:t>: διακρίνονται </a:t>
            </a:r>
          </a:p>
          <a:p>
            <a:pPr marL="0" indent="0">
              <a:buNone/>
            </a:pPr>
            <a:r>
              <a:rPr lang="el-GR" sz="2000" dirty="0" smtClean="0"/>
              <a:t>(</a:t>
            </a:r>
            <a:r>
              <a:rPr lang="el-GR" sz="2000" dirty="0"/>
              <a:t>α) σε κριτήρια κατάκτησης γνώσεων και ανάπτυξης στάσεων, ικανοτήτων και αξιών και </a:t>
            </a:r>
            <a:endParaRPr lang="el-GR" sz="2000" dirty="0" smtClean="0"/>
          </a:p>
          <a:p>
            <a:pPr marL="0" indent="0">
              <a:buNone/>
            </a:pPr>
            <a:r>
              <a:rPr lang="el-GR" sz="2000" dirty="0" smtClean="0"/>
              <a:t>(</a:t>
            </a:r>
            <a:r>
              <a:rPr lang="el-GR" sz="2000" dirty="0"/>
              <a:t>β) σε κριτήρια συμβολής στο κλίμα συλλογικότητας </a:t>
            </a:r>
            <a:endParaRPr lang="el-GR" sz="2000" dirty="0" smtClean="0"/>
          </a:p>
          <a:p>
            <a:pPr>
              <a:buFont typeface="Wingdings" panose="05000000000000000000" pitchFamily="2" charset="2"/>
              <a:buChar char="v"/>
            </a:pPr>
            <a:r>
              <a:rPr lang="el-GR" sz="2000" dirty="0"/>
              <a:t>Αξιολόγηση του Συλλογικού Έργου  της Ομάδας </a:t>
            </a:r>
            <a:r>
              <a:rPr lang="el-GR" sz="2000" dirty="0" smtClean="0"/>
              <a:t>: </a:t>
            </a:r>
          </a:p>
          <a:p>
            <a:pPr marL="0" indent="0">
              <a:buNone/>
            </a:pPr>
            <a:r>
              <a:rPr lang="el-GR" sz="2000" dirty="0" smtClean="0"/>
              <a:t>γίνεται </a:t>
            </a:r>
            <a:r>
              <a:rPr lang="el-GR" sz="2000" dirty="0"/>
              <a:t>με βάση </a:t>
            </a:r>
            <a:r>
              <a:rPr lang="el-GR" sz="2000" dirty="0" smtClean="0"/>
              <a:t>την ομαδική εργασία</a:t>
            </a:r>
          </a:p>
          <a:p>
            <a:pPr>
              <a:buFont typeface="Wingdings" panose="05000000000000000000" pitchFamily="2" charset="2"/>
              <a:buChar char="v"/>
            </a:pPr>
            <a:r>
              <a:rPr lang="el-GR" sz="2000" dirty="0"/>
              <a:t>Δομή της Ομαδικής Εργασίας. Ποιοι Είμαστε: </a:t>
            </a:r>
            <a:endParaRPr lang="el-GR" sz="2000" dirty="0" smtClean="0"/>
          </a:p>
          <a:p>
            <a:pPr marL="0" indent="0">
              <a:buNone/>
            </a:pPr>
            <a:r>
              <a:rPr lang="el-GR" sz="2000" dirty="0" smtClean="0"/>
              <a:t>οι ομάδες παρουσιάζουν </a:t>
            </a:r>
            <a:r>
              <a:rPr lang="el-GR" sz="2000" dirty="0"/>
              <a:t>αυτοβιογραφικά τον εαυτό τους (Ποιοι Είμαστε) και, ενδεχομένως, τις σκέψεις τους και προσδοκίες τους από το θέμα και την ομαδική εργασία ή </a:t>
            </a:r>
            <a:r>
              <a:rPr lang="el-GR" sz="2000" dirty="0" smtClean="0"/>
              <a:t>ότι </a:t>
            </a:r>
            <a:r>
              <a:rPr lang="el-GR" sz="2000" dirty="0"/>
              <a:t>άλλο κρίνουν σκόπιμο</a:t>
            </a:r>
          </a:p>
        </p:txBody>
      </p:sp>
    </p:spTree>
    <p:extLst>
      <p:ext uri="{BB962C8B-B14F-4D97-AF65-F5344CB8AC3E}">
        <p14:creationId xmlns:p14="http://schemas.microsoft.com/office/powerpoint/2010/main" xmlns="" val="40187244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TotalTime>
  <Words>797</Words>
  <Application>Microsoft Office PowerPoint</Application>
  <PresentationFormat>Προβολή στην οθόνη (4:3)</PresentationFormat>
  <Paragraphs>79</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Ροή</vt:lpstr>
      <vt:lpstr>Η Διδασκαλία του μαθήματος Βιωματικές Δράσεις:  Σχολική και Κοινωνική Ζωή </vt:lpstr>
      <vt:lpstr>Διαφάνεια 2</vt:lpstr>
      <vt:lpstr>Σκοπός των Βιωματικών Δράσεων είναι να βοηθήσουν τους μαθητές :  α) να αναπτύξουν τις αναγκαίες στάσεις και κοινωνικές ικανότητες  β) να αξιοποιούν παλιές και νέες προσωπικές εμπειρίες, για την κατανόηση των θεμάτων που μελετούν  γ) να αξιοποιούν τις νέες στάσεις, γνώσεις και ικανότητες, για να  παρεμβαίνουν στοχευμένα  και   δ) να συνδέουν τις μαθησιακές τους εμπειρίες με συναισθήματα δημιουργικότητας, χαράς και απόλαυσης. </vt:lpstr>
      <vt:lpstr>Συμμετοχή των ειδικοτήτων στην εποπτεία και την καθοδήγηση των Βιωματικών Δράσεων</vt:lpstr>
      <vt:lpstr>Πρόταση και έγκριση θεμάτων</vt:lpstr>
      <vt:lpstr>Επιλογή θέματος από τους μαθητές </vt:lpstr>
      <vt:lpstr>Σχολική και Κοινωνική Ζωή (ΣΚΖ) </vt:lpstr>
      <vt:lpstr>Αρμοδιότητες Σχολικών Συμβούλων Παιδαγωγικής Ευθύνης </vt:lpstr>
      <vt:lpstr>Αξιολόγηση Τρίμηνων Βιωματικών Δράσεων</vt:lpstr>
      <vt:lpstr>Οι Βιωματικές Δράσεις σε ενότητες</vt:lpstr>
      <vt:lpstr>Δημοσιοποίηση των Βιωματικών Δράσεων</vt:lpstr>
      <vt:lpstr>  Τέλος η Διεύθυνση του Σχολείου :   πρέπει να δημιουργήσει αρχείο με τους εγκεκριμένους από τον Σχολικό Σύμβουλο ΠΕ πίνακες υποβολής των θεμάτων για τις Βιωματικές Δράσεις ώστε να διασφαλίζονται οι προϋποθέσεις :  για την διεξαγωγή και στήριξη της θεσμοθετημένης, πλέον, καινοτομίας των Βιωματικών Δράσεων και την  συνεργασία των Διδασκόντων με τον Σχολικό Σύμβουλο Παιδαγωγικής Ευθύνης για την   εφαρμογή των παραπάνω γενικών αρχών και αρμοδιοτήτων που αφορούν τις Βιωματικές  Δράσεις.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Διδασκαλία του μαθήματος Βιωματικές Δράσεις:  Σχολική και Κοινωνική Ζωή</dc:title>
  <dc:creator>Stelios Patman</dc:creator>
  <cp:lastModifiedBy>User</cp:lastModifiedBy>
  <cp:revision>30</cp:revision>
  <dcterms:created xsi:type="dcterms:W3CDTF">2013-10-19T18:41:48Z</dcterms:created>
  <dcterms:modified xsi:type="dcterms:W3CDTF">2014-10-29T20:55:17Z</dcterms:modified>
</cp:coreProperties>
</file>