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0" r:id="rId8"/>
    <p:sldId id="266" r:id="rId9"/>
    <p:sldId id="267" r:id="rId10"/>
    <p:sldId id="261" r:id="rId11"/>
  </p:sldIdLst>
  <p:sldSz cx="9144000" cy="6858000" type="screen4x3"/>
  <p:notesSz cx="6858000" cy="97377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2D0D74-A766-48B4-BB38-334BA3F33A97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834E39-308F-4CA0-B4AC-35FF733BB1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88043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6E5D38-9AF1-464A-9FBF-2BAC8689C6A6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625975"/>
            <a:ext cx="5486400" cy="438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18ACC2-457C-4591-BA99-91E3623A82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69180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13" y="9248775"/>
            <a:ext cx="2971800" cy="487363"/>
          </a:xfrm>
          <a:prstGeom prst="rect">
            <a:avLst/>
          </a:prstGeom>
          <a:noFill/>
          <a:ln>
            <a:noFill/>
          </a:ln>
        </p:spPr>
        <p:txBody>
          <a:bodyPr lIns="91428" tIns="45714" rIns="91428" bIns="45714" anchor="b"/>
          <a:lstStyle/>
          <a:p>
            <a:pPr algn="r" defTabSz="914279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2326159-C666-4498-BA1D-A3B17E5D110E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4279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A7C97-5E43-4D89-AC2B-B6C99070772D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0FBB-64FE-41E6-A02E-05A0E945A7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1519-6B42-4701-A8C6-5458BFF768E4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E865-30C6-4496-ADAA-3549DAA330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70746-4584-492C-82F6-271C4F78D6A3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11B6E-1DE3-4BFD-B43D-2392BD8A08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EE72-A5FA-4E3B-B316-49DD931B17D8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594AC-D0DC-4889-93CB-1EDB2530FD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C089-EBD0-4392-B72B-FA32791F2D63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A5F38-950C-430F-83D1-3AC0991D60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B2A3-31FA-4455-87C7-F34A38D2279E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C0922-505A-410B-9928-19ED3B2D4B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4287D-69D5-4507-9188-DED96069AC75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9D82-AE06-4B91-AD68-D782CB6436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B30C-7550-48C3-A3BE-2EF7C7EC7BEB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6C09-9DDE-4CCB-A153-46CCC3D25D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21304-BDA9-4AFF-B0C0-DD6A165C6B11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8EE75-5950-4136-A649-5E7EEF736B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F64D6-C321-4E34-B503-1B60F050F452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2F7F5-58F3-4213-9DD9-5E3E0CF6C7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1AA0-EFD9-47BD-BF56-0C609DAA51BB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7FDA3-E4C7-4B91-A967-7953C53485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9C4483-ED3B-4EE2-85FE-E770F42B55AF}" type="datetimeFigureOut">
              <a:rPr lang="el-GR"/>
              <a:pPr>
                <a:defRPr/>
              </a:pPr>
              <a:t>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217C6C-899A-482A-B68B-3FC8A1DEFB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Διδακτικές &amp; Παιδαγωγικές Αρχές για τις Ερευνητικές Εργασίες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Γεωργιάδης Μιχάλης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Σχολικός Σύμβουλος Φιλολόγων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539750" y="0"/>
            <a:ext cx="8229600" cy="2603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>
          <a:xfrm>
            <a:off x="611188" y="260350"/>
            <a:ext cx="8229600" cy="6408738"/>
          </a:xfrm>
        </p:spPr>
        <p:txBody>
          <a:bodyPr/>
          <a:lstStyle/>
          <a:p>
            <a:pPr eaLnBrk="1" hangingPunct="1"/>
            <a:r>
              <a:rPr lang="el-GR" b="1" smtClean="0"/>
              <a:t>Μεταβολές που απαιτούνται στα δομικά στοιχεία του σχολείου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 Οριζόντια σύνδεση μεταξύ των διδακτικών αντικειμένων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Αναίρεση της κάθετης σχέσης μεταξύ τους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Συνεργασία μεταξύ εκπαιδευτικών που ανήκουν σε διαφορετικές ειδικότητες</a:t>
            </a:r>
          </a:p>
          <a:p>
            <a:pPr algn="ctr" eaLnBrk="1" hangingPunct="1">
              <a:buFont typeface="Arial" charset="0"/>
              <a:buNone/>
            </a:pPr>
            <a:endParaRPr lang="el-GR" smtClean="0"/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H </a:t>
            </a:r>
            <a:r>
              <a:rPr lang="el-GR" smtClean="0"/>
              <a:t>καινοτομία των ΕΕ αποτελεί σημαντικό βήμα για να καταστεί το σχολείο </a:t>
            </a:r>
            <a:r>
              <a:rPr lang="el-GR" b="1" smtClean="0"/>
              <a:t>κοινότητα μάθησης</a:t>
            </a:r>
          </a:p>
          <a:p>
            <a:pPr eaLnBrk="1" hangingPunct="1"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937250"/>
          </a:xfrm>
        </p:spPr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b="1" smtClean="0"/>
              <a:t>Αφετηρία Ερευνητικών Εργασιών </a:t>
            </a:r>
            <a:r>
              <a:rPr lang="el-GR" smtClean="0"/>
              <a:t>(ΕΕ)- </a:t>
            </a:r>
            <a:r>
              <a:rPr lang="el-GR" b="1" smtClean="0"/>
              <a:t>Διαμόρφωση Ερευνητικών Θεμάτων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Προβλήματα – θέματα που βιώνουν οι μαθητές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Εμπλοκή βιωματική των μαθητών</a:t>
            </a:r>
            <a:r>
              <a:rPr lang="en-US" smtClean="0"/>
              <a:t> </a:t>
            </a:r>
            <a:r>
              <a:rPr lang="el-GR" smtClean="0"/>
              <a:t>και ανάπτυξη εσωτερικών κινήτρων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Ουσιαστική εμπλοκή τους στη διαδικασία της μάθησης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Σύνδεση του σχολείου με τη κοινωνική ζωή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395288" y="260350"/>
            <a:ext cx="8229600" cy="73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5327650"/>
          </a:xfrm>
        </p:spPr>
        <p:txBody>
          <a:bodyPr/>
          <a:lstStyle/>
          <a:p>
            <a:pPr eaLnBrk="1" hangingPunct="1"/>
            <a:r>
              <a:rPr lang="el-GR" b="1" smtClean="0"/>
              <a:t>Μαθησιακή πορεία των μαθητών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Διερευνητική (αφορά τη διαδικασία)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Ανακαλυπτική (αφορά το αποτέλεσμα)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Οι μαθητές αναζητούν υλικό, το επεξεργάζονται και συνθέτουν ένα έργο που αποτελεί απάντηση στο πρόβλημα – θέμα που έχει τεθεί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Θέση ημερομηνίας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3A21E2A2-1B26-4B03-B8E3-E5726580B261}" type="datetime1">
              <a:rPr lang="el-GR" sz="1200">
                <a:solidFill>
                  <a:srgbClr val="000000"/>
                </a:solidFill>
                <a:latin typeface="Garamond" pitchFamily="18" charset="0"/>
                <a:cs typeface="Arial" charset="0"/>
              </a:rPr>
              <a:pPr/>
              <a:t>2/3/2015</a:t>
            </a:fld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123" name="2 - Θέση υποσέλιδου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/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124" name="3 - Θέση αριθμού διαφάνειας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E92D25A-96A5-47BE-9A29-5C402EA461BF}" type="slidenum">
              <a:rPr lang="el-GR" sz="1200">
                <a:solidFill>
                  <a:srgbClr val="000000"/>
                </a:solidFill>
                <a:latin typeface="Garamond" pitchFamily="18" charset="0"/>
                <a:cs typeface="Arial" charset="0"/>
              </a:rPr>
              <a:pPr algn="r"/>
              <a:t>4</a:t>
            </a:fld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  <p:pic>
        <p:nvPicPr>
          <p:cNvPr id="5125" name="Εικόνα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395288" y="188913"/>
            <a:ext cx="82296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404813"/>
            <a:ext cx="8229600" cy="5976937"/>
          </a:xfrm>
        </p:spPr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b="1" smtClean="0"/>
              <a:t>Ρόλος του εκπαιδευτικού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 Υποστηρικτικός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Συντονιστικός-ρυθμιστικός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Δεν τους προσφέρει έτοιμη τη λύση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l-GR" smtClean="0"/>
              <a:t>Παρέχει βοήθεια στους μαθητές για την προσέγγιση του προβλήματος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smtClean="0"/>
              <a:t>Η παροχή της βοήθειας καλό είναι να βαίνει φθίνουσα (φθίνουσα καθοδήγηση)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/>
          <p:cNvSpPr txBox="1">
            <a:spLocks noGrp="1"/>
          </p:cNvSpPr>
          <p:nvPr>
            <p:ph type="title" idx="4294967295"/>
          </p:nvPr>
        </p:nvSpPr>
        <p:spPr>
          <a:xfrm>
            <a:off x="685800" y="228600"/>
            <a:ext cx="8001000" cy="990600"/>
          </a:xfrm>
        </p:spPr>
        <p:txBody>
          <a:bodyPr rtlCol="0" anchor="b" anchorCtr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800" b="1" smtClean="0">
                <a:latin typeface="Garamond" pitchFamily="18" charset="0"/>
                <a:cs typeface="Arial" charset="0"/>
              </a:rPr>
              <a:t>Δ. Πλαίσιο Επιπρόσθετων  Ερευνών:                     </a:t>
            </a:r>
            <a:r>
              <a:rPr sz="3000" b="1" smtClean="0">
                <a:latin typeface="Garamond" pitchFamily="18" charset="0"/>
                <a:cs typeface="Arial" charset="0"/>
              </a:rPr>
              <a:t>ως προς τον Βαθμό Κ</a:t>
            </a:r>
            <a:r>
              <a:rPr sz="2600" b="1" smtClean="0">
                <a:latin typeface="Garamond" pitchFamily="18" charset="0"/>
                <a:cs typeface="Arial" charset="0"/>
              </a:rPr>
              <a:t>αθοδήγησης</a:t>
            </a:r>
          </a:p>
        </p:txBody>
      </p:sp>
      <p:sp>
        <p:nvSpPr>
          <p:cNvPr id="7171" name="2 - Θέση περιεχομένου"/>
          <p:cNvSpPr>
            <a:spLocks noGrp="1"/>
          </p:cNvSpPr>
          <p:nvPr>
            <p:ph type="body" idx="4294967295"/>
          </p:nvPr>
        </p:nvSpPr>
        <p:spPr>
          <a:xfrm>
            <a:off x="304800" y="1295400"/>
            <a:ext cx="8534400" cy="5410200"/>
          </a:xfrm>
        </p:spPr>
        <p:txBody>
          <a:bodyPr/>
          <a:lstStyle/>
          <a:p>
            <a:pPr eaLnBrk="1" hangingPunct="1"/>
            <a:r>
              <a:rPr lang="el-GR" sz="2800" b="1" smtClean="0">
                <a:latin typeface="Arial" charset="0"/>
                <a:cs typeface="Arial" charset="0"/>
              </a:rPr>
              <a:t>Ελεγχόμενες μορφές διερεύνησης</a:t>
            </a:r>
            <a:r>
              <a:rPr lang="el-GR" sz="2800" smtClean="0">
                <a:latin typeface="Arial" charset="0"/>
                <a:cs typeface="Arial" charset="0"/>
              </a:rPr>
              <a:t>: ο/η εκπαιδευτικός ορίζει  ερωτήματα και  βήματα  διερεύνησης και μαθητές επαληθεύουν συγκεκριμένη αρχή/γενίκευση</a:t>
            </a:r>
          </a:p>
          <a:p>
            <a:pPr eaLnBrk="1" hangingPunct="1"/>
            <a:r>
              <a:rPr lang="el-GR" sz="2800" b="1" smtClean="0">
                <a:latin typeface="Arial" charset="0"/>
                <a:cs typeface="Arial" charset="0"/>
              </a:rPr>
              <a:t>Μορφές φθίνουσας καθοδήγησης</a:t>
            </a:r>
            <a:r>
              <a:rPr lang="el-GR" sz="2800" smtClean="0">
                <a:latin typeface="Arial" charset="0"/>
                <a:cs typeface="Arial" charset="0"/>
              </a:rPr>
              <a:t>:  ο/η εκπαιδευτικός θέτει τα ερωτήματα και  μαθητές επιλέγουν  βήματα και  δράσεις της έρευνας σε πλαίσιο καθοδήγησης</a:t>
            </a:r>
          </a:p>
          <a:p>
            <a:pPr eaLnBrk="1" hangingPunct="1"/>
            <a:r>
              <a:rPr lang="el-GR" sz="2800" b="1" smtClean="0">
                <a:latin typeface="Arial" charset="0"/>
                <a:cs typeface="Arial" charset="0"/>
              </a:rPr>
              <a:t>Ακαθοδήγητες μορφές διερεύνησης</a:t>
            </a:r>
            <a:r>
              <a:rPr lang="el-GR" sz="2800" smtClean="0">
                <a:latin typeface="Arial" charset="0"/>
                <a:cs typeface="Arial" charset="0"/>
              </a:rPr>
              <a:t>: ερωτήματα και διερευνητικές δράσεις καθορίζονται από  μαθητές, χωρίς παρεμβάσεις του εκπαιδευτικού.</a:t>
            </a:r>
          </a:p>
        </p:txBody>
      </p:sp>
      <p:sp>
        <p:nvSpPr>
          <p:cNvPr id="7172" name="3 - Θέση ημερομηνίας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99925D83-4A75-417A-9F04-797331071538}" type="datetime1">
              <a:rPr lang="el-GR" sz="1200">
                <a:solidFill>
                  <a:srgbClr val="000000"/>
                </a:solidFill>
                <a:latin typeface="Garamond" pitchFamily="18" charset="0"/>
                <a:cs typeface="Arial" charset="0"/>
              </a:rPr>
              <a:pPr/>
              <a:t>2/3/2015</a:t>
            </a:fld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173" name="4 - Θέση αριθμού διαφάνειας"/>
          <p:cNvSpPr txBox="1"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EFDCE8-64A8-4E51-AB75-B05F1FC87174}" type="slidenum">
              <a:rPr lang="el-GR" sz="1200">
                <a:solidFill>
                  <a:srgbClr val="000000"/>
                </a:solidFill>
                <a:latin typeface="Garamond" pitchFamily="18" charset="0"/>
                <a:cs typeface="Arial" charset="0"/>
              </a:rPr>
              <a:pPr algn="r"/>
              <a:t>6</a:t>
            </a:fld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174" name="5 - Θέση υποσέλιδου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algn="ctr"/>
            <a:endParaRPr lang="el-GR" sz="1200">
              <a:solidFill>
                <a:srgbClr val="000000"/>
              </a:solidFill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>
          <a:xfrm>
            <a:off x="395288" y="-571500"/>
            <a:ext cx="8229600" cy="11430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Διδακτική μέθοδος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Δ</a:t>
            </a:r>
            <a:r>
              <a:rPr lang="el-GR" sz="3300" dirty="0" smtClean="0"/>
              <a:t>ιαφοροπ</a:t>
            </a:r>
            <a:r>
              <a:rPr lang="el-GR" dirty="0" smtClean="0"/>
              <a:t>οιημένη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 Κυριαρχεί η </a:t>
            </a:r>
            <a:r>
              <a:rPr lang="el-GR" dirty="0" err="1" smtClean="0"/>
              <a:t>ομαδοσυνεργατική</a:t>
            </a:r>
            <a:r>
              <a:rPr lang="el-GR" dirty="0" smtClean="0"/>
              <a:t> προσέγγιση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Οι </a:t>
            </a:r>
            <a:r>
              <a:rPr lang="el-GR" dirty="0" smtClean="0"/>
              <a:t>περισσότερες θεωρίες μάθησης υποδεικνύουν αυτήν την προσέγγιση ως την πιο πρόσφορη για να καταστεί η μάθηση </a:t>
            </a:r>
            <a:r>
              <a:rPr lang="el-GR" dirty="0" smtClean="0"/>
              <a:t>αποτελεσματική-βιωματική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Δεν αποκλείονται και άλλες παραδοσιακές μέθοδοι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Γιατί η συνηγορία υπέρ της ομαδοσυνεργατικής;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l-GR" smtClean="0"/>
              <a:t>Προσφέρει μάθηση σε κοινωνικό-πολιτισμικό  πλαίσιο 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l-GR" smtClean="0"/>
              <a:t>Ικανοποιεί αναπτυξιακές ανάγκες</a:t>
            </a:r>
            <a:r>
              <a:rPr lang="en-US" smtClean="0"/>
              <a:t>,</a:t>
            </a:r>
            <a:r>
              <a:rPr lang="el-GR" smtClean="0"/>
              <a:t> ατομικές και συλλογικές</a:t>
            </a:r>
          </a:p>
          <a:p>
            <a:pPr marL="514350" indent="-514350" eaLnBrk="1" hangingPunct="1"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333375"/>
            <a:ext cx="8229600" cy="65246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l-GR" dirty="0" smtClean="0"/>
              <a:t> Ο εκπαιδευτικός καθιστά την ομαδική εργασία των μαθητών μια δομημένη και οργανωμένη αυστηρά διαδικασία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l-GR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l-GR" b="1" dirty="0" smtClean="0"/>
              <a:t>Ιδανική σύνθεση ομάδας</a:t>
            </a:r>
            <a:r>
              <a:rPr lang="el-GR" dirty="0" smtClean="0"/>
              <a:t>: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l-GR" dirty="0" smtClean="0"/>
              <a:t>Με βάση τις προτιμήσεις (2 μέλη αμοιβαίας επιλογής, 1 μονής επιλογής, 1 ανοχής)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l-GR" dirty="0" smtClean="0"/>
              <a:t>Με βάση το μαθησιακό επίπεδο (1 καλός, 2 μέτριοι,1 αδύνατος)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334</Words>
  <Application>Microsoft Office PowerPoint</Application>
  <PresentationFormat>Προβολή στην οθόνη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Διδακτικές &amp; Παιδαγωγικές Αρχές για τις Ερευνητικές Εργασίες</vt:lpstr>
      <vt:lpstr>Διαφάνεια 2</vt:lpstr>
      <vt:lpstr>Διαφάνεια 3</vt:lpstr>
      <vt:lpstr>Διαφάνεια 4</vt:lpstr>
      <vt:lpstr>Διαφάνεια 5</vt:lpstr>
      <vt:lpstr>Δ. Πλαίσιο Επιπρόσθετων  Ερευνών:                     ως προς τον Βαθμό Καθοδήγησης</vt:lpstr>
      <vt:lpstr>Διαφάνεια 7</vt:lpstr>
      <vt:lpstr>Γιατί η συνηγορία υπέρ της ομαδοσυνεργατικής;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Διδακτικές &amp; Παιδαγωγικές Αρχές για τις Ερευνητικές Εργασίες</dc:title>
  <dc:creator>matoula</dc:creator>
  <cp:lastModifiedBy>User</cp:lastModifiedBy>
  <cp:revision>19</cp:revision>
  <dcterms:modified xsi:type="dcterms:W3CDTF">2015-03-02T20:59:44Z</dcterms:modified>
</cp:coreProperties>
</file>