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910"/>
    <a:srgbClr val="023807"/>
    <a:srgbClr val="F91323"/>
    <a:srgbClr val="F7E715"/>
    <a:srgbClr val="296A24"/>
    <a:srgbClr val="FF0000"/>
    <a:srgbClr val="08C0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0EAC90-2EF7-4C69-B786-0476D90AB2EC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A10E3B-1F5E-463C-B2A2-DC16F86EA59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F180C3-3B0A-454A-8F0F-89073C9BC5E2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E4D0-2E27-455C-A67D-6225939E41E7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6B3DA-C239-4ECE-9682-6CA71B915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F87C-17CA-4971-ACFE-02EC89364F6C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A96A-E321-4507-B767-3B0D78174E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3DE3B-877A-4C7F-A689-BF5BC3D8D281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F813-A79F-4D31-9B4B-773557FD29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CDA0-A60F-4420-8F7D-38892B72A210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B94D-0A1F-47DA-A878-C50DDDB0AC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B2685-3E11-4978-B33C-350BCDEE6B76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3E740-8D10-49A3-9FFD-0F3F737879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A6F7A-3490-4F40-A819-1453D0521FCA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B7250-4503-4B09-AE65-2D534EBD4A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F26B-5F90-4C00-BF2D-2CABEE59DCB3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0145-CAE1-4996-A1B3-F2E72A494F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616B4-879D-46B9-B4FB-3592A4E972CE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64733-A5C7-473A-AD07-09EDAB6A65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FF88D-5CE0-49A5-B1C8-7B342464E285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DE221-4AAB-47CE-A458-803545B10C0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04AD-C131-4D14-9482-1C17235D05A8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9390-D730-4A84-A5BB-E5A6632770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852C-C1CC-4EA1-9BE4-C8D81A114CE9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1668-4120-4F89-8187-86A4FE55CE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B0B0D6-8459-4424-9086-C4B042FE2728}" type="datetimeFigureOut">
              <a:rPr lang="el-GR"/>
              <a:pPr>
                <a:defRPr/>
              </a:pPr>
              <a:t>10/4/2014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EF8566-436D-4720-BEEA-C1C7DBB99B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- Εικόνα" descr="οφθαλμος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549275"/>
            <a:ext cx="5795962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2627784" y="116632"/>
            <a:ext cx="324036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ΕΙΔΙΚΕΣ ΑΙΣΘΗΣΕΙΣ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503921" y="692696"/>
            <a:ext cx="115736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</a:rPr>
              <a:t>ΟΡΑΣΗ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251520" y="1412776"/>
            <a:ext cx="1944216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</a:rPr>
              <a:t>Ο οφθαλμικός λοβός έχει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79512" y="2204865"/>
            <a:ext cx="2592288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Σχήμα πεπλατυσμένης σφαίρας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Διάμετρο περίπου 2,5 </a:t>
            </a: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cm</a:t>
            </a:r>
            <a:endParaRPr lang="el-G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Τρεις χιτώνες 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179512" y="3573016"/>
            <a:ext cx="115212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σκληρός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899592" y="4221088"/>
            <a:ext cx="136815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χοριοειδής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1187624" y="4797152"/>
            <a:ext cx="208823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αμφιβληστροειδής</a:t>
            </a:r>
          </a:p>
        </p:txBody>
      </p:sp>
      <p:pic>
        <p:nvPicPr>
          <p:cNvPr id="16" name="15 - Εικόνα" descr="οφθαλμος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3644900"/>
            <a:ext cx="5795962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οφθαλμος 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404813"/>
            <a:ext cx="57959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107504" y="116632"/>
            <a:ext cx="381642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Σκληρός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χιτώνας (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το λευκό του ματιού</a:t>
            </a: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4 - TextBox"/>
          <p:cNvSpPr txBox="1"/>
          <p:nvPr/>
        </p:nvSpPr>
        <p:spPr>
          <a:xfrm>
            <a:off x="107504" y="620688"/>
            <a:ext cx="3347864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Βρίσκεται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εξωτερικά,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είναι ένα σκληρό ελαστικό στρώμα από πυκνό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συνδετικό ιστό.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Το πρόσθιο τμήμα του είναι διαφανές με μεγάλη κυρτότητα:  </a:t>
            </a:r>
            <a:r>
              <a:rPr lang="el-GR" sz="1400" b="1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κερατοειδής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07504" y="2132856"/>
            <a:ext cx="223224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Χοριοειδής χιτώνας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07504" y="2780928"/>
            <a:ext cx="3528392" cy="116955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Βρίσκεται εσωτερικά του σκληρού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Περιλαμβάνει μεγάλο αριθμό αγγείων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Περιέχει χρωστικές, που απορροφούν τις ακτίνες φωτός εμποδίζοντας την ανάκλασή τους μέσα στο μάτι.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07504" y="4509120"/>
            <a:ext cx="295232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αμφιβληστροειδής χιτώνας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107504" y="5013176"/>
            <a:ext cx="8856984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Εσωτερικός χιτώνας, περιλαμβάνει τα φωτοϋποδεκτικά κύτταρα, οι απολήξεις τους ονομάζονται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ραβδία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κωνία 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(περιέχουν φωτοευαίσθητες χρωστικές)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3779912" y="3429000"/>
            <a:ext cx="5256584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Ίριδα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το πρόσθιο τμήμα του χοριοειδούς, περιέχει λείους μυς που ρυθμίζουν το εύρος της οπής στο κέντρο της (κόρη)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107504" y="4077072"/>
            <a:ext cx="1584176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Ακτινωτό</a:t>
            </a:r>
            <a:r>
              <a:rPr lang="el-G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σώμα 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1907704" y="4077072"/>
            <a:ext cx="2376264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Κρυσταλλοειδής φακός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4511786" y="4077072"/>
            <a:ext cx="1860196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Υδατοειδές υγρό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6588547" y="4111997"/>
            <a:ext cx="2088232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Υαλώδες σώμα (υγρό)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107504" y="5589240"/>
            <a:ext cx="8784976" cy="30777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Ραβδία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είναι πολυάριθμα, 150 Χ 10</a:t>
            </a:r>
            <a:r>
              <a:rPr lang="el-GR" sz="1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εντοπίζονται στην περιφέρεια του αμφιβληστροειδούς χιτώνα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107504" y="5949280"/>
            <a:ext cx="878497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Κωνία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είναι λιγότερα, 3 Χ 10</a:t>
            </a:r>
            <a:r>
              <a:rPr lang="el-GR" sz="14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εντοπίζονται στο κέντρο του αμφιβληστροειδούς χιτώνα και κυρίως στην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ωχρή κηλίδα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ελλειπτικός κίτρινος σχηματισμός κοντά στο κέντρο του αμφιβληστροειδούς).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51520" y="116632"/>
            <a:ext cx="8280920" cy="73866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Τα ραβδία και τα κωνία σχηματίζουν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συνάψεις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με διπολικά νευρικά κύτταρα , των οποίων οι αποφυάδες σχηματίζουν το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οπτικό νεύρο</a:t>
            </a: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Το οπτικό νεύρο εξέρχεται από ένα άνοιγμα του αμφιβληστροειδούς την </a:t>
            </a:r>
            <a:r>
              <a:rPr lang="el-G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οπτική θηλή </a:t>
            </a:r>
          </a:p>
        </p:txBody>
      </p:sp>
      <p:pic>
        <p:nvPicPr>
          <p:cNvPr id="4" name="3 - Εικόνα" descr="ραβδια κωνια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050"/>
            <a:ext cx="42814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ραβδια κωνια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908050"/>
            <a:ext cx="4632325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εικ10.5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4438" y="3954463"/>
            <a:ext cx="2951162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9512" y="188640"/>
            <a:ext cx="8784976" cy="209288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ωχρή κηλίδα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ελλειπτικός κίτρινος σχηματισμός κοντά στο κέντρο του αμφιβληστροειδούς,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έχει διάμετρο περίπου 1,5 mm 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είναι υπεύθυνη για την κεντρική όραση,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μας επιτρέπει να βλέπουμε με μεγάλη ευκρίνεια, έτσι ώστε να αντιλαμβανόμαστε τις -  λεπτομέρειες της εικόνας.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είναι </a:t>
            </a:r>
            <a:r>
              <a:rPr lang="el-G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υπεύθυνη για καθημερινές δραστηριότητες όπως το διάβασμα, την οδήγηση ακόμα και για την αναγνώριση προσώπων ).</a:t>
            </a:r>
            <a:endParaRPr lang="el-GR" sz="2000" dirty="0">
              <a:solidFill>
                <a:schemeClr val="tx1"/>
              </a:solidFill>
            </a:endParaRPr>
          </a:p>
        </p:txBody>
      </p:sp>
      <p:pic>
        <p:nvPicPr>
          <p:cNvPr id="4" name="3 - Εικόνα" descr="oxra-kili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636912"/>
            <a:ext cx="3810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1368425" cy="3762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Τα ραβδία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4321175" cy="650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είναι εξαιρετικά ευαίσθητα στη φωτεινή ακτινοβολία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79388" y="1773238"/>
            <a:ext cx="4248150" cy="650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Είναι υπεύθυνα για την όραση σε συνθήκες χαμηλής έντασης φωτός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79388" y="2708275"/>
            <a:ext cx="4248150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Τα αντικείμενα εμφανίζονται θολά, χωρίς σαφή όρια και σε αποχρώσεις του γκρίζου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79388" y="3860800"/>
            <a:ext cx="4392612" cy="7889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Περιέχουν την φωτοευαίσθητη χρωστική</a:t>
            </a:r>
          </a:p>
          <a:p>
            <a:pPr algn="ctr">
              <a:spcBef>
                <a:spcPct val="50000"/>
              </a:spcBef>
            </a:pPr>
            <a:r>
              <a:rPr lang="el-GR" b="1" dirty="0">
                <a:solidFill>
                  <a:schemeClr val="tx1"/>
                </a:solidFill>
              </a:rPr>
              <a:t>Ροδοψίνη</a:t>
            </a:r>
            <a:r>
              <a:rPr lang="el-GR" dirty="0">
                <a:solidFill>
                  <a:schemeClr val="tx1"/>
                </a:solidFill>
              </a:rPr>
              <a:t> (=</a:t>
            </a:r>
            <a:r>
              <a:rPr lang="el-GR" dirty="0" err="1">
                <a:solidFill>
                  <a:schemeClr val="tx1"/>
                </a:solidFill>
              </a:rPr>
              <a:t>οψίνη</a:t>
            </a:r>
            <a:r>
              <a:rPr lang="el-GR" dirty="0">
                <a:solidFill>
                  <a:schemeClr val="tx1"/>
                </a:solidFill>
              </a:rPr>
              <a:t> +</a:t>
            </a:r>
            <a:r>
              <a:rPr lang="el-GR" dirty="0" err="1">
                <a:solidFill>
                  <a:schemeClr val="tx1"/>
                </a:solidFill>
              </a:rPr>
              <a:t>ρετίνη</a:t>
            </a:r>
            <a:r>
              <a:rPr lang="el-GR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51520" y="5157192"/>
            <a:ext cx="720204" cy="376237"/>
          </a:xfrm>
          <a:prstGeom prst="rect">
            <a:avLst/>
          </a:prstGeom>
          <a:gradFill>
            <a:gsLst>
              <a:gs pos="0">
                <a:srgbClr val="F7E715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ΦΩΣ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403350" y="5157788"/>
            <a:ext cx="1296988" cy="3762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Ροδοψίνη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203575" y="4868863"/>
            <a:ext cx="865188" cy="376237"/>
          </a:xfrm>
          <a:prstGeom prst="rect">
            <a:avLst/>
          </a:prstGeom>
          <a:gradFill>
            <a:gsLst>
              <a:gs pos="0">
                <a:srgbClr val="057910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err="1">
                <a:solidFill>
                  <a:schemeClr val="tx1"/>
                </a:solidFill>
              </a:rPr>
              <a:t>οψίνη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203575" y="5516563"/>
            <a:ext cx="865188" cy="376237"/>
          </a:xfrm>
          <a:prstGeom prst="rect">
            <a:avLst/>
          </a:prstGeom>
          <a:gradFill>
            <a:gsLst>
              <a:gs pos="0">
                <a:srgbClr val="023807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 err="1">
                <a:solidFill>
                  <a:schemeClr val="tx1"/>
                </a:solidFill>
              </a:rPr>
              <a:t>ρετίνη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716463" y="5013325"/>
            <a:ext cx="1008062" cy="650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/>
              <a:t>Νευρική ώση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042988" y="537368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V="1">
            <a:off x="2700338" y="5013325"/>
            <a:ext cx="43180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700338" y="5373688"/>
            <a:ext cx="35877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427538" y="537368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4427538" y="501332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067175" y="573405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067175" y="5013325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011863" y="5013325"/>
            <a:ext cx="1008062" cy="650875"/>
          </a:xfrm>
          <a:prstGeom prst="rect">
            <a:avLst/>
          </a:prstGeom>
          <a:gradFill>
            <a:gsLst>
              <a:gs pos="0">
                <a:srgbClr val="F7E715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Οπτικό νεύρο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7380288" y="5157788"/>
            <a:ext cx="1584325" cy="376237"/>
          </a:xfrm>
          <a:prstGeom prst="rect">
            <a:avLst/>
          </a:prstGeom>
          <a:gradFill>
            <a:gsLst>
              <a:gs pos="0">
                <a:srgbClr val="F7E715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εγκέφαλος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7019925" y="5300663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5724525" y="537368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700338" y="6021388"/>
            <a:ext cx="863600" cy="376237"/>
          </a:xfrm>
          <a:prstGeom prst="rect">
            <a:avLst/>
          </a:prstGeom>
          <a:gradFill>
            <a:gsLst>
              <a:gs pos="0">
                <a:srgbClr val="F7E715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tx1"/>
                </a:solidFill>
              </a:rPr>
              <a:t>+ ΑΤΡ</a:t>
            </a: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4427538" y="5805488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1979613" y="6453188"/>
            <a:ext cx="2447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1979613" y="5661025"/>
            <a:ext cx="0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516688" y="260350"/>
            <a:ext cx="1368425" cy="3762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Τα κωνία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4859338" y="836613"/>
            <a:ext cx="4284662" cy="3762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Εντοπίζονται κυρίως  στην ωχρή κηλίδα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859338" y="1484313"/>
            <a:ext cx="4105275" cy="650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Διεγείρονται σε συνθήκες επαρκούς φωτισμού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6156176" y="2420888"/>
            <a:ext cx="1296988" cy="376237"/>
          </a:xfrm>
          <a:prstGeom prst="rect">
            <a:avLst/>
          </a:prstGeom>
          <a:gradFill>
            <a:gsLst>
              <a:gs pos="0">
                <a:srgbClr val="F91323"/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tx1"/>
                </a:solidFill>
              </a:rPr>
              <a:t>Ιωδοψίνη</a:t>
            </a:r>
          </a:p>
        </p:txBody>
      </p:sp>
      <p:sp>
        <p:nvSpPr>
          <p:cNvPr id="22563" name="Line 35"/>
          <p:cNvSpPr>
            <a:spLocks noChangeShapeType="1"/>
          </p:cNvSpPr>
          <p:nvPr/>
        </p:nvSpPr>
        <p:spPr bwMode="auto">
          <a:xfrm>
            <a:off x="5795963" y="2636838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7812088" y="2349500"/>
            <a:ext cx="1008062" cy="650875"/>
          </a:xfrm>
          <a:prstGeom prst="rect">
            <a:avLst/>
          </a:prstGeom>
          <a:gradFill>
            <a:gsLst>
              <a:gs pos="0">
                <a:srgbClr val="057910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dirty="0"/>
              <a:t>Νευρική </a:t>
            </a:r>
            <a:r>
              <a:rPr lang="el-GR" dirty="0">
                <a:solidFill>
                  <a:schemeClr val="tx1"/>
                </a:solidFill>
              </a:rPr>
              <a:t>ώση</a:t>
            </a: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7524750" y="2708275"/>
            <a:ext cx="288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6372200" y="4005064"/>
            <a:ext cx="1008063" cy="376238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κόκκινο</a:t>
            </a:r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6372225" y="3500438"/>
            <a:ext cx="1152525" cy="376237"/>
          </a:xfrm>
          <a:prstGeom prst="rect">
            <a:avLst/>
          </a:prstGeom>
          <a:solidFill>
            <a:srgbClr val="05791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πράσινο</a:t>
            </a: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6372225" y="2997200"/>
            <a:ext cx="865188" cy="3762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Κυανό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5004048" y="2420888"/>
            <a:ext cx="720204" cy="376237"/>
          </a:xfrm>
          <a:prstGeom prst="rect">
            <a:avLst/>
          </a:prstGeom>
          <a:gradFill>
            <a:gsLst>
              <a:gs pos="0">
                <a:srgbClr val="F7E715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tx1"/>
                </a:solidFill>
              </a:rPr>
              <a:t>ΦΩΣ</a:t>
            </a: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>
            <a:off x="8388424" y="3068960"/>
            <a:ext cx="0" cy="194421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057910"/>
                </a:gs>
                <a:gs pos="13000">
                  <a:srgbClr val="0047FF"/>
                </a:gs>
                <a:gs pos="28000">
                  <a:srgbClr val="000082"/>
                </a:gs>
                <a:gs pos="71000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  <a:tileRect r="-100000" b="-10000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20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5" grpId="0" animBg="1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  <p:bldP spid="22555" grpId="0" animBg="1"/>
      <p:bldP spid="22556" grpId="0" animBg="1"/>
      <p:bldP spid="22557" grpId="0" animBg="1"/>
      <p:bldP spid="22558" grpId="0" animBg="1"/>
      <p:bldP spid="22559" grpId="0" animBg="1"/>
      <p:bldP spid="22560" grpId="0" animBg="1"/>
      <p:bldP spid="22561" grpId="0" animBg="1"/>
      <p:bldP spid="22561" grpId="1" animBg="1"/>
      <p:bldP spid="22563" grpId="0" animBg="1"/>
      <p:bldP spid="22563" grpId="1" animBg="1"/>
      <p:bldP spid="22564" grpId="0" animBg="1"/>
      <p:bldP spid="22565" grpId="0" animBg="1"/>
      <p:bldP spid="22566" grpId="0" animBg="1"/>
      <p:bldP spid="22567" grpId="0" animBg="1"/>
      <p:bldP spid="22568" grpId="0" animBg="1"/>
      <p:bldP spid="38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348</Words>
  <Application>Microsoft Office PowerPoint</Application>
  <PresentationFormat>Προβολή στην οθόνη (4:3)</PresentationFormat>
  <Paragraphs>57</Paragraphs>
  <Slides>5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admin</dc:creator>
  <cp:lastModifiedBy>user</cp:lastModifiedBy>
  <cp:revision>29</cp:revision>
  <dcterms:created xsi:type="dcterms:W3CDTF">2014-04-07T04:28:30Z</dcterms:created>
  <dcterms:modified xsi:type="dcterms:W3CDTF">2014-04-10T17:17:50Z</dcterms:modified>
</cp:coreProperties>
</file>