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8" r:id="rId23"/>
    <p:sldId id="277" r:id="rId24"/>
    <p:sldId id="279" r:id="rId25"/>
    <p:sldId id="280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2222"/>
    <a:srgbClr val="0BB95E"/>
    <a:srgbClr val="9A2A82"/>
    <a:srgbClr val="085E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EE36BC-395D-4A60-A78F-4F3B5C666099}" type="datetimeFigureOut">
              <a:rPr lang="el-GR" smtClean="0"/>
              <a:pPr/>
              <a:t>29/3/2014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618490-9D32-4D23-AC01-95895F22F9E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greek-language.gr/greekLang/modern_greek/tools/lexica/triantafyllides/search.html?lq=%CE%BC%CE%B1%CF%84%CE%B1%CE%B9%CF%8C%CE%B4%CE%BF%CE%BE%CE%BF%CF%82&amp;dq=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el.wikipedia.org/wiki/%CE%A0%CE%BB%CE%B1%CE%BD%CE%AE%CF%84%CE%B7%CF%82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%CE%91%CE%BB%CE%B5%CF%80%CE%BF%CF%8D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el.wikipedia.org/wiki/%CE%A4%CF%81%CE%B9%CE%B1%CE%BD%CF%84%CE%B1%CF%86%CF%85%CE%BB%CE%BB%CE%B9%CE%AC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el.wiktionary.org/wiki/%CE%B3%CE%B5%CF%89%CE%B3%CF%81%CE%AC%CF%86%CE%BF%CF%82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el.wikipedia.org/wiki/%CE%A6%CE%AF%CE%B4%CE%B9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el.wiktionary.org/wiki/%CE%B5%CF%80%CE%B9%CF%87%CE%B5%CE%B9%CF%81%CE%B7%CE%BC%CE%B1%CF%84%CE%AF%CE%B1%CF%82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el.wiktionary.org/wiki/%CE%B2%CE%B1%CF%83%CE%B9%CE%BB%CE%B9%CE%AC%CF%8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el.wiktionary.org/wiki/%CE%B3%CE%B5%CF%89%CE%B3%CF%81%CE%AC%CF%86%CE%BF%CF%82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el.wikipedia.org/wiki/%CE%93%CE%B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23728" y="116632"/>
            <a:ext cx="6172200" cy="177281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                          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4400" dirty="0" smtClean="0">
                <a:solidFill>
                  <a:srgbClr val="00B050"/>
                </a:solidFill>
              </a:rPr>
              <a:t> Το    </a:t>
            </a:r>
            <a:br>
              <a:rPr lang="el-GR" sz="4400" dirty="0" smtClean="0">
                <a:solidFill>
                  <a:srgbClr val="00B050"/>
                </a:solidFill>
              </a:rPr>
            </a:br>
            <a:r>
              <a:rPr lang="el-GR" sz="4400" dirty="0" smtClean="0">
                <a:solidFill>
                  <a:srgbClr val="00B050"/>
                </a:solidFill>
              </a:rPr>
              <a:t>  </a:t>
            </a:r>
            <a:r>
              <a:rPr lang="el-GR" sz="4400" dirty="0" err="1" smtClean="0">
                <a:solidFill>
                  <a:srgbClr val="00B050"/>
                </a:solidFill>
              </a:rPr>
              <a:t>Αλφαβηταρι</a:t>
            </a:r>
            <a:r>
              <a:rPr lang="el-GR" sz="4400" dirty="0" smtClean="0">
                <a:solidFill>
                  <a:srgbClr val="00B050"/>
                </a:solidFill>
              </a:rPr>
              <a:t>   </a:t>
            </a:r>
            <a:br>
              <a:rPr lang="el-GR" sz="4400" dirty="0" smtClean="0">
                <a:solidFill>
                  <a:srgbClr val="00B050"/>
                </a:solidFill>
              </a:rPr>
            </a:br>
            <a:r>
              <a:rPr lang="el-GR" sz="4400" dirty="0" smtClean="0">
                <a:solidFill>
                  <a:srgbClr val="00B050"/>
                </a:solidFill>
              </a:rPr>
              <a:t>   </a:t>
            </a:r>
            <a:r>
              <a:rPr lang="el-GR" sz="4400" dirty="0" err="1" smtClean="0">
                <a:solidFill>
                  <a:srgbClr val="00B050"/>
                </a:solidFill>
              </a:rPr>
              <a:t>μασ</a:t>
            </a:r>
            <a:endParaRPr lang="el-GR" sz="4400" dirty="0">
              <a:solidFill>
                <a:srgbClr val="00B05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123728" y="2060848"/>
            <a:ext cx="6768752" cy="4314074"/>
          </a:xfrm>
        </p:spPr>
        <p:txBody>
          <a:bodyPr>
            <a:normAutofit fontScale="92500"/>
          </a:bodyPr>
          <a:lstStyle/>
          <a:p>
            <a:r>
              <a:rPr lang="el-GR" sz="3600" dirty="0" smtClean="0">
                <a:solidFill>
                  <a:srgbClr val="C00000"/>
                </a:solidFill>
                <a:hlinkClick r:id="rId2" action="ppaction://hlinksldjump"/>
              </a:rPr>
              <a:t>Αα</a:t>
            </a:r>
            <a:r>
              <a:rPr lang="el-GR" sz="3600" dirty="0" smtClean="0">
                <a:solidFill>
                  <a:srgbClr val="C00000"/>
                </a:solidFill>
              </a:rPr>
              <a:t> </a:t>
            </a:r>
            <a:r>
              <a:rPr lang="el-GR" sz="3600" dirty="0" smtClean="0"/>
              <a:t>   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hlinkClick r:id="rId3" action="ppaction://hlinksldjump"/>
              </a:rPr>
              <a:t>Ββ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rgbClr val="FFC000"/>
                </a:solidFill>
                <a:hlinkClick r:id="rId4" action="ppaction://hlinksldjump"/>
              </a:rPr>
              <a:t>Γγ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rgbClr val="7030A0"/>
                </a:solidFill>
                <a:hlinkClick r:id="rId5" action="ppaction://hlinksldjump"/>
              </a:rPr>
              <a:t>Δδ</a:t>
            </a:r>
            <a:r>
              <a:rPr lang="el-GR" sz="3600" dirty="0" smtClean="0">
                <a:hlinkClick r:id="rId5" action="ppaction://hlinksldjump"/>
              </a:rPr>
              <a:t> </a:t>
            </a:r>
            <a:r>
              <a:rPr lang="el-GR" sz="3600" dirty="0" smtClean="0"/>
              <a:t>   </a:t>
            </a:r>
            <a:r>
              <a:rPr lang="el-GR" sz="3600" dirty="0" smtClean="0">
                <a:solidFill>
                  <a:srgbClr val="00B050"/>
                </a:solidFill>
                <a:hlinkClick r:id="rId6" action="ppaction://hlinksldjump"/>
              </a:rPr>
              <a:t>Εε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rgbClr val="FF0000"/>
                </a:solidFill>
                <a:hlinkClick r:id="rId7" action="ppaction://hlinksldjump"/>
              </a:rPr>
              <a:t>Ζζ</a:t>
            </a:r>
            <a:endParaRPr lang="el-GR" sz="3600" dirty="0" smtClean="0">
              <a:solidFill>
                <a:srgbClr val="FF0000"/>
              </a:solidFill>
            </a:endParaRPr>
          </a:p>
          <a:p>
            <a:endParaRPr lang="el-GR" sz="3600" dirty="0" smtClean="0"/>
          </a:p>
          <a:p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  <a:hlinkClick r:id="rId8" action="ppaction://hlinksldjump"/>
              </a:rPr>
              <a:t>Ηη</a:t>
            </a:r>
            <a:r>
              <a:rPr lang="el-GR" sz="3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l-GR" sz="3600" dirty="0" smtClean="0"/>
              <a:t>   </a:t>
            </a:r>
            <a:r>
              <a:rPr lang="el-GR" sz="3600" dirty="0" smtClean="0">
                <a:solidFill>
                  <a:schemeClr val="accent3">
                    <a:lumMod val="40000"/>
                    <a:lumOff val="60000"/>
                  </a:schemeClr>
                </a:solidFill>
                <a:hlinkClick r:id="rId9" action="ppaction://hlinksldjump"/>
              </a:rPr>
              <a:t>Θθ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chemeClr val="accent5">
                    <a:lumMod val="75000"/>
                  </a:schemeClr>
                </a:solidFill>
                <a:hlinkClick r:id="rId10" action="ppaction://hlinksldjump"/>
              </a:rPr>
              <a:t>Ιι</a:t>
            </a:r>
            <a:r>
              <a:rPr lang="el-GR" sz="3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600" dirty="0" smtClean="0"/>
              <a:t>   </a:t>
            </a:r>
            <a:r>
              <a:rPr lang="el-GR" sz="3600" dirty="0" smtClean="0">
                <a:solidFill>
                  <a:schemeClr val="accent1">
                    <a:lumMod val="50000"/>
                  </a:schemeClr>
                </a:solidFill>
                <a:hlinkClick r:id="rId11" action="ppaction://hlinksldjump"/>
              </a:rPr>
              <a:t>Κκ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chemeClr val="bg1">
                    <a:lumMod val="50000"/>
                  </a:schemeClr>
                </a:solidFill>
                <a:hlinkClick r:id="rId12" action="ppaction://hlinksldjump"/>
              </a:rPr>
              <a:t>Λλ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chemeClr val="accent4"/>
                </a:solidFill>
                <a:hlinkClick r:id="rId13" action="ppaction://hlinksldjump"/>
              </a:rPr>
              <a:t>Μμ</a:t>
            </a:r>
            <a:endParaRPr lang="el-GR" sz="3600" dirty="0" smtClean="0">
              <a:solidFill>
                <a:schemeClr val="accent4"/>
              </a:solidFill>
            </a:endParaRPr>
          </a:p>
          <a:p>
            <a:endParaRPr lang="el-GR" sz="3600" dirty="0" smtClean="0"/>
          </a:p>
          <a:p>
            <a:r>
              <a:rPr lang="el-GR" sz="3600" dirty="0" smtClean="0">
                <a:solidFill>
                  <a:srgbClr val="002060"/>
                </a:solidFill>
                <a:hlinkClick r:id="rId14" action="ppaction://hlinksldjump"/>
              </a:rPr>
              <a:t>Νν</a:t>
            </a:r>
            <a:r>
              <a:rPr lang="el-GR" sz="3600" dirty="0" smtClean="0">
                <a:solidFill>
                  <a:srgbClr val="002060"/>
                </a:solidFill>
              </a:rPr>
              <a:t> </a:t>
            </a:r>
            <a:r>
              <a:rPr lang="el-GR" sz="3600" dirty="0" smtClean="0"/>
              <a:t>   </a:t>
            </a:r>
            <a:r>
              <a:rPr lang="el-GR" sz="3600" dirty="0" smtClean="0">
                <a:solidFill>
                  <a:schemeClr val="accent1"/>
                </a:solidFill>
                <a:hlinkClick r:id="rId15" action="ppaction://hlinksldjump"/>
              </a:rPr>
              <a:t>Ξξ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rgbClr val="9A2A82"/>
                </a:solidFill>
                <a:hlinkClick r:id="rId16" action="ppaction://hlinksldjump"/>
              </a:rPr>
              <a:t>Οο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rgbClr val="A22222"/>
                </a:solidFill>
                <a:hlinkClick r:id="rId17" action="ppaction://hlinksldjump"/>
              </a:rPr>
              <a:t>Ππ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rgbClr val="0BB95E"/>
                </a:solidFill>
                <a:hlinkClick r:id="rId18" action="ppaction://hlinksldjump"/>
              </a:rPr>
              <a:t>Ρρ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rgbClr val="085EBC"/>
                </a:solidFill>
                <a:hlinkClick r:id="rId19" action="ppaction://hlinksldjump"/>
              </a:rPr>
              <a:t>Σσ</a:t>
            </a:r>
            <a:endParaRPr lang="el-GR" sz="3600" dirty="0" smtClean="0">
              <a:solidFill>
                <a:srgbClr val="085EBC"/>
              </a:solidFill>
            </a:endParaRPr>
          </a:p>
          <a:p>
            <a:endParaRPr lang="el-GR" sz="3600" dirty="0" smtClean="0"/>
          </a:p>
          <a:p>
            <a:r>
              <a:rPr lang="el-GR" sz="3600" dirty="0" smtClean="0">
                <a:solidFill>
                  <a:srgbClr val="0070C0"/>
                </a:solidFill>
                <a:hlinkClick r:id="rId20" action="ppaction://hlinksldjump"/>
              </a:rPr>
              <a:t>Ττ</a:t>
            </a:r>
            <a:r>
              <a:rPr lang="el-GR" sz="3600" dirty="0" smtClean="0">
                <a:solidFill>
                  <a:srgbClr val="0070C0"/>
                </a:solidFill>
              </a:rPr>
              <a:t>  </a:t>
            </a:r>
            <a:r>
              <a:rPr lang="el-GR" sz="3600" dirty="0" smtClean="0"/>
              <a:t>  </a:t>
            </a:r>
            <a:r>
              <a:rPr lang="el-GR" sz="3600" dirty="0" smtClean="0">
                <a:solidFill>
                  <a:srgbClr val="FF0000"/>
                </a:solidFill>
                <a:hlinkClick r:id="rId21" action="ppaction://hlinksldjump"/>
              </a:rPr>
              <a:t>Υυ</a:t>
            </a:r>
            <a:r>
              <a:rPr lang="el-GR" sz="3600" dirty="0" smtClean="0">
                <a:hlinkClick r:id="rId21" action="ppaction://hlinksldjump"/>
              </a:rPr>
              <a:t> </a:t>
            </a:r>
            <a:r>
              <a:rPr lang="el-GR" sz="3600" dirty="0" smtClean="0"/>
              <a:t>   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  <a:hlinkClick r:id="rId22" action="ppaction://hlinksldjump"/>
              </a:rPr>
              <a:t>Φφ</a:t>
            </a:r>
            <a:r>
              <a:rPr lang="el-GR" sz="3600" dirty="0" smtClean="0"/>
              <a:t>    </a:t>
            </a:r>
            <a:r>
              <a:rPr lang="el-GR" sz="3600" dirty="0" smtClean="0">
                <a:solidFill>
                  <a:schemeClr val="accent5">
                    <a:lumMod val="75000"/>
                  </a:schemeClr>
                </a:solidFill>
                <a:hlinkClick r:id="rId23" action="ppaction://hlinksldjump"/>
              </a:rPr>
              <a:t>Χχ</a:t>
            </a:r>
            <a:r>
              <a:rPr lang="el-GR" sz="3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600" dirty="0" smtClean="0"/>
              <a:t>   </a:t>
            </a:r>
            <a:r>
              <a:rPr lang="el-GR" sz="3600" dirty="0" smtClean="0">
                <a:solidFill>
                  <a:srgbClr val="A22222"/>
                </a:solidFill>
                <a:hlinkClick r:id="rId24" action="ppaction://hlinksldjump"/>
              </a:rPr>
              <a:t>Ψψ</a:t>
            </a:r>
            <a:r>
              <a:rPr lang="el-GR" sz="3600" dirty="0" smtClean="0"/>
              <a:t>   </a:t>
            </a:r>
            <a:r>
              <a:rPr lang="el-GR" sz="3600" dirty="0" smtClean="0">
                <a:solidFill>
                  <a:srgbClr val="7030A0"/>
                </a:solidFill>
                <a:hlinkClick r:id="rId25" action="ppaction://hlinksldjump"/>
              </a:rPr>
              <a:t>Ωω</a:t>
            </a:r>
            <a:endParaRPr lang="el-GR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131840" y="1052736"/>
            <a:ext cx="2734035" cy="660648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11560" y="548680"/>
            <a:ext cx="2123728" cy="1700808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838650" cy="1508021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chemeClr val="accent5">
                    <a:lumMod val="60000"/>
                    <a:lumOff val="40000"/>
                  </a:schemeClr>
                </a:solidFill>
                <a:hlinkClick r:id="rId2" action="ppaction://hlinksldjump"/>
              </a:rPr>
              <a:t>Ι ι</a:t>
            </a:r>
            <a:endParaRPr lang="el-GR" sz="8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131840" y="1124744"/>
            <a:ext cx="2662027" cy="804664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539552" y="548680"/>
            <a:ext cx="2123728" cy="1700808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588224" y="264795"/>
            <a:ext cx="2016224" cy="1291997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Κ κ</a:t>
            </a:r>
            <a:endParaRPr lang="el-GR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15816" y="1124744"/>
            <a:ext cx="2662027" cy="73265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23528" y="548680"/>
            <a:ext cx="2051720" cy="1772816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372200" y="264795"/>
            <a:ext cx="2088232" cy="1291997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chemeClr val="bg1">
                    <a:lumMod val="65000"/>
                  </a:schemeClr>
                </a:solidFill>
                <a:hlinkClick r:id="rId2" action="ppaction://hlinksldjump"/>
              </a:rPr>
              <a:t>Λ λ</a:t>
            </a:r>
            <a:endParaRPr lang="el-GR" sz="8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15816" y="692696"/>
            <a:ext cx="2590019" cy="73265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pic>
        <p:nvPicPr>
          <p:cNvPr id="8" name="7 - Θέση εικόνας" descr="ματαιοδοξος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6096" b="6096"/>
          <a:stretch>
            <a:fillRect/>
          </a:stretch>
        </p:blipFill>
        <p:spPr>
          <a:xfrm>
            <a:off x="755576" y="260648"/>
            <a:ext cx="1151359" cy="2094919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910658" cy="1436013"/>
          </a:xfrm>
        </p:spPr>
        <p:txBody>
          <a:bodyPr>
            <a:normAutofit fontScale="92500"/>
          </a:bodyPr>
          <a:lstStyle/>
          <a:p>
            <a:r>
              <a:rPr lang="el-GR" sz="8000" dirty="0" smtClean="0">
                <a:solidFill>
                  <a:schemeClr val="accent4"/>
                </a:solidFill>
                <a:hlinkClick r:id="rId3" action="ppaction://hlinksldjump"/>
              </a:rPr>
              <a:t>Μ μ</a:t>
            </a:r>
            <a:endParaRPr lang="el-GR" sz="8000" dirty="0">
              <a:solidFill>
                <a:schemeClr val="accent4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683568" y="24928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4"/>
              </a:rPr>
              <a:t>Μ μ</a:t>
            </a:r>
          </a:p>
          <a:p>
            <a:pPr algn="ctr"/>
            <a:r>
              <a:rPr lang="el-GR" dirty="0" smtClean="0">
                <a:hlinkClick r:id="rId4"/>
              </a:rPr>
              <a:t>Ματαιόδοξος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2" y="1340768"/>
            <a:ext cx="2590019" cy="660648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95536" y="764704"/>
            <a:ext cx="2123728" cy="1772816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588224" y="264795"/>
            <a:ext cx="1944216" cy="1508021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0070C0"/>
                </a:solidFill>
                <a:hlinkClick r:id="rId2" action="ppaction://hlinksldjump"/>
              </a:rPr>
              <a:t>Ν ν</a:t>
            </a:r>
            <a:endParaRPr lang="el-GR" sz="8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87824" y="908720"/>
            <a:ext cx="2662027" cy="804664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23528" y="404664"/>
            <a:ext cx="2195736" cy="1700808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910658" cy="1219989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FFC000"/>
                </a:solidFill>
                <a:hlinkClick r:id="rId2" action="ppaction://hlinksldjump"/>
              </a:rPr>
              <a:t>Ξ ξ</a:t>
            </a:r>
            <a:endParaRPr lang="el-GR" sz="8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2" y="980728"/>
            <a:ext cx="2590019" cy="73265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539552" y="476672"/>
            <a:ext cx="1979712" cy="1556792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188641"/>
            <a:ext cx="1910658" cy="1296144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9A2A82"/>
                </a:solidFill>
                <a:hlinkClick r:id="rId2" action="ppaction://hlinksldjump"/>
              </a:rPr>
              <a:t>Ο ο</a:t>
            </a:r>
            <a:endParaRPr lang="el-GR" sz="8000" dirty="0">
              <a:solidFill>
                <a:srgbClr val="9A2A8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131840" y="1052736"/>
            <a:ext cx="2734035" cy="73265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pic>
        <p:nvPicPr>
          <p:cNvPr id="5" name="4 - Θέση εικόνας" descr="πλανητης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571" r="11571"/>
          <a:stretch>
            <a:fillRect/>
          </a:stretch>
        </p:blipFill>
        <p:spPr>
          <a:xfrm>
            <a:off x="683568" y="188640"/>
            <a:ext cx="1728440" cy="1684472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60232" y="264795"/>
            <a:ext cx="2016224" cy="1436013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C00000"/>
                </a:solidFill>
                <a:hlinkClick r:id="rId3" action="ppaction://hlinksldjump"/>
              </a:rPr>
              <a:t>Π π</a:t>
            </a:r>
            <a:endParaRPr lang="el-GR" sz="8000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1560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4"/>
              </a:rPr>
              <a:t>Π π</a:t>
            </a:r>
          </a:p>
          <a:p>
            <a:pPr algn="ctr"/>
            <a:r>
              <a:rPr lang="el-GR" dirty="0" smtClean="0">
                <a:hlinkClick r:id="rId4"/>
              </a:rPr>
              <a:t>Πλανήτης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2" y="980728"/>
            <a:ext cx="2662027" cy="804664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23528" y="476672"/>
            <a:ext cx="2123728" cy="1772816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444208" y="264795"/>
            <a:ext cx="2088232" cy="1436013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00B050"/>
                </a:solidFill>
                <a:hlinkClick r:id="rId2" action="ppaction://hlinksldjump"/>
              </a:rPr>
              <a:t>Ρ ρ</a:t>
            </a:r>
            <a:endParaRPr lang="el-GR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2" y="980728"/>
            <a:ext cx="2590019" cy="73265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95536" y="548680"/>
            <a:ext cx="2123728" cy="1700808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910658" cy="1508021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0070C0"/>
                </a:solidFill>
                <a:hlinkClick r:id="rId2" action="ppaction://hlinksldjump"/>
              </a:rPr>
              <a:t>Σ σ</a:t>
            </a:r>
            <a:endParaRPr lang="el-GR" sz="8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3059832" y="1196752"/>
            <a:ext cx="2808312" cy="578326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2"/>
          </p:nvPr>
        </p:nvSpPr>
        <p:spPr>
          <a:xfrm>
            <a:off x="6732240" y="260648"/>
            <a:ext cx="1967128" cy="1354480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C00000"/>
                </a:solidFill>
                <a:hlinkClick r:id="rId2" action="ppaction://hlinksldjump"/>
              </a:rPr>
              <a:t>Α α</a:t>
            </a:r>
            <a:endParaRPr lang="el-GR" sz="8000" dirty="0">
              <a:solidFill>
                <a:srgbClr val="C00000"/>
              </a:solidFill>
            </a:endParaRPr>
          </a:p>
        </p:txBody>
      </p:sp>
      <p:pic>
        <p:nvPicPr>
          <p:cNvPr id="5" name="4 - Θέση εικόνας" descr="alepou.jpg">
            <a:hlinkClick r:id="rId3"/>
          </p:cNvPr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323528" y="476672"/>
            <a:ext cx="2428875" cy="1876425"/>
          </a:xfrm>
        </p:spPr>
      </p:pic>
      <p:sp>
        <p:nvSpPr>
          <p:cNvPr id="8" name="7 - TextBox"/>
          <p:cNvSpPr txBox="1"/>
          <p:nvPr/>
        </p:nvSpPr>
        <p:spPr>
          <a:xfrm>
            <a:off x="611560" y="242088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A22222"/>
                </a:solidFill>
                <a:hlinkClick r:id="rId3"/>
              </a:rPr>
              <a:t>Α  α</a:t>
            </a:r>
          </a:p>
          <a:p>
            <a:pPr algn="ctr"/>
            <a:r>
              <a:rPr lang="el-GR" dirty="0" smtClean="0">
                <a:solidFill>
                  <a:srgbClr val="A22222"/>
                </a:solidFill>
                <a:hlinkClick r:id="rId3"/>
              </a:rPr>
              <a:t>Αλεπού</a:t>
            </a:r>
            <a:endParaRPr lang="el-GR" dirty="0">
              <a:solidFill>
                <a:srgbClr val="A2222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2" y="908720"/>
            <a:ext cx="2734035" cy="73265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pic>
        <p:nvPicPr>
          <p:cNvPr id="5" name="4 - Θέση εικόνας" descr="τριανταφυλλο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267" r="2267"/>
          <a:stretch>
            <a:fillRect/>
          </a:stretch>
        </p:blipFill>
        <p:spPr>
          <a:xfrm>
            <a:off x="611189" y="404814"/>
            <a:ext cx="1368524" cy="1492852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838650" cy="1291997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00B0F0"/>
                </a:solidFill>
                <a:hlinkClick r:id="rId3" action="ppaction://hlinksldjump"/>
              </a:rPr>
              <a:t>Τ τ</a:t>
            </a:r>
            <a:endParaRPr lang="el-GR" sz="8000" dirty="0">
              <a:solidFill>
                <a:srgbClr val="00B0F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1560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4"/>
              </a:rPr>
              <a:t>Τ τ</a:t>
            </a:r>
          </a:p>
          <a:p>
            <a:pPr algn="ctr"/>
            <a:r>
              <a:rPr lang="el-GR" dirty="0" smtClean="0">
                <a:hlinkClick r:id="rId4"/>
              </a:rPr>
              <a:t>Τριαντάφυλλο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3" y="1268760"/>
            <a:ext cx="2520280" cy="588640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23528" y="620688"/>
            <a:ext cx="2267744" cy="1628800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910658" cy="1436013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FF0000"/>
                </a:solidFill>
                <a:hlinkClick r:id="rId2" action="ppaction://hlinksldjump"/>
              </a:rPr>
              <a:t>Υ υ</a:t>
            </a:r>
            <a:endParaRPr lang="el-GR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2" y="1196752"/>
            <a:ext cx="2734035" cy="804664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pic>
        <p:nvPicPr>
          <p:cNvPr id="12" name="11 - Θέση εικόνας" descr="φιδι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80" r="1180"/>
          <a:stretch>
            <a:fillRect/>
          </a:stretch>
        </p:blipFill>
        <p:spPr>
          <a:xfrm>
            <a:off x="467544" y="332656"/>
            <a:ext cx="1993674" cy="1944216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588224" y="264795"/>
            <a:ext cx="2016224" cy="1364005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chemeClr val="accent1">
                    <a:lumMod val="75000"/>
                  </a:schemeClr>
                </a:solidFill>
                <a:hlinkClick r:id="rId3" action="ppaction://hlinksldjump"/>
              </a:rPr>
              <a:t>Φ φ</a:t>
            </a:r>
            <a:endParaRPr lang="el-GR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611560" y="249289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4"/>
              </a:rPr>
              <a:t>Φ φ</a:t>
            </a:r>
          </a:p>
          <a:p>
            <a:pPr algn="ctr"/>
            <a:r>
              <a:rPr lang="el-GR" dirty="0" smtClean="0">
                <a:hlinkClick r:id="rId4"/>
              </a:rPr>
              <a:t>Φίδι</a:t>
            </a:r>
            <a:endParaRPr lang="el-GR" dirty="0"/>
          </a:p>
        </p:txBody>
      </p:sp>
      <p:pic>
        <p:nvPicPr>
          <p:cNvPr id="14" name="13 - Εικόνα" descr="φανανάφτης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789040"/>
            <a:ext cx="1728192" cy="1675133"/>
          </a:xfrm>
          <a:prstGeom prst="rect">
            <a:avLst/>
          </a:prstGeom>
        </p:spPr>
      </p:pic>
      <p:sp>
        <p:nvSpPr>
          <p:cNvPr id="15" name="14 - TextBox"/>
          <p:cNvSpPr txBox="1"/>
          <p:nvPr/>
        </p:nvSpPr>
        <p:spPr>
          <a:xfrm>
            <a:off x="755576" y="551723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6"/>
              </a:rPr>
              <a:t>Φ φ</a:t>
            </a:r>
          </a:p>
          <a:p>
            <a:pPr algn="ctr"/>
            <a:r>
              <a:rPr lang="el-GR" dirty="0" smtClean="0">
                <a:hlinkClick r:id="rId6"/>
              </a:rPr>
              <a:t>Φανοκόρος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2590019" cy="73265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67544" y="620688"/>
            <a:ext cx="1979712" cy="1628800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910658" cy="1508021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chemeClr val="bg1">
                    <a:lumMod val="50000"/>
                  </a:schemeClr>
                </a:solidFill>
                <a:hlinkClick r:id="rId2" action="ppaction://hlinksldjump"/>
              </a:rPr>
              <a:t>Χ χ</a:t>
            </a:r>
            <a:endParaRPr lang="el-GR" sz="8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75856" y="1196752"/>
            <a:ext cx="2518011" cy="660648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pic>
        <p:nvPicPr>
          <p:cNvPr id="5" name="4 - Θέση εικόνας" descr="επιχειρηματιας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870" r="7870"/>
          <a:stretch>
            <a:fillRect/>
          </a:stretch>
        </p:blipFill>
        <p:spPr>
          <a:xfrm>
            <a:off x="468313" y="620713"/>
            <a:ext cx="1799431" cy="1710154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372200" y="264795"/>
            <a:ext cx="2232248" cy="1580029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A22222"/>
                </a:solidFill>
                <a:hlinkClick r:id="rId3" action="ppaction://hlinksldjump"/>
              </a:rPr>
              <a:t>Ψψ</a:t>
            </a:r>
            <a:endParaRPr lang="el-GR" sz="8000" dirty="0">
              <a:solidFill>
                <a:srgbClr val="A22222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23528" y="242088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4"/>
              </a:rPr>
              <a:t>Ε ε</a:t>
            </a:r>
          </a:p>
          <a:p>
            <a:pPr algn="ctr"/>
            <a:r>
              <a:rPr lang="el-GR" dirty="0" smtClean="0">
                <a:hlinkClick r:id="rId4"/>
              </a:rPr>
              <a:t>Επιχειρηματίας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131840" y="1196752"/>
            <a:ext cx="2590019" cy="73265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95536" y="692696"/>
            <a:ext cx="2267744" cy="1800200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588224" y="260648"/>
            <a:ext cx="1910658" cy="1508021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7030A0"/>
                </a:solidFill>
                <a:hlinkClick r:id="rId2" action="ppaction://hlinksldjump"/>
              </a:rPr>
              <a:t>Ω ω</a:t>
            </a:r>
            <a:endParaRPr lang="el-GR" sz="8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347864" y="1124744"/>
            <a:ext cx="2590019" cy="588640"/>
          </a:xfrm>
          <a:ln cmpd="sng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endParaRPr lang="el-GR" dirty="0"/>
          </a:p>
        </p:txBody>
      </p:sp>
      <p:pic>
        <p:nvPicPr>
          <p:cNvPr id="5" name="4 - Θέση εικόνας" descr="βασιλιας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829" r="8829"/>
          <a:stretch>
            <a:fillRect/>
          </a:stretch>
        </p:blipFill>
        <p:spPr>
          <a:xfrm>
            <a:off x="395536" y="332656"/>
            <a:ext cx="2232943" cy="2491602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622626" cy="1364005"/>
          </a:xfrm>
        </p:spPr>
        <p:txBody>
          <a:bodyPr>
            <a:normAutofit fontScale="92500"/>
          </a:bodyPr>
          <a:lstStyle/>
          <a:p>
            <a:r>
              <a:rPr lang="el-GR" sz="8000" dirty="0" smtClean="0">
                <a:solidFill>
                  <a:srgbClr val="085EBC"/>
                </a:solidFill>
                <a:hlinkClick r:id="rId3" action="ppaction://hlinksldjump"/>
              </a:rPr>
              <a:t>Β β</a:t>
            </a:r>
            <a:endParaRPr lang="el-GR" sz="8000" dirty="0">
              <a:solidFill>
                <a:srgbClr val="085EBC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55576" y="242088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4"/>
              </a:rPr>
              <a:t>Β β</a:t>
            </a:r>
          </a:p>
          <a:p>
            <a:pPr algn="ctr"/>
            <a:r>
              <a:rPr lang="el-GR" dirty="0" smtClean="0">
                <a:hlinkClick r:id="rId4"/>
              </a:rPr>
              <a:t>Βασιλιάς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131840" y="1268760"/>
            <a:ext cx="2938656" cy="576064"/>
          </a:xfr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el-GR" dirty="0"/>
          </a:p>
        </p:txBody>
      </p:sp>
      <p:pic>
        <p:nvPicPr>
          <p:cNvPr id="5" name="4 - Θέση εικόνας" descr="γη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358" r="2358"/>
          <a:stretch>
            <a:fillRect/>
          </a:stretch>
        </p:blipFill>
        <p:spPr>
          <a:xfrm>
            <a:off x="539552" y="260648"/>
            <a:ext cx="1727423" cy="1812912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838650" cy="1219989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FFC000"/>
                </a:solidFill>
                <a:hlinkClick r:id="rId3" action="ppaction://hlinksldjump"/>
              </a:rPr>
              <a:t>Γ γ</a:t>
            </a:r>
            <a:endParaRPr lang="el-GR" sz="8000" dirty="0">
              <a:solidFill>
                <a:srgbClr val="FFC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1560" y="19888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4"/>
              </a:rPr>
              <a:t>Γ γ</a:t>
            </a:r>
          </a:p>
          <a:p>
            <a:pPr algn="ctr"/>
            <a:r>
              <a:rPr lang="el-GR" dirty="0" smtClean="0">
                <a:hlinkClick r:id="rId4"/>
              </a:rPr>
              <a:t>Γη</a:t>
            </a:r>
            <a:endParaRPr lang="el-GR" dirty="0"/>
          </a:p>
        </p:txBody>
      </p:sp>
      <p:pic>
        <p:nvPicPr>
          <p:cNvPr id="7" name="6 - Εικόνα" descr="γεωγραφος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3717032"/>
            <a:ext cx="2088232" cy="1470366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683568" y="522920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hlinkClick r:id="rId6"/>
              </a:rPr>
              <a:t>Γ γ</a:t>
            </a:r>
          </a:p>
          <a:p>
            <a:pPr algn="ctr"/>
            <a:r>
              <a:rPr lang="el-GR" dirty="0" smtClean="0">
                <a:hlinkClick r:id="rId6"/>
              </a:rPr>
              <a:t>Γεωγράφος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87824" y="908720"/>
            <a:ext cx="2664296" cy="66064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512" y="404664"/>
            <a:ext cx="2411760" cy="1556792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838650" cy="1147981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rgbClr val="7030A0"/>
                </a:solidFill>
                <a:hlinkClick r:id="rId2" action="ppaction://hlinksldjump"/>
              </a:rPr>
              <a:t>Δ δ</a:t>
            </a:r>
            <a:endParaRPr lang="el-GR" sz="8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2" y="1052736"/>
            <a:ext cx="2808312" cy="64807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67544" y="548680"/>
            <a:ext cx="2195736" cy="1556792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766642" cy="1364005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00B050"/>
                </a:solidFill>
                <a:hlinkClick r:id="rId2" action="ppaction://hlinksldjump"/>
              </a:rPr>
              <a:t>Ε ε</a:t>
            </a:r>
            <a:endParaRPr lang="el-GR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59832" y="1052736"/>
            <a:ext cx="2518011" cy="732656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512" y="548680"/>
            <a:ext cx="2339752" cy="1628800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910658" cy="1364005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FF0000"/>
                </a:solidFill>
                <a:hlinkClick r:id="rId2" action="ppaction://hlinksldjump"/>
              </a:rPr>
              <a:t>Ζ ζ</a:t>
            </a:r>
            <a:endParaRPr lang="el-GR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15817" y="836712"/>
            <a:ext cx="3096344" cy="64807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51520" y="404664"/>
            <a:ext cx="2411760" cy="1628800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32240" y="260648"/>
            <a:ext cx="1982666" cy="1436013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 action="ppaction://hlinksldjump"/>
              </a:rPr>
              <a:t>Η η </a:t>
            </a:r>
            <a:endParaRPr lang="el-GR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87824" y="1196752"/>
            <a:ext cx="2806043" cy="588640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67544" y="692696"/>
            <a:ext cx="1979712" cy="1700808"/>
          </a:xfrm>
        </p:spPr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838650" cy="1291997"/>
          </a:xfrm>
        </p:spPr>
        <p:txBody>
          <a:bodyPr>
            <a:noAutofit/>
          </a:bodyPr>
          <a:lstStyle/>
          <a:p>
            <a:r>
              <a:rPr lang="el-GR" sz="8000" dirty="0" smtClean="0">
                <a:solidFill>
                  <a:schemeClr val="accent2"/>
                </a:solidFill>
                <a:hlinkClick r:id="rId2" action="ppaction://hlinksldjump"/>
              </a:rPr>
              <a:t>Θ θ</a:t>
            </a:r>
            <a:endParaRPr lang="el-GR" sz="8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102</Words>
  <Application>Microsoft Office PowerPoint</Application>
  <PresentationFormat>Προβολή στην οθόνη (4:3)</PresentationFormat>
  <Paragraphs>52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Προεξοχή</vt:lpstr>
      <vt:lpstr>                              Το       Αλφαβηταρι       μασ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</vt:vector>
  </TitlesOfParts>
  <Company>MicroGate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Το       Αλφαβηταρι       μασ</dc:title>
  <dc:creator>MicroGate</dc:creator>
  <cp:lastModifiedBy>MicroGate</cp:lastModifiedBy>
  <cp:revision>14</cp:revision>
  <dcterms:created xsi:type="dcterms:W3CDTF">2014-03-29T17:06:20Z</dcterms:created>
  <dcterms:modified xsi:type="dcterms:W3CDTF">2014-03-29T21:14:49Z</dcterms:modified>
</cp:coreProperties>
</file>