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7" r:id="rId8"/>
    <p:sldId id="269" r:id="rId9"/>
    <p:sldId id="263" r:id="rId10"/>
    <p:sldId id="270" r:id="rId11"/>
    <p:sldId id="274" r:id="rId12"/>
    <p:sldId id="275" r:id="rId13"/>
    <p:sldId id="276" r:id="rId14"/>
    <p:sldId id="266" r:id="rId15"/>
    <p:sldId id="271" r:id="rId16"/>
    <p:sldId id="272" r:id="rId17"/>
    <p:sldId id="265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4" autoAdjust="0"/>
    <p:restoredTop sz="94660"/>
  </p:normalViewPr>
  <p:slideViewPr>
    <p:cSldViewPr>
      <p:cViewPr>
        <p:scale>
          <a:sx n="75" d="100"/>
          <a:sy n="75" d="100"/>
        </p:scale>
        <p:origin x="-1738" y="-25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A2AD-C952-4FFE-A048-A6080B40077A}" type="datetimeFigureOut">
              <a:rPr lang="el-GR" smtClean="0"/>
              <a:t>4/10/2020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B534-25D6-4872-A0B6-B215A0535D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0875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A2AD-C952-4FFE-A048-A6080B40077A}" type="datetimeFigureOut">
              <a:rPr lang="el-GR" smtClean="0"/>
              <a:t>4/10/2020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B534-25D6-4872-A0B6-B215A0535D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0180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A2AD-C952-4FFE-A048-A6080B40077A}" type="datetimeFigureOut">
              <a:rPr lang="el-GR" smtClean="0"/>
              <a:t>4/10/2020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B534-25D6-4872-A0B6-B215A0535D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1098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A2AD-C952-4FFE-A048-A6080B40077A}" type="datetimeFigureOut">
              <a:rPr lang="el-GR" smtClean="0"/>
              <a:t>4/10/2020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B534-25D6-4872-A0B6-B215A0535D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5265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A2AD-C952-4FFE-A048-A6080B40077A}" type="datetimeFigureOut">
              <a:rPr lang="el-GR" smtClean="0"/>
              <a:t>4/10/2020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B534-25D6-4872-A0B6-B215A0535D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168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A2AD-C952-4FFE-A048-A6080B40077A}" type="datetimeFigureOut">
              <a:rPr lang="el-GR" smtClean="0"/>
              <a:t>4/10/2020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B534-25D6-4872-A0B6-B215A0535D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830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A2AD-C952-4FFE-A048-A6080B40077A}" type="datetimeFigureOut">
              <a:rPr lang="el-GR" smtClean="0"/>
              <a:t>4/10/2020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B534-25D6-4872-A0B6-B215A0535D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1445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A2AD-C952-4FFE-A048-A6080B40077A}" type="datetimeFigureOut">
              <a:rPr lang="el-GR" smtClean="0"/>
              <a:t>4/10/2020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B534-25D6-4872-A0B6-B215A0535D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4715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A2AD-C952-4FFE-A048-A6080B40077A}" type="datetimeFigureOut">
              <a:rPr lang="el-GR" smtClean="0"/>
              <a:t>4/10/2020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B534-25D6-4872-A0B6-B215A0535D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8426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A2AD-C952-4FFE-A048-A6080B40077A}" type="datetimeFigureOut">
              <a:rPr lang="el-GR" smtClean="0"/>
              <a:t>4/10/2020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B534-25D6-4872-A0B6-B215A0535D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8136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A2AD-C952-4FFE-A048-A6080B40077A}" type="datetimeFigureOut">
              <a:rPr lang="el-GR" smtClean="0"/>
              <a:t>4/10/2020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B534-25D6-4872-A0B6-B215A0535D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5838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BA2AD-C952-4FFE-A048-A6080B40077A}" type="datetimeFigureOut">
              <a:rPr lang="el-GR" smtClean="0"/>
              <a:t>4/10/2020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CB534-25D6-4872-A0B6-B215A0535D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4561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1340768"/>
            <a:ext cx="8229600" cy="338437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erlin Sans FB Demi" panose="020E0802020502020306" pitchFamily="34" charset="0"/>
              </a:rPr>
              <a:t>Past Simple </a:t>
            </a:r>
            <a:r>
              <a:rPr lang="el-GR" dirty="0" smtClean="0">
                <a:latin typeface="Berlin Sans FB Demi" panose="020E0802020502020306" pitchFamily="34" charset="0"/>
              </a:rPr>
              <a:t>  Αόριστος Απλός</a:t>
            </a:r>
            <a:br>
              <a:rPr lang="el-GR" dirty="0" smtClean="0">
                <a:latin typeface="Berlin Sans FB Demi" panose="020E0802020502020306" pitchFamily="34" charset="0"/>
              </a:rPr>
            </a:br>
            <a:r>
              <a:rPr lang="en-US" dirty="0" smtClean="0">
                <a:latin typeface="Berlin Sans FB Demi" panose="020E0802020502020306" pitchFamily="34" charset="0"/>
              </a:rPr>
              <a:t/>
            </a:r>
            <a:br>
              <a:rPr lang="en-US" dirty="0" smtClean="0">
                <a:latin typeface="Berlin Sans FB Demi" panose="020E0802020502020306" pitchFamily="34" charset="0"/>
              </a:rPr>
            </a:br>
            <a:r>
              <a:rPr lang="en-US" dirty="0" smtClean="0">
                <a:latin typeface="Berlin Sans FB Demi" panose="020E0802020502020306" pitchFamily="34" charset="0"/>
              </a:rPr>
              <a:t/>
            </a:r>
            <a:br>
              <a:rPr lang="en-US" dirty="0" smtClean="0">
                <a:latin typeface="Berlin Sans FB Demi" panose="020E0802020502020306" pitchFamily="34" charset="0"/>
              </a:rPr>
            </a:br>
            <a:r>
              <a:rPr lang="en-GB" dirty="0" err="1" smtClean="0">
                <a:latin typeface="Berlin Sans FB Demi" panose="020E0802020502020306" pitchFamily="34" charset="0"/>
              </a:rPr>
              <a:t>Irr</a:t>
            </a:r>
            <a:r>
              <a:rPr lang="en-US" dirty="0" err="1" smtClean="0">
                <a:latin typeface="Berlin Sans FB Demi" panose="020E0802020502020306" pitchFamily="34" charset="0"/>
              </a:rPr>
              <a:t>egular</a:t>
            </a:r>
            <a:r>
              <a:rPr lang="en-US" dirty="0" smtClean="0">
                <a:latin typeface="Berlin Sans FB Demi" panose="020E0802020502020306" pitchFamily="34" charset="0"/>
              </a:rPr>
              <a:t> Verbs</a:t>
            </a:r>
            <a:r>
              <a:rPr lang="el-GR" dirty="0" smtClean="0">
                <a:latin typeface="Berlin Sans FB Demi" panose="020E0802020502020306" pitchFamily="34" charset="0"/>
              </a:rPr>
              <a:t>   Ανώμαλα Ρήματα</a:t>
            </a:r>
            <a:r>
              <a:rPr lang="en-US" dirty="0" smtClean="0">
                <a:latin typeface="Berlin Sans FB Demi" panose="020E0802020502020306" pitchFamily="34" charset="0"/>
              </a:rPr>
              <a:t/>
            </a:r>
            <a:br>
              <a:rPr lang="en-US" dirty="0" smtClean="0">
                <a:latin typeface="Berlin Sans FB Demi" panose="020E0802020502020306" pitchFamily="34" charset="0"/>
              </a:rPr>
            </a:br>
            <a:r>
              <a:rPr lang="en-US" dirty="0" smtClean="0">
                <a:latin typeface="Berlin Sans FB Demi" panose="020E0802020502020306" pitchFamily="34" charset="0"/>
              </a:rPr>
              <a:t/>
            </a:r>
            <a:br>
              <a:rPr lang="en-US" dirty="0" smtClean="0">
                <a:latin typeface="Berlin Sans FB Demi" panose="020E0802020502020306" pitchFamily="34" charset="0"/>
              </a:rPr>
            </a:br>
            <a:r>
              <a:rPr lang="el-GR" sz="3600" dirty="0" smtClean="0">
                <a:latin typeface="Berlin Sans FB Demi" panose="020E0802020502020306" pitchFamily="34" charset="0"/>
              </a:rPr>
              <a:t>Τα ανώμαλα ρήματα σχηματίζουν τον Αόριστο με τον δικό τους τρόπο.</a:t>
            </a:r>
            <a:endParaRPr lang="el-GR" sz="36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20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628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Το ρήμα  </a:t>
            </a:r>
            <a:r>
              <a:rPr lang="en-GB" dirty="0" smtClean="0">
                <a:solidFill>
                  <a:srgbClr val="FF0000"/>
                </a:solidFill>
              </a:rPr>
              <a:t>To Be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κλίνεται με τον δικό του τρόπο.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0129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908720"/>
            <a:ext cx="4104456" cy="386247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99992" y="1556792"/>
            <a:ext cx="39604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Berlin Sans FB Demi" panose="020E0802020502020306" pitchFamily="34" charset="0"/>
              </a:rPr>
              <a:t> </a:t>
            </a:r>
            <a:r>
              <a:rPr lang="en-US" sz="3600" dirty="0" smtClean="0">
                <a:latin typeface="Berlin Sans FB Demi" panose="020E0802020502020306" pitchFamily="34" charset="0"/>
              </a:rPr>
              <a:t>H</a:t>
            </a:r>
            <a:r>
              <a:rPr lang="en-US" sz="3600" dirty="0" smtClean="0">
                <a:latin typeface="Berlin Sans FB" panose="020E0602020502020306" pitchFamily="34" charset="0"/>
              </a:rPr>
              <a:t>e </a:t>
            </a:r>
            <a:r>
              <a:rPr lang="en-US" sz="36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was </a:t>
            </a:r>
            <a:r>
              <a:rPr lang="en-US" sz="3600" dirty="0" smtClean="0">
                <a:latin typeface="Berlin Sans FB" panose="020E0602020502020306" pitchFamily="34" charset="0"/>
              </a:rPr>
              <a:t>at the </a:t>
            </a:r>
            <a:r>
              <a:rPr lang="en-US" sz="3600" smtClean="0">
                <a:latin typeface="Berlin Sans FB" panose="020E0602020502020306" pitchFamily="34" charset="0"/>
              </a:rPr>
              <a:t>library.</a:t>
            </a:r>
          </a:p>
          <a:p>
            <a:r>
              <a:rPr lang="en-US" sz="3600" smtClean="0">
                <a:latin typeface="Berlin Sans FB" panose="020E0602020502020306" pitchFamily="34" charset="0"/>
              </a:rPr>
              <a:t>  </a:t>
            </a:r>
            <a:endParaRPr lang="en-US" sz="3600" dirty="0" smtClean="0">
              <a:latin typeface="Berlin Sans FB" panose="020E0602020502020306" pitchFamily="34" charset="0"/>
            </a:endParaRPr>
          </a:p>
          <a:p>
            <a:r>
              <a:rPr lang="en-US" sz="36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Was</a:t>
            </a:r>
            <a:r>
              <a:rPr lang="en-US" sz="3600" dirty="0" smtClean="0">
                <a:latin typeface="Berlin Sans FB" panose="020E0602020502020306" pitchFamily="34" charset="0"/>
              </a:rPr>
              <a:t> he at the sports </a:t>
            </a:r>
            <a:r>
              <a:rPr lang="en-US" sz="3600" dirty="0" err="1" smtClean="0">
                <a:latin typeface="Berlin Sans FB" panose="020E0602020502020306" pitchFamily="34" charset="0"/>
              </a:rPr>
              <a:t>centre</a:t>
            </a:r>
            <a:r>
              <a:rPr lang="en-US" sz="3600" dirty="0" smtClean="0">
                <a:latin typeface="Berlin Sans FB" panose="020E0602020502020306" pitchFamily="34" charset="0"/>
              </a:rPr>
              <a:t>?</a:t>
            </a:r>
            <a:endParaRPr lang="en-US" sz="3600" dirty="0" smtClean="0">
              <a:latin typeface="Berlin Sans FB" panose="020E0602020502020306" pitchFamily="34" charset="0"/>
            </a:endParaRPr>
          </a:p>
          <a:p>
            <a:endParaRPr lang="en-US" sz="3600" dirty="0">
              <a:latin typeface="Berlin Sans FB" panose="020E0602020502020306" pitchFamily="34" charset="0"/>
            </a:endParaRPr>
          </a:p>
          <a:p>
            <a:r>
              <a:rPr lang="en-US" sz="3600" dirty="0">
                <a:latin typeface="Berlin Sans FB" panose="020E0602020502020306" pitchFamily="34" charset="0"/>
              </a:rPr>
              <a:t>H</a:t>
            </a:r>
            <a:r>
              <a:rPr lang="en-US" sz="3600" dirty="0" smtClean="0">
                <a:latin typeface="Berlin Sans FB" panose="020E0602020502020306" pitchFamily="34" charset="0"/>
              </a:rPr>
              <a:t>e </a:t>
            </a:r>
            <a:r>
              <a:rPr lang="en-US" sz="3600" u="sng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was</a:t>
            </a:r>
            <a:r>
              <a:rPr lang="en-US" sz="3600" u="sng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 </a:t>
            </a:r>
            <a:r>
              <a:rPr lang="en-US" sz="3600" u="sng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not / </a:t>
            </a:r>
            <a:r>
              <a:rPr lang="en-US" sz="3600" u="sng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was</a:t>
            </a:r>
            <a:r>
              <a:rPr lang="en-US" sz="3600" u="sng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n’t </a:t>
            </a:r>
            <a:r>
              <a:rPr lang="en-US" sz="3600" dirty="0" smtClean="0">
                <a:latin typeface="Berlin Sans FB" panose="020E0602020502020306" pitchFamily="34" charset="0"/>
              </a:rPr>
              <a:t>at the sports </a:t>
            </a:r>
            <a:r>
              <a:rPr lang="en-US" sz="3600" dirty="0" err="1" smtClean="0">
                <a:latin typeface="Berlin Sans FB" panose="020E0602020502020306" pitchFamily="34" charset="0"/>
              </a:rPr>
              <a:t>cetnre</a:t>
            </a:r>
            <a:r>
              <a:rPr lang="en-US" sz="3600" dirty="0" smtClean="0">
                <a:latin typeface="Berlin Sans FB" panose="020E0602020502020306" pitchFamily="34" charset="0"/>
              </a:rPr>
              <a:t>.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299058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628800"/>
            <a:ext cx="4104456" cy="298505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99992" y="980728"/>
            <a:ext cx="39604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Berlin Sans FB Demi" panose="020E0802020502020306" pitchFamily="34" charset="0"/>
              </a:rPr>
              <a:t> </a:t>
            </a:r>
            <a:r>
              <a:rPr lang="en-US" sz="3600" dirty="0" smtClean="0">
                <a:latin typeface="Berlin Sans FB Demi" panose="020E0802020502020306" pitchFamily="34" charset="0"/>
              </a:rPr>
              <a:t>Sh</a:t>
            </a:r>
            <a:r>
              <a:rPr lang="en-US" sz="3600" dirty="0" smtClean="0">
                <a:latin typeface="Berlin Sans FB" panose="020E0602020502020306" pitchFamily="34" charset="0"/>
              </a:rPr>
              <a:t>e </a:t>
            </a:r>
            <a:r>
              <a:rPr lang="en-US" sz="36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was </a:t>
            </a:r>
            <a:r>
              <a:rPr lang="en-US" sz="3600" dirty="0" smtClean="0">
                <a:latin typeface="Berlin Sans FB" panose="020E0602020502020306" pitchFamily="34" charset="0"/>
              </a:rPr>
              <a:t>at the supermarket.  </a:t>
            </a:r>
            <a:endParaRPr lang="en-US" sz="3600" dirty="0" smtClean="0">
              <a:latin typeface="Berlin Sans FB" panose="020E0602020502020306" pitchFamily="34" charset="0"/>
            </a:endParaRPr>
          </a:p>
          <a:p>
            <a:endParaRPr lang="en-US" sz="3600" dirty="0" smtClean="0">
              <a:latin typeface="Berlin Sans FB" panose="020E0602020502020306" pitchFamily="34" charset="0"/>
            </a:endParaRPr>
          </a:p>
          <a:p>
            <a:r>
              <a:rPr lang="en-US" sz="36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Was</a:t>
            </a:r>
            <a:r>
              <a:rPr lang="en-US" sz="3600" dirty="0" smtClean="0">
                <a:latin typeface="Berlin Sans FB" panose="020E0602020502020306" pitchFamily="34" charset="0"/>
              </a:rPr>
              <a:t> she at the bank?</a:t>
            </a:r>
          </a:p>
          <a:p>
            <a:endParaRPr lang="en-US" sz="3600" dirty="0">
              <a:latin typeface="Berlin Sans FB" panose="020E0602020502020306" pitchFamily="34" charset="0"/>
            </a:endParaRPr>
          </a:p>
          <a:p>
            <a:r>
              <a:rPr lang="en-US" sz="3600" dirty="0" smtClean="0">
                <a:latin typeface="Berlin Sans FB" panose="020E0602020502020306" pitchFamily="34" charset="0"/>
              </a:rPr>
              <a:t>She </a:t>
            </a:r>
            <a:r>
              <a:rPr lang="en-US" sz="3600" u="sng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was</a:t>
            </a:r>
            <a:r>
              <a:rPr lang="en-US" sz="3600" u="sng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 </a:t>
            </a:r>
            <a:r>
              <a:rPr lang="en-US" sz="3600" u="sng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not / </a:t>
            </a:r>
            <a:r>
              <a:rPr lang="en-US" sz="3600" u="sng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was</a:t>
            </a:r>
            <a:r>
              <a:rPr lang="en-US" sz="3600" u="sng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n’t </a:t>
            </a:r>
            <a:r>
              <a:rPr lang="en-US" sz="3600" dirty="0" smtClean="0">
                <a:latin typeface="Berlin Sans FB" panose="020E0602020502020306" pitchFamily="34" charset="0"/>
              </a:rPr>
              <a:t>at the bank.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305070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04664"/>
            <a:ext cx="5256584" cy="388843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43608" y="4437112"/>
            <a:ext cx="70567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Berlin Sans FB Demi" panose="020E0802020502020306" pitchFamily="34" charset="0"/>
              </a:rPr>
              <a:t> </a:t>
            </a:r>
            <a:r>
              <a:rPr lang="en-US" sz="3600" dirty="0" smtClean="0">
                <a:latin typeface="Berlin Sans FB Demi" panose="020E0802020502020306" pitchFamily="34" charset="0"/>
              </a:rPr>
              <a:t>T</a:t>
            </a:r>
            <a:r>
              <a:rPr lang="en-US" sz="3600" dirty="0" smtClean="0">
                <a:latin typeface="Berlin Sans FB Demi" panose="020E0802020502020306" pitchFamily="34" charset="0"/>
              </a:rPr>
              <a:t>h</a:t>
            </a:r>
            <a:r>
              <a:rPr lang="en-US" sz="3600" dirty="0" smtClean="0">
                <a:latin typeface="Berlin Sans FB" panose="020E0602020502020306" pitchFamily="34" charset="0"/>
              </a:rPr>
              <a:t>ey </a:t>
            </a:r>
            <a:r>
              <a:rPr lang="en-US" sz="36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were </a:t>
            </a:r>
            <a:r>
              <a:rPr lang="en-US" sz="3600" dirty="0" smtClean="0">
                <a:latin typeface="Berlin Sans FB" panose="020E0602020502020306" pitchFamily="34" charset="0"/>
              </a:rPr>
              <a:t>at the park.  </a:t>
            </a:r>
            <a:endParaRPr lang="en-US" sz="3600" dirty="0" smtClean="0">
              <a:latin typeface="Berlin Sans FB" panose="020E0602020502020306" pitchFamily="34" charset="0"/>
            </a:endParaRPr>
          </a:p>
          <a:p>
            <a:endParaRPr lang="en-US" sz="3600" dirty="0">
              <a:latin typeface="Berlin Sans FB" panose="020E0602020502020306" pitchFamily="34" charset="0"/>
            </a:endParaRPr>
          </a:p>
          <a:p>
            <a:r>
              <a:rPr lang="en-US" sz="3600" dirty="0" smtClean="0">
                <a:latin typeface="Berlin Sans FB" panose="020E0602020502020306" pitchFamily="34" charset="0"/>
              </a:rPr>
              <a:t>T</a:t>
            </a:r>
            <a:r>
              <a:rPr lang="en-US" sz="3600" dirty="0" smtClean="0">
                <a:latin typeface="Berlin Sans FB" panose="020E0602020502020306" pitchFamily="34" charset="0"/>
              </a:rPr>
              <a:t>hey </a:t>
            </a:r>
            <a:r>
              <a:rPr lang="en-US" sz="3600" u="sng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were</a:t>
            </a:r>
            <a:r>
              <a:rPr lang="en-US" sz="3600" u="sng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 </a:t>
            </a:r>
            <a:r>
              <a:rPr lang="en-US" sz="3600" u="sng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not / </a:t>
            </a:r>
            <a:r>
              <a:rPr lang="en-US" sz="3600" u="sng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were</a:t>
            </a:r>
            <a:r>
              <a:rPr lang="en-US" sz="3600" u="sng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n’t </a:t>
            </a:r>
            <a:r>
              <a:rPr lang="en-US" sz="3600" dirty="0" smtClean="0">
                <a:latin typeface="Berlin Sans FB" panose="020E0602020502020306" pitchFamily="34" charset="0"/>
              </a:rPr>
              <a:t>at school.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133664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332656"/>
            <a:ext cx="230425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  <a:latin typeface="Berlin Sans FB Demi" panose="020E0802020502020306" pitchFamily="34" charset="0"/>
              </a:rPr>
              <a:t> </a:t>
            </a:r>
            <a:r>
              <a:rPr lang="en-US" sz="20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Affirmative-</a:t>
            </a:r>
            <a:endParaRPr lang="el-GR" sz="2000" dirty="0" smtClean="0">
              <a:solidFill>
                <a:srgbClr val="00B050"/>
              </a:solidFill>
              <a:latin typeface="Berlin Sans FB" panose="020E0602020502020306" pitchFamily="34" charset="0"/>
            </a:endParaRPr>
          </a:p>
          <a:p>
            <a:r>
              <a:rPr lang="el-GR" sz="2000" dirty="0">
                <a:latin typeface="Berlin Sans FB" panose="020E0602020502020306" pitchFamily="34" charset="0"/>
              </a:rPr>
              <a:t>Υποκείμενο </a:t>
            </a:r>
            <a:r>
              <a:rPr lang="en-GB" sz="2000" dirty="0" smtClean="0">
                <a:latin typeface="Berlin Sans FB" panose="020E0602020502020306" pitchFamily="34" charset="0"/>
              </a:rPr>
              <a:t>+</a:t>
            </a:r>
          </a:p>
          <a:p>
            <a:r>
              <a:rPr lang="en-US" sz="20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Was</a:t>
            </a:r>
            <a:r>
              <a:rPr lang="en-US" sz="2000" dirty="0" smtClean="0">
                <a:latin typeface="Berlin Sans FB" panose="020E0602020502020306" pitchFamily="34" charset="0"/>
              </a:rPr>
              <a:t> / </a:t>
            </a:r>
            <a:r>
              <a:rPr lang="en-US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Were </a:t>
            </a:r>
          </a:p>
          <a:p>
            <a:endParaRPr lang="en-US" sz="2000" u="sng" dirty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I was</a:t>
            </a:r>
          </a:p>
          <a:p>
            <a:endParaRPr lang="en-US" sz="2000" dirty="0" smtClean="0">
              <a:solidFill>
                <a:srgbClr val="00B050"/>
              </a:solidFill>
              <a:latin typeface="Berlin Sans FB" panose="020E0602020502020306" pitchFamily="34" charset="0"/>
            </a:endParaRPr>
          </a:p>
          <a:p>
            <a:r>
              <a:rPr lang="en-US" sz="2000" dirty="0" smtClean="0">
                <a:latin typeface="Berlin Sans FB" panose="020E0602020502020306" pitchFamily="34" charset="0"/>
              </a:rPr>
              <a:t>You </a:t>
            </a:r>
            <a:r>
              <a:rPr lang="en-US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were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latin typeface="Berlin Sans FB" panose="020E0602020502020306" pitchFamily="34" charset="0"/>
              </a:rPr>
              <a:t>He</a:t>
            </a:r>
            <a:r>
              <a:rPr lang="en-US" sz="20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 was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latin typeface="Berlin Sans FB" panose="020E0602020502020306" pitchFamily="34" charset="0"/>
              </a:rPr>
              <a:t>She</a:t>
            </a:r>
            <a:r>
              <a:rPr lang="en-US" sz="20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 was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latin typeface="Berlin Sans FB" panose="020E0602020502020306" pitchFamily="34" charset="0"/>
              </a:rPr>
              <a:t>It</a:t>
            </a:r>
            <a:r>
              <a:rPr lang="en-US" sz="20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 was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latin typeface="Berlin Sans FB" panose="020E0602020502020306" pitchFamily="34" charset="0"/>
              </a:rPr>
              <a:t>We </a:t>
            </a:r>
            <a:r>
              <a:rPr lang="en-US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were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latin typeface="Berlin Sans FB" panose="020E0602020502020306" pitchFamily="34" charset="0"/>
              </a:rPr>
              <a:t>You </a:t>
            </a:r>
            <a:r>
              <a:rPr lang="en-US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were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latin typeface="Berlin Sans FB" panose="020E0602020502020306" pitchFamily="34" charset="0"/>
              </a:rPr>
              <a:t>They </a:t>
            </a:r>
            <a:r>
              <a:rPr lang="en-US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were</a:t>
            </a:r>
            <a:endParaRPr lang="en-US" sz="2000" u="sng" dirty="0" smtClean="0">
              <a:solidFill>
                <a:srgbClr val="FF0000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88851" y="452254"/>
            <a:ext cx="302433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B0F0"/>
                </a:solidFill>
                <a:latin typeface="Berlin Sans FB" panose="020E0602020502020306" pitchFamily="34" charset="0"/>
              </a:rPr>
              <a:t>Negative-</a:t>
            </a:r>
            <a:r>
              <a:rPr lang="el-GR" sz="2000" dirty="0" smtClean="0">
                <a:solidFill>
                  <a:srgbClr val="00B0F0"/>
                </a:solidFill>
                <a:latin typeface="Berlin Sans FB" panose="020E0602020502020306" pitchFamily="34" charset="0"/>
              </a:rPr>
              <a:t> Άρνηση</a:t>
            </a:r>
            <a:endParaRPr lang="en-US" sz="2000" dirty="0" smtClean="0">
              <a:solidFill>
                <a:srgbClr val="00B0F0"/>
              </a:solidFill>
              <a:latin typeface="Berlin Sans FB" panose="020E0602020502020306" pitchFamily="34" charset="0"/>
            </a:endParaRPr>
          </a:p>
          <a:p>
            <a:r>
              <a:rPr lang="en-GB" sz="2000" dirty="0">
                <a:latin typeface="Berlin Sans FB" panose="020E0602020502020306" pitchFamily="34" charset="0"/>
              </a:rPr>
              <a:t> </a:t>
            </a:r>
            <a:r>
              <a:rPr lang="el-GR" sz="2000" dirty="0">
                <a:latin typeface="Berlin Sans FB" panose="020E0602020502020306" pitchFamily="34" charset="0"/>
              </a:rPr>
              <a:t>Υποκείμενο </a:t>
            </a:r>
            <a:r>
              <a:rPr lang="en-GB" sz="2000" dirty="0" smtClean="0">
                <a:latin typeface="Berlin Sans FB" panose="020E0602020502020306" pitchFamily="34" charset="0"/>
              </a:rPr>
              <a:t>+ </a:t>
            </a:r>
          </a:p>
          <a:p>
            <a:r>
              <a:rPr lang="en-GB" sz="20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 wasn’t</a:t>
            </a:r>
            <a:r>
              <a:rPr lang="en-GB" sz="2000" dirty="0" smtClean="0">
                <a:latin typeface="Berlin Sans FB" panose="020E0602020502020306" pitchFamily="34" charset="0"/>
              </a:rPr>
              <a:t> / </a:t>
            </a:r>
            <a:r>
              <a:rPr lang="en-GB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weren’t</a:t>
            </a:r>
          </a:p>
          <a:p>
            <a:endParaRPr lang="en-US" sz="2000" u="sng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latin typeface="Berlin Sans FB" panose="020E0602020502020306" pitchFamily="34" charset="0"/>
              </a:rPr>
              <a:t>I  </a:t>
            </a:r>
            <a:r>
              <a:rPr lang="en-US" sz="20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wasn’t </a:t>
            </a:r>
          </a:p>
          <a:p>
            <a:endParaRPr lang="en-US" sz="2000" dirty="0" smtClean="0">
              <a:solidFill>
                <a:srgbClr val="00B050"/>
              </a:solidFill>
              <a:latin typeface="Berlin Sans FB" panose="020E0602020502020306" pitchFamily="34" charset="0"/>
            </a:endParaRPr>
          </a:p>
          <a:p>
            <a:r>
              <a:rPr lang="en-US" sz="2000" dirty="0" smtClean="0">
                <a:latin typeface="Berlin Sans FB" panose="020E0602020502020306" pitchFamily="34" charset="0"/>
              </a:rPr>
              <a:t>You </a:t>
            </a:r>
            <a:r>
              <a:rPr lang="en-US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weren't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latin typeface="Berlin Sans FB" panose="020E0602020502020306" pitchFamily="34" charset="0"/>
              </a:rPr>
              <a:t>He </a:t>
            </a:r>
            <a:r>
              <a:rPr lang="en-US" sz="20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wasn't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latin typeface="Berlin Sans FB" panose="020E0602020502020306" pitchFamily="34" charset="0"/>
              </a:rPr>
              <a:t>She </a:t>
            </a:r>
            <a:r>
              <a:rPr lang="en-US" sz="20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wasn't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latin typeface="Berlin Sans FB" panose="020E0602020502020306" pitchFamily="34" charset="0"/>
              </a:rPr>
              <a:t>It </a:t>
            </a:r>
            <a:r>
              <a:rPr lang="en-US" sz="20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wasn't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latin typeface="Berlin Sans FB" panose="020E0602020502020306" pitchFamily="34" charset="0"/>
              </a:rPr>
              <a:t>We </a:t>
            </a:r>
            <a:r>
              <a:rPr lang="en-US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weren’t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latin typeface="Berlin Sans FB" panose="020E0602020502020306" pitchFamily="34" charset="0"/>
              </a:rPr>
              <a:t>You </a:t>
            </a:r>
            <a:r>
              <a:rPr lang="en-US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weren't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latin typeface="Berlin Sans FB" panose="020E0602020502020306" pitchFamily="34" charset="0"/>
              </a:rPr>
              <a:t>They </a:t>
            </a:r>
            <a:r>
              <a:rPr lang="en-US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weren't</a:t>
            </a:r>
          </a:p>
          <a:p>
            <a:endParaRPr lang="en-US" sz="2000" u="sng" dirty="0" smtClean="0">
              <a:latin typeface="Berlin Sans FB Demi" panose="020E0802020502020306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68144" y="454727"/>
            <a:ext cx="327585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Question-</a:t>
            </a:r>
            <a:r>
              <a:rPr lang="el-GR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 Ερώτηση</a:t>
            </a:r>
            <a:endParaRPr lang="en-US" sz="2000" dirty="0" smtClean="0">
              <a:solidFill>
                <a:srgbClr val="FF0000"/>
              </a:solidFill>
              <a:latin typeface="Berlin Sans FB" panose="020E0602020502020306" pitchFamily="34" charset="0"/>
            </a:endParaRPr>
          </a:p>
          <a:p>
            <a:r>
              <a:rPr lang="en-GB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 </a:t>
            </a:r>
            <a:r>
              <a:rPr lang="en-GB" sz="20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Was</a:t>
            </a:r>
            <a:r>
              <a:rPr lang="en-GB" sz="2000" dirty="0" smtClean="0">
                <a:latin typeface="Berlin Sans FB" panose="020E0602020502020306" pitchFamily="34" charset="0"/>
              </a:rPr>
              <a:t> / </a:t>
            </a:r>
            <a:r>
              <a:rPr lang="en-GB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Were </a:t>
            </a:r>
            <a:r>
              <a:rPr lang="el-GR" sz="2000" dirty="0" smtClean="0">
                <a:latin typeface="Berlin Sans FB" panose="020E0602020502020306" pitchFamily="34" charset="0"/>
              </a:rPr>
              <a:t>+ Υποκείμενο</a:t>
            </a:r>
            <a:endParaRPr lang="en-US" sz="2000" dirty="0" smtClean="0">
              <a:latin typeface="Berlin Sans FB" panose="020E0602020502020306" pitchFamily="34" charset="0"/>
            </a:endParaRPr>
          </a:p>
          <a:p>
            <a:endParaRPr lang="en-US" sz="2000" u="sng" dirty="0" smtClean="0">
              <a:latin typeface="Berlin Sans FB" panose="020E0602020502020306" pitchFamily="34" charset="0"/>
            </a:endParaRPr>
          </a:p>
          <a:p>
            <a:endParaRPr lang="en-US" sz="2000" u="sng" dirty="0" smtClean="0">
              <a:latin typeface="Berlin Sans FB" panose="020E0602020502020306" pitchFamily="34" charset="0"/>
            </a:endParaRPr>
          </a:p>
          <a:p>
            <a:r>
              <a:rPr lang="en-GB" sz="20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Was</a:t>
            </a:r>
            <a:r>
              <a:rPr lang="en-US" sz="20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 </a:t>
            </a:r>
            <a:r>
              <a:rPr lang="en-US" sz="2000" dirty="0" smtClean="0">
                <a:latin typeface="Berlin Sans FB" panose="020E0602020502020306" pitchFamily="34" charset="0"/>
              </a:rPr>
              <a:t>I   ?</a:t>
            </a:r>
            <a:endParaRPr lang="en-US" sz="2000" dirty="0" smtClean="0">
              <a:solidFill>
                <a:srgbClr val="00B050"/>
              </a:solidFill>
              <a:latin typeface="Berlin Sans FB" panose="020E0602020502020306" pitchFamily="34" charset="0"/>
            </a:endParaRPr>
          </a:p>
          <a:p>
            <a:endParaRPr lang="en-US" sz="2000" dirty="0" smtClean="0">
              <a:solidFill>
                <a:srgbClr val="00B050"/>
              </a:solidFill>
              <a:latin typeface="Berlin Sans FB" panose="020E0602020502020306" pitchFamily="34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were</a:t>
            </a:r>
            <a:r>
              <a:rPr lang="en-US" sz="2000" dirty="0" smtClean="0">
                <a:latin typeface="Berlin Sans FB" panose="020E0602020502020306" pitchFamily="34" charset="0"/>
              </a:rPr>
              <a:t> you  ?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was</a:t>
            </a:r>
            <a:r>
              <a:rPr lang="en-US" sz="2000" dirty="0" smtClean="0">
                <a:latin typeface="Berlin Sans FB" panose="020E0602020502020306" pitchFamily="34" charset="0"/>
              </a:rPr>
              <a:t> he  ?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was</a:t>
            </a:r>
            <a:r>
              <a:rPr lang="en-US" sz="2000" dirty="0" smtClean="0">
                <a:latin typeface="Berlin Sans FB" panose="020E0602020502020306" pitchFamily="34" charset="0"/>
              </a:rPr>
              <a:t> she  ?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was</a:t>
            </a:r>
            <a:r>
              <a:rPr lang="en-US" sz="2000" dirty="0" smtClean="0">
                <a:latin typeface="Berlin Sans FB" panose="020E0602020502020306" pitchFamily="34" charset="0"/>
              </a:rPr>
              <a:t> it  ?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were </a:t>
            </a:r>
            <a:r>
              <a:rPr lang="en-US" sz="2000" dirty="0" smtClean="0">
                <a:latin typeface="Berlin Sans FB" panose="020E0602020502020306" pitchFamily="34" charset="0"/>
              </a:rPr>
              <a:t>we  ?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were</a:t>
            </a:r>
            <a:r>
              <a:rPr lang="en-US" sz="2000" dirty="0" smtClean="0">
                <a:latin typeface="Berlin Sans FB" panose="020E0602020502020306" pitchFamily="34" charset="0"/>
              </a:rPr>
              <a:t> you  ?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were</a:t>
            </a:r>
            <a:r>
              <a:rPr lang="en-US" sz="2000" dirty="0" smtClean="0">
                <a:latin typeface="Berlin Sans FB" panose="020E0602020502020306" pitchFamily="34" charset="0"/>
              </a:rPr>
              <a:t> they  ?</a:t>
            </a:r>
          </a:p>
        </p:txBody>
      </p:sp>
    </p:spTree>
    <p:extLst>
      <p:ext uri="{BB962C8B-B14F-4D97-AF65-F5344CB8AC3E}">
        <p14:creationId xmlns:p14="http://schemas.microsoft.com/office/powerpoint/2010/main" val="56136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0460" y="3789040"/>
            <a:ext cx="8496944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Τ</a:t>
            </a:r>
            <a:r>
              <a:rPr lang="en-GB" sz="28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here was </a:t>
            </a:r>
            <a:r>
              <a:rPr lang="en-GB" sz="2800" dirty="0" smtClean="0">
                <a:latin typeface="Berlin Sans FB" panose="020E0602020502020306" pitchFamily="34" charset="0"/>
              </a:rPr>
              <a:t>a bank  next to the library.</a:t>
            </a:r>
          </a:p>
          <a:p>
            <a:r>
              <a:rPr lang="en-GB" sz="28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There wasn’t </a:t>
            </a:r>
            <a:r>
              <a:rPr lang="en-GB" sz="2800" dirty="0" smtClean="0">
                <a:latin typeface="Berlin Sans FB" panose="020E0602020502020306" pitchFamily="34" charset="0"/>
              </a:rPr>
              <a:t>a post office next to the library.</a:t>
            </a:r>
          </a:p>
          <a:p>
            <a:endParaRPr lang="en-GB" sz="2800" dirty="0" smtClean="0">
              <a:latin typeface="Berlin Sans FB" panose="020E0602020502020306" pitchFamily="34" charset="0"/>
            </a:endParaRPr>
          </a:p>
          <a:p>
            <a:r>
              <a:rPr lang="en-GB" sz="2800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Was there </a:t>
            </a:r>
            <a:r>
              <a:rPr lang="en-GB" sz="2800" dirty="0" smtClean="0">
                <a:latin typeface="Berlin Sans FB" panose="020E0602020502020306" pitchFamily="34" charset="0"/>
              </a:rPr>
              <a:t>a school in town ? </a:t>
            </a:r>
            <a:r>
              <a:rPr lang="en-GB" sz="2800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Yes, there was.</a:t>
            </a:r>
            <a:endParaRPr lang="en-GB" sz="2800" dirty="0" smtClean="0">
              <a:latin typeface="Berlin Sans FB" panose="020E0602020502020306" pitchFamily="34" charset="0"/>
            </a:endParaRPr>
          </a:p>
          <a:p>
            <a:endParaRPr lang="en-GB" sz="2800" dirty="0" smtClean="0">
              <a:latin typeface="Berlin Sans FB" panose="020E0602020502020306" pitchFamily="34" charset="0"/>
            </a:endParaRPr>
          </a:p>
          <a:p>
            <a:r>
              <a:rPr lang="en-GB" sz="2800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Was there </a:t>
            </a:r>
            <a:r>
              <a:rPr lang="en-GB" sz="2800" dirty="0" smtClean="0">
                <a:latin typeface="Berlin Sans FB" panose="020E0602020502020306" pitchFamily="34" charset="0"/>
              </a:rPr>
              <a:t>a museum in town ? </a:t>
            </a:r>
            <a:r>
              <a:rPr lang="en-GB" sz="2800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No, there wasn’t.</a:t>
            </a:r>
          </a:p>
          <a:p>
            <a:endParaRPr lang="en-GB" dirty="0"/>
          </a:p>
          <a:p>
            <a:endParaRPr lang="en-GB" dirty="0"/>
          </a:p>
          <a:p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60" y="116632"/>
            <a:ext cx="5400600" cy="356825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44208" y="548680"/>
            <a:ext cx="254108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Berlin Sans FB" panose="020E0602020502020306" pitchFamily="34" charset="0"/>
              </a:rPr>
              <a:t>There was  </a:t>
            </a:r>
            <a:r>
              <a:rPr lang="en-GB" sz="3600" dirty="0" smtClean="0">
                <a:latin typeface="Berlin Sans FB" panose="020E0602020502020306" pitchFamily="34" charset="0"/>
              </a:rPr>
              <a:t>=</a:t>
            </a:r>
          </a:p>
          <a:p>
            <a:r>
              <a:rPr lang="el-GR" sz="3600" dirty="0" smtClean="0"/>
              <a:t> </a:t>
            </a:r>
            <a:r>
              <a:rPr lang="el-GR" sz="3600" dirty="0"/>
              <a:t>Υπήρχε</a:t>
            </a:r>
            <a:endParaRPr lang="en-GB" sz="3600" dirty="0">
              <a:latin typeface="Berlin Sans FB" panose="020E0602020502020306" pitchFamily="34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616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0460" y="3789040"/>
            <a:ext cx="8496944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Τ</a:t>
            </a:r>
            <a:r>
              <a:rPr lang="en-GB" sz="28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here were </a:t>
            </a:r>
            <a:r>
              <a:rPr lang="en-GB" sz="2800" dirty="0" smtClean="0">
                <a:latin typeface="Berlin Sans FB" panose="020E0602020502020306" pitchFamily="34" charset="0"/>
              </a:rPr>
              <a:t>trees at the park.</a:t>
            </a:r>
          </a:p>
          <a:p>
            <a:r>
              <a:rPr lang="en-GB" sz="28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There weren’t </a:t>
            </a:r>
            <a:r>
              <a:rPr lang="en-GB" sz="2800" dirty="0" smtClean="0">
                <a:latin typeface="Berlin Sans FB" panose="020E0602020502020306" pitchFamily="34" charset="0"/>
              </a:rPr>
              <a:t>two benches at the park.</a:t>
            </a:r>
          </a:p>
          <a:p>
            <a:endParaRPr lang="en-GB" sz="2800" dirty="0" smtClean="0">
              <a:latin typeface="Berlin Sans FB" panose="020E0602020502020306" pitchFamily="34" charset="0"/>
            </a:endParaRPr>
          </a:p>
          <a:p>
            <a:r>
              <a:rPr lang="en-GB" sz="2800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Were there </a:t>
            </a:r>
            <a:r>
              <a:rPr lang="en-GB" sz="2800" dirty="0" smtClean="0">
                <a:latin typeface="Berlin Sans FB" panose="020E0602020502020306" pitchFamily="34" charset="0"/>
              </a:rPr>
              <a:t>trees in town ? </a:t>
            </a:r>
            <a:r>
              <a:rPr lang="en-GB" sz="2800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Yes, there were.</a:t>
            </a:r>
            <a:endParaRPr lang="en-GB" sz="2800" dirty="0" smtClean="0">
              <a:latin typeface="Berlin Sans FB" panose="020E0602020502020306" pitchFamily="34" charset="0"/>
            </a:endParaRPr>
          </a:p>
          <a:p>
            <a:endParaRPr lang="en-GB" sz="2800" dirty="0" smtClean="0">
              <a:latin typeface="Berlin Sans FB" panose="020E0602020502020306" pitchFamily="34" charset="0"/>
            </a:endParaRPr>
          </a:p>
          <a:p>
            <a:r>
              <a:rPr lang="en-GB" sz="2800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Were there </a:t>
            </a:r>
            <a:r>
              <a:rPr lang="en-GB" sz="2800" dirty="0" smtClean="0">
                <a:latin typeface="Berlin Sans FB" panose="020E0602020502020306" pitchFamily="34" charset="0"/>
              </a:rPr>
              <a:t>many cars in town ? </a:t>
            </a:r>
            <a:r>
              <a:rPr lang="en-GB" sz="2800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No, there weren’t.</a:t>
            </a:r>
          </a:p>
          <a:p>
            <a:endParaRPr lang="en-GB" dirty="0"/>
          </a:p>
          <a:p>
            <a:endParaRPr lang="en-GB" dirty="0"/>
          </a:p>
          <a:p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60" y="116632"/>
            <a:ext cx="5400600" cy="356825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12160" y="548680"/>
            <a:ext cx="274626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Berlin Sans FB" panose="020E0602020502020306" pitchFamily="34" charset="0"/>
              </a:rPr>
              <a:t>There </a:t>
            </a:r>
            <a:r>
              <a:rPr lang="en-GB" sz="3600" dirty="0" smtClean="0">
                <a:latin typeface="Berlin Sans FB" panose="020E0602020502020306" pitchFamily="34" charset="0"/>
              </a:rPr>
              <a:t>were  =</a:t>
            </a:r>
          </a:p>
          <a:p>
            <a:r>
              <a:rPr lang="el-GR" sz="3600" dirty="0" smtClean="0"/>
              <a:t> Υπήρχαν</a:t>
            </a:r>
            <a:endParaRPr lang="en-GB" sz="3600" dirty="0">
              <a:latin typeface="Berlin Sans FB" panose="020E0602020502020306" pitchFamily="34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0655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260648"/>
            <a:ext cx="8266531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  <a:latin typeface="Berlin Sans FB" panose="020E0602020502020306" pitchFamily="34" charset="0"/>
              </a:rPr>
              <a:t>Use</a:t>
            </a:r>
            <a:r>
              <a:rPr lang="en-GB" sz="2400" b="1" dirty="0">
                <a:solidFill>
                  <a:srgbClr val="00B050"/>
                </a:solidFill>
                <a:latin typeface="Berlin Sans FB" panose="020E0602020502020306" pitchFamily="34" charset="0"/>
              </a:rPr>
              <a:t> </a:t>
            </a:r>
            <a:r>
              <a:rPr lang="el-GR" sz="2400" b="1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- Χρήση</a:t>
            </a:r>
            <a:r>
              <a:rPr lang="el-GR" sz="2400" b="1" dirty="0" smtClean="0">
                <a:solidFill>
                  <a:srgbClr val="00B050"/>
                </a:solidFill>
              </a:rPr>
              <a:t>:</a:t>
            </a:r>
          </a:p>
          <a:p>
            <a:r>
              <a:rPr lang="el-GR" sz="2400" dirty="0" smtClean="0"/>
              <a:t>1.Για </a:t>
            </a:r>
            <a:r>
              <a:rPr lang="el-GR" sz="2400" dirty="0"/>
              <a:t>πραξεις που άρχισαν και τελείωσαν στο </a:t>
            </a:r>
            <a:r>
              <a:rPr lang="el-GR" sz="2400" dirty="0">
                <a:solidFill>
                  <a:srgbClr val="FFC000"/>
                </a:solidFill>
              </a:rPr>
              <a:t>παρελθόν</a:t>
            </a:r>
            <a:r>
              <a:rPr lang="el-GR" sz="2400" dirty="0"/>
              <a:t> </a:t>
            </a:r>
          </a:p>
          <a:p>
            <a:r>
              <a:rPr lang="en-US" sz="2400" dirty="0">
                <a:latin typeface="Berlin Sans FB" panose="020E0602020502020306" pitchFamily="34" charset="0"/>
              </a:rPr>
              <a:t>He bought his car </a:t>
            </a:r>
            <a:r>
              <a:rPr lang="en-US" sz="2400" dirty="0">
                <a:solidFill>
                  <a:srgbClr val="FFC000"/>
                </a:solidFill>
                <a:latin typeface="Berlin Sans FB" panose="020E0602020502020306" pitchFamily="34" charset="0"/>
              </a:rPr>
              <a:t>last year</a:t>
            </a:r>
            <a:r>
              <a:rPr lang="el-GR" sz="2400" dirty="0"/>
              <a:t>.</a:t>
            </a:r>
          </a:p>
          <a:p>
            <a:r>
              <a:rPr lang="el-GR" sz="2400" dirty="0"/>
              <a:t>2.Για πραξεις που έγιναν </a:t>
            </a:r>
            <a:r>
              <a:rPr lang="el-GR" sz="2400" u="sng" dirty="0" smtClean="0"/>
              <a:t>διαδοχικά</a:t>
            </a:r>
            <a:r>
              <a:rPr lang="el-GR" sz="2400" dirty="0" smtClean="0"/>
              <a:t>, η μια μετά την άλλη στο </a:t>
            </a:r>
            <a:r>
              <a:rPr lang="el-GR" sz="2400" dirty="0"/>
              <a:t>παρελθόν.</a:t>
            </a:r>
          </a:p>
          <a:p>
            <a:r>
              <a:rPr lang="en-US" sz="2400" dirty="0">
                <a:latin typeface="Berlin Sans FB" panose="020E0602020502020306" pitchFamily="34" charset="0"/>
              </a:rPr>
              <a:t>She </a:t>
            </a:r>
            <a:r>
              <a:rPr lang="en-US" sz="2400" u="sng" dirty="0">
                <a:latin typeface="Berlin Sans FB" panose="020E0602020502020306" pitchFamily="34" charset="0"/>
              </a:rPr>
              <a:t>washed</a:t>
            </a:r>
            <a:r>
              <a:rPr lang="en-US" sz="2400" dirty="0">
                <a:latin typeface="Berlin Sans FB" panose="020E0602020502020306" pitchFamily="34" charset="0"/>
              </a:rPr>
              <a:t> her </a:t>
            </a:r>
            <a:r>
              <a:rPr lang="en-US" sz="2400" dirty="0" smtClean="0">
                <a:latin typeface="Berlin Sans FB" panose="020E0602020502020306" pitchFamily="34" charset="0"/>
              </a:rPr>
              <a:t>face and </a:t>
            </a:r>
            <a:r>
              <a:rPr lang="en-US" sz="2400" u="sng" dirty="0" smtClean="0">
                <a:latin typeface="Berlin Sans FB" panose="020E0602020502020306" pitchFamily="34" charset="0"/>
              </a:rPr>
              <a:t>brushed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>
                <a:latin typeface="Berlin Sans FB" panose="020E0602020502020306" pitchFamily="34" charset="0"/>
              </a:rPr>
              <a:t>her teeth </a:t>
            </a:r>
            <a:r>
              <a:rPr lang="en-US" sz="2400" dirty="0" smtClean="0">
                <a:latin typeface="Berlin Sans FB" panose="020E0602020502020306" pitchFamily="34" charset="0"/>
              </a:rPr>
              <a:t>.</a:t>
            </a:r>
          </a:p>
          <a:p>
            <a:endParaRPr lang="el-GR" dirty="0" smtClean="0"/>
          </a:p>
          <a:p>
            <a:endParaRPr lang="el-GR" dirty="0"/>
          </a:p>
          <a:p>
            <a:r>
              <a:rPr lang="en-GB" sz="2400" dirty="0">
                <a:solidFill>
                  <a:srgbClr val="0070C0"/>
                </a:solidFill>
                <a:latin typeface="Berlin Sans FB" panose="020E0602020502020306" pitchFamily="34" charset="0"/>
              </a:rPr>
              <a:t>Time expressions </a:t>
            </a:r>
            <a:r>
              <a:rPr lang="el-GR" sz="2400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– Χρονικές Εκφράσεις </a:t>
            </a:r>
            <a:r>
              <a:rPr lang="en-GB" sz="2400" dirty="0" smtClean="0">
                <a:latin typeface="Berlin Sans FB" panose="020E0602020502020306" pitchFamily="34" charset="0"/>
              </a:rPr>
              <a:t>:</a:t>
            </a:r>
            <a:endParaRPr lang="el-GR" sz="2400" dirty="0" smtClean="0">
              <a:latin typeface="Berlin Sans FB" panose="020E0602020502020306" pitchFamily="34" charset="0"/>
            </a:endParaRPr>
          </a:p>
          <a:p>
            <a:endParaRPr lang="el-GR" b="1" dirty="0">
              <a:latin typeface="Berlin Sans FB" panose="020E0602020502020306" pitchFamily="34" charset="0"/>
            </a:endParaRPr>
          </a:p>
          <a:p>
            <a:r>
              <a:rPr lang="en-GB" dirty="0" smtClean="0">
                <a:latin typeface="Berlin Sans FB" panose="020E0602020502020306" pitchFamily="34" charset="0"/>
              </a:rPr>
              <a:t> </a:t>
            </a:r>
            <a:r>
              <a:rPr lang="en-GB" sz="2400" dirty="0">
                <a:latin typeface="Berlin Sans FB" panose="020E0602020502020306" pitchFamily="34" charset="0"/>
              </a:rPr>
              <a:t>yesterday </a:t>
            </a:r>
            <a:r>
              <a:rPr lang="en-GB" sz="2400" dirty="0" smtClean="0">
                <a:latin typeface="Berlin Sans FB" panose="020E0602020502020306" pitchFamily="34" charset="0"/>
              </a:rPr>
              <a:t>= </a:t>
            </a:r>
            <a:r>
              <a:rPr lang="el-GR" sz="2400" dirty="0" smtClean="0"/>
              <a:t>χθες </a:t>
            </a:r>
            <a:r>
              <a:rPr lang="en-GB" sz="2400" dirty="0" smtClean="0">
                <a:latin typeface="Berlin Sans FB" panose="020E0602020502020306" pitchFamily="34" charset="0"/>
              </a:rPr>
              <a:t>/ </a:t>
            </a:r>
            <a:r>
              <a:rPr lang="en-GB" sz="2400" dirty="0">
                <a:latin typeface="Berlin Sans FB" panose="020E0602020502020306" pitchFamily="34" charset="0"/>
              </a:rPr>
              <a:t>the day before yesterday </a:t>
            </a:r>
            <a:r>
              <a:rPr lang="en-GB" sz="2400" dirty="0" smtClean="0">
                <a:latin typeface="Berlin Sans FB" panose="020E0602020502020306" pitchFamily="34" charset="0"/>
              </a:rPr>
              <a:t>=</a:t>
            </a:r>
            <a:r>
              <a:rPr lang="el-GR" sz="2400" dirty="0" smtClean="0"/>
              <a:t> προχθές</a:t>
            </a:r>
            <a:endParaRPr lang="en-GB" sz="2400" dirty="0" smtClean="0">
              <a:latin typeface="Berlin Sans FB" panose="020E0602020502020306" pitchFamily="34" charset="0"/>
            </a:endParaRPr>
          </a:p>
          <a:p>
            <a:r>
              <a:rPr lang="en-GB" sz="2400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last</a:t>
            </a:r>
            <a:r>
              <a:rPr lang="en-GB" sz="2400" dirty="0" smtClean="0">
                <a:latin typeface="Berlin Sans FB" panose="020E0602020502020306" pitchFamily="34" charset="0"/>
              </a:rPr>
              <a:t> week </a:t>
            </a:r>
            <a:r>
              <a:rPr lang="el-GR" sz="2400" dirty="0" smtClean="0"/>
              <a:t>= </a:t>
            </a:r>
            <a:r>
              <a:rPr lang="el-GR" sz="2400" dirty="0" smtClean="0">
                <a:solidFill>
                  <a:srgbClr val="FFC000"/>
                </a:solidFill>
              </a:rPr>
              <a:t>προηγούμενη, περασμένη </a:t>
            </a:r>
            <a:r>
              <a:rPr lang="el-GR" sz="2400" dirty="0" smtClean="0"/>
              <a:t>εβδομάδα</a:t>
            </a:r>
            <a:r>
              <a:rPr lang="en-GB" sz="2400" dirty="0" smtClean="0">
                <a:latin typeface="Berlin Sans FB" panose="020E0602020502020306" pitchFamily="34" charset="0"/>
              </a:rPr>
              <a:t>/ last month </a:t>
            </a:r>
            <a:r>
              <a:rPr lang="en-GB" sz="2400" dirty="0">
                <a:latin typeface="Berlin Sans FB" panose="020E0602020502020306" pitchFamily="34" charset="0"/>
              </a:rPr>
              <a:t>/ </a:t>
            </a:r>
            <a:r>
              <a:rPr lang="en-GB" sz="2400" dirty="0" smtClean="0">
                <a:latin typeface="Berlin Sans FB" panose="020E0602020502020306" pitchFamily="34" charset="0"/>
              </a:rPr>
              <a:t>last year.. /</a:t>
            </a:r>
          </a:p>
          <a:p>
            <a:r>
              <a:rPr lang="en-GB" sz="2400" dirty="0">
                <a:latin typeface="Berlin Sans FB" panose="020E0602020502020306" pitchFamily="34" charset="0"/>
              </a:rPr>
              <a:t>a</a:t>
            </a:r>
            <a:r>
              <a:rPr lang="en-GB" sz="2400" dirty="0" smtClean="0">
                <a:latin typeface="Berlin Sans FB" panose="020E0602020502020306" pitchFamily="34" charset="0"/>
              </a:rPr>
              <a:t> year </a:t>
            </a:r>
            <a:r>
              <a:rPr lang="en-GB" sz="2400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ago</a:t>
            </a:r>
            <a:r>
              <a:rPr lang="en-GB" sz="2400" dirty="0" smtClean="0">
                <a:latin typeface="Berlin Sans FB" panose="020E0602020502020306" pitchFamily="34" charset="0"/>
              </a:rPr>
              <a:t> = </a:t>
            </a:r>
            <a:r>
              <a:rPr lang="el-GR" sz="2400" dirty="0" smtClean="0"/>
              <a:t>ένα χρόνο </a:t>
            </a:r>
            <a:r>
              <a:rPr lang="el-GR" sz="2400" dirty="0" smtClean="0">
                <a:solidFill>
                  <a:srgbClr val="FFC000"/>
                </a:solidFill>
              </a:rPr>
              <a:t>πριν</a:t>
            </a:r>
            <a:r>
              <a:rPr lang="el-GR" sz="2400" dirty="0" smtClean="0"/>
              <a:t> </a:t>
            </a:r>
            <a:r>
              <a:rPr lang="en-GB" sz="2400" dirty="0" smtClean="0">
                <a:latin typeface="Berlin Sans FB" panose="020E0602020502020306" pitchFamily="34" charset="0"/>
              </a:rPr>
              <a:t> </a:t>
            </a:r>
            <a:r>
              <a:rPr lang="en-GB" sz="2400" dirty="0">
                <a:latin typeface="Berlin Sans FB" panose="020E0602020502020306" pitchFamily="34" charset="0"/>
              </a:rPr>
              <a:t>/ a week ago / a month ago</a:t>
            </a:r>
            <a:r>
              <a:rPr lang="en-GB" sz="2400" dirty="0" smtClean="0">
                <a:latin typeface="Berlin Sans FB" panose="020E0602020502020306" pitchFamily="34" charset="0"/>
              </a:rPr>
              <a:t>…</a:t>
            </a:r>
          </a:p>
          <a:p>
            <a:r>
              <a:rPr lang="en-GB" sz="2400" dirty="0" smtClean="0">
                <a:latin typeface="Berlin Sans FB" panose="020E0602020502020306" pitchFamily="34" charset="0"/>
              </a:rPr>
              <a:t>In </a:t>
            </a:r>
            <a:r>
              <a:rPr lang="en-GB" sz="2400" dirty="0">
                <a:latin typeface="Berlin Sans FB" panose="020E0602020502020306" pitchFamily="34" charset="0"/>
              </a:rPr>
              <a:t>2004/ in 1998… </a:t>
            </a:r>
            <a:endParaRPr lang="el-GR" sz="2400" dirty="0"/>
          </a:p>
          <a:p>
            <a:r>
              <a:rPr lang="en-GB" sz="2400" dirty="0">
                <a:latin typeface="Berlin Sans FB" panose="020E0602020502020306" pitchFamily="34" charset="0"/>
              </a:rPr>
              <a:t> 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90182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0" r="16168"/>
          <a:stretch/>
        </p:blipFill>
        <p:spPr>
          <a:xfrm>
            <a:off x="251520" y="954119"/>
            <a:ext cx="3131127" cy="452918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82647" y="1700808"/>
            <a:ext cx="55098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Berlin Sans FB" panose="020E0602020502020306" pitchFamily="34" charset="0"/>
              </a:rPr>
              <a:t>Yesterday he </a:t>
            </a:r>
            <a:r>
              <a:rPr lang="en-US" sz="3600" u="sng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ate</a:t>
            </a:r>
            <a:r>
              <a:rPr lang="en-US" sz="36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 </a:t>
            </a:r>
            <a:r>
              <a:rPr lang="en-US" sz="3600" dirty="0" smtClean="0">
                <a:latin typeface="Berlin Sans FB" panose="020E0602020502020306" pitchFamily="34" charset="0"/>
              </a:rPr>
              <a:t>ice cream.</a:t>
            </a:r>
          </a:p>
          <a:p>
            <a:endParaRPr lang="en-US" sz="3600" dirty="0" smtClean="0">
              <a:latin typeface="Berlin Sans FB" panose="020E0602020502020306" pitchFamily="34" charset="0"/>
            </a:endParaRPr>
          </a:p>
          <a:p>
            <a:endParaRPr lang="en-US" sz="3600" dirty="0">
              <a:latin typeface="Berlin Sans FB" panose="020E0602020502020306" pitchFamily="34" charset="0"/>
            </a:endParaRPr>
          </a:p>
          <a:p>
            <a:r>
              <a:rPr lang="en-US" sz="3600" dirty="0" smtClean="0">
                <a:latin typeface="Berlin Sans FB" panose="020E0602020502020306" pitchFamily="34" charset="0"/>
              </a:rPr>
              <a:t>He </a:t>
            </a:r>
            <a:r>
              <a:rPr lang="en-US" sz="3600" u="sng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did not / didn’t </a:t>
            </a:r>
          </a:p>
          <a:p>
            <a:r>
              <a:rPr lang="en-US" sz="3600" u="sng" dirty="0" smtClean="0">
                <a:latin typeface="Berlin Sans FB" panose="020E0602020502020306" pitchFamily="34" charset="0"/>
              </a:rPr>
              <a:t>eat</a:t>
            </a:r>
            <a:r>
              <a:rPr lang="en-GB" sz="3600" dirty="0" smtClean="0">
                <a:latin typeface="Berlin Sans FB" panose="020E0602020502020306" pitchFamily="34" charset="0"/>
              </a:rPr>
              <a:t>  a  </a:t>
            </a:r>
            <a:r>
              <a:rPr lang="en-US" sz="3600" dirty="0" smtClean="0">
                <a:latin typeface="Berlin Sans FB" panose="020E0602020502020306" pitchFamily="34" charset="0"/>
              </a:rPr>
              <a:t>doughnut.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53827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91687"/>
            <a:ext cx="4104456" cy="485025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99992" y="1556792"/>
            <a:ext cx="39604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Berlin Sans FB Demi" panose="020E0802020502020306" pitchFamily="34" charset="0"/>
              </a:rPr>
              <a:t> </a:t>
            </a:r>
            <a:r>
              <a:rPr lang="en-US" sz="3600" dirty="0" smtClean="0">
                <a:latin typeface="Berlin Sans FB" panose="020E0602020502020306" pitchFamily="34" charset="0"/>
              </a:rPr>
              <a:t>She </a:t>
            </a:r>
            <a:r>
              <a:rPr lang="en-US" sz="36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made</a:t>
            </a:r>
            <a:r>
              <a:rPr lang="en-US" sz="3600" dirty="0" smtClean="0">
                <a:latin typeface="Berlin Sans FB" panose="020E0602020502020306" pitchFamily="34" charset="0"/>
              </a:rPr>
              <a:t> a cake.  </a:t>
            </a:r>
          </a:p>
          <a:p>
            <a:endParaRPr lang="en-US" sz="3600" dirty="0">
              <a:latin typeface="Berlin Sans FB" panose="020E0602020502020306" pitchFamily="34" charset="0"/>
            </a:endParaRPr>
          </a:p>
          <a:p>
            <a:r>
              <a:rPr lang="en-US" sz="3600" dirty="0" smtClean="0">
                <a:latin typeface="Berlin Sans FB" panose="020E0602020502020306" pitchFamily="34" charset="0"/>
              </a:rPr>
              <a:t>She </a:t>
            </a:r>
            <a:r>
              <a:rPr lang="en-US" sz="3600" u="sng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did not / didn’t </a:t>
            </a:r>
            <a:r>
              <a:rPr lang="en-US" sz="3600" u="sng" dirty="0" smtClean="0">
                <a:latin typeface="Berlin Sans FB" panose="020E0602020502020306" pitchFamily="34" charset="0"/>
              </a:rPr>
              <a:t>make</a:t>
            </a:r>
            <a:r>
              <a:rPr lang="en-US" sz="3600" dirty="0" smtClean="0">
                <a:latin typeface="Berlin Sans FB" panose="020E0602020502020306" pitchFamily="34" charset="0"/>
              </a:rPr>
              <a:t> pizza.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159441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268760"/>
            <a:ext cx="4032448" cy="381642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0" y="1556792"/>
            <a:ext cx="41044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Berlin Sans FB" panose="020E0602020502020306" pitchFamily="34" charset="0"/>
              </a:rPr>
              <a:t> </a:t>
            </a:r>
            <a:r>
              <a:rPr lang="en-US" sz="3600" dirty="0" smtClean="0">
                <a:latin typeface="Berlin Sans FB" panose="020E0602020502020306" pitchFamily="34" charset="0"/>
              </a:rPr>
              <a:t>They  </a:t>
            </a:r>
            <a:r>
              <a:rPr lang="en-US" sz="36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drank</a:t>
            </a:r>
            <a:r>
              <a:rPr lang="en-US" sz="3600" dirty="0" smtClean="0">
                <a:latin typeface="Berlin Sans FB" panose="020E0602020502020306" pitchFamily="34" charset="0"/>
              </a:rPr>
              <a:t> water.</a:t>
            </a:r>
          </a:p>
          <a:p>
            <a:endParaRPr lang="en-US" sz="3600" dirty="0">
              <a:latin typeface="Berlin Sans FB" panose="020E0602020502020306" pitchFamily="34" charset="0"/>
            </a:endParaRPr>
          </a:p>
          <a:p>
            <a:r>
              <a:rPr lang="en-US" sz="3600" dirty="0" smtClean="0">
                <a:latin typeface="Berlin Sans FB" panose="020E0602020502020306" pitchFamily="34" charset="0"/>
              </a:rPr>
              <a:t>They </a:t>
            </a:r>
            <a:r>
              <a:rPr lang="en-US" sz="3600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didn’t</a:t>
            </a:r>
            <a:r>
              <a:rPr lang="en-US" sz="3600" dirty="0" smtClean="0">
                <a:latin typeface="Berlin Sans FB" panose="020E0602020502020306" pitchFamily="34" charset="0"/>
              </a:rPr>
              <a:t> </a:t>
            </a:r>
            <a:r>
              <a:rPr lang="en-US" sz="3600" u="sng" dirty="0" smtClean="0">
                <a:latin typeface="Berlin Sans FB" panose="020E0602020502020306" pitchFamily="34" charset="0"/>
              </a:rPr>
              <a:t>drink</a:t>
            </a:r>
            <a:r>
              <a:rPr lang="en-US" sz="3600" dirty="0" smtClean="0">
                <a:latin typeface="Berlin Sans FB" panose="020E0602020502020306" pitchFamily="34" charset="0"/>
              </a:rPr>
              <a:t> orange juice. 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174762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5" r="5097"/>
          <a:stretch/>
        </p:blipFill>
        <p:spPr>
          <a:xfrm>
            <a:off x="467544" y="1412776"/>
            <a:ext cx="3574473" cy="374441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81253" y="476672"/>
            <a:ext cx="33843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Did</a:t>
            </a:r>
            <a:r>
              <a:rPr lang="en-US" sz="3600" dirty="0" smtClean="0">
                <a:latin typeface="Berlin Sans FB" panose="020E0602020502020306" pitchFamily="34" charset="0"/>
              </a:rPr>
              <a:t> he  </a:t>
            </a:r>
            <a:r>
              <a:rPr lang="en-US" sz="3600" u="sng" dirty="0" smtClean="0">
                <a:latin typeface="Berlin Sans FB" panose="020E0602020502020306" pitchFamily="34" charset="0"/>
              </a:rPr>
              <a:t>forget</a:t>
            </a:r>
            <a:r>
              <a:rPr lang="en-US" sz="3600" dirty="0" smtClean="0">
                <a:latin typeface="Berlin Sans FB" panose="020E0602020502020306" pitchFamily="34" charset="0"/>
              </a:rPr>
              <a:t> his keys?</a:t>
            </a:r>
          </a:p>
          <a:p>
            <a:endParaRPr lang="en-US" sz="3600" dirty="0">
              <a:latin typeface="Berlin Sans FB" panose="020E0602020502020306" pitchFamily="34" charset="0"/>
            </a:endParaRPr>
          </a:p>
          <a:p>
            <a:r>
              <a:rPr lang="en-US" sz="3600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Yes, he did.</a:t>
            </a:r>
          </a:p>
          <a:p>
            <a:endParaRPr lang="en-US" sz="3600" dirty="0" smtClean="0">
              <a:latin typeface="Berlin Sans FB" panose="020E0602020502020306" pitchFamily="34" charset="0"/>
            </a:endParaRPr>
          </a:p>
          <a:p>
            <a:endParaRPr lang="en-US" sz="3600" dirty="0" smtClean="0">
              <a:latin typeface="Berlin Sans FB" panose="020E0602020502020306" pitchFamily="34" charset="0"/>
            </a:endParaRPr>
          </a:p>
          <a:p>
            <a:r>
              <a:rPr lang="en-US" sz="36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Did</a:t>
            </a:r>
            <a:r>
              <a:rPr lang="en-US" sz="3600" dirty="0" smtClean="0">
                <a:latin typeface="Berlin Sans FB" panose="020E0602020502020306" pitchFamily="34" charset="0"/>
              </a:rPr>
              <a:t> he </a:t>
            </a:r>
            <a:r>
              <a:rPr lang="en-US" sz="3600" u="sng" dirty="0" smtClean="0">
                <a:latin typeface="Berlin Sans FB" panose="020E0602020502020306" pitchFamily="34" charset="0"/>
              </a:rPr>
              <a:t>forget</a:t>
            </a:r>
            <a:r>
              <a:rPr lang="en-US" sz="3600" dirty="0" smtClean="0">
                <a:latin typeface="Berlin Sans FB" panose="020E0602020502020306" pitchFamily="34" charset="0"/>
              </a:rPr>
              <a:t> his wallet?</a:t>
            </a:r>
          </a:p>
          <a:p>
            <a:endParaRPr lang="en-US" sz="3600" dirty="0">
              <a:latin typeface="Berlin Sans FB" panose="020E0602020502020306" pitchFamily="34" charset="0"/>
            </a:endParaRPr>
          </a:p>
          <a:p>
            <a:r>
              <a:rPr lang="en-US" sz="3600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No, he didn’t.</a:t>
            </a:r>
            <a:endParaRPr lang="en-US" sz="3600" dirty="0">
              <a:solidFill>
                <a:srgbClr val="FFC000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3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23" y="1218462"/>
            <a:ext cx="4444682" cy="474313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76056" y="332656"/>
            <a:ext cx="338437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Berlin Sans FB Demi" panose="020E0802020502020306" pitchFamily="34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Did</a:t>
            </a:r>
            <a:r>
              <a:rPr lang="en-US" sz="3600" dirty="0" smtClean="0">
                <a:latin typeface="Berlin Sans FB" panose="020E0602020502020306" pitchFamily="34" charset="0"/>
              </a:rPr>
              <a:t> they </a:t>
            </a:r>
            <a:r>
              <a:rPr lang="en-US" sz="3600" u="sng" dirty="0" smtClean="0">
                <a:latin typeface="Berlin Sans FB" panose="020E0602020502020306" pitchFamily="34" charset="0"/>
              </a:rPr>
              <a:t>ride</a:t>
            </a:r>
            <a:r>
              <a:rPr lang="en-US" sz="3600" dirty="0" smtClean="0">
                <a:latin typeface="Berlin Sans FB" panose="020E0602020502020306" pitchFamily="34" charset="0"/>
              </a:rPr>
              <a:t> their bikes?</a:t>
            </a:r>
          </a:p>
          <a:p>
            <a:endParaRPr lang="en-US" sz="3600" dirty="0">
              <a:latin typeface="Berlin Sans FB" panose="020E0602020502020306" pitchFamily="34" charset="0"/>
            </a:endParaRPr>
          </a:p>
          <a:p>
            <a:r>
              <a:rPr lang="en-US" sz="3600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Yes, they did.</a:t>
            </a:r>
          </a:p>
          <a:p>
            <a:endParaRPr lang="en-US" sz="3600" dirty="0" smtClean="0">
              <a:latin typeface="Berlin Sans FB" panose="020E0602020502020306" pitchFamily="34" charset="0"/>
            </a:endParaRPr>
          </a:p>
          <a:p>
            <a:endParaRPr lang="en-US" sz="3600" dirty="0">
              <a:latin typeface="Berlin Sans FB" panose="020E0602020502020306" pitchFamily="34" charset="0"/>
            </a:endParaRPr>
          </a:p>
          <a:p>
            <a:r>
              <a:rPr lang="en-US" sz="36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Did</a:t>
            </a:r>
            <a:r>
              <a:rPr lang="en-US" sz="3600" dirty="0" smtClean="0">
                <a:latin typeface="Berlin Sans FB" panose="020E0602020502020306" pitchFamily="34" charset="0"/>
              </a:rPr>
              <a:t> they </a:t>
            </a:r>
            <a:r>
              <a:rPr lang="en-US" sz="3600" u="sng" dirty="0" smtClean="0">
                <a:latin typeface="Berlin Sans FB" panose="020E0602020502020306" pitchFamily="34" charset="0"/>
              </a:rPr>
              <a:t>ride</a:t>
            </a:r>
            <a:r>
              <a:rPr lang="en-US" sz="3600" dirty="0" smtClean="0">
                <a:latin typeface="Berlin Sans FB" panose="020E0602020502020306" pitchFamily="34" charset="0"/>
              </a:rPr>
              <a:t> a horse?</a:t>
            </a:r>
          </a:p>
          <a:p>
            <a:endParaRPr lang="en-US" sz="3600" dirty="0">
              <a:latin typeface="Berlin Sans FB" panose="020E0602020502020306" pitchFamily="34" charset="0"/>
            </a:endParaRPr>
          </a:p>
          <a:p>
            <a:r>
              <a:rPr lang="en-US" sz="3600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No, they didn’t.</a:t>
            </a:r>
          </a:p>
          <a:p>
            <a:endParaRPr lang="en-US" sz="2000" dirty="0">
              <a:latin typeface="Berlin Sans FB" panose="020E0602020502020306" pitchFamily="34" charset="0"/>
            </a:endParaRP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32688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3241" b="55473"/>
          <a:stretch/>
        </p:blipFill>
        <p:spPr bwMode="auto">
          <a:xfrm>
            <a:off x="0" y="260648"/>
            <a:ext cx="8975654" cy="6031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995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914" r="4480"/>
          <a:stretch/>
        </p:blipFill>
        <p:spPr bwMode="auto">
          <a:xfrm>
            <a:off x="179512" y="243492"/>
            <a:ext cx="8582534" cy="648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8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332656"/>
            <a:ext cx="230425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  <a:latin typeface="Berlin Sans FB Demi" panose="020E0802020502020306" pitchFamily="34" charset="0"/>
              </a:rPr>
              <a:t> </a:t>
            </a:r>
            <a:r>
              <a:rPr lang="en-US" sz="20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Affirmative-</a:t>
            </a:r>
            <a:endParaRPr lang="el-GR" sz="2000" dirty="0" smtClean="0">
              <a:solidFill>
                <a:srgbClr val="00B050"/>
              </a:solidFill>
              <a:latin typeface="Berlin Sans FB" panose="020E0602020502020306" pitchFamily="34" charset="0"/>
            </a:endParaRPr>
          </a:p>
          <a:p>
            <a:r>
              <a:rPr lang="en-US" sz="20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K</a:t>
            </a:r>
            <a:r>
              <a:rPr lang="el-GR" sz="20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ατάφαση</a:t>
            </a:r>
            <a:r>
              <a:rPr lang="en-US" sz="20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 </a:t>
            </a:r>
          </a:p>
          <a:p>
            <a:r>
              <a:rPr lang="el-GR" sz="2000" dirty="0" smtClean="0">
                <a:latin typeface="Berlin Sans FB" panose="020E0602020502020306" pitchFamily="34" charset="0"/>
              </a:rPr>
              <a:t>Ρήμα </a:t>
            </a:r>
            <a:r>
              <a:rPr lang="el-GR" sz="2000" dirty="0">
                <a:latin typeface="Berlin Sans FB" panose="020E0602020502020306" pitchFamily="34" charset="0"/>
              </a:rPr>
              <a:t>(</a:t>
            </a:r>
            <a:r>
              <a:rPr lang="el-GR" sz="2000" dirty="0" smtClean="0">
                <a:latin typeface="Berlin Sans FB" panose="020E0602020502020306" pitchFamily="34" charset="0"/>
              </a:rPr>
              <a:t> 2</a:t>
            </a:r>
            <a:r>
              <a:rPr lang="el-GR" sz="2000" baseline="30000" dirty="0" smtClean="0">
                <a:latin typeface="Berlin Sans FB" panose="020E0602020502020306" pitchFamily="34" charset="0"/>
              </a:rPr>
              <a:t>η</a:t>
            </a:r>
            <a:r>
              <a:rPr lang="el-GR" sz="2000" dirty="0" smtClean="0">
                <a:latin typeface="Berlin Sans FB" panose="020E0602020502020306" pitchFamily="34" charset="0"/>
              </a:rPr>
              <a:t> </a:t>
            </a:r>
            <a:r>
              <a:rPr lang="el-GR" dirty="0" smtClean="0">
                <a:latin typeface="Berlin Sans FB" panose="020E0602020502020306" pitchFamily="34" charset="0"/>
              </a:rPr>
              <a:t>στήλη)</a:t>
            </a:r>
            <a:endParaRPr lang="en-US" dirty="0" smtClean="0">
              <a:solidFill>
                <a:srgbClr val="00B050"/>
              </a:solidFill>
              <a:latin typeface="Berlin Sans FB" panose="020E0602020502020306" pitchFamily="34" charset="0"/>
            </a:endParaRPr>
          </a:p>
          <a:p>
            <a:endParaRPr lang="en-US" sz="2000" u="sng" dirty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latin typeface="Berlin Sans FB" panose="020E0602020502020306" pitchFamily="34" charset="0"/>
              </a:rPr>
              <a:t>I came</a:t>
            </a:r>
            <a:endParaRPr lang="en-US" sz="2000" dirty="0" smtClean="0">
              <a:solidFill>
                <a:srgbClr val="00B050"/>
              </a:solidFill>
              <a:latin typeface="Berlin Sans FB" panose="020E0602020502020306" pitchFamily="34" charset="0"/>
            </a:endParaRPr>
          </a:p>
          <a:p>
            <a:endParaRPr lang="en-US" sz="2000" dirty="0" smtClean="0">
              <a:solidFill>
                <a:srgbClr val="00B050"/>
              </a:solidFill>
              <a:latin typeface="Berlin Sans FB" panose="020E0602020502020306" pitchFamily="34" charset="0"/>
            </a:endParaRPr>
          </a:p>
          <a:p>
            <a:r>
              <a:rPr lang="en-US" sz="2000" dirty="0" smtClean="0">
                <a:latin typeface="Berlin Sans FB" panose="020E0602020502020306" pitchFamily="34" charset="0"/>
              </a:rPr>
              <a:t>You came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latin typeface="Berlin Sans FB" panose="020E0602020502020306" pitchFamily="34" charset="0"/>
              </a:rPr>
              <a:t>He came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latin typeface="Berlin Sans FB" panose="020E0602020502020306" pitchFamily="34" charset="0"/>
              </a:rPr>
              <a:t>She came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latin typeface="Berlin Sans FB" panose="020E0602020502020306" pitchFamily="34" charset="0"/>
              </a:rPr>
              <a:t>It came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latin typeface="Berlin Sans FB" panose="020E0602020502020306" pitchFamily="34" charset="0"/>
              </a:rPr>
              <a:t>We came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latin typeface="Berlin Sans FB" panose="020E0602020502020306" pitchFamily="34" charset="0"/>
              </a:rPr>
              <a:t>You came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latin typeface="Berlin Sans FB" panose="020E0602020502020306" pitchFamily="34" charset="0"/>
              </a:rPr>
              <a:t>They came</a:t>
            </a:r>
            <a:endParaRPr lang="en-US" sz="2000" u="sng" dirty="0" smtClean="0">
              <a:latin typeface="Berlin Sans FB Demi" panose="020E0802020502020306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88851" y="454727"/>
            <a:ext cx="302433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B0F0"/>
                </a:solidFill>
                <a:latin typeface="Berlin Sans FB" panose="020E0602020502020306" pitchFamily="34" charset="0"/>
              </a:rPr>
              <a:t>Negative-</a:t>
            </a:r>
            <a:r>
              <a:rPr lang="el-GR" sz="2000" dirty="0" smtClean="0">
                <a:solidFill>
                  <a:srgbClr val="00B0F0"/>
                </a:solidFill>
                <a:latin typeface="Berlin Sans FB" panose="020E0602020502020306" pitchFamily="34" charset="0"/>
              </a:rPr>
              <a:t> Άρνηση</a:t>
            </a:r>
            <a:endParaRPr lang="en-US" sz="2000" dirty="0" smtClean="0">
              <a:solidFill>
                <a:srgbClr val="00B0F0"/>
              </a:solidFill>
              <a:latin typeface="Berlin Sans FB" panose="020E0602020502020306" pitchFamily="34" charset="0"/>
            </a:endParaRPr>
          </a:p>
          <a:p>
            <a:r>
              <a:rPr lang="en-GB" sz="2000" dirty="0">
                <a:latin typeface="Berlin Sans FB" panose="020E0602020502020306" pitchFamily="34" charset="0"/>
              </a:rPr>
              <a:t> </a:t>
            </a:r>
            <a:r>
              <a:rPr lang="en-GB" sz="2000" dirty="0" smtClean="0">
                <a:solidFill>
                  <a:srgbClr val="00B0F0"/>
                </a:solidFill>
                <a:latin typeface="Berlin Sans FB" panose="020E0602020502020306" pitchFamily="34" charset="0"/>
              </a:rPr>
              <a:t>did not / didn’t </a:t>
            </a:r>
            <a:r>
              <a:rPr lang="en-GB" sz="2000" dirty="0" smtClean="0">
                <a:latin typeface="Berlin Sans FB" panose="020E0602020502020306" pitchFamily="34" charset="0"/>
              </a:rPr>
              <a:t>+ </a:t>
            </a:r>
            <a:r>
              <a:rPr lang="el-GR" sz="2000" dirty="0" smtClean="0">
                <a:latin typeface="Berlin Sans FB" panose="020E0602020502020306" pitchFamily="34" charset="0"/>
              </a:rPr>
              <a:t>Ρήμα </a:t>
            </a:r>
          </a:p>
          <a:p>
            <a:r>
              <a:rPr lang="el-GR" sz="2000" dirty="0">
                <a:latin typeface="Berlin Sans FB" panose="020E0602020502020306" pitchFamily="34" charset="0"/>
              </a:rPr>
              <a:t> </a:t>
            </a:r>
            <a:r>
              <a:rPr lang="el-GR" sz="2000" dirty="0" smtClean="0">
                <a:latin typeface="Berlin Sans FB" panose="020E0602020502020306" pitchFamily="34" charset="0"/>
              </a:rPr>
              <a:t>                   (1</a:t>
            </a:r>
            <a:r>
              <a:rPr lang="el-GR" sz="2000" baseline="30000" dirty="0" smtClean="0">
                <a:latin typeface="Berlin Sans FB" panose="020E0602020502020306" pitchFamily="34" charset="0"/>
              </a:rPr>
              <a:t>η</a:t>
            </a:r>
            <a:r>
              <a:rPr lang="el-GR" sz="2000" dirty="0" smtClean="0">
                <a:latin typeface="Berlin Sans FB" panose="020E0602020502020306" pitchFamily="34" charset="0"/>
              </a:rPr>
              <a:t> στήλη)</a:t>
            </a:r>
            <a:endParaRPr lang="en-US" sz="2000" dirty="0" smtClean="0">
              <a:latin typeface="Berlin Sans FB" panose="020E0602020502020306" pitchFamily="34" charset="0"/>
            </a:endParaRPr>
          </a:p>
          <a:p>
            <a:endParaRPr lang="en-US" sz="2000" u="sng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latin typeface="Berlin Sans FB" panose="020E0602020502020306" pitchFamily="34" charset="0"/>
              </a:rPr>
              <a:t>I  </a:t>
            </a:r>
            <a:r>
              <a:rPr lang="en-US" sz="2000" dirty="0" smtClean="0">
                <a:solidFill>
                  <a:srgbClr val="00B0F0"/>
                </a:solidFill>
                <a:latin typeface="Berlin Sans FB" panose="020E0602020502020306" pitchFamily="34" charset="0"/>
              </a:rPr>
              <a:t>did not / didn’t  </a:t>
            </a:r>
            <a:r>
              <a:rPr lang="en-US" sz="2000" dirty="0" smtClean="0">
                <a:latin typeface="Berlin Sans FB" panose="020E0602020502020306" pitchFamily="34" charset="0"/>
              </a:rPr>
              <a:t>come</a:t>
            </a:r>
            <a:endParaRPr lang="en-US" sz="2000" dirty="0" smtClean="0">
              <a:solidFill>
                <a:srgbClr val="00B050"/>
              </a:solidFill>
              <a:latin typeface="Berlin Sans FB" panose="020E0602020502020306" pitchFamily="34" charset="0"/>
            </a:endParaRPr>
          </a:p>
          <a:p>
            <a:endParaRPr lang="en-US" sz="2000" dirty="0" smtClean="0">
              <a:solidFill>
                <a:srgbClr val="00B050"/>
              </a:solidFill>
              <a:latin typeface="Berlin Sans FB" panose="020E0602020502020306" pitchFamily="34" charset="0"/>
            </a:endParaRPr>
          </a:p>
          <a:p>
            <a:r>
              <a:rPr lang="en-US" sz="2000" dirty="0" smtClean="0">
                <a:latin typeface="Berlin Sans FB" panose="020E0602020502020306" pitchFamily="34" charset="0"/>
              </a:rPr>
              <a:t>You </a:t>
            </a:r>
            <a:r>
              <a:rPr lang="en-US" sz="2000" dirty="0" smtClean="0">
                <a:solidFill>
                  <a:srgbClr val="00B0F0"/>
                </a:solidFill>
                <a:latin typeface="Berlin Sans FB" panose="020E0602020502020306" pitchFamily="34" charset="0"/>
              </a:rPr>
              <a:t>did not / didn’t </a:t>
            </a:r>
            <a:r>
              <a:rPr lang="en-US" sz="2000" dirty="0" smtClean="0">
                <a:latin typeface="Berlin Sans FB" panose="020E0602020502020306" pitchFamily="34" charset="0"/>
              </a:rPr>
              <a:t>come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latin typeface="Berlin Sans FB" panose="020E0602020502020306" pitchFamily="34" charset="0"/>
              </a:rPr>
              <a:t>He </a:t>
            </a:r>
            <a:r>
              <a:rPr lang="en-US" sz="2000" dirty="0" smtClean="0">
                <a:solidFill>
                  <a:srgbClr val="00B0F0"/>
                </a:solidFill>
                <a:latin typeface="Berlin Sans FB" panose="020E0602020502020306" pitchFamily="34" charset="0"/>
              </a:rPr>
              <a:t>did not / didn’t </a:t>
            </a:r>
            <a:r>
              <a:rPr lang="en-US" sz="2000" dirty="0" smtClean="0">
                <a:latin typeface="Berlin Sans FB" panose="020E0602020502020306" pitchFamily="34" charset="0"/>
              </a:rPr>
              <a:t>come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latin typeface="Berlin Sans FB" panose="020E0602020502020306" pitchFamily="34" charset="0"/>
              </a:rPr>
              <a:t>She </a:t>
            </a:r>
            <a:r>
              <a:rPr lang="en-US" sz="2000" dirty="0" smtClean="0">
                <a:solidFill>
                  <a:srgbClr val="00B0F0"/>
                </a:solidFill>
                <a:latin typeface="Berlin Sans FB" panose="020E0602020502020306" pitchFamily="34" charset="0"/>
              </a:rPr>
              <a:t>did not / didn’t </a:t>
            </a:r>
            <a:r>
              <a:rPr lang="en-US" sz="2000" dirty="0" smtClean="0">
                <a:latin typeface="Berlin Sans FB" panose="020E0602020502020306" pitchFamily="34" charset="0"/>
              </a:rPr>
              <a:t>come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latin typeface="Berlin Sans FB" panose="020E0602020502020306" pitchFamily="34" charset="0"/>
              </a:rPr>
              <a:t>It </a:t>
            </a:r>
            <a:r>
              <a:rPr lang="en-US" sz="2000" dirty="0" smtClean="0">
                <a:solidFill>
                  <a:srgbClr val="00B0F0"/>
                </a:solidFill>
                <a:latin typeface="Berlin Sans FB" panose="020E0602020502020306" pitchFamily="34" charset="0"/>
              </a:rPr>
              <a:t>did not / didn’t </a:t>
            </a:r>
            <a:r>
              <a:rPr lang="en-US" sz="2000" dirty="0" smtClean="0">
                <a:latin typeface="Berlin Sans FB" panose="020E0602020502020306" pitchFamily="34" charset="0"/>
              </a:rPr>
              <a:t>come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latin typeface="Berlin Sans FB" panose="020E0602020502020306" pitchFamily="34" charset="0"/>
              </a:rPr>
              <a:t>We </a:t>
            </a:r>
            <a:r>
              <a:rPr lang="en-US" sz="2000" dirty="0" smtClean="0">
                <a:solidFill>
                  <a:srgbClr val="00B0F0"/>
                </a:solidFill>
                <a:latin typeface="Berlin Sans FB" panose="020E0602020502020306" pitchFamily="34" charset="0"/>
              </a:rPr>
              <a:t>did not/ didn’t </a:t>
            </a:r>
            <a:r>
              <a:rPr lang="en-US" sz="2000" dirty="0" smtClean="0">
                <a:latin typeface="Berlin Sans FB" panose="020E0602020502020306" pitchFamily="34" charset="0"/>
              </a:rPr>
              <a:t>come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latin typeface="Berlin Sans FB" panose="020E0602020502020306" pitchFamily="34" charset="0"/>
              </a:rPr>
              <a:t>You </a:t>
            </a:r>
            <a:r>
              <a:rPr lang="en-US" sz="2000" dirty="0" smtClean="0">
                <a:solidFill>
                  <a:srgbClr val="00B0F0"/>
                </a:solidFill>
                <a:latin typeface="Berlin Sans FB" panose="020E0602020502020306" pitchFamily="34" charset="0"/>
              </a:rPr>
              <a:t>did not / didn’t </a:t>
            </a:r>
            <a:r>
              <a:rPr lang="en-US" sz="2000" dirty="0" smtClean="0">
                <a:latin typeface="Berlin Sans FB" panose="020E0602020502020306" pitchFamily="34" charset="0"/>
              </a:rPr>
              <a:t>come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latin typeface="Berlin Sans FB" panose="020E0602020502020306" pitchFamily="34" charset="0"/>
              </a:rPr>
              <a:t>They </a:t>
            </a:r>
            <a:r>
              <a:rPr lang="en-US" sz="2000" dirty="0" smtClean="0">
                <a:solidFill>
                  <a:srgbClr val="00B0F0"/>
                </a:solidFill>
                <a:latin typeface="Berlin Sans FB" panose="020E0602020502020306" pitchFamily="34" charset="0"/>
              </a:rPr>
              <a:t>did not / didn’t </a:t>
            </a:r>
            <a:r>
              <a:rPr lang="en-US" sz="2000" dirty="0" smtClean="0">
                <a:latin typeface="Berlin Sans FB" panose="020E0602020502020306" pitchFamily="34" charset="0"/>
              </a:rPr>
              <a:t>come</a:t>
            </a:r>
          </a:p>
          <a:p>
            <a:endParaRPr lang="en-US" sz="2000" u="sng" dirty="0" smtClean="0">
              <a:latin typeface="Berlin Sans FB Demi" panose="020E0802020502020306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68144" y="454727"/>
            <a:ext cx="327585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Question-</a:t>
            </a:r>
            <a:r>
              <a:rPr lang="el-GR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 Ερώτηση</a:t>
            </a:r>
            <a:endParaRPr lang="en-US" sz="2000" dirty="0" smtClean="0">
              <a:solidFill>
                <a:srgbClr val="FF0000"/>
              </a:solidFill>
              <a:latin typeface="Berlin Sans FB" panose="020E0602020502020306" pitchFamily="34" charset="0"/>
            </a:endParaRPr>
          </a:p>
          <a:p>
            <a:r>
              <a:rPr lang="en-GB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 did </a:t>
            </a:r>
            <a:r>
              <a:rPr lang="el-GR" sz="2000" dirty="0" smtClean="0">
                <a:latin typeface="Berlin Sans FB" panose="020E0602020502020306" pitchFamily="34" charset="0"/>
              </a:rPr>
              <a:t>+ Υποκείμενο</a:t>
            </a:r>
            <a:r>
              <a:rPr lang="en-GB" sz="2000" dirty="0" smtClean="0">
                <a:latin typeface="Berlin Sans FB" panose="020E0602020502020306" pitchFamily="34" charset="0"/>
              </a:rPr>
              <a:t> + </a:t>
            </a:r>
            <a:r>
              <a:rPr lang="el-GR" sz="2000" dirty="0" smtClean="0">
                <a:latin typeface="Berlin Sans FB" panose="020E0602020502020306" pitchFamily="34" charset="0"/>
              </a:rPr>
              <a:t>Ρήμα</a:t>
            </a:r>
          </a:p>
          <a:p>
            <a:r>
              <a:rPr lang="el-GR" sz="2000" dirty="0" smtClean="0">
                <a:latin typeface="Berlin Sans FB" panose="020E0602020502020306" pitchFamily="34" charset="0"/>
              </a:rPr>
              <a:t>                     (1</a:t>
            </a:r>
            <a:r>
              <a:rPr lang="el-GR" sz="2000" baseline="30000" dirty="0" smtClean="0">
                <a:latin typeface="Berlin Sans FB" panose="020E0602020502020306" pitchFamily="34" charset="0"/>
              </a:rPr>
              <a:t>η</a:t>
            </a:r>
            <a:r>
              <a:rPr lang="el-GR" sz="2000" dirty="0" smtClean="0">
                <a:latin typeface="Berlin Sans FB" panose="020E0602020502020306" pitchFamily="34" charset="0"/>
              </a:rPr>
              <a:t> στήλη)</a:t>
            </a:r>
            <a:endParaRPr lang="en-US" sz="2000" dirty="0" smtClean="0">
              <a:latin typeface="Berlin Sans FB" panose="020E0602020502020306" pitchFamily="34" charset="0"/>
            </a:endParaRPr>
          </a:p>
          <a:p>
            <a:endParaRPr lang="en-US" sz="2000" u="sng" dirty="0" smtClean="0">
              <a:latin typeface="Berlin Sans FB" panose="020E0602020502020306" pitchFamily="34" charset="0"/>
            </a:endParaRPr>
          </a:p>
          <a:p>
            <a:r>
              <a:rPr lang="en-GB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Di</a:t>
            </a:r>
            <a:r>
              <a:rPr lang="en-US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d </a:t>
            </a:r>
            <a:r>
              <a:rPr lang="en-US" sz="2000" dirty="0" smtClean="0">
                <a:latin typeface="Berlin Sans FB" panose="020E0602020502020306" pitchFamily="34" charset="0"/>
              </a:rPr>
              <a:t>I  come ?</a:t>
            </a:r>
            <a:endParaRPr lang="en-US" sz="2000" dirty="0" smtClean="0">
              <a:solidFill>
                <a:srgbClr val="00B050"/>
              </a:solidFill>
              <a:latin typeface="Berlin Sans FB" panose="020E0602020502020306" pitchFamily="34" charset="0"/>
            </a:endParaRPr>
          </a:p>
          <a:p>
            <a:endParaRPr lang="en-US" sz="2000" dirty="0" smtClean="0">
              <a:solidFill>
                <a:srgbClr val="00B050"/>
              </a:solidFill>
              <a:latin typeface="Berlin Sans FB" panose="020E0602020502020306" pitchFamily="34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Did</a:t>
            </a:r>
            <a:r>
              <a:rPr lang="en-US" sz="2000" dirty="0" smtClean="0">
                <a:latin typeface="Berlin Sans FB" panose="020E0602020502020306" pitchFamily="34" charset="0"/>
              </a:rPr>
              <a:t> you  come?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Did</a:t>
            </a:r>
            <a:r>
              <a:rPr lang="en-US" sz="2000" dirty="0" smtClean="0">
                <a:latin typeface="Berlin Sans FB" panose="020E0602020502020306" pitchFamily="34" charset="0"/>
              </a:rPr>
              <a:t> he  come?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Did</a:t>
            </a:r>
            <a:r>
              <a:rPr lang="en-US" sz="2000" dirty="0" smtClean="0">
                <a:latin typeface="Berlin Sans FB" panose="020E0602020502020306" pitchFamily="34" charset="0"/>
              </a:rPr>
              <a:t> she  come?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Did</a:t>
            </a:r>
            <a:r>
              <a:rPr lang="en-US" sz="2000" dirty="0" smtClean="0">
                <a:latin typeface="Berlin Sans FB" panose="020E0602020502020306" pitchFamily="34" charset="0"/>
              </a:rPr>
              <a:t> it  come?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Did</a:t>
            </a:r>
            <a:r>
              <a:rPr lang="en-US" sz="2000" dirty="0" smtClean="0">
                <a:latin typeface="Berlin Sans FB" panose="020E0602020502020306" pitchFamily="34" charset="0"/>
              </a:rPr>
              <a:t> we  come?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Did</a:t>
            </a:r>
            <a:r>
              <a:rPr lang="en-US" sz="2000" dirty="0" smtClean="0">
                <a:latin typeface="Berlin Sans FB" panose="020E0602020502020306" pitchFamily="34" charset="0"/>
              </a:rPr>
              <a:t> you  come?</a:t>
            </a:r>
          </a:p>
          <a:p>
            <a:endParaRPr lang="en-US" sz="2000" dirty="0" smtClean="0">
              <a:latin typeface="Berlin Sans FB" panose="020E0602020502020306" pitchFamily="34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Did</a:t>
            </a:r>
            <a:r>
              <a:rPr lang="en-US" sz="2000" dirty="0" smtClean="0">
                <a:latin typeface="Berlin Sans FB" panose="020E0602020502020306" pitchFamily="34" charset="0"/>
              </a:rPr>
              <a:t> they  come?</a:t>
            </a:r>
          </a:p>
        </p:txBody>
      </p:sp>
    </p:spTree>
    <p:extLst>
      <p:ext uri="{BB962C8B-B14F-4D97-AF65-F5344CB8AC3E}">
        <p14:creationId xmlns:p14="http://schemas.microsoft.com/office/powerpoint/2010/main" val="47486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564</Words>
  <Application>Microsoft Office PowerPoint</Application>
  <PresentationFormat>On-screen Show (4:3)</PresentationFormat>
  <Paragraphs>188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Past Simple   Αόριστος Απλός   Irregular Verbs   Ανώμαλα Ρήματα  Τα ανώμαλα ρήματα σχηματίζουν τον Αόριστο με τον δικό τους τρόπο.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Το ρήμα  To Be κλίνεται με τον δικό του τρόπο.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Simple</dc:title>
  <dc:creator>Μελινα</dc:creator>
  <cp:lastModifiedBy>melina mihalitsi</cp:lastModifiedBy>
  <cp:revision>28</cp:revision>
  <dcterms:created xsi:type="dcterms:W3CDTF">2020-05-03T20:49:45Z</dcterms:created>
  <dcterms:modified xsi:type="dcterms:W3CDTF">2020-10-04T17:57:14Z</dcterms:modified>
</cp:coreProperties>
</file>