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87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180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10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2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168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4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71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4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81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83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A2AD-C952-4FFE-A048-A6080B40077A}" type="datetimeFigureOut">
              <a:rPr lang="el-GR" smtClean="0"/>
              <a:t>4/5/2020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CB534-25D6-4872-A0B6-B215A0535D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5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Past Simple </a:t>
            </a:r>
            <a:r>
              <a:rPr lang="el-GR" dirty="0" smtClean="0">
                <a:latin typeface="Berlin Sans FB Demi" panose="020E0802020502020306" pitchFamily="34" charset="0"/>
              </a:rPr>
              <a:t>  Αόριστος Απλός</a:t>
            </a:r>
            <a:br>
              <a:rPr lang="el-GR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/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/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Regular Verbs</a:t>
            </a:r>
            <a:r>
              <a:rPr lang="el-GR" dirty="0" smtClean="0">
                <a:latin typeface="Berlin Sans FB Demi" panose="020E0802020502020306" pitchFamily="34" charset="0"/>
              </a:rPr>
              <a:t>   Ομαλά Ρήματα</a:t>
            </a:r>
            <a:r>
              <a:rPr lang="en-US" dirty="0" smtClean="0">
                <a:latin typeface="Berlin Sans FB Demi" panose="020E0802020502020306" pitchFamily="34" charset="0"/>
              </a:rPr>
              <a:t/>
            </a:r>
            <a:br>
              <a:rPr lang="en-US" dirty="0" smtClean="0">
                <a:latin typeface="Berlin Sans FB Demi" panose="020E0802020502020306" pitchFamily="34" charset="0"/>
              </a:rPr>
            </a:br>
            <a:endParaRPr lang="el-GR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26653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latin typeface="Berlin Sans FB" panose="020E0602020502020306" pitchFamily="34" charset="0"/>
              </a:rPr>
              <a:t>Use</a:t>
            </a:r>
            <a:r>
              <a:rPr lang="en-GB" sz="2400" b="1" dirty="0">
                <a:solidFill>
                  <a:srgbClr val="00B050"/>
                </a:solidFill>
                <a:latin typeface="Berlin Sans FB" panose="020E0602020502020306" pitchFamily="34" charset="0"/>
              </a:rPr>
              <a:t> </a:t>
            </a:r>
            <a:r>
              <a:rPr lang="el-GR" sz="2400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- Χρήση</a:t>
            </a:r>
            <a:r>
              <a:rPr lang="el-GR" sz="24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el-GR" sz="2400" dirty="0" smtClean="0"/>
              <a:t>1.Για </a:t>
            </a:r>
            <a:r>
              <a:rPr lang="el-GR" sz="2400" dirty="0"/>
              <a:t>πραξεις που άρχισαν και τελείωσαν στο </a:t>
            </a:r>
            <a:r>
              <a:rPr lang="el-GR" sz="2400" dirty="0">
                <a:solidFill>
                  <a:srgbClr val="FFC000"/>
                </a:solidFill>
              </a:rPr>
              <a:t>παρελθόν</a:t>
            </a:r>
            <a:r>
              <a:rPr lang="el-GR" sz="2400" dirty="0"/>
              <a:t> 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He bought his car </a:t>
            </a:r>
            <a:r>
              <a:rPr lang="en-US" sz="2400" dirty="0">
                <a:solidFill>
                  <a:srgbClr val="FFC000"/>
                </a:solidFill>
                <a:latin typeface="Berlin Sans FB" panose="020E0602020502020306" pitchFamily="34" charset="0"/>
              </a:rPr>
              <a:t>last year</a:t>
            </a:r>
            <a:r>
              <a:rPr lang="el-GR" sz="2400" dirty="0"/>
              <a:t>.</a:t>
            </a:r>
          </a:p>
          <a:p>
            <a:r>
              <a:rPr lang="el-GR" sz="2400" dirty="0"/>
              <a:t>2.Για πραξεις που έγιναν </a:t>
            </a:r>
            <a:r>
              <a:rPr lang="el-GR" sz="2400" u="sng" dirty="0" smtClean="0"/>
              <a:t>διαδοχικά</a:t>
            </a:r>
            <a:r>
              <a:rPr lang="el-GR" sz="2400" dirty="0" smtClean="0"/>
              <a:t>, η μια μετά την άλλη στο </a:t>
            </a:r>
            <a:r>
              <a:rPr lang="el-GR" sz="2400" dirty="0"/>
              <a:t>παρελθόν.</a:t>
            </a:r>
          </a:p>
          <a:p>
            <a:r>
              <a:rPr lang="en-US" sz="2400" dirty="0">
                <a:latin typeface="Berlin Sans FB" panose="020E0602020502020306" pitchFamily="34" charset="0"/>
              </a:rPr>
              <a:t>She </a:t>
            </a:r>
            <a:r>
              <a:rPr lang="en-US" sz="2400" u="sng" dirty="0">
                <a:latin typeface="Berlin Sans FB" panose="020E0602020502020306" pitchFamily="34" charset="0"/>
              </a:rPr>
              <a:t>washed</a:t>
            </a:r>
            <a:r>
              <a:rPr lang="en-US" sz="2400" dirty="0">
                <a:latin typeface="Berlin Sans FB" panose="020E0602020502020306" pitchFamily="34" charset="0"/>
              </a:rPr>
              <a:t> her </a:t>
            </a:r>
            <a:r>
              <a:rPr lang="en-US" sz="2400" dirty="0" smtClean="0">
                <a:latin typeface="Berlin Sans FB" panose="020E0602020502020306" pitchFamily="34" charset="0"/>
              </a:rPr>
              <a:t>face and </a:t>
            </a:r>
            <a:r>
              <a:rPr lang="en-US" sz="2400" u="sng" dirty="0" smtClean="0">
                <a:latin typeface="Berlin Sans FB" panose="020E0602020502020306" pitchFamily="34" charset="0"/>
              </a:rPr>
              <a:t>brushed</a:t>
            </a:r>
            <a:r>
              <a:rPr lang="en-US" sz="2400" dirty="0" smtClean="0">
                <a:latin typeface="Berlin Sans FB" panose="020E0602020502020306" pitchFamily="34" charset="0"/>
              </a:rPr>
              <a:t> </a:t>
            </a:r>
            <a:r>
              <a:rPr lang="en-US" sz="2400" dirty="0">
                <a:latin typeface="Berlin Sans FB" panose="020E0602020502020306" pitchFamily="34" charset="0"/>
              </a:rPr>
              <a:t>her teeth </a:t>
            </a:r>
            <a:r>
              <a:rPr lang="en-US" sz="2400" dirty="0" smtClean="0">
                <a:latin typeface="Berlin Sans FB" panose="020E0602020502020306" pitchFamily="34" charset="0"/>
              </a:rPr>
              <a:t>.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n-GB" sz="2400" dirty="0">
                <a:solidFill>
                  <a:srgbClr val="0070C0"/>
                </a:solidFill>
                <a:latin typeface="Berlin Sans FB" panose="020E0602020502020306" pitchFamily="34" charset="0"/>
              </a:rPr>
              <a:t>Time expressions </a:t>
            </a:r>
            <a:r>
              <a:rPr lang="el-GR" sz="2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– Χρονικές Εκφράσεις </a:t>
            </a:r>
            <a:r>
              <a:rPr lang="en-GB" sz="2400" dirty="0" smtClean="0">
                <a:latin typeface="Berlin Sans FB" panose="020E0602020502020306" pitchFamily="34" charset="0"/>
              </a:rPr>
              <a:t>:</a:t>
            </a:r>
            <a:endParaRPr lang="el-GR" sz="2400" dirty="0" smtClean="0">
              <a:latin typeface="Berlin Sans FB" panose="020E0602020502020306" pitchFamily="34" charset="0"/>
            </a:endParaRPr>
          </a:p>
          <a:p>
            <a:endParaRPr lang="el-GR" b="1" dirty="0">
              <a:latin typeface="Berlin Sans FB" panose="020E0602020502020306" pitchFamily="34" charset="0"/>
            </a:endParaRPr>
          </a:p>
          <a:p>
            <a:r>
              <a:rPr lang="en-GB" dirty="0" smtClean="0">
                <a:latin typeface="Berlin Sans FB" panose="020E0602020502020306" pitchFamily="34" charset="0"/>
              </a:rPr>
              <a:t> </a:t>
            </a:r>
            <a:r>
              <a:rPr lang="en-GB" sz="2400" dirty="0">
                <a:latin typeface="Berlin Sans FB" panose="020E0602020502020306" pitchFamily="34" charset="0"/>
              </a:rPr>
              <a:t>yesterday </a:t>
            </a:r>
            <a:r>
              <a:rPr lang="en-GB" sz="2400" dirty="0" smtClean="0">
                <a:latin typeface="Berlin Sans FB" panose="020E0602020502020306" pitchFamily="34" charset="0"/>
              </a:rPr>
              <a:t>= </a:t>
            </a:r>
            <a:r>
              <a:rPr lang="el-GR" sz="2400" dirty="0" smtClean="0"/>
              <a:t>χθες </a:t>
            </a:r>
            <a:r>
              <a:rPr lang="en-GB" sz="2400" dirty="0" smtClean="0">
                <a:latin typeface="Berlin Sans FB" panose="020E0602020502020306" pitchFamily="34" charset="0"/>
              </a:rPr>
              <a:t>/ </a:t>
            </a:r>
            <a:r>
              <a:rPr lang="en-GB" sz="2400" dirty="0">
                <a:latin typeface="Berlin Sans FB" panose="020E0602020502020306" pitchFamily="34" charset="0"/>
              </a:rPr>
              <a:t>the day before yesterday </a:t>
            </a:r>
            <a:r>
              <a:rPr lang="en-GB" sz="2400" dirty="0" smtClean="0">
                <a:latin typeface="Berlin Sans FB" panose="020E0602020502020306" pitchFamily="34" charset="0"/>
              </a:rPr>
              <a:t>=</a:t>
            </a:r>
            <a:r>
              <a:rPr lang="el-GR" sz="2400" dirty="0" smtClean="0"/>
              <a:t> προχθές</a:t>
            </a:r>
            <a:endParaRPr lang="en-GB" sz="2400" dirty="0" smtClean="0">
              <a:latin typeface="Berlin Sans FB" panose="020E0602020502020306" pitchFamily="34" charset="0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last</a:t>
            </a:r>
            <a:r>
              <a:rPr lang="en-GB" sz="2400" dirty="0" smtClean="0">
                <a:latin typeface="Berlin Sans FB" panose="020E0602020502020306" pitchFamily="34" charset="0"/>
              </a:rPr>
              <a:t> week </a:t>
            </a:r>
            <a:r>
              <a:rPr lang="el-GR" sz="2400" dirty="0" smtClean="0"/>
              <a:t>= </a:t>
            </a:r>
            <a:r>
              <a:rPr lang="el-GR" sz="2400" dirty="0" smtClean="0">
                <a:solidFill>
                  <a:srgbClr val="FFC000"/>
                </a:solidFill>
              </a:rPr>
              <a:t>προηγούμενη, περασμένη </a:t>
            </a:r>
            <a:r>
              <a:rPr lang="el-GR" sz="2400" dirty="0" smtClean="0"/>
              <a:t>εβδομάδα</a:t>
            </a:r>
            <a:r>
              <a:rPr lang="en-GB" sz="2400" dirty="0" smtClean="0">
                <a:latin typeface="Berlin Sans FB" panose="020E0602020502020306" pitchFamily="34" charset="0"/>
              </a:rPr>
              <a:t>/ last month </a:t>
            </a:r>
            <a:r>
              <a:rPr lang="en-GB" sz="2400" dirty="0">
                <a:latin typeface="Berlin Sans FB" panose="020E0602020502020306" pitchFamily="34" charset="0"/>
              </a:rPr>
              <a:t>/ </a:t>
            </a:r>
            <a:r>
              <a:rPr lang="en-GB" sz="2400" dirty="0" smtClean="0">
                <a:latin typeface="Berlin Sans FB" panose="020E0602020502020306" pitchFamily="34" charset="0"/>
              </a:rPr>
              <a:t>last year.. /</a:t>
            </a:r>
          </a:p>
          <a:p>
            <a:r>
              <a:rPr lang="en-GB" sz="2400" dirty="0">
                <a:latin typeface="Berlin Sans FB" panose="020E0602020502020306" pitchFamily="34" charset="0"/>
              </a:rPr>
              <a:t>a</a:t>
            </a:r>
            <a:r>
              <a:rPr lang="en-GB" sz="2400" dirty="0" smtClean="0">
                <a:latin typeface="Berlin Sans FB" panose="020E0602020502020306" pitchFamily="34" charset="0"/>
              </a:rPr>
              <a:t> year </a:t>
            </a:r>
            <a:r>
              <a:rPr lang="en-GB" sz="2400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ago</a:t>
            </a:r>
            <a:r>
              <a:rPr lang="en-GB" sz="2400" dirty="0" smtClean="0">
                <a:latin typeface="Berlin Sans FB" panose="020E0602020502020306" pitchFamily="34" charset="0"/>
              </a:rPr>
              <a:t> = </a:t>
            </a:r>
            <a:r>
              <a:rPr lang="el-GR" sz="2400" dirty="0" smtClean="0"/>
              <a:t>ένα χρόνο </a:t>
            </a:r>
            <a:r>
              <a:rPr lang="el-GR" sz="2400" dirty="0" smtClean="0">
                <a:solidFill>
                  <a:srgbClr val="FFC000"/>
                </a:solidFill>
              </a:rPr>
              <a:t>πριν</a:t>
            </a:r>
            <a:r>
              <a:rPr lang="el-GR" sz="2400" dirty="0" smtClean="0"/>
              <a:t> </a:t>
            </a:r>
            <a:r>
              <a:rPr lang="en-GB" sz="2400" dirty="0" smtClean="0">
                <a:latin typeface="Berlin Sans FB" panose="020E0602020502020306" pitchFamily="34" charset="0"/>
              </a:rPr>
              <a:t> </a:t>
            </a:r>
            <a:r>
              <a:rPr lang="en-GB" sz="2400" dirty="0">
                <a:latin typeface="Berlin Sans FB" panose="020E0602020502020306" pitchFamily="34" charset="0"/>
              </a:rPr>
              <a:t>/ a week ago / a month ago</a:t>
            </a:r>
            <a:r>
              <a:rPr lang="en-GB" sz="2400" dirty="0" smtClean="0">
                <a:latin typeface="Berlin Sans FB" panose="020E0602020502020306" pitchFamily="34" charset="0"/>
              </a:rPr>
              <a:t>…</a:t>
            </a:r>
          </a:p>
          <a:p>
            <a:r>
              <a:rPr lang="en-GB" sz="2400" dirty="0" smtClean="0">
                <a:latin typeface="Berlin Sans FB" panose="020E0602020502020306" pitchFamily="34" charset="0"/>
              </a:rPr>
              <a:t>In </a:t>
            </a:r>
            <a:r>
              <a:rPr lang="en-GB" sz="2400" dirty="0">
                <a:latin typeface="Berlin Sans FB" panose="020E0602020502020306" pitchFamily="34" charset="0"/>
              </a:rPr>
              <a:t>2004/ in 1998… </a:t>
            </a:r>
            <a:endParaRPr lang="el-GR" sz="2400" dirty="0"/>
          </a:p>
          <a:p>
            <a:r>
              <a:rPr lang="en-GB" sz="2400" dirty="0">
                <a:latin typeface="Berlin Sans FB" panose="020E0602020502020306" pitchFamily="34" charset="0"/>
              </a:rPr>
              <a:t> 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018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4529189" cy="6345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4725" y="170080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Minos, The King of Crete </a:t>
            </a:r>
            <a:r>
              <a:rPr lang="en-US" sz="2000" b="1" u="sng" dirty="0" smtClean="0">
                <a:latin typeface="Berlin Sans FB" panose="020E0602020502020306" pitchFamily="34" charset="0"/>
              </a:rPr>
              <a:t>asked</a:t>
            </a:r>
            <a:r>
              <a:rPr 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sz="2000" dirty="0" smtClean="0">
                <a:latin typeface="Berlin Sans FB" panose="020E0602020502020306" pitchFamily="34" charset="0"/>
              </a:rPr>
              <a:t>Daedalus and Icarus </a:t>
            </a:r>
            <a:r>
              <a:rPr lang="en-US" sz="2000" dirty="0" smtClean="0">
                <a:latin typeface="Berlin Sans FB" panose="020E0602020502020306" pitchFamily="34" charset="0"/>
              </a:rPr>
              <a:t>to  build a labyrinth</a:t>
            </a:r>
            <a:r>
              <a:rPr lang="en-US" sz="2000" dirty="0" smtClean="0">
                <a:latin typeface="Berlin Sans FB Demi" panose="020E0802020502020306" pitchFamily="34" charset="0"/>
              </a:rPr>
              <a:t>.</a:t>
            </a:r>
          </a:p>
          <a:p>
            <a:r>
              <a:rPr lang="en-US" sz="2000" dirty="0" smtClean="0">
                <a:latin typeface="Berlin Sans FB" panose="020E0602020502020306" pitchFamily="34" charset="0"/>
              </a:rPr>
              <a:t>But when they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finished</a:t>
            </a:r>
            <a:r>
              <a:rPr lang="en-US" sz="2000" dirty="0" smtClean="0">
                <a:latin typeface="Berlin Sans FB" panose="020E0602020502020306" pitchFamily="34" charset="0"/>
              </a:rPr>
              <a:t> it, Minos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jailed</a:t>
            </a:r>
            <a:r>
              <a:rPr lang="en-US" sz="2000" dirty="0" smtClean="0">
                <a:latin typeface="Berlin Sans FB" panose="020E0602020502020306" pitchFamily="34" charset="0"/>
              </a:rPr>
              <a:t> them.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382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536504" cy="6226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Daedalus  and Icarus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tried </a:t>
            </a:r>
          </a:p>
          <a:p>
            <a:r>
              <a:rPr lang="en-US" sz="2000" dirty="0" smtClean="0">
                <a:latin typeface="Berlin Sans FB" panose="020E0602020502020306" pitchFamily="34" charset="0"/>
              </a:rPr>
              <a:t>to create two sets of wings. They 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used</a:t>
            </a:r>
            <a:r>
              <a:rPr lang="en-US" sz="2000" dirty="0" smtClean="0">
                <a:latin typeface="Berlin Sans FB" panose="020E0602020502020306" pitchFamily="34" charset="0"/>
              </a:rPr>
              <a:t> </a:t>
            </a:r>
            <a:r>
              <a:rPr lang="en-US" sz="2000" dirty="0" smtClean="0">
                <a:latin typeface="Berlin Sans FB" panose="020E0602020502020306" pitchFamily="34" charset="0"/>
              </a:rPr>
              <a:t>feathers and wax.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476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3" y="476672"/>
            <a:ext cx="4444682" cy="6226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" panose="020E0602020502020306" pitchFamily="34" charset="0"/>
              </a:rPr>
              <a:t>Daedalus and Icarus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used</a:t>
            </a:r>
            <a:r>
              <a:rPr lang="en-US" sz="2000" dirty="0" smtClean="0">
                <a:latin typeface="Berlin Sans FB" panose="020E0602020502020306" pitchFamily="34" charset="0"/>
              </a:rPr>
              <a:t> the wings  to escape from prison </a:t>
            </a:r>
            <a:r>
              <a:rPr lang="en-US" sz="2000" dirty="0" smtClean="0">
                <a:latin typeface="Berlin Sans FB Demi" panose="020E0802020502020306" pitchFamily="34" charset="0"/>
              </a:rPr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094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3" y="476672"/>
            <a:ext cx="4444682" cy="622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latin typeface="Berlin Sans FB" panose="020E0602020502020306" pitchFamily="34" charset="0"/>
              </a:rPr>
              <a:t>Icarus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did not  / didn’t stop </a:t>
            </a:r>
            <a:r>
              <a:rPr lang="en-US" sz="2000" dirty="0" smtClean="0">
                <a:latin typeface="Berlin Sans FB" panose="020E0602020502020306" pitchFamily="34" charset="0"/>
              </a:rPr>
              <a:t>flying  higher and higher.</a:t>
            </a:r>
          </a:p>
          <a:p>
            <a:endParaRPr lang="en-US" sz="2000" dirty="0">
              <a:latin typeface="Berlin Sans FB" panose="020E0602020502020306" pitchFamily="34" charset="0"/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268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3" y="476672"/>
            <a:ext cx="4444682" cy="622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Did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latin typeface="Berlin Sans FB" panose="020E0602020502020306" pitchFamily="34" charset="0"/>
              </a:rPr>
              <a:t>he 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listen</a:t>
            </a:r>
            <a:r>
              <a:rPr lang="en-US" sz="2000" dirty="0" smtClean="0">
                <a:latin typeface="Berlin Sans FB" panose="020E0602020502020306" pitchFamily="34" charset="0"/>
              </a:rPr>
              <a:t> to his father’s advice? </a:t>
            </a:r>
          </a:p>
          <a:p>
            <a:endParaRPr lang="en-US" sz="2000" dirty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No, he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didn’t</a:t>
            </a:r>
            <a:r>
              <a:rPr lang="en-US" sz="2000" dirty="0" smtClean="0">
                <a:latin typeface="Berlin Sans FB Demi" panose="020E0802020502020306" pitchFamily="34" charset="0"/>
              </a:rPr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944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3" y="476672"/>
            <a:ext cx="4444681" cy="6226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1556792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Did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" panose="020E0602020502020306" pitchFamily="34" charset="0"/>
              </a:rPr>
              <a:t> </a:t>
            </a:r>
            <a:r>
              <a:rPr lang="en-US" sz="2000" dirty="0" smtClean="0">
                <a:latin typeface="Berlin Sans FB" panose="020E0602020502020306" pitchFamily="34" charset="0"/>
              </a:rPr>
              <a:t>the wings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start</a:t>
            </a:r>
            <a:r>
              <a:rPr lang="en-US" sz="2000" dirty="0" smtClean="0">
                <a:latin typeface="Berlin Sans FB" panose="020E0602020502020306" pitchFamily="34" charset="0"/>
              </a:rPr>
              <a:t>  to melt? </a:t>
            </a:r>
          </a:p>
          <a:p>
            <a:endParaRPr lang="en-US" sz="2000" dirty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Yes, they </a:t>
            </a:r>
            <a:r>
              <a:rPr lang="en-US" sz="2000" u="sng" dirty="0" smtClean="0">
                <a:latin typeface="Berlin Sans FB Demi" panose="020E0802020502020306" pitchFamily="34" charset="0"/>
              </a:rPr>
              <a:t>did</a:t>
            </a:r>
            <a:r>
              <a:rPr lang="en-US" sz="2000" dirty="0" smtClean="0">
                <a:latin typeface="Berlin Sans FB Demi" panose="020E0802020502020306" pitchFamily="34" charset="0"/>
              </a:rPr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66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23042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Affirmative-</a:t>
            </a:r>
            <a:endParaRPr lang="el-GR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K</a:t>
            </a:r>
            <a:r>
              <a:rPr lang="el-GR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ατάφαση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l-GR" sz="2000" dirty="0" smtClean="0">
                <a:latin typeface="Berlin Sans FB" panose="020E0602020502020306" pitchFamily="34" charset="0"/>
              </a:rPr>
              <a:t>Ρήμα + </a:t>
            </a:r>
            <a:r>
              <a:rPr lang="en-GB" sz="2000" dirty="0" err="1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US" sz="2000" u="sng" dirty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I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</a:p>
          <a:p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You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He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She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It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We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You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They paint</a:t>
            </a:r>
            <a:r>
              <a:rPr lang="en-US" sz="20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ed</a:t>
            </a:r>
            <a:endParaRPr lang="en-US" sz="2000" u="sng" dirty="0" smtClean="0"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6149" y="476672"/>
            <a:ext cx="30243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Negative-</a:t>
            </a:r>
            <a:r>
              <a:rPr lang="el-GR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 Άρνηση</a:t>
            </a:r>
            <a:endParaRPr lang="en-US" sz="2000" dirty="0" smtClean="0">
              <a:solidFill>
                <a:srgbClr val="00B0F0"/>
              </a:solidFill>
              <a:latin typeface="Berlin Sans FB" panose="020E0602020502020306" pitchFamily="34" charset="0"/>
            </a:endParaRPr>
          </a:p>
          <a:p>
            <a:r>
              <a:rPr lang="en-GB" sz="2000" dirty="0">
                <a:latin typeface="Berlin Sans FB" panose="020E0602020502020306" pitchFamily="34" charset="0"/>
              </a:rPr>
              <a:t> </a:t>
            </a:r>
            <a:r>
              <a:rPr lang="en-GB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GB" sz="2000" dirty="0" smtClean="0">
                <a:latin typeface="Berlin Sans FB" panose="020E0602020502020306" pitchFamily="34" charset="0"/>
              </a:rPr>
              <a:t>+ </a:t>
            </a:r>
            <a:r>
              <a:rPr lang="el-GR" sz="2000" dirty="0" smtClean="0">
                <a:latin typeface="Berlin Sans FB" panose="020E0602020502020306" pitchFamily="34" charset="0"/>
              </a:rPr>
              <a:t>Ρήμα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u="sng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I 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You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He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She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It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We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You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latin typeface="Berlin Sans FB" panose="020E0602020502020306" pitchFamily="34" charset="0"/>
              </a:rPr>
              <a:t>They </a:t>
            </a:r>
            <a:r>
              <a:rPr lang="en-US" sz="2000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did not / didn’t </a:t>
            </a:r>
            <a:r>
              <a:rPr lang="en-US" sz="2000" dirty="0" smtClean="0">
                <a:latin typeface="Berlin Sans FB" panose="020E0602020502020306" pitchFamily="34" charset="0"/>
              </a:rPr>
              <a:t>paint</a:t>
            </a:r>
          </a:p>
          <a:p>
            <a:endParaRPr lang="en-US" sz="2000" u="sng" dirty="0" smtClean="0"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454727"/>
            <a:ext cx="3275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Question-</a:t>
            </a:r>
            <a:r>
              <a:rPr lang="el-GR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Ερώτηση</a:t>
            </a:r>
            <a:endParaRPr lang="en-US" sz="2000" dirty="0" smtClean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 did </a:t>
            </a:r>
            <a:r>
              <a:rPr lang="el-GR" sz="2000" dirty="0" smtClean="0">
                <a:latin typeface="Berlin Sans FB" panose="020E0602020502020306" pitchFamily="34" charset="0"/>
              </a:rPr>
              <a:t>+ Υποκείμενο</a:t>
            </a:r>
            <a:r>
              <a:rPr lang="en-GB" sz="2000" dirty="0" smtClean="0">
                <a:latin typeface="Berlin Sans FB" panose="020E0602020502020306" pitchFamily="34" charset="0"/>
              </a:rPr>
              <a:t> + </a:t>
            </a:r>
            <a:r>
              <a:rPr lang="el-GR" sz="2000" dirty="0" smtClean="0">
                <a:latin typeface="Berlin Sans FB" panose="020E0602020502020306" pitchFamily="34" charset="0"/>
              </a:rPr>
              <a:t>Ρήμα</a:t>
            </a:r>
            <a:endParaRPr lang="en-US" sz="2000" dirty="0" smtClean="0">
              <a:latin typeface="Berlin Sans FB" panose="020E0602020502020306" pitchFamily="34" charset="0"/>
            </a:endParaRPr>
          </a:p>
          <a:p>
            <a:endParaRPr lang="en-US" sz="2000" u="sng" dirty="0" smtClean="0">
              <a:latin typeface="Berlin Sans FB" panose="020E0602020502020306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</a:t>
            </a:r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 </a:t>
            </a:r>
            <a:r>
              <a:rPr lang="en-US" sz="2000" dirty="0" smtClean="0">
                <a:latin typeface="Berlin Sans FB" panose="020E0602020502020306" pitchFamily="34" charset="0"/>
              </a:rPr>
              <a:t>I  paint ?</a:t>
            </a:r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endParaRPr lang="en-US" sz="2000" dirty="0" smtClean="0">
              <a:solidFill>
                <a:srgbClr val="00B050"/>
              </a:solidFill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you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he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she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it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we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you  paint?</a:t>
            </a:r>
          </a:p>
          <a:p>
            <a:endParaRPr lang="en-US" sz="2000" dirty="0" smtClean="0">
              <a:latin typeface="Berlin Sans FB" panose="020E0602020502020306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Did</a:t>
            </a:r>
            <a:r>
              <a:rPr lang="en-US" sz="2000" dirty="0" smtClean="0">
                <a:latin typeface="Berlin Sans FB" panose="020E0602020502020306" pitchFamily="34" charset="0"/>
              </a:rPr>
              <a:t> they  paint?</a:t>
            </a:r>
          </a:p>
        </p:txBody>
      </p:sp>
    </p:spTree>
    <p:extLst>
      <p:ext uri="{BB962C8B-B14F-4D97-AF65-F5344CB8AC3E}">
        <p14:creationId xmlns:p14="http://schemas.microsoft.com/office/powerpoint/2010/main" val="4748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37866"/>
              </p:ext>
            </p:extLst>
          </p:nvPr>
        </p:nvGraphicFramePr>
        <p:xfrm>
          <a:off x="323528" y="188640"/>
          <a:ext cx="8640960" cy="65527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91368"/>
                <a:gridCol w="3249592"/>
              </a:tblGrid>
              <a:tr h="497428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Κανόνες</a:t>
                      </a:r>
                      <a:r>
                        <a:rPr lang="el-GR" dirty="0" smtClean="0"/>
                        <a:t> </a:t>
                      </a:r>
                      <a:r>
                        <a:rPr lang="el-GR" sz="2400" dirty="0" smtClean="0"/>
                        <a:t>Ορθογραφίας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Παραδείγματα</a:t>
                      </a:r>
                      <a:endParaRPr lang="el-GR" sz="2400" dirty="0"/>
                    </a:p>
                  </a:txBody>
                  <a:tcPr/>
                </a:tc>
              </a:tr>
              <a:tr h="136489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</a:t>
                      </a:r>
                      <a:r>
                        <a:rPr lang="el-GR" sz="2400" dirty="0" smtClean="0"/>
                        <a:t>Ρήμα</a:t>
                      </a:r>
                      <a:r>
                        <a:rPr lang="en-GB" sz="2400" dirty="0" smtClean="0"/>
                        <a:t> + 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</a:rPr>
                        <a:t>paint </a:t>
                      </a:r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 paint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</a:p>
                    <a:p>
                      <a:endParaRPr lang="en-GB" sz="2400" dirty="0" smtClean="0">
                        <a:latin typeface="Berlin Sans FB" panose="020E0602020502020306" pitchFamily="34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play  play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9125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 </a:t>
                      </a:r>
                      <a:r>
                        <a:rPr lang="el-GR" sz="2400" dirty="0" smtClean="0"/>
                        <a:t>Ρήμα</a:t>
                      </a:r>
                      <a:r>
                        <a:rPr lang="el-GR" sz="2400" baseline="0" dirty="0" smtClean="0"/>
                        <a:t> που τελειώνει</a:t>
                      </a:r>
                    </a:p>
                    <a:p>
                      <a:r>
                        <a:rPr lang="el-GR" sz="2400" baseline="0" dirty="0" smtClean="0"/>
                        <a:t>σε</a:t>
                      </a:r>
                      <a:r>
                        <a:rPr lang="en-GB" sz="2400" dirty="0" smtClean="0"/>
                        <a:t> </a:t>
                      </a:r>
                      <a:r>
                        <a:rPr lang="el-GR" sz="2400" dirty="0" smtClean="0"/>
                        <a:t> -</a:t>
                      </a:r>
                      <a:r>
                        <a:rPr lang="en-GB" sz="2400" dirty="0" smtClean="0">
                          <a:solidFill>
                            <a:srgbClr val="FFC000"/>
                          </a:solidFill>
                        </a:rPr>
                        <a:t> e  </a:t>
                      </a:r>
                      <a:r>
                        <a:rPr lang="en-GB" sz="2400" dirty="0" smtClean="0"/>
                        <a:t>+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</a:rPr>
                        <a:t>move </a:t>
                      </a:r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 mov</a:t>
                      </a:r>
                      <a:r>
                        <a:rPr lang="en-GB" sz="2400" dirty="0" smtClean="0">
                          <a:solidFill>
                            <a:srgbClr val="FFC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d</a:t>
                      </a:r>
                      <a:endParaRPr lang="en-GB" sz="2400" dirty="0" smtClean="0">
                        <a:solidFill>
                          <a:srgbClr val="FF0000"/>
                        </a:solidFill>
                        <a:latin typeface="Berlin Sans FB" panose="020E0602020502020306" pitchFamily="34" charset="0"/>
                      </a:endParaRPr>
                    </a:p>
                    <a:p>
                      <a:endParaRPr lang="en-GB" sz="2400" dirty="0" smtClean="0">
                        <a:latin typeface="Berlin Sans FB" panose="020E0602020502020306" pitchFamily="34" charset="0"/>
                      </a:endParaRPr>
                    </a:p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</a:rPr>
                        <a:t>dance </a:t>
                      </a:r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 danc</a:t>
                      </a:r>
                      <a:r>
                        <a:rPr lang="en-GB" sz="2400" dirty="0" smtClean="0">
                          <a:solidFill>
                            <a:srgbClr val="FFC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d</a:t>
                      </a:r>
                      <a:endParaRPr lang="en-GB" sz="2400" dirty="0" smtClean="0">
                        <a:latin typeface="Berlin Sans FB" panose="020E0602020502020306" pitchFamily="34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</a:tr>
              <a:tr h="136489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</a:t>
                      </a:r>
                      <a:r>
                        <a:rPr lang="el-GR" sz="2400" dirty="0" smtClean="0"/>
                        <a:t>Ρήμα που τελειώνει σε σύμφωνο </a:t>
                      </a:r>
                    </a:p>
                    <a:p>
                      <a:r>
                        <a:rPr lang="el-GR" sz="2400" dirty="0" smtClean="0"/>
                        <a:t>+ </a:t>
                      </a:r>
                      <a:r>
                        <a:rPr lang="en-GB" sz="2400" dirty="0" smtClean="0">
                          <a:solidFill>
                            <a:srgbClr val="00B050"/>
                          </a:solidFill>
                        </a:rPr>
                        <a:t>y </a:t>
                      </a:r>
                      <a:r>
                        <a:rPr lang="en-GB" sz="2400" dirty="0" smtClean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2400" dirty="0" smtClean="0"/>
                        <a:t> </a:t>
                      </a:r>
                      <a:r>
                        <a:rPr lang="el-GR" sz="2400" dirty="0" smtClean="0"/>
                        <a:t>διώχνει</a:t>
                      </a:r>
                      <a:r>
                        <a:rPr lang="el-GR" sz="2400" baseline="0" dirty="0" smtClean="0"/>
                        <a:t> το </a:t>
                      </a:r>
                      <a:r>
                        <a:rPr lang="en-GB" sz="2400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r>
                        <a:rPr lang="en-GB" sz="2400" dirty="0" smtClean="0"/>
                        <a:t>  + </a:t>
                      </a:r>
                      <a:r>
                        <a:rPr lang="en-GB" sz="2400" dirty="0" err="1" smtClean="0">
                          <a:solidFill>
                            <a:srgbClr val="00B050"/>
                          </a:solidFill>
                        </a:rPr>
                        <a:t>i</a:t>
                      </a:r>
                      <a:r>
                        <a:rPr lang="en-GB" sz="240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</a:rPr>
                        <a:t>cry </a:t>
                      </a:r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 cr</a:t>
                      </a:r>
                      <a:r>
                        <a:rPr lang="en-GB" sz="2400" dirty="0" smtClean="0">
                          <a:solidFill>
                            <a:srgbClr val="00B05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</a:p>
                    <a:p>
                      <a:endParaRPr lang="en-GB" sz="2400" dirty="0" smtClean="0">
                        <a:latin typeface="Berlin Sans FB" panose="020E0602020502020306" pitchFamily="34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carry</a:t>
                      </a:r>
                      <a:r>
                        <a:rPr lang="en-GB" sz="2400" baseline="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  carr</a:t>
                      </a:r>
                      <a:r>
                        <a:rPr lang="en-GB" sz="2400" baseline="0" dirty="0" smtClean="0">
                          <a:solidFill>
                            <a:srgbClr val="00B05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63425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</a:t>
                      </a:r>
                      <a:r>
                        <a:rPr lang="el-GR" sz="2400" dirty="0" smtClean="0"/>
                        <a:t>Ρήμα που τελειώνει σε σύμφωνο</a:t>
                      </a:r>
                    </a:p>
                    <a:p>
                      <a:r>
                        <a:rPr lang="el-GR" sz="2400" dirty="0" smtClean="0"/>
                        <a:t>-φωνήεν- σύμφωνο</a:t>
                      </a:r>
                      <a:r>
                        <a:rPr lang="el-GR" sz="2400" baseline="0" dirty="0" smtClean="0"/>
                        <a:t>, </a:t>
                      </a:r>
                      <a:r>
                        <a:rPr lang="el-GR" sz="2400" baseline="0" dirty="0" smtClean="0">
                          <a:solidFill>
                            <a:srgbClr val="0070C0"/>
                          </a:solidFill>
                        </a:rPr>
                        <a:t>διπλασιάζει </a:t>
                      </a:r>
                    </a:p>
                    <a:p>
                      <a:r>
                        <a:rPr lang="el-GR" sz="2400" baseline="0" dirty="0" smtClean="0">
                          <a:solidFill>
                            <a:srgbClr val="0070C0"/>
                          </a:solidFill>
                        </a:rPr>
                        <a:t>το τελευταίο γράμμα </a:t>
                      </a:r>
                      <a:r>
                        <a:rPr lang="el-GR" sz="2400" baseline="0" dirty="0" smtClean="0"/>
                        <a:t>+ </a:t>
                      </a:r>
                      <a:r>
                        <a:rPr lang="en-GB" sz="2400" baseline="0" dirty="0" err="1" smtClean="0">
                          <a:solidFill>
                            <a:srgbClr val="FF0000"/>
                          </a:solidFill>
                        </a:rPr>
                        <a:t>ed</a:t>
                      </a:r>
                      <a:endParaRPr lang="en-GB" sz="2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2400" baseline="0" dirty="0" smtClean="0">
                          <a:solidFill>
                            <a:srgbClr val="FF0000"/>
                          </a:solidFill>
                        </a:rPr>
                        <a:t>Εξαιρούνται : </a:t>
                      </a:r>
                      <a:r>
                        <a:rPr lang="en-GB" sz="2400" baseline="0" dirty="0" smtClean="0">
                          <a:solidFill>
                            <a:srgbClr val="0070C0"/>
                          </a:solidFill>
                        </a:rPr>
                        <a:t>x / w</a:t>
                      </a:r>
                      <a:endParaRPr lang="el-GR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</a:rPr>
                        <a:t>stop </a:t>
                      </a:r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 sto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pp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</a:p>
                    <a:p>
                      <a:endParaRPr lang="en-GB" sz="2400" dirty="0" smtClean="0">
                        <a:latin typeface="Berlin Sans FB" panose="020E0602020502020306" pitchFamily="34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2400" dirty="0" smtClean="0"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plan  pla</a:t>
                      </a:r>
                      <a:r>
                        <a:rPr lang="en-GB" sz="2400" dirty="0" smtClean="0">
                          <a:solidFill>
                            <a:srgbClr val="0070C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nn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  <a:endParaRPr lang="el-GR" sz="2400" dirty="0" smtClean="0">
                        <a:solidFill>
                          <a:srgbClr val="FF0000"/>
                        </a:solidFill>
                        <a:latin typeface="Berlin Sans FB" panose="020E0602020502020306" pitchFamily="34" charset="0"/>
                        <a:sym typeface="Wingdings" panose="05000000000000000000" pitchFamily="2" charset="2"/>
                      </a:endParaRPr>
                    </a:p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fix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fix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Berlin Sans FB" panose="020E0602020502020306" pitchFamily="34" charset="0"/>
                          <a:sym typeface="Wingdings" panose="05000000000000000000" pitchFamily="2" charset="2"/>
                        </a:rPr>
                        <a:t>ed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9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392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Past Simple   Αόριστος Απλός   Regular Verbs   Ομαλά Ρήματα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Μελινα</dc:creator>
  <cp:lastModifiedBy>Μελινα</cp:lastModifiedBy>
  <cp:revision>12</cp:revision>
  <dcterms:created xsi:type="dcterms:W3CDTF">2020-05-03T20:49:45Z</dcterms:created>
  <dcterms:modified xsi:type="dcterms:W3CDTF">2020-05-04T15:01:47Z</dcterms:modified>
</cp:coreProperties>
</file>