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57D65-2168-4AEA-84E4-C29ECC2DC547}" v="254" dt="2024-01-13T16:43:40.1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theme" Target="theme/theme1.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viewProps" Target="viewProps.xml" Id="rId12" /><Relationship Type="http://schemas.openxmlformats.org/officeDocument/2006/relationships/slide" Target="slides/slide1.xml" Id="rId2" /><Relationship Type="http://schemas.microsoft.com/office/2015/10/relationships/revisionInfo" Target="revisionInfo.xml" Id="rId16"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presProps" Target="presProps.xml" Id="rId11" /><Relationship Type="http://schemas.openxmlformats.org/officeDocument/2006/relationships/slide" Target="slides/slide4.xml" Id="rId5" /><Relationship Type="http://schemas.openxmlformats.org/officeDocument/2006/relationships/slide" Target="slides/slide9.xml" Id="rId10"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tableStyles" Target="tableStyles.xml" Id="rId1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13/1/2024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13/1/2024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13/1/2024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13/1/2024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13/1/2024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13/1/2024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13/1/2024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13/1/2024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13/1/2024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13/1/2024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13/1/2024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6F0F3-3C53-41BC-8FFD-0BFB6DD91672}" type="datetimeFigureOut">
              <a:rPr lang="el-GR" smtClean="0"/>
              <a:t>13/1/2024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ctrTitle"/>
          </p:nvPr>
        </p:nvSpPr>
        <p:spPr>
          <a:xfrm>
            <a:off x="965201" y="1036674"/>
            <a:ext cx="3689096" cy="2591943"/>
          </a:xfrm>
        </p:spPr>
        <p:txBody>
          <a:bodyPr anchor="b">
            <a:normAutofit fontScale="90000"/>
          </a:bodyPr>
          <a:lstStyle/>
          <a:p>
            <a:pPr algn="r"/>
            <a:r>
              <a:rPr lang="el-GR" sz="6100">
                <a:ea typeface="Calibri Light"/>
                <a:cs typeface="Calibri Light"/>
              </a:rPr>
              <a:t>ΘΑΝΑΤΙΚΗ ΠΟΙΝΗ ΚΑΤΑ</a:t>
            </a:r>
            <a:endParaRPr lang="el-GR" sz="6100"/>
          </a:p>
        </p:txBody>
      </p:sp>
      <p:sp>
        <p:nvSpPr>
          <p:cNvPr id="3" name="Υπότιτλος 2"/>
          <p:cNvSpPr>
            <a:spLocks noGrp="1"/>
          </p:cNvSpPr>
          <p:nvPr>
            <p:ph type="subTitle" idx="1"/>
          </p:nvPr>
        </p:nvSpPr>
        <p:spPr>
          <a:xfrm>
            <a:off x="965202" y="3640341"/>
            <a:ext cx="3689094" cy="2255130"/>
          </a:xfrm>
        </p:spPr>
        <p:txBody>
          <a:bodyPr vert="horz" lIns="91440" tIns="45720" rIns="91440" bIns="45720" rtlCol="0" anchor="t">
            <a:noAutofit/>
          </a:bodyPr>
          <a:lstStyle/>
          <a:p>
            <a:pPr algn="r"/>
            <a:r>
              <a:rPr lang="el-GR" sz="1800" dirty="0">
                <a:latin typeface="Georgia"/>
              </a:rPr>
              <a:t>Παρά το σχετικά μεγάλο αριθμό τους και την ιστορική και φιλοσοφική θεμελίωσή τους, τα επιχειρήματα υπέρ της επιβολής της θανατικής ποινής συναντούν έναν ισχυρότατο αντίλογο με τις βασικές του θέσεις να συνοψίζονται στα εξής</a:t>
            </a:r>
            <a:endParaRPr lang="el-GR" sz="1800">
              <a:ea typeface="Calibri"/>
              <a:cs typeface="Calibri"/>
            </a:endParaRPr>
          </a:p>
        </p:txBody>
      </p:sp>
      <p:pic>
        <p:nvPicPr>
          <p:cNvPr id="4" name="Εικόνα 3" descr="Θανατική ποινή: Η κατάσταση στην Ευρώπη και τον κόσμο (infographic) |  Νομικά Νέα | Lawspot">
            <a:extLst>
              <a:ext uri="{FF2B5EF4-FFF2-40B4-BE49-F238E27FC236}">
                <a16:creationId xmlns:a16="http://schemas.microsoft.com/office/drawing/2014/main" id="{95AF91EE-4208-C049-566A-8FCCF87B4B8E}"/>
              </a:ext>
            </a:extLst>
          </p:cNvPr>
          <p:cNvPicPr>
            <a:picLocks noChangeAspect="1"/>
          </p:cNvPicPr>
          <p:nvPr/>
        </p:nvPicPr>
        <p:blipFill>
          <a:blip r:embed="rId2"/>
          <a:stretch>
            <a:fillRect/>
          </a:stretch>
        </p:blipFill>
        <p:spPr>
          <a:xfrm>
            <a:off x="5382967" y="1330805"/>
            <a:ext cx="5573870" cy="2897529"/>
          </a:xfrm>
          <a:prstGeom prst="rect">
            <a:avLst/>
          </a:prstGeom>
        </p:spPr>
      </p:pic>
    </p:spTree>
    <p:extLst>
      <p:ext uri="{BB962C8B-B14F-4D97-AF65-F5344CB8AC3E}">
        <p14:creationId xmlns:p14="http://schemas.microsoft.com/office/powerpoint/2010/main" val="232512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Τίτλος 1">
            <a:extLst>
              <a:ext uri="{FF2B5EF4-FFF2-40B4-BE49-F238E27FC236}">
                <a16:creationId xmlns:a16="http://schemas.microsoft.com/office/drawing/2014/main" id="{1C646680-912F-6D53-F248-F5764C630AFD}"/>
              </a:ext>
            </a:extLst>
          </p:cNvPr>
          <p:cNvSpPr>
            <a:spLocks noGrp="1"/>
          </p:cNvSpPr>
          <p:nvPr>
            <p:ph type="title"/>
          </p:nvPr>
        </p:nvSpPr>
        <p:spPr>
          <a:xfrm>
            <a:off x="838200" y="401221"/>
            <a:ext cx="10515600" cy="1348065"/>
          </a:xfrm>
        </p:spPr>
        <p:txBody>
          <a:bodyPr>
            <a:normAutofit/>
          </a:bodyPr>
          <a:lstStyle/>
          <a:p>
            <a:r>
              <a:rPr lang="el-GR" sz="4200">
                <a:solidFill>
                  <a:srgbClr val="FFFFFF"/>
                </a:solidFill>
                <a:ea typeface="Calibri Light"/>
                <a:cs typeface="Calibri Light"/>
              </a:rPr>
              <a:t>ΕΠΙΧΕΙΡΗΜΑΤΑ ΚΑΤΆ ΤΗΣ ΘΑΝΑΤΙΚΗΣ ΠΟΙΝΗΣ</a:t>
            </a:r>
            <a:endParaRPr lang="el-GR" sz="4200">
              <a:solidFill>
                <a:srgbClr val="FFFFFF"/>
              </a:solidFill>
            </a:endParaRPr>
          </a:p>
        </p:txBody>
      </p:sp>
      <p:sp>
        <p:nvSpPr>
          <p:cNvPr id="3" name="Θέση περιεχομένου 2">
            <a:extLst>
              <a:ext uri="{FF2B5EF4-FFF2-40B4-BE49-F238E27FC236}">
                <a16:creationId xmlns:a16="http://schemas.microsoft.com/office/drawing/2014/main" id="{6747C9D5-4467-60D2-DE23-5802239DD52E}"/>
              </a:ext>
            </a:extLst>
          </p:cNvPr>
          <p:cNvSpPr>
            <a:spLocks noGrp="1"/>
          </p:cNvSpPr>
          <p:nvPr>
            <p:ph idx="1"/>
          </p:nvPr>
        </p:nvSpPr>
        <p:spPr>
          <a:xfrm>
            <a:off x="838200" y="2586789"/>
            <a:ext cx="10515600" cy="3590174"/>
          </a:xfrm>
        </p:spPr>
        <p:txBody>
          <a:bodyPr vert="horz" lIns="91440" tIns="45720" rIns="91440" bIns="45720" rtlCol="0">
            <a:normAutofit/>
          </a:bodyPr>
          <a:lstStyle/>
          <a:p>
            <a:endParaRPr lang="el-GR" sz="2200"/>
          </a:p>
          <a:p>
            <a:r>
              <a:rPr lang="el-GR" sz="2200">
                <a:ea typeface="Calibri"/>
                <a:cs typeface="Calibri"/>
              </a:rPr>
              <a:t>  1)  </a:t>
            </a:r>
            <a:r>
              <a:rPr lang="el-GR" sz="2200">
                <a:latin typeface="Georgia"/>
                <a:ea typeface="Calibri"/>
                <a:cs typeface="Calibri"/>
              </a:rPr>
              <a:t>Η θανατική ποινή δεν προλαμβάνει κανένα έγκλημα. Ιδιαίτερα όταν πρόκειται για καθ’ έξιν εγκληματίες ή ψυχρούς και φανατισμένους δολοφόνους οι οποίοι δεν υπολογίζουν καθόλου τη θανατική ποινή αφού πολλοί από αυτούς δεν διστάζουν να συμμετέχουν ακόμη και σε επιχειρήσεις αυτοκτονίας. Άλλωστε και στατιστικές πολλών χωρών έδειξαν ότι μετά την κατάργηση της θανατικής ποινής δεν αυξήθηκαν τα κακουργήματα. Με άλλα λόγια, η αύξηση ή μείωση της πιθανότητας επιβολής θανατικής ποινής δεν επηρεάζει τους δράστες βαριών εγκλημάτων.</a:t>
            </a:r>
          </a:p>
        </p:txBody>
      </p:sp>
    </p:spTree>
    <p:extLst>
      <p:ext uri="{BB962C8B-B14F-4D97-AF65-F5344CB8AC3E}">
        <p14:creationId xmlns:p14="http://schemas.microsoft.com/office/powerpoint/2010/main" val="354191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532393B-BF15-BD0B-C38D-F99C0ECC217E}"/>
              </a:ext>
            </a:extLst>
          </p:cNvPr>
          <p:cNvSpPr>
            <a:spLocks noGrp="1"/>
          </p:cNvSpPr>
          <p:nvPr>
            <p:ph type="title"/>
          </p:nvPr>
        </p:nvSpPr>
        <p:spPr>
          <a:xfrm>
            <a:off x="686834" y="1153572"/>
            <a:ext cx="3200400" cy="4461163"/>
          </a:xfrm>
        </p:spPr>
        <p:txBody>
          <a:bodyPr>
            <a:normAutofit/>
          </a:bodyPr>
          <a:lstStyle/>
          <a:p>
            <a:r>
              <a:rPr lang="el-GR">
                <a:solidFill>
                  <a:srgbClr val="FFFFFF"/>
                </a:solidFill>
                <a:ea typeface="Calibri Light"/>
                <a:cs typeface="Calibri Light"/>
              </a:rPr>
              <a:t>ΚΑΤΑ</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B365BC84-313A-2727-8B4F-D98CD41B9B4A}"/>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l-GR" sz="2400"/>
          </a:p>
          <a:p>
            <a:r>
              <a:rPr lang="el-GR" sz="2400">
                <a:ea typeface="Calibri"/>
                <a:cs typeface="Calibri"/>
              </a:rPr>
              <a:t> 2) </a:t>
            </a:r>
            <a:r>
              <a:rPr lang="el-GR" sz="2400">
                <a:latin typeface="Georgia"/>
                <a:ea typeface="Calibri"/>
                <a:cs typeface="Calibri"/>
              </a:rPr>
              <a:t>Το σύστημα «οφθαλμός αντί οφθαλμού» είναι αναχρονιστικό και δεν μπορεί να εφαρμόζεται στις σύγχρονες δημοκρατικές κοινωνίες. Δεν μπορεί η κοινωνία να εφαρμόζει ως ποινή την ίδια η εγκληματική πράξη για την οποία κατηγορεί και καταδικάζει  το δράστη καθώς έτσι δημιουργείται ένας φαύλος κύκλος βίας. Με την επιβολή της θανατικής ποινής το κράτος μετατρέπεται σε ένα νομιμοποιημένο δολοφόνο με τη δική μας συναίνεση. Αν λοιπόν δίνουμε στο κράτος το δικαίωμα να δολοφονεί τους πολίτες του, τότε του δίνουμε το δικαίωμα να παραβιάσει και άλλα δικαιώματα.</a:t>
            </a:r>
            <a:endParaRPr lang="el-GR" sz="2400" dirty="0">
              <a:ea typeface="Calibri"/>
              <a:cs typeface="Calibri"/>
            </a:endParaRPr>
          </a:p>
        </p:txBody>
      </p:sp>
    </p:spTree>
    <p:extLst>
      <p:ext uri="{BB962C8B-B14F-4D97-AF65-F5344CB8AC3E}">
        <p14:creationId xmlns:p14="http://schemas.microsoft.com/office/powerpoint/2010/main" val="2704652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DFCB507-606B-7C9A-8230-8ACF2D4C8077}"/>
              </a:ext>
            </a:extLst>
          </p:cNvPr>
          <p:cNvSpPr>
            <a:spLocks noGrp="1"/>
          </p:cNvSpPr>
          <p:nvPr>
            <p:ph type="title"/>
          </p:nvPr>
        </p:nvSpPr>
        <p:spPr>
          <a:xfrm>
            <a:off x="5297762" y="329184"/>
            <a:ext cx="6251110" cy="1783080"/>
          </a:xfrm>
        </p:spPr>
        <p:txBody>
          <a:bodyPr anchor="b">
            <a:normAutofit/>
          </a:bodyPr>
          <a:lstStyle/>
          <a:p>
            <a:r>
              <a:rPr lang="el-GR" sz="5400" dirty="0">
                <a:ea typeface="Calibri Light"/>
                <a:cs typeface="Calibri Light"/>
              </a:rPr>
              <a:t>ΚΑΤΑ</a:t>
            </a:r>
            <a:endParaRPr lang="el-GR" sz="5400" dirty="0"/>
          </a:p>
        </p:txBody>
      </p:sp>
      <p:pic>
        <p:nvPicPr>
          <p:cNvPr id="4" name="Εικόνα 3" descr="Diaxroniko: Θανατική ποινή: Υπέρ ή κατά;">
            <a:extLst>
              <a:ext uri="{FF2B5EF4-FFF2-40B4-BE49-F238E27FC236}">
                <a16:creationId xmlns:a16="http://schemas.microsoft.com/office/drawing/2014/main" id="{320A5EC6-9C62-EE8A-34CD-CA6D2344D4BE}"/>
              </a:ext>
            </a:extLst>
          </p:cNvPr>
          <p:cNvPicPr>
            <a:picLocks noChangeAspect="1"/>
          </p:cNvPicPr>
          <p:nvPr/>
        </p:nvPicPr>
        <p:blipFill rotWithShape="1">
          <a:blip r:embed="rId2"/>
          <a:srcRect l="9264" r="22825"/>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1E06FA76-2921-5B79-C484-08B880284054}"/>
              </a:ext>
            </a:extLst>
          </p:cNvPr>
          <p:cNvSpPr>
            <a:spLocks noGrp="1"/>
          </p:cNvSpPr>
          <p:nvPr>
            <p:ph idx="1"/>
          </p:nvPr>
        </p:nvSpPr>
        <p:spPr>
          <a:xfrm>
            <a:off x="5297762" y="2706624"/>
            <a:ext cx="6251110" cy="3483864"/>
          </a:xfrm>
        </p:spPr>
        <p:txBody>
          <a:bodyPr vert="horz" lIns="91440" tIns="45720" rIns="91440" bIns="45720" rtlCol="0" anchor="t">
            <a:normAutofit lnSpcReduction="10000"/>
          </a:bodyPr>
          <a:lstStyle/>
          <a:p>
            <a:endParaRPr lang="el-GR" sz="2200">
              <a:ea typeface="Calibri"/>
              <a:cs typeface="Calibri"/>
            </a:endParaRPr>
          </a:p>
          <a:p>
            <a:r>
              <a:rPr lang="el-GR" sz="2200" dirty="0">
                <a:ea typeface="Calibri"/>
                <a:cs typeface="Calibri"/>
              </a:rPr>
              <a:t>   </a:t>
            </a:r>
            <a:r>
              <a:rPr lang="el-GR" sz="2400" dirty="0">
                <a:ea typeface="Calibri"/>
                <a:cs typeface="Calibri"/>
              </a:rPr>
              <a:t>3) </a:t>
            </a:r>
            <a:r>
              <a:rPr lang="el-GR" sz="2400" dirty="0">
                <a:latin typeface="Georgia"/>
                <a:ea typeface="Calibri"/>
                <a:cs typeface="Calibri"/>
              </a:rPr>
              <a:t>Μπορεί με τη θανατική ποινή να επέρχεται ψυχική δικαίωση της οικογένειας του θύματος αλλά με το θάνατο του δράστη το θύμα δεν επιστρέφει στη ζωή. Άλλωστε η θανάτωση του δράστη είναι μια απόφαση την οποία δεν παίρνει το ίδιο το θύμα αλλά η οικογένεια του για λογαριασμό του χωρίς να είναι σίγουρη αν και το θύμα θα είχε την ίδια επιθυμία.</a:t>
            </a:r>
            <a:endParaRPr lang="el-GR" sz="2400" dirty="0">
              <a:ea typeface="Calibri"/>
              <a:cs typeface="Calibri"/>
            </a:endParaRPr>
          </a:p>
        </p:txBody>
      </p:sp>
    </p:spTree>
    <p:extLst>
      <p:ext uri="{BB962C8B-B14F-4D97-AF65-F5344CB8AC3E}">
        <p14:creationId xmlns:p14="http://schemas.microsoft.com/office/powerpoint/2010/main" val="168842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1E9C5AE-DC4A-BA74-6633-795D99A4E2DE}"/>
              </a:ext>
            </a:extLst>
          </p:cNvPr>
          <p:cNvSpPr>
            <a:spLocks noGrp="1"/>
          </p:cNvSpPr>
          <p:nvPr>
            <p:ph type="title"/>
          </p:nvPr>
        </p:nvSpPr>
        <p:spPr>
          <a:xfrm>
            <a:off x="686834" y="1153572"/>
            <a:ext cx="3200400" cy="4461163"/>
          </a:xfrm>
        </p:spPr>
        <p:txBody>
          <a:bodyPr>
            <a:normAutofit/>
          </a:bodyPr>
          <a:lstStyle/>
          <a:p>
            <a:r>
              <a:rPr lang="el-GR">
                <a:solidFill>
                  <a:srgbClr val="FFFFFF"/>
                </a:solidFill>
                <a:ea typeface="Calibri Light"/>
                <a:cs typeface="Calibri Light"/>
              </a:rPr>
              <a:t>ΚΑΤΑ</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6DD0F2D6-154D-F8D8-84AE-A2EEFDA3AFA9}"/>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l-GR" sz="2200"/>
          </a:p>
          <a:p>
            <a:r>
              <a:rPr lang="el-GR" sz="2200">
                <a:ea typeface="Calibri"/>
                <a:cs typeface="Calibri"/>
              </a:rPr>
              <a:t>  4) </a:t>
            </a:r>
            <a:r>
              <a:rPr lang="el-GR" sz="2200">
                <a:latin typeface="Georgia"/>
                <a:ea typeface="Calibri"/>
                <a:cs typeface="Calibri"/>
              </a:rPr>
              <a:t>Ένα από τα σημαντικότερα κατά της θανατικής ποινής είναι το μη αναστρέψιμο αυτής σε περίπτωση δικαστικής πλάνης. Παρά την πρόοδο της εγκληματολογίας και της </a:t>
            </a:r>
            <a:r>
              <a:rPr lang="el-GR" sz="2200" err="1">
                <a:latin typeface="Georgia"/>
                <a:ea typeface="Calibri"/>
                <a:cs typeface="Calibri"/>
              </a:rPr>
              <a:t>βιοιατρικής</a:t>
            </a:r>
            <a:r>
              <a:rPr lang="el-GR" sz="2200">
                <a:latin typeface="Georgia"/>
                <a:ea typeface="Calibri"/>
                <a:cs typeface="Calibri"/>
              </a:rPr>
              <a:t> οι οποίες έχουν ανακαλύψει διάφορες επιστημονικές μεθόδους για την εξιχνίαση εγκλημάτων, με κυριότερη και πιο γνωστή τη μέθοδο ανάλυσης DNA, η οποία εγγυάται υψηλά ποσοστά ακρίβειας, δεν είναι λίγες οι περιπτώσεις που αυτές αποδεικνύονται λανθασμένες και οδηγούν στην καταδίκη λάθος ανθρώπων. Ανάλογη είναι και η περίπτωση όταν υπάρχουν ελαφρυντικά υπέρ του δράστη τα οποία δεν μπορούν να αποδειχθούν και αποδεικνύονται σε χρόνο μεταγενέστερο της εκτελέσεως.</a:t>
            </a:r>
          </a:p>
        </p:txBody>
      </p:sp>
    </p:spTree>
    <p:extLst>
      <p:ext uri="{BB962C8B-B14F-4D97-AF65-F5344CB8AC3E}">
        <p14:creationId xmlns:p14="http://schemas.microsoft.com/office/powerpoint/2010/main" val="83843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8AE2CC3-489F-FE0D-8E0C-77A709C232E0}"/>
              </a:ext>
            </a:extLst>
          </p:cNvPr>
          <p:cNvSpPr>
            <a:spLocks noGrp="1"/>
          </p:cNvSpPr>
          <p:nvPr>
            <p:ph type="title"/>
          </p:nvPr>
        </p:nvSpPr>
        <p:spPr>
          <a:xfrm>
            <a:off x="686834" y="1153572"/>
            <a:ext cx="3200400" cy="4461163"/>
          </a:xfrm>
        </p:spPr>
        <p:txBody>
          <a:bodyPr>
            <a:normAutofit/>
          </a:bodyPr>
          <a:lstStyle/>
          <a:p>
            <a:r>
              <a:rPr lang="el-GR">
                <a:solidFill>
                  <a:srgbClr val="FFFFFF"/>
                </a:solidFill>
                <a:ea typeface="Calibri Light"/>
                <a:cs typeface="Calibri Light"/>
              </a:rPr>
              <a:t>ΚΑΤΑ</a:t>
            </a:r>
            <a:endParaRPr lang="el-G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C0AE26A5-CCD6-C00A-B4F4-675C1DD448CE}"/>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l-GR" sz="2200"/>
          </a:p>
          <a:p>
            <a:r>
              <a:rPr lang="el-GR" sz="2200">
                <a:ea typeface="Calibri"/>
                <a:cs typeface="Calibri"/>
              </a:rPr>
              <a:t>  5) </a:t>
            </a:r>
            <a:r>
              <a:rPr lang="el-GR" sz="2200">
                <a:latin typeface="Georgia"/>
                <a:ea typeface="Calibri"/>
                <a:cs typeface="Calibri"/>
              </a:rPr>
              <a:t> Η λειτουργία των φυλακών μπορεί να είναι οικονομικά ζημιογόνος για το κράτος και ιδιαίτερα για τους πολίτες που επωμίζονται το οικονομικό βάρος της συντήρησής τους, αποτελεί όμως ένα «αναγκαίο κακό» , μια βασική προϋπόθεση για την διασφάλιση της προστασίας των πολιτών από άτομα που αποτελούν απειλή για το κοινωνικό σύνολο. Άλλωστε η οικονομική επιβάρυνση που προκαλείται από τους καταδίκους για τα εγκλήματα που απειλούν θανατική ποινή είναι αναλογικά πολύ μικρότερη σε σχέση με αυτή που προκαλείται από τους καταδίκους άλλων εγκλημάτων. Άλλωστε η οικονομική επιβάρυνση του κράτους δεν μπορεί να σταθεί ως επιχείρημα απέναντι σε επιχειρήματα όπως είναι η αξία της ανθρώπινης ζωής.</a:t>
            </a:r>
            <a:endParaRPr lang="el-GR" sz="2200">
              <a:ea typeface="Calibri"/>
              <a:cs typeface="Calibri"/>
            </a:endParaRPr>
          </a:p>
        </p:txBody>
      </p:sp>
    </p:spTree>
    <p:extLst>
      <p:ext uri="{BB962C8B-B14F-4D97-AF65-F5344CB8AC3E}">
        <p14:creationId xmlns:p14="http://schemas.microsoft.com/office/powerpoint/2010/main" val="379618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96B0E4F-C93E-70D4-C41E-AE7E839F15A6}"/>
              </a:ext>
            </a:extLst>
          </p:cNvPr>
          <p:cNvSpPr>
            <a:spLocks noGrp="1"/>
          </p:cNvSpPr>
          <p:nvPr>
            <p:ph type="title"/>
          </p:nvPr>
        </p:nvSpPr>
        <p:spPr>
          <a:xfrm>
            <a:off x="630936" y="640080"/>
            <a:ext cx="4818888" cy="1481328"/>
          </a:xfrm>
        </p:spPr>
        <p:txBody>
          <a:bodyPr anchor="b">
            <a:normAutofit/>
          </a:bodyPr>
          <a:lstStyle/>
          <a:p>
            <a:r>
              <a:rPr lang="el-GR" sz="5400">
                <a:ea typeface="Calibri Light"/>
                <a:cs typeface="Calibri Light"/>
              </a:rPr>
              <a:t>ΚΑΤΑ</a:t>
            </a:r>
            <a:endParaRPr lang="el-GR" sz="5400"/>
          </a:p>
        </p:txBody>
      </p:sp>
      <p:sp>
        <p:nvSpPr>
          <p:cNvPr id="2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6BEAC579-A9C3-2FC4-7318-D79A19E23021}"/>
              </a:ext>
            </a:extLst>
          </p:cNvPr>
          <p:cNvSpPr>
            <a:spLocks noGrp="1"/>
          </p:cNvSpPr>
          <p:nvPr>
            <p:ph idx="1"/>
          </p:nvPr>
        </p:nvSpPr>
        <p:spPr>
          <a:xfrm>
            <a:off x="630936" y="2660904"/>
            <a:ext cx="4818888" cy="3547872"/>
          </a:xfrm>
        </p:spPr>
        <p:txBody>
          <a:bodyPr vert="horz" lIns="91440" tIns="45720" rIns="91440" bIns="45720" rtlCol="0" anchor="t">
            <a:noAutofit/>
          </a:bodyPr>
          <a:lstStyle/>
          <a:p>
            <a:endParaRPr lang="el-GR" sz="1900"/>
          </a:p>
          <a:p>
            <a:r>
              <a:rPr lang="el-GR" sz="2000" dirty="0">
                <a:ea typeface="Calibri"/>
                <a:cs typeface="Calibri"/>
              </a:rPr>
              <a:t>   6)  </a:t>
            </a:r>
            <a:r>
              <a:rPr lang="el-GR" sz="2000" dirty="0">
                <a:latin typeface="Georgia"/>
                <a:ea typeface="Calibri"/>
                <a:cs typeface="Calibri"/>
              </a:rPr>
              <a:t>Το σωφρονιστικό σύστημα δεν πρέπει να αποβλέπει στην εκδίκηση αλλά να έχει </a:t>
            </a:r>
            <a:r>
              <a:rPr lang="el-GR" sz="2000" dirty="0" err="1">
                <a:latin typeface="Georgia"/>
                <a:ea typeface="Calibri"/>
                <a:cs typeface="Calibri"/>
              </a:rPr>
              <a:t>σοφρωνιστικό</a:t>
            </a:r>
            <a:r>
              <a:rPr lang="el-GR" sz="2000" dirty="0">
                <a:latin typeface="Georgia"/>
                <a:ea typeface="Calibri"/>
                <a:cs typeface="Calibri"/>
              </a:rPr>
              <a:t> χαρακτήρα με τελική επιδίωξη την διόρθωση, επανένταξη και </a:t>
            </a:r>
            <a:r>
              <a:rPr lang="el-GR" sz="2000" dirty="0" err="1">
                <a:latin typeface="Georgia"/>
                <a:ea typeface="Calibri"/>
                <a:cs typeface="Calibri"/>
              </a:rPr>
              <a:t>επανακοινωνικοποίηση</a:t>
            </a:r>
            <a:r>
              <a:rPr lang="el-GR" sz="2000" dirty="0">
                <a:latin typeface="Georgia"/>
                <a:ea typeface="Calibri"/>
                <a:cs typeface="Calibri"/>
              </a:rPr>
              <a:t> του εγκληματία. Η θανατική ποινή ακυρώνει τη λειτουργία αυτή του </a:t>
            </a:r>
            <a:r>
              <a:rPr lang="el-GR" sz="2000" dirty="0" err="1">
                <a:latin typeface="Georgia"/>
                <a:ea typeface="Calibri"/>
                <a:cs typeface="Calibri"/>
              </a:rPr>
              <a:t>σοφρωνιστικού</a:t>
            </a:r>
            <a:r>
              <a:rPr lang="el-GR" sz="2000" dirty="0">
                <a:latin typeface="Georgia"/>
                <a:ea typeface="Calibri"/>
                <a:cs typeface="Calibri"/>
              </a:rPr>
              <a:t> συστήματος και εξαλείφει κάθε πιθανότητα μετάνοιας και μεταμέλειας από τον εγκληματία καθώς «εν τω Άδη ουκ </a:t>
            </a:r>
            <a:r>
              <a:rPr lang="el-GR" sz="2000" dirty="0" err="1">
                <a:latin typeface="Georgia"/>
                <a:ea typeface="Calibri"/>
                <a:cs typeface="Calibri"/>
              </a:rPr>
              <a:t>έστι</a:t>
            </a:r>
            <a:r>
              <a:rPr lang="el-GR" sz="2000" dirty="0">
                <a:latin typeface="Georgia"/>
                <a:ea typeface="Calibri"/>
                <a:cs typeface="Calibri"/>
              </a:rPr>
              <a:t> μετάνοια».</a:t>
            </a:r>
            <a:endParaRPr lang="el-GR" sz="2000" dirty="0">
              <a:ea typeface="Calibri"/>
              <a:cs typeface="Calibri"/>
            </a:endParaRPr>
          </a:p>
        </p:txBody>
      </p:sp>
      <p:pic>
        <p:nvPicPr>
          <p:cNvPr id="5" name="Εικόνα 4" descr="ΗΠΑ: Θανατική ποινή σε Πεζοναύτη για βιασμό και φόνο ανήλικης | Alfavita">
            <a:extLst>
              <a:ext uri="{FF2B5EF4-FFF2-40B4-BE49-F238E27FC236}">
                <a16:creationId xmlns:a16="http://schemas.microsoft.com/office/drawing/2014/main" id="{E7461E66-416D-5CDD-A282-5FC9616917FF}"/>
              </a:ext>
            </a:extLst>
          </p:cNvPr>
          <p:cNvPicPr>
            <a:picLocks noChangeAspect="1"/>
          </p:cNvPicPr>
          <p:nvPr/>
        </p:nvPicPr>
        <p:blipFill>
          <a:blip r:embed="rId2"/>
          <a:stretch>
            <a:fillRect/>
          </a:stretch>
        </p:blipFill>
        <p:spPr>
          <a:xfrm>
            <a:off x="6087842" y="1877581"/>
            <a:ext cx="5907203" cy="4425132"/>
          </a:xfrm>
          <a:prstGeom prst="rect">
            <a:avLst/>
          </a:prstGeom>
        </p:spPr>
      </p:pic>
      <p:sp>
        <p:nvSpPr>
          <p:cNvPr id="4" name="TextBox 3">
            <a:extLst>
              <a:ext uri="{FF2B5EF4-FFF2-40B4-BE49-F238E27FC236}">
                <a16:creationId xmlns:a16="http://schemas.microsoft.com/office/drawing/2014/main" id="{0256C72B-F8A2-05B9-D635-38A6D31598C4}"/>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ea typeface="Calibri"/>
              <a:cs typeface="Calibri"/>
            </a:endParaRPr>
          </a:p>
        </p:txBody>
      </p:sp>
    </p:spTree>
    <p:extLst>
      <p:ext uri="{BB962C8B-B14F-4D97-AF65-F5344CB8AC3E}">
        <p14:creationId xmlns:p14="http://schemas.microsoft.com/office/powerpoint/2010/main" val="2050344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8D3DE74-99AF-1F9D-C414-D49B5806CC76}"/>
              </a:ext>
            </a:extLst>
          </p:cNvPr>
          <p:cNvSpPr>
            <a:spLocks noGrp="1"/>
          </p:cNvSpPr>
          <p:nvPr>
            <p:ph type="title"/>
          </p:nvPr>
        </p:nvSpPr>
        <p:spPr>
          <a:xfrm>
            <a:off x="686834" y="1153572"/>
            <a:ext cx="3200400" cy="4461163"/>
          </a:xfrm>
        </p:spPr>
        <p:txBody>
          <a:bodyPr>
            <a:normAutofit/>
          </a:bodyPr>
          <a:lstStyle/>
          <a:p>
            <a:r>
              <a:rPr lang="el-GR">
                <a:solidFill>
                  <a:srgbClr val="FFFFFF"/>
                </a:solidFill>
                <a:ea typeface="Calibri Light"/>
                <a:cs typeface="Calibri Light"/>
              </a:rPr>
              <a:t>ΚΑΤΑ</a:t>
            </a:r>
            <a:endParaRPr lang="el-G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1C71604B-5252-F26F-C5E2-B18CABF0A801}"/>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l-GR" sz="2400"/>
          </a:p>
          <a:p>
            <a:r>
              <a:rPr lang="el-GR" sz="2400">
                <a:ea typeface="Calibri"/>
                <a:cs typeface="Calibri"/>
              </a:rPr>
              <a:t>  7) </a:t>
            </a:r>
            <a:r>
              <a:rPr lang="el-GR" sz="2400" dirty="0">
                <a:ea typeface="Calibri"/>
                <a:cs typeface="Calibri"/>
              </a:rPr>
              <a:t> </a:t>
            </a:r>
            <a:r>
              <a:rPr lang="el-GR" sz="2400">
                <a:latin typeface="Georgia"/>
                <a:ea typeface="Calibri"/>
                <a:cs typeface="Calibri"/>
              </a:rPr>
              <a:t>Βασικότερο καθήκον και πρωταρχική υποχρέωση της πολιτείας αποτελεί ο σεβασμός και η προστασία της ανθρώπινης ζωής και της αξίας της προσωπικότητας του κάθε </a:t>
            </a:r>
            <a:r>
              <a:rPr lang="el-GR" sz="2400" err="1">
                <a:latin typeface="Georgia"/>
                <a:ea typeface="Calibri"/>
                <a:cs typeface="Calibri"/>
              </a:rPr>
              <a:t>ανθρώπο</a:t>
            </a:r>
            <a:r>
              <a:rPr lang="el-GR" sz="2400">
                <a:latin typeface="Georgia"/>
                <a:ea typeface="Calibri"/>
                <a:cs typeface="Calibri"/>
              </a:rPr>
              <a:t>. Ο εγκληματίας παρόλη την </a:t>
            </a:r>
            <a:r>
              <a:rPr lang="el-GR" sz="2400" err="1">
                <a:latin typeface="Georgia"/>
                <a:ea typeface="Calibri"/>
                <a:cs typeface="Calibri"/>
              </a:rPr>
              <a:t>παραβατική</a:t>
            </a:r>
            <a:r>
              <a:rPr lang="el-GR" sz="2400">
                <a:latin typeface="Georgia"/>
                <a:ea typeface="Calibri"/>
                <a:cs typeface="Calibri"/>
              </a:rPr>
              <a:t> συμπεριφορά του δεν στερείται την ανθρώπινη ιδιότητά του και η ζωή του δεν μπορεί να εξαιρεθεί αυτής της προστασίας. Σε κάθε δημοκρατικό καθεστώς η ανθρώπινη ζωή οφείλει να προστατεύεται απόλυτα χωρίς να εξαρτάται από καμία παράμετρο. Μόνον σε αυταρχικά και ολοκληρωτικά καθεστώτα συναντάται το φαινόμενο της περιφρόνησης της ανθρώπινης αξίας σε άτομα που εγκλημάτησαν.</a:t>
            </a:r>
            <a:endParaRPr lang="el-GR" sz="2400" dirty="0">
              <a:ea typeface="Calibri"/>
              <a:cs typeface="Calibri"/>
            </a:endParaRPr>
          </a:p>
        </p:txBody>
      </p:sp>
    </p:spTree>
    <p:extLst>
      <p:ext uri="{BB962C8B-B14F-4D97-AF65-F5344CB8AC3E}">
        <p14:creationId xmlns:p14="http://schemas.microsoft.com/office/powerpoint/2010/main" val="114114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5FE7398C-5D32-4C01-B354-586B320CFBAE}"/>
              </a:ext>
            </a:extLst>
          </p:cNvPr>
          <p:cNvSpPr>
            <a:spLocks noGrp="1"/>
          </p:cNvSpPr>
          <p:nvPr>
            <p:ph type="title"/>
          </p:nvPr>
        </p:nvSpPr>
        <p:spPr>
          <a:xfrm>
            <a:off x="6190443" y="434669"/>
            <a:ext cx="5208181" cy="1325563"/>
          </a:xfrm>
        </p:spPr>
        <p:txBody>
          <a:bodyPr>
            <a:normAutofit/>
          </a:bodyPr>
          <a:lstStyle/>
          <a:p>
            <a:r>
              <a:rPr lang="el-GR" dirty="0">
                <a:solidFill>
                  <a:srgbClr val="000000"/>
                </a:solidFill>
                <a:ea typeface="Calibri Light"/>
                <a:cs typeface="Calibri Light"/>
              </a:rPr>
              <a:t>ΚΑΤΑ</a:t>
            </a: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Εικόνα 3" descr="Θανατική Ποινή: Εκδίκηση ή το δίκαιο στα άκρα του; - Ενεργός Πολίτης |  Τρίκαλα Ενημέρωση">
            <a:extLst>
              <a:ext uri="{FF2B5EF4-FFF2-40B4-BE49-F238E27FC236}">
                <a16:creationId xmlns:a16="http://schemas.microsoft.com/office/drawing/2014/main" id="{D93FF731-DC3C-EC64-C637-B42590119DF4}"/>
              </a:ext>
            </a:extLst>
          </p:cNvPr>
          <p:cNvPicPr>
            <a:picLocks noChangeAspect="1"/>
          </p:cNvPicPr>
          <p:nvPr/>
        </p:nvPicPr>
        <p:blipFill>
          <a:blip r:embed="rId2"/>
          <a:stretch>
            <a:fillRect/>
          </a:stretch>
        </p:blipFill>
        <p:spPr>
          <a:xfrm>
            <a:off x="703182" y="1371282"/>
            <a:ext cx="4777381" cy="394569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Θέση περιεχομένου 2">
            <a:extLst>
              <a:ext uri="{FF2B5EF4-FFF2-40B4-BE49-F238E27FC236}">
                <a16:creationId xmlns:a16="http://schemas.microsoft.com/office/drawing/2014/main" id="{FBAC19AD-CAB6-0E7E-8F30-E32E5530C26C}"/>
              </a:ext>
            </a:extLst>
          </p:cNvPr>
          <p:cNvSpPr>
            <a:spLocks noGrp="1"/>
          </p:cNvSpPr>
          <p:nvPr>
            <p:ph idx="1"/>
          </p:nvPr>
        </p:nvSpPr>
        <p:spPr>
          <a:xfrm>
            <a:off x="5894962" y="1984443"/>
            <a:ext cx="5458838" cy="4192520"/>
          </a:xfrm>
        </p:spPr>
        <p:txBody>
          <a:bodyPr vert="horz" lIns="91440" tIns="45720" rIns="91440" bIns="45720" rtlCol="0" anchor="t">
            <a:noAutofit/>
          </a:bodyPr>
          <a:lstStyle/>
          <a:p>
            <a:endParaRPr lang="el-GR" sz="1800"/>
          </a:p>
          <a:p>
            <a:r>
              <a:rPr lang="el-GR" sz="2000" dirty="0">
                <a:ea typeface="Calibri"/>
                <a:cs typeface="Calibri"/>
              </a:rPr>
              <a:t>  8)  </a:t>
            </a:r>
            <a:r>
              <a:rPr lang="el-GR" sz="2000" dirty="0">
                <a:latin typeface="Georgia"/>
                <a:ea typeface="Calibri"/>
                <a:cs typeface="Calibri"/>
              </a:rPr>
              <a:t>Η θανατική ποινή  με το βάναυσο και απάνθρωπο χαρακτήρα της προκαλεί το κοινό αίσθημα, φανατίζει και εξάπτει το μίσος διχάζοντας την κοινωνία. Γενικά η χαλάρωση ή η υπερβολική αυστηρότητα στην επιβολή των ποινών μπορεί να λειτουργήσει καταλυτικά για την κοινωνική σταθερότητα, επιφέροντας αναταραχές, </a:t>
            </a:r>
            <a:r>
              <a:rPr lang="el-GR" sz="2000" err="1">
                <a:latin typeface="Georgia"/>
                <a:ea typeface="Calibri"/>
                <a:cs typeface="Calibri"/>
              </a:rPr>
              <a:t>σγκρούσεις</a:t>
            </a:r>
            <a:r>
              <a:rPr lang="el-GR" sz="2000" dirty="0">
                <a:latin typeface="Georgia"/>
                <a:ea typeface="Calibri"/>
                <a:cs typeface="Calibri"/>
              </a:rPr>
              <a:t>, αναρχία και να οδηγήσει ακόμα και στην διάλυση της κοινωνίας. Όλα αυτά αποδεικνύουν την αναποτελεσματικότητα του σωφρονιστικού συστήματος να διατηρήσει την έννομη τάξη με ηπιότερα προληπτικά μέτρα και οδηγεί στην ηθική καταρράκωση της κοινωνίας.</a:t>
            </a:r>
            <a:endParaRPr lang="el-GR" sz="2000" dirty="0">
              <a:ea typeface="Calibri"/>
              <a:cs typeface="Calibri"/>
            </a:endParaRPr>
          </a:p>
        </p:txBody>
      </p:sp>
    </p:spTree>
    <p:extLst>
      <p:ext uri="{BB962C8B-B14F-4D97-AF65-F5344CB8AC3E}">
        <p14:creationId xmlns:p14="http://schemas.microsoft.com/office/powerpoint/2010/main" val="38060636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ΘΑΝΑΤΙΚΗ ΠΟΙΝΗ ΚΑΤΑ</vt:lpstr>
      <vt:lpstr>ΕΠΙΧΕΙΡΗΜΑΤΑ ΚΑΤΆ ΤΗΣ ΘΑΝΑΤΙΚΗΣ ΠΟΙΝΗΣ</vt:lpstr>
      <vt:lpstr>ΚΑΤΑ</vt:lpstr>
      <vt:lpstr>ΚΑΤΑ</vt:lpstr>
      <vt:lpstr>ΚΑΤΑ</vt:lpstr>
      <vt:lpstr>ΚΑΤΑ</vt:lpstr>
      <vt:lpstr>ΚΑΤΑ</vt:lpstr>
      <vt:lpstr>ΚΑΤΑ</vt:lpstr>
      <vt:lpstr>ΚΑΤΑ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
  <cp:revision>126</cp:revision>
  <dcterms:created xsi:type="dcterms:W3CDTF">2024-01-13T16:07:21Z</dcterms:created>
  <dcterms:modified xsi:type="dcterms:W3CDTF">2024-01-13T16:43:41Z</dcterms:modified>
</cp:coreProperties>
</file>