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71" r:id="rId5"/>
    <p:sldId id="278" r:id="rId6"/>
    <p:sldId id="272" r:id="rId7"/>
    <p:sldId id="273" r:id="rId8"/>
    <p:sldId id="279" r:id="rId9"/>
    <p:sldId id="274" r:id="rId10"/>
    <p:sldId id="280" r:id="rId11"/>
    <p:sldId id="275" r:id="rId12"/>
    <p:sldId id="281" r:id="rId13"/>
    <p:sldId id="276" r:id="rId14"/>
    <p:sldId id="282" r:id="rId15"/>
    <p:sldId id="284" r:id="rId16"/>
    <p:sldId id="285" r:id="rId17"/>
    <p:sldId id="283" r:id="rId18"/>
    <p:sldId id="259" r:id="rId19"/>
    <p:sldId id="260" r:id="rId20"/>
    <p:sldId id="261" r:id="rId21"/>
    <p:sldId id="267" r:id="rId22"/>
    <p:sldId id="268" r:id="rId23"/>
    <p:sldId id="265" r:id="rId24"/>
    <p:sldId id="262" r:id="rId25"/>
    <p:sldId id="269" r:id="rId26"/>
    <p:sldId id="270" r:id="rId27"/>
    <p:sldId id="263" r:id="rId28"/>
    <p:sldId id="264" r:id="rId29"/>
    <p:sldId id="277" r:id="rId30"/>
    <p:sldId id="266" r:id="rId3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0" d="100"/>
          <a:sy n="60" d="100"/>
        </p:scale>
        <p:origin x="-283" y="3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l-GR" smtClean="0"/>
              <a:t>Kλικ για επεξεργασία του τίτλου</a:t>
            </a:r>
            <a:endParaRPr kumimoji="0" lang="en-US"/>
          </a:p>
        </p:txBody>
      </p:sp>
      <p:sp>
        <p:nvSpPr>
          <p:cNvPr id="28" name="27 - Θέση ημερομηνίας"/>
          <p:cNvSpPr>
            <a:spLocks noGrp="1"/>
          </p:cNvSpPr>
          <p:nvPr>
            <p:ph type="dt" sz="half" idx="10"/>
          </p:nvPr>
        </p:nvSpPr>
        <p:spPr/>
        <p:txBody>
          <a:bodyPr/>
          <a:lstStyle/>
          <a:p>
            <a:fld id="{3F35F619-51A1-4456-B770-DEAC1E2071BD}" type="datetimeFigureOut">
              <a:rPr lang="el-GR" smtClean="0"/>
              <a:pPr/>
              <a:t>14/9/2021</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29" name="28 - Θέση αριθμού διαφάνειας"/>
          <p:cNvSpPr>
            <a:spLocks noGrp="1"/>
          </p:cNvSpPr>
          <p:nvPr>
            <p:ph type="sldNum" sz="quarter" idx="12"/>
          </p:nvPr>
        </p:nvSpPr>
        <p:spPr/>
        <p:txBody>
          <a:bodyPr/>
          <a:lstStyle/>
          <a:p>
            <a:fld id="{3D1237E9-5EF0-4BD7-A331-636DF47B48CE}" type="slidenum">
              <a:rPr lang="el-GR" smtClean="0"/>
              <a:pPr/>
              <a:t>‹#›</a:t>
            </a:fld>
            <a:endParaRPr lang="el-GR"/>
          </a:p>
        </p:txBody>
      </p:sp>
      <p:sp>
        <p:nvSpPr>
          <p:cNvPr id="9" name="8 - Υπότιτλος"/>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F35F619-51A1-4456-B770-DEAC1E2071BD}" type="datetimeFigureOut">
              <a:rPr lang="el-GR" smtClean="0"/>
              <a:pPr/>
              <a:t>14/9/2021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1237E9-5EF0-4BD7-A331-636DF47B48CE}"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F35F619-51A1-4456-B770-DEAC1E2071BD}" type="datetimeFigureOut">
              <a:rPr lang="el-GR" smtClean="0"/>
              <a:pPr/>
              <a:t>14/9/2021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1237E9-5EF0-4BD7-A331-636DF47B48CE}"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F35F619-51A1-4456-B770-DEAC1E2071BD}" type="datetimeFigureOut">
              <a:rPr lang="el-GR" smtClean="0"/>
              <a:pPr/>
              <a:t>14/9/2021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1237E9-5EF0-4BD7-A331-636DF47B48CE}"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3F35F619-51A1-4456-B770-DEAC1E2071BD}" type="datetimeFigureOut">
              <a:rPr lang="el-GR" smtClean="0"/>
              <a:pPr/>
              <a:t>14/9/2021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a:xfrm>
            <a:off x="7924800" y="6416675"/>
            <a:ext cx="762000" cy="365125"/>
          </a:xfrm>
        </p:spPr>
        <p:txBody>
          <a:bodyPr/>
          <a:lstStyle/>
          <a:p>
            <a:fld id="{3D1237E9-5EF0-4BD7-A331-636DF47B48CE}"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3F35F619-51A1-4456-B770-DEAC1E2071BD}" type="datetimeFigureOut">
              <a:rPr lang="el-GR" smtClean="0"/>
              <a:pPr/>
              <a:t>14/9/2021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1237E9-5EF0-4BD7-A331-636DF47B48CE}"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3F35F619-51A1-4456-B770-DEAC1E2071BD}" type="datetimeFigureOut">
              <a:rPr lang="el-GR" smtClean="0"/>
              <a:pPr/>
              <a:t>14/9/2021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D1237E9-5EF0-4BD7-A331-636DF47B48CE}"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3F35F619-51A1-4456-B770-DEAC1E2071BD}" type="datetimeFigureOut">
              <a:rPr lang="el-GR" smtClean="0"/>
              <a:pPr/>
              <a:t>14/9/2021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D1237E9-5EF0-4BD7-A331-636DF47B48CE}"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F35F619-51A1-4456-B770-DEAC1E2071BD}" type="datetimeFigureOut">
              <a:rPr lang="el-GR" smtClean="0"/>
              <a:pPr/>
              <a:t>14/9/2021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D1237E9-5EF0-4BD7-A331-636DF47B48CE}"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3F35F619-51A1-4456-B770-DEAC1E2071BD}" type="datetimeFigureOut">
              <a:rPr lang="el-GR" smtClean="0"/>
              <a:pPr/>
              <a:t>14/9/2021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1237E9-5EF0-4BD7-A331-636DF47B48CE}"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l-GR" smtClean="0">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4" name="3 - Θέση κειμένου"/>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F35F619-51A1-4456-B770-DEAC1E2071BD}" type="datetimeFigureOut">
              <a:rPr lang="el-GR" smtClean="0"/>
              <a:pPr/>
              <a:t>14/9/2021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1237E9-5EF0-4BD7-A331-636DF47B48CE}"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F35F619-51A1-4456-B770-DEAC1E2071BD}" type="datetimeFigureOut">
              <a:rPr lang="el-GR" smtClean="0"/>
              <a:pPr/>
              <a:t>14/9/2021</a:t>
            </a:fld>
            <a:endParaRPr lang="el-GR"/>
          </a:p>
        </p:txBody>
      </p:sp>
      <p:sp>
        <p:nvSpPr>
          <p:cNvPr id="3" name="2 - Θέση υποσέλιδου"/>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l-GR"/>
          </a:p>
        </p:txBody>
      </p:sp>
      <p:sp>
        <p:nvSpPr>
          <p:cNvPr id="23" name="22 - Θέση αριθμού διαφάνειας"/>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3D1237E9-5EF0-4BD7-A331-636DF47B48CE}"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3568" y="260648"/>
            <a:ext cx="7772400" cy="720080"/>
          </a:xfrm>
        </p:spPr>
        <p:txBody>
          <a:bodyPr>
            <a:noAutofit/>
          </a:bodyPr>
          <a:lstStyle/>
          <a:p>
            <a:r>
              <a:rPr lang="el-GR" sz="2400" dirty="0" err="1" smtClean="0">
                <a:solidFill>
                  <a:schemeClr val="tx1"/>
                </a:solidFill>
                <a:effectLst/>
              </a:rPr>
              <a:t>Απο</a:t>
            </a:r>
            <a:r>
              <a:rPr lang="el-GR" sz="2400" dirty="0" smtClean="0">
                <a:solidFill>
                  <a:schemeClr val="tx1"/>
                </a:solidFill>
                <a:effectLst/>
              </a:rPr>
              <a:t> την </a:t>
            </a:r>
            <a:r>
              <a:rPr lang="el-GR" sz="2400" dirty="0" err="1" smtClean="0">
                <a:solidFill>
                  <a:schemeClr val="tx1"/>
                </a:solidFill>
                <a:effectLst/>
              </a:rPr>
              <a:t>αγροτικη</a:t>
            </a:r>
            <a:r>
              <a:rPr lang="el-GR" sz="2400" dirty="0" smtClean="0">
                <a:solidFill>
                  <a:schemeClr val="tx1"/>
                </a:solidFill>
                <a:effectLst/>
              </a:rPr>
              <a:t> </a:t>
            </a:r>
            <a:r>
              <a:rPr lang="el-GR" sz="2400" dirty="0" err="1" smtClean="0">
                <a:solidFill>
                  <a:schemeClr val="tx1"/>
                </a:solidFill>
                <a:effectLst/>
              </a:rPr>
              <a:t>οικονομια</a:t>
            </a:r>
            <a:r>
              <a:rPr lang="el-GR" sz="2400" dirty="0" smtClean="0">
                <a:solidFill>
                  <a:schemeClr val="tx1"/>
                </a:solidFill>
                <a:effectLst/>
              </a:rPr>
              <a:t> στην </a:t>
            </a:r>
            <a:r>
              <a:rPr lang="el-GR" sz="2400" dirty="0" err="1" smtClean="0">
                <a:solidFill>
                  <a:schemeClr val="tx1"/>
                </a:solidFill>
                <a:effectLst/>
              </a:rPr>
              <a:t>αστικοποιηση</a:t>
            </a:r>
            <a:endParaRPr lang="el-GR" sz="2400" dirty="0">
              <a:solidFill>
                <a:schemeClr val="tx1"/>
              </a:solidFill>
              <a:effectLst/>
            </a:endParaRPr>
          </a:p>
        </p:txBody>
      </p:sp>
      <p:sp>
        <p:nvSpPr>
          <p:cNvPr id="3" name="2 - Υπότιτλος"/>
          <p:cNvSpPr>
            <a:spLocks noGrp="1"/>
          </p:cNvSpPr>
          <p:nvPr>
            <p:ph type="subTitle" idx="1"/>
          </p:nvPr>
        </p:nvSpPr>
        <p:spPr>
          <a:xfrm>
            <a:off x="539552" y="1124744"/>
            <a:ext cx="8352928" cy="5328592"/>
          </a:xfrm>
        </p:spPr>
        <p:txBody>
          <a:bodyPr>
            <a:normAutofit lnSpcReduction="10000"/>
          </a:bodyPr>
          <a:lstStyle/>
          <a:p>
            <a:endParaRPr lang="el-GR" sz="2400" dirty="0" smtClean="0">
              <a:latin typeface="+mj-lt"/>
            </a:endParaRPr>
          </a:p>
          <a:p>
            <a:r>
              <a:rPr lang="el-GR" sz="2400" dirty="0" smtClean="0">
                <a:latin typeface="+mj-lt"/>
              </a:rPr>
              <a:t>ΔΙΕΥΚΡΙΝΙΣΗ ΤΟΥ ΤΙΤΛΟΥ</a:t>
            </a:r>
          </a:p>
          <a:p>
            <a:endParaRPr lang="el-GR" sz="2400" dirty="0" smtClean="0">
              <a:latin typeface="+mj-lt"/>
            </a:endParaRPr>
          </a:p>
          <a:p>
            <a:r>
              <a:rPr lang="el-GR" sz="2400" u="sng" dirty="0" smtClean="0">
                <a:latin typeface="+mj-lt"/>
              </a:rPr>
              <a:t>Αγροτική οικονομία : </a:t>
            </a:r>
            <a:r>
              <a:rPr lang="el-GR" sz="2400" dirty="0" smtClean="0">
                <a:latin typeface="+mj-lt"/>
              </a:rPr>
              <a:t>Η οικονομία που βασίζεται  στον         πρωτογενή τομέα ( γεωργία, αλιεία, κτηνοτροφία)</a:t>
            </a:r>
          </a:p>
          <a:p>
            <a:endParaRPr lang="el-GR" sz="2400" u="sng" dirty="0" smtClean="0">
              <a:latin typeface="+mj-lt"/>
            </a:endParaRPr>
          </a:p>
          <a:p>
            <a:r>
              <a:rPr lang="el-GR" sz="2400" u="sng" dirty="0" smtClean="0">
                <a:latin typeface="+mj-lt"/>
              </a:rPr>
              <a:t>Αστικοποίηση:  </a:t>
            </a:r>
            <a:r>
              <a:rPr lang="el-GR" sz="2400" dirty="0" smtClean="0">
                <a:latin typeface="+mj-lt"/>
              </a:rPr>
              <a:t>Η μετάβαση από την αγροτική οικονομία σε μια νέα μορφή οικονομίας  που βασίζεται στη βιομηχανική παραγωγή ( επεξεργασία και μεταποίηση πρώτων </a:t>
            </a:r>
            <a:r>
              <a:rPr lang="el-GR" sz="2400" dirty="0" err="1" smtClean="0">
                <a:latin typeface="+mj-lt"/>
              </a:rPr>
              <a:t>υλών,εμπορευματοποίηση</a:t>
            </a:r>
            <a:r>
              <a:rPr lang="el-GR" sz="2400" dirty="0" smtClean="0">
                <a:latin typeface="+mj-lt"/>
              </a:rPr>
              <a:t> της παραγωγής, χρηματοπιστωτικό σύστημα )</a:t>
            </a:r>
          </a:p>
          <a:p>
            <a:endParaRPr lang="el-GR" sz="2400" dirty="0" smtClean="0">
              <a:latin typeface="+mj-lt"/>
            </a:endParaRPr>
          </a:p>
          <a:p>
            <a:r>
              <a:rPr lang="el-GR" sz="2400" dirty="0" smtClean="0">
                <a:latin typeface="+mj-lt"/>
              </a:rPr>
              <a:t>Μετακίνηση ανθρώπων και δραστηριοτήτων στις πόλεις</a:t>
            </a:r>
          </a:p>
          <a:p>
            <a:endParaRPr lang="el-GR" sz="2400" u="sng" dirty="0" smtClean="0">
              <a:latin typeface="+mj-lt"/>
            </a:endParaRPr>
          </a:p>
          <a:p>
            <a:endParaRPr lang="el-GR" sz="2400" u="sng" dirty="0" smtClean="0">
              <a:latin typeface="+mj-lt"/>
            </a:endParaRPr>
          </a:p>
          <a:p>
            <a:endParaRPr lang="el-GR" sz="2400" u="sng" dirty="0" smtClean="0">
              <a:latin typeface="+mj-lt"/>
            </a:endParaRPr>
          </a:p>
          <a:p>
            <a:endParaRPr lang="el-GR" sz="2400" u="sng" dirty="0" smtClean="0">
              <a:latin typeface="+mj-lt"/>
            </a:endParaRPr>
          </a:p>
          <a:p>
            <a:endParaRPr lang="el-GR" sz="2400" u="sng" dirty="0" smtClean="0">
              <a:latin typeface="+mj-lt"/>
            </a:endParaRPr>
          </a:p>
          <a:p>
            <a:endParaRPr lang="el-GR" sz="2400" dirty="0" smtClean="0">
              <a:latin typeface="+mj-lt"/>
            </a:endParaRPr>
          </a:p>
          <a:p>
            <a:endParaRPr lang="el-GR" sz="2400" dirty="0" smtClean="0">
              <a:latin typeface="+mj-lt"/>
            </a:endParaRPr>
          </a:p>
          <a:p>
            <a:endParaRPr lang="el-GR" sz="2400" dirty="0" smtClean="0">
              <a:latin typeface="+mj-lt"/>
            </a:endParaRPr>
          </a:p>
          <a:p>
            <a:endParaRPr lang="el-GR" sz="2400" dirty="0" smtClean="0">
              <a:latin typeface="+mj-lt"/>
            </a:endParaRPr>
          </a:p>
          <a:p>
            <a:endParaRPr lang="el-GR" sz="2400" dirty="0" smtClean="0">
              <a:latin typeface="+mj-lt"/>
            </a:endParaRPr>
          </a:p>
          <a:p>
            <a:endParaRPr lang="el-GR" sz="2400" dirty="0" smtClean="0">
              <a:latin typeface="+mj-lt"/>
            </a:endParaRPr>
          </a:p>
          <a:p>
            <a:endParaRPr lang="el-GR" sz="2400" dirty="0" smtClean="0">
              <a:latin typeface="+mj-lt"/>
            </a:endParaRPr>
          </a:p>
          <a:p>
            <a:endParaRPr lang="el-GR" sz="2400" dirty="0" smtClean="0">
              <a:latin typeface="+mj-lt"/>
            </a:endParaRPr>
          </a:p>
          <a:p>
            <a:endParaRPr lang="el-GR" sz="2400" dirty="0" smtClean="0">
              <a:latin typeface="+mj-lt"/>
            </a:endParaRPr>
          </a:p>
          <a:p>
            <a:endParaRPr lang="el-GR" sz="2000" dirty="0" smtClean="0">
              <a:latin typeface="+mj-lt"/>
            </a:endParaRPr>
          </a:p>
          <a:p>
            <a:endParaRPr lang="el-GR" sz="2400" dirty="0" smtClean="0">
              <a:latin typeface="+mj-lt"/>
            </a:endParaRPr>
          </a:p>
          <a:p>
            <a:endParaRPr lang="el-GR" sz="2400" dirty="0" smtClean="0">
              <a:latin typeface="+mj-lt"/>
            </a:endParaRPr>
          </a:p>
          <a:p>
            <a:endParaRPr lang="el-GR" sz="2400" dirty="0" smtClean="0">
              <a:latin typeface="+mj-lt"/>
            </a:endParaRPr>
          </a:p>
          <a:p>
            <a:endParaRPr lang="el-GR" sz="2400" dirty="0">
              <a:latin typeface="+mj-lt"/>
            </a:endParaRPr>
          </a:p>
        </p:txBody>
      </p:sp>
      <p:cxnSp>
        <p:nvCxnSpPr>
          <p:cNvPr id="5" name="4 - Ευθύγραμμο βέλος σύνδεσης"/>
          <p:cNvCxnSpPr/>
          <p:nvPr/>
        </p:nvCxnSpPr>
        <p:spPr>
          <a:xfrm>
            <a:off x="4644008" y="5085184"/>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s://player.slideplayer.gr/96/16418179/slides/slide_20.jpg"/>
          <p:cNvPicPr>
            <a:picLocks noChangeAspect="1" noChangeArrowheads="1"/>
          </p:cNvPicPr>
          <p:nvPr/>
        </p:nvPicPr>
        <p:blipFill>
          <a:blip r:embed="rId2"/>
          <a:srcRect/>
          <a:stretch>
            <a:fillRect/>
          </a:stretch>
        </p:blipFill>
        <p:spPr bwMode="auto">
          <a:xfrm>
            <a:off x="-609600" y="-457200"/>
            <a:ext cx="9753600" cy="73152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571604" y="642918"/>
            <a:ext cx="5286396" cy="5078313"/>
          </a:xfrm>
          <a:prstGeom prst="rect">
            <a:avLst/>
          </a:prstGeom>
        </p:spPr>
        <p:txBody>
          <a:bodyPr wrap="square">
            <a:spAutoFit/>
          </a:bodyPr>
          <a:lstStyle/>
          <a:p>
            <a:r>
              <a:rPr lang="el-GR" b="1" i="1" dirty="0" smtClean="0"/>
              <a:t>1913 </a:t>
            </a:r>
            <a:r>
              <a:rPr lang="el-GR" b="1" dirty="0" smtClean="0"/>
              <a:t>Προσάρτηση Μακεδονίας. Ηπείρου, Κρήτης, νησιών Αιγαίου. </a:t>
            </a:r>
            <a:endParaRPr lang="el-GR" b="1" dirty="0" smtClean="0"/>
          </a:p>
          <a:p>
            <a:endParaRPr lang="el-GR" b="1" dirty="0" smtClean="0"/>
          </a:p>
          <a:p>
            <a:pPr marL="342900" indent="-342900">
              <a:buAutoNum type="arabicPeriod"/>
            </a:pPr>
            <a:r>
              <a:rPr lang="el-GR" b="1" i="1" dirty="0" smtClean="0"/>
              <a:t>Συνθήκη </a:t>
            </a:r>
            <a:r>
              <a:rPr lang="el-GR" b="1" i="1" dirty="0" smtClean="0"/>
              <a:t>Λονδίνου</a:t>
            </a:r>
            <a:r>
              <a:rPr lang="el-GR" dirty="0" smtClean="0"/>
              <a:t> (17 </a:t>
            </a:r>
            <a:r>
              <a:rPr lang="el-GR" dirty="0" err="1" smtClean="0"/>
              <a:t>Μαϊου</a:t>
            </a:r>
            <a:r>
              <a:rPr lang="el-GR" dirty="0" smtClean="0"/>
              <a:t> 1913): Η Αλβανία γίνεται </a:t>
            </a:r>
            <a:r>
              <a:rPr lang="el-GR" dirty="0" err="1" smtClean="0"/>
              <a:t>αυτονομο</a:t>
            </a:r>
            <a:r>
              <a:rPr lang="el-GR" dirty="0" smtClean="0"/>
              <a:t> κράτος. Τα σύνορα της Οθωμανικής Αυτοκρατορίας ορίζονται στη γραμμή Αίνου-</a:t>
            </a:r>
            <a:r>
              <a:rPr lang="el-GR" dirty="0" err="1" smtClean="0"/>
              <a:t>Μηδείας</a:t>
            </a:r>
            <a:r>
              <a:rPr lang="el-GR" dirty="0" smtClean="0"/>
              <a:t>. </a:t>
            </a:r>
            <a:endParaRPr lang="el-GR" dirty="0" smtClean="0"/>
          </a:p>
          <a:p>
            <a:pPr marL="342900" indent="-342900">
              <a:buAutoNum type="arabicPeriod"/>
            </a:pPr>
            <a:endParaRPr lang="el-GR" dirty="0" smtClean="0"/>
          </a:p>
          <a:p>
            <a:pPr marL="342900" indent="-342900"/>
            <a:r>
              <a:rPr lang="el-GR" b="1" i="1" dirty="0" smtClean="0"/>
              <a:t>2</a:t>
            </a:r>
            <a:r>
              <a:rPr lang="el-GR" b="1" i="1" dirty="0" smtClean="0"/>
              <a:t>. Συνθήκη </a:t>
            </a:r>
            <a:r>
              <a:rPr lang="el-GR" b="1" i="1" dirty="0" err="1" smtClean="0"/>
              <a:t>Βουκορεστίου</a:t>
            </a:r>
            <a:r>
              <a:rPr lang="el-GR" dirty="0" smtClean="0"/>
              <a:t> (28 Ιουλίου 1913): Τα σύνορα Ελλάδας-Βουλγαρίας ορίζονται στη γραμμή </a:t>
            </a:r>
            <a:r>
              <a:rPr lang="el-GR" dirty="0" err="1" smtClean="0"/>
              <a:t>Μπέλες</a:t>
            </a:r>
            <a:r>
              <a:rPr lang="el-GR" dirty="0" smtClean="0"/>
              <a:t>-εκβολές Νέστου (προσάρτηση Ανατολικής Μακεδονίας). </a:t>
            </a:r>
            <a:endParaRPr lang="el-GR" dirty="0" smtClean="0"/>
          </a:p>
          <a:p>
            <a:pPr marL="342900" indent="-342900"/>
            <a:endParaRPr lang="el-GR" dirty="0" smtClean="0"/>
          </a:p>
          <a:p>
            <a:pPr marL="342900" indent="-342900"/>
            <a:r>
              <a:rPr lang="el-GR" b="1" i="1" dirty="0" smtClean="0"/>
              <a:t>3</a:t>
            </a:r>
            <a:r>
              <a:rPr lang="el-GR" b="1" i="1" dirty="0" smtClean="0"/>
              <a:t>. Διακοίνωση των ευρωπαϊκών δυνάμεων</a:t>
            </a:r>
            <a:r>
              <a:rPr lang="el-GR" dirty="0" smtClean="0"/>
              <a:t> (31 Ιανουαρίου 1914): Η Ελλάδα προσαρτά τα νησιά του Αιγαίου εκτός από την Ίμβρο και την Τένεδο. </a:t>
            </a:r>
            <a:endParaRPr lang="el-GR" dirty="0" smtClean="0"/>
          </a:p>
          <a:p>
            <a:pPr marL="342900" indent="-342900"/>
            <a:r>
              <a:rPr lang="el-GR" dirty="0" smtClean="0"/>
              <a:t> </a:t>
            </a:r>
            <a:r>
              <a:rPr lang="el-GR" dirty="0" smtClean="0"/>
              <a:t>     Η </a:t>
            </a:r>
            <a:r>
              <a:rPr lang="el-GR" dirty="0" smtClean="0"/>
              <a:t>Κρήτη ενσωματώνεται στο ελληνικό κράτος την 1η Δεκεμβρίου 1913</a:t>
            </a:r>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s://player.slideplayer.gr/96/16418179/slides/slide_26.jpg"/>
          <p:cNvPicPr>
            <a:picLocks noChangeAspect="1" noChangeArrowheads="1"/>
          </p:cNvPicPr>
          <p:nvPr/>
        </p:nvPicPr>
        <p:blipFill>
          <a:blip r:embed="rId2"/>
          <a:srcRect/>
          <a:stretch>
            <a:fillRect/>
          </a:stretch>
        </p:blipFill>
        <p:spPr bwMode="auto">
          <a:xfrm>
            <a:off x="-609600" y="-3505200"/>
            <a:ext cx="9753600" cy="103632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286000" y="642918"/>
            <a:ext cx="4572000" cy="5355312"/>
          </a:xfrm>
          <a:prstGeom prst="rect">
            <a:avLst/>
          </a:prstGeom>
        </p:spPr>
        <p:txBody>
          <a:bodyPr wrap="square">
            <a:spAutoFit/>
          </a:bodyPr>
          <a:lstStyle/>
          <a:p>
            <a:r>
              <a:rPr lang="el-GR" b="1" i="1" dirty="0" smtClean="0"/>
              <a:t>1919-1920</a:t>
            </a:r>
          </a:p>
          <a:p>
            <a:endParaRPr lang="el-GR" b="1" i="1" dirty="0" smtClean="0"/>
          </a:p>
          <a:p>
            <a:endParaRPr lang="el-GR" b="1" i="1" dirty="0" smtClean="0"/>
          </a:p>
          <a:p>
            <a:endParaRPr lang="el-GR" b="1" i="1" dirty="0" smtClean="0"/>
          </a:p>
          <a:p>
            <a:pPr marL="342900" indent="-342900">
              <a:buAutoNum type="arabicPeriod"/>
            </a:pPr>
            <a:r>
              <a:rPr lang="el-GR" b="1" i="1" dirty="0" smtClean="0"/>
              <a:t>Συνθήκη </a:t>
            </a:r>
            <a:r>
              <a:rPr lang="el-GR" b="1" i="1" dirty="0" smtClean="0"/>
              <a:t>Νεϊγύ </a:t>
            </a:r>
            <a:r>
              <a:rPr lang="el-GR" dirty="0" smtClean="0"/>
              <a:t>(14 Νοεμβρίου 19919): Παραίτηση της Βουλγαρίας από τη Δυτική Θράκη. </a:t>
            </a:r>
            <a:endParaRPr lang="el-GR" dirty="0" smtClean="0"/>
          </a:p>
          <a:p>
            <a:pPr marL="342900" indent="-342900"/>
            <a:endParaRPr lang="el-GR" dirty="0" smtClean="0"/>
          </a:p>
          <a:p>
            <a:pPr marL="342900" indent="-342900"/>
            <a:r>
              <a:rPr lang="el-GR" b="1" i="1" dirty="0" smtClean="0"/>
              <a:t>2</a:t>
            </a:r>
            <a:r>
              <a:rPr lang="el-GR" b="1" i="1" dirty="0" smtClean="0"/>
              <a:t>. Συνθήκη Σεβρών </a:t>
            </a:r>
            <a:r>
              <a:rPr lang="el-GR" dirty="0" smtClean="0"/>
              <a:t>(28 Ιουλίου 1920):  Παραχωρείται στην Ελλάδα η Ανατολική Θράκη έως την </a:t>
            </a:r>
            <a:r>
              <a:rPr lang="el-GR" dirty="0" err="1" smtClean="0"/>
              <a:t>Τσατάλτζα</a:t>
            </a:r>
            <a:r>
              <a:rPr lang="el-GR" dirty="0" smtClean="0"/>
              <a:t>, η Ίμβρος, η Τένεδος και η περιοχή της Σμύρνης (επικυριαρχία και δημοψήφισμα μετά την παρέλευση πέντε ετών). </a:t>
            </a:r>
            <a:endParaRPr lang="el-GR" dirty="0" smtClean="0"/>
          </a:p>
          <a:p>
            <a:pPr marL="342900" indent="-342900"/>
            <a:endParaRPr lang="el-GR" dirty="0" smtClean="0"/>
          </a:p>
          <a:p>
            <a:pPr marL="342900" indent="-342900"/>
            <a:r>
              <a:rPr lang="el-GR" dirty="0" smtClean="0"/>
              <a:t>3.Την </a:t>
            </a:r>
            <a:r>
              <a:rPr lang="el-GR" dirty="0" smtClean="0"/>
              <a:t>ίδια μέρα υπογράφεται η </a:t>
            </a:r>
            <a:r>
              <a:rPr lang="el-GR" b="1" dirty="0" smtClean="0"/>
              <a:t>Συνθήκη της Θράκης, </a:t>
            </a:r>
            <a:r>
              <a:rPr lang="el-GR" dirty="0" smtClean="0"/>
              <a:t>με την οποία παραχωρείται στην Ελλάδα από τις Δυνάμεις της </a:t>
            </a:r>
            <a:r>
              <a:rPr lang="el-GR" dirty="0" err="1" smtClean="0"/>
              <a:t>Entente</a:t>
            </a:r>
            <a:r>
              <a:rPr lang="el-GR" dirty="0" smtClean="0"/>
              <a:t> η </a:t>
            </a:r>
            <a:r>
              <a:rPr lang="el-GR" b="1" dirty="0" smtClean="0"/>
              <a:t>Δυτική Θράκη. </a:t>
            </a:r>
            <a:endParaRPr lang="el-GR"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s://player.slideplayer.gr/96/16418179/slides/slide_30.jpg"/>
          <p:cNvPicPr>
            <a:picLocks noChangeAspect="1" noChangeArrowheads="1"/>
          </p:cNvPicPr>
          <p:nvPr/>
        </p:nvPicPr>
        <p:blipFill>
          <a:blip r:embed="rId2"/>
          <a:srcRect/>
          <a:stretch>
            <a:fillRect/>
          </a:stretch>
        </p:blipFill>
        <p:spPr bwMode="auto">
          <a:xfrm>
            <a:off x="-285784" y="-3505200"/>
            <a:ext cx="10194959" cy="105061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285728"/>
            <a:ext cx="8229600" cy="1143000"/>
          </a:xfrm>
        </p:spPr>
        <p:txBody>
          <a:bodyPr/>
          <a:lstStyle/>
          <a:p>
            <a:r>
              <a:rPr lang="el-GR" dirty="0" smtClean="0"/>
              <a:t>ΣΥΝΘΗΚΗ ΛΩΖΑΝΗΣ</a:t>
            </a:r>
            <a:endParaRPr lang="el-GR" dirty="0"/>
          </a:p>
        </p:txBody>
      </p:sp>
      <p:pic>
        <p:nvPicPr>
          <p:cNvPr id="41986" name="Picture 2" descr="C:\Users\user\Pictures\SYNUHKH LVZANNHW.jpg"/>
          <p:cNvPicPr>
            <a:picLocks noGrp="1" noChangeAspect="1" noChangeArrowheads="1"/>
          </p:cNvPicPr>
          <p:nvPr>
            <p:ph idx="1"/>
          </p:nvPr>
        </p:nvPicPr>
        <p:blipFill>
          <a:blip r:embed="rId2"/>
          <a:srcRect/>
          <a:stretch>
            <a:fillRect/>
          </a:stretch>
        </p:blipFill>
        <p:spPr bwMode="auto">
          <a:xfrm>
            <a:off x="1142976" y="1500174"/>
            <a:ext cx="7143800" cy="478634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ΤΕΛΟΣ!</a:t>
            </a:r>
            <a:endParaRPr lang="el-GR" dirty="0"/>
          </a:p>
        </p:txBody>
      </p:sp>
      <p:sp>
        <p:nvSpPr>
          <p:cNvPr id="3" name="2 - Θέση περιεχομένου"/>
          <p:cNvSpPr>
            <a:spLocks noGrp="1"/>
          </p:cNvSpPr>
          <p:nvPr>
            <p:ph idx="1"/>
          </p:nvPr>
        </p:nvSpPr>
        <p:spPr/>
        <p:txBody>
          <a:bodyPr/>
          <a:lstStyle/>
          <a:p>
            <a:r>
              <a:rPr lang="el-GR" dirty="0" smtClean="0"/>
              <a:t>  </a:t>
            </a:r>
            <a:r>
              <a:rPr lang="el-GR" dirty="0" smtClean="0">
                <a:solidFill>
                  <a:srgbClr val="002060"/>
                </a:solidFill>
              </a:rPr>
              <a:t>ΕΥΧΑΡΙΣΤΩ</a:t>
            </a:r>
          </a:p>
          <a:p>
            <a:endParaRPr lang="el-GR" dirty="0" smtClean="0">
              <a:solidFill>
                <a:srgbClr val="002060"/>
              </a:solidFill>
            </a:endParaRPr>
          </a:p>
          <a:p>
            <a:endParaRPr lang="el-GR" dirty="0" smtClean="0">
              <a:solidFill>
                <a:srgbClr val="002060"/>
              </a:solidFill>
            </a:endParaRPr>
          </a:p>
          <a:p>
            <a:r>
              <a:rPr lang="el-GR" dirty="0" smtClean="0">
                <a:solidFill>
                  <a:srgbClr val="002060"/>
                </a:solidFill>
              </a:rPr>
              <a:t> </a:t>
            </a:r>
            <a:r>
              <a:rPr lang="el-GR" dirty="0" smtClean="0">
                <a:solidFill>
                  <a:srgbClr val="C00000"/>
                </a:solidFill>
              </a:rPr>
              <a:t>ΓΙΑ ΤΗΝ ΠΡΟΣΟΧΗ ΣΑΣ!</a:t>
            </a:r>
          </a:p>
          <a:p>
            <a:endParaRPr lang="el-GR" dirty="0" smtClean="0">
              <a:solidFill>
                <a:srgbClr val="002060"/>
              </a:solidFill>
            </a:endParaRPr>
          </a:p>
          <a:p>
            <a:endParaRPr lang="el-GR" dirty="0" smtClean="0"/>
          </a:p>
          <a:p>
            <a:endParaRPr lang="el-GR" dirty="0" smtClean="0"/>
          </a:p>
          <a:p>
            <a:r>
              <a:rPr lang="el-GR" dirty="0" smtClean="0"/>
              <a:t>ΕΠΙΜΕΛΕΙΑ: ΜΑΡΙΑΝΝΑ ΤΕΡΖΑΚΗ 3</a:t>
            </a:r>
            <a:r>
              <a:rPr lang="el-GR" baseline="30000" dirty="0" smtClean="0"/>
              <a:t>ο</a:t>
            </a:r>
            <a:r>
              <a:rPr lang="el-GR" dirty="0" smtClean="0"/>
              <a:t> Γ.Λ.Η</a:t>
            </a:r>
          </a:p>
          <a:p>
            <a:endParaRPr lang="el-GR" dirty="0" smtClean="0"/>
          </a:p>
          <a:p>
            <a:endParaRPr lang="el-GR" dirty="0">
              <a:solidFill>
                <a:srgbClr val="92D05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s://player.slideplayer.gr/96/16418179/slides/slide_35.jpg"/>
          <p:cNvPicPr>
            <a:picLocks noChangeAspect="1" noChangeArrowheads="1"/>
          </p:cNvPicPr>
          <p:nvPr/>
        </p:nvPicPr>
        <p:blipFill>
          <a:blip r:embed="rId2"/>
          <a:srcRect/>
          <a:stretch>
            <a:fillRect/>
          </a:stretch>
        </p:blipFill>
        <p:spPr bwMode="auto">
          <a:xfrm>
            <a:off x="155575" y="-2214602"/>
            <a:ext cx="9753600" cy="9072602"/>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flipV="1">
            <a:off x="323528" y="-243407"/>
            <a:ext cx="8373616" cy="72008"/>
          </a:xfrm>
        </p:spPr>
        <p:txBody>
          <a:bodyPr>
            <a:normAutofit fontScale="90000"/>
          </a:bodyPr>
          <a:lstStyle/>
          <a:p>
            <a:endParaRPr lang="el-GR" dirty="0"/>
          </a:p>
        </p:txBody>
      </p:sp>
      <p:sp>
        <p:nvSpPr>
          <p:cNvPr id="3" name="2 - Θέση περιεχομένου"/>
          <p:cNvSpPr>
            <a:spLocks noGrp="1"/>
          </p:cNvSpPr>
          <p:nvPr>
            <p:ph idx="1"/>
          </p:nvPr>
        </p:nvSpPr>
        <p:spPr>
          <a:xfrm>
            <a:off x="395536" y="188640"/>
            <a:ext cx="8291264" cy="6120720"/>
          </a:xfrm>
        </p:spPr>
        <p:txBody>
          <a:bodyPr>
            <a:normAutofit/>
          </a:bodyPr>
          <a:lstStyle/>
          <a:p>
            <a:r>
              <a:rPr lang="el-GR" sz="2000" dirty="0" smtClean="0">
                <a:latin typeface="+mj-lt"/>
              </a:rPr>
              <a:t>Ωστόσο ο πληθυσμός αυξανόταν με γρήγορους ρυθμούς χωρίς ποτέ να εξαντλούνται τα περιθώρια δημογραφικής εξέλιξης.</a:t>
            </a:r>
          </a:p>
          <a:p>
            <a:endParaRPr lang="el-GR" sz="2000" dirty="0" smtClean="0">
              <a:latin typeface="+mj-lt"/>
            </a:endParaRPr>
          </a:p>
          <a:p>
            <a:r>
              <a:rPr lang="el-GR" sz="2000" dirty="0" smtClean="0">
                <a:latin typeface="+mj-lt"/>
              </a:rPr>
              <a:t>Οι οικονομικές δυνατότητες περιορισμένες και πενιχρά τα πλεονάσματα.</a:t>
            </a:r>
          </a:p>
          <a:p>
            <a:endParaRPr lang="el-GR" sz="2000" dirty="0" smtClean="0">
              <a:latin typeface="+mj-lt"/>
            </a:endParaRPr>
          </a:p>
          <a:p>
            <a:r>
              <a:rPr lang="el-GR" sz="2000" dirty="0" smtClean="0">
                <a:latin typeface="+mj-lt"/>
              </a:rPr>
              <a:t>Καταστροφή σε περιόδους αστάθειας </a:t>
            </a:r>
            <a:r>
              <a:rPr lang="el-GR" sz="2000" dirty="0" err="1" smtClean="0">
                <a:latin typeface="+mj-lt"/>
              </a:rPr>
              <a:t>π.χ</a:t>
            </a:r>
            <a:r>
              <a:rPr lang="el-GR" sz="2000" dirty="0" smtClean="0">
                <a:latin typeface="+mj-lt"/>
              </a:rPr>
              <a:t> ο ναυτικός αποκλεισμός του Πειραιά από τους </a:t>
            </a:r>
            <a:r>
              <a:rPr lang="el-GR" sz="2000" dirty="0" err="1" smtClean="0">
                <a:latin typeface="+mj-lt"/>
              </a:rPr>
              <a:t>Αγγλο</a:t>
            </a:r>
            <a:r>
              <a:rPr lang="el-GR" sz="2000" dirty="0" smtClean="0">
                <a:latin typeface="+mj-lt"/>
              </a:rPr>
              <a:t>-Γάλλους το 1854 στη διάρκεια του Κριμαϊκού πολέμου                  πείνα , αρρώστια , ανθρώπινες απώλειες </a:t>
            </a:r>
          </a:p>
          <a:p>
            <a:r>
              <a:rPr lang="el-GR" sz="2000" dirty="0" smtClean="0">
                <a:latin typeface="+mj-lt"/>
              </a:rPr>
              <a:t>Επιβεβαιώνοντας τις μικρές δυνατότητες της χώρας</a:t>
            </a:r>
          </a:p>
          <a:p>
            <a:endParaRPr lang="el-GR" sz="2000" dirty="0" smtClean="0">
              <a:latin typeface="+mj-lt"/>
            </a:endParaRPr>
          </a:p>
          <a:p>
            <a:r>
              <a:rPr lang="el-GR" sz="2000" dirty="0" smtClean="0">
                <a:latin typeface="+mj-lt"/>
              </a:rPr>
              <a:t>ΔΙΕΡΕΥΝΗΣΗ ΠΙΝΑΚΑ 1.ΣΧ. ΒΙΒΛΙΟΥ : Διαπιστώσεις </a:t>
            </a:r>
            <a:r>
              <a:rPr lang="el-GR" sz="2000" smtClean="0">
                <a:latin typeface="+mj-lt"/>
              </a:rPr>
              <a:t>και συμπεράσματα</a:t>
            </a:r>
            <a:endParaRPr lang="el-GR" sz="2000" dirty="0" smtClean="0">
              <a:latin typeface="+mj-lt"/>
            </a:endParaRPr>
          </a:p>
          <a:p>
            <a:endParaRPr lang="el-GR" sz="2000" dirty="0" smtClean="0">
              <a:latin typeface="+mj-lt"/>
            </a:endParaRPr>
          </a:p>
          <a:p>
            <a:endParaRPr lang="el-GR" sz="2000" dirty="0">
              <a:latin typeface="+mj-lt"/>
            </a:endParaRPr>
          </a:p>
        </p:txBody>
      </p:sp>
      <p:cxnSp>
        <p:nvCxnSpPr>
          <p:cNvPr id="5" name="4 - Ευθύγραμμο βέλος σύνδεσης"/>
          <p:cNvCxnSpPr/>
          <p:nvPr/>
        </p:nvCxnSpPr>
        <p:spPr>
          <a:xfrm>
            <a:off x="3491880" y="3140968"/>
            <a:ext cx="86409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274638"/>
            <a:ext cx="8219256" cy="418058"/>
          </a:xfrm>
        </p:spPr>
        <p:txBody>
          <a:bodyPr>
            <a:noAutofit/>
          </a:bodyPr>
          <a:lstStyle/>
          <a:p>
            <a:r>
              <a:rPr lang="el-GR" sz="2400" dirty="0" smtClean="0">
                <a:solidFill>
                  <a:schemeClr val="tx1"/>
                </a:solidFill>
              </a:rPr>
              <a:t>Β. Οι μετακινήσεις μέσα και έξω από την Ελλάδα</a:t>
            </a:r>
            <a:endParaRPr lang="el-GR" sz="2400" dirty="0">
              <a:solidFill>
                <a:schemeClr val="tx1"/>
              </a:solidFill>
            </a:endParaRPr>
          </a:p>
        </p:txBody>
      </p:sp>
      <p:sp>
        <p:nvSpPr>
          <p:cNvPr id="3" name="2 - Θέση περιεχομένου"/>
          <p:cNvSpPr>
            <a:spLocks noGrp="1"/>
          </p:cNvSpPr>
          <p:nvPr>
            <p:ph idx="1"/>
          </p:nvPr>
        </p:nvSpPr>
        <p:spPr>
          <a:xfrm>
            <a:off x="539552" y="836712"/>
            <a:ext cx="8147248" cy="5832648"/>
          </a:xfrm>
        </p:spPr>
        <p:txBody>
          <a:bodyPr>
            <a:normAutofit/>
          </a:bodyPr>
          <a:lstStyle/>
          <a:p>
            <a:r>
              <a:rPr lang="el-GR" sz="2000" dirty="0" smtClean="0">
                <a:latin typeface="+mj-lt"/>
              </a:rPr>
              <a:t>Ανάπτυξη πόλεων που έμοιαζαν περισσότερο με μεγάλα χωριά και δεν συγκρίνονταν με τα μεγάλα αστικά κέντρα της Δύσης</a:t>
            </a:r>
          </a:p>
          <a:p>
            <a:r>
              <a:rPr lang="el-GR" sz="2000" dirty="0" smtClean="0">
                <a:latin typeface="+mj-lt"/>
              </a:rPr>
              <a:t>( </a:t>
            </a:r>
            <a:r>
              <a:rPr lang="el-GR" sz="2000" dirty="0" err="1" smtClean="0">
                <a:latin typeface="+mj-lt"/>
              </a:rPr>
              <a:t>βιομηχ</a:t>
            </a:r>
            <a:r>
              <a:rPr lang="el-GR" sz="2000" dirty="0" smtClean="0">
                <a:latin typeface="+mj-lt"/>
              </a:rPr>
              <a:t>. Επανάσταση – εδραίωση </a:t>
            </a:r>
            <a:r>
              <a:rPr lang="el-GR" sz="2000" dirty="0" err="1" smtClean="0">
                <a:latin typeface="+mj-lt"/>
              </a:rPr>
              <a:t>καπιταλ</a:t>
            </a:r>
            <a:r>
              <a:rPr lang="el-GR" sz="2000" dirty="0" smtClean="0">
                <a:latin typeface="+mj-lt"/>
              </a:rPr>
              <a:t>. Συστήματος).</a:t>
            </a:r>
          </a:p>
          <a:p>
            <a:endParaRPr lang="el-GR" sz="2000" dirty="0" smtClean="0">
              <a:latin typeface="+mj-lt"/>
            </a:endParaRPr>
          </a:p>
          <a:p>
            <a:r>
              <a:rPr lang="el-GR" sz="2000" dirty="0" smtClean="0">
                <a:latin typeface="+mj-lt"/>
              </a:rPr>
              <a:t>Η μετακίνηση ανθρώπων από την ύπαιθρο στα αστικά κέντρα δε σήμαινε και εγκατάσταση σε αυτά. Γιατί;            Η αργή ανάπτυξη των παραγωγικών δραστηριοτήτων δεν έδινε και πολλές δυνατότητες.</a:t>
            </a:r>
          </a:p>
          <a:p>
            <a:endParaRPr lang="el-GR" sz="2000" dirty="0" smtClean="0">
              <a:latin typeface="+mj-lt"/>
            </a:endParaRPr>
          </a:p>
          <a:p>
            <a:r>
              <a:rPr lang="el-GR" sz="2000" dirty="0" smtClean="0">
                <a:latin typeface="+mj-lt"/>
              </a:rPr>
              <a:t>Συχνό , αντίθετα ήταν το φαινόμενο της μετανάστευσης </a:t>
            </a:r>
            <a:r>
              <a:rPr lang="el-GR" sz="2000" dirty="0" err="1" smtClean="0">
                <a:latin typeface="+mj-lt"/>
              </a:rPr>
              <a:t>αγρ</a:t>
            </a:r>
            <a:r>
              <a:rPr lang="el-GR" sz="2000" dirty="0" smtClean="0">
                <a:latin typeface="+mj-lt"/>
              </a:rPr>
              <a:t>. Πληθυσμού προς τα λιμάνια της Μαύρης Θάλασσας, προς το Δούναβη , τη Ν. Ρωσία , τη </a:t>
            </a:r>
            <a:r>
              <a:rPr lang="el-GR" sz="2000" dirty="0" err="1" smtClean="0">
                <a:latin typeface="+mj-lt"/>
              </a:rPr>
              <a:t>Μ.Ασία</a:t>
            </a:r>
            <a:r>
              <a:rPr lang="el-GR" sz="2000" dirty="0" smtClean="0">
                <a:latin typeface="+mj-lt"/>
              </a:rPr>
              <a:t>, την Αίγυπτο και τα λιμάνια της Αν. Μεσογείου. </a:t>
            </a:r>
          </a:p>
          <a:p>
            <a:endParaRPr lang="el-GR" sz="2000" dirty="0" smtClean="0">
              <a:latin typeface="+mj-lt"/>
            </a:endParaRPr>
          </a:p>
          <a:p>
            <a:r>
              <a:rPr lang="el-GR" sz="2000" dirty="0" smtClean="0">
                <a:latin typeface="+mj-lt"/>
              </a:rPr>
              <a:t>Προς το τέλος του 19 ου αι. ανοίγουν οι δρόμοι προς την Αμερική.</a:t>
            </a:r>
          </a:p>
          <a:p>
            <a:r>
              <a:rPr lang="el-GR" sz="2000" dirty="0" err="1" smtClean="0">
                <a:latin typeface="+mj-lt"/>
              </a:rPr>
              <a:t>Σ’αυτό</a:t>
            </a:r>
            <a:r>
              <a:rPr lang="el-GR" sz="2000" dirty="0" smtClean="0">
                <a:latin typeface="+mj-lt"/>
              </a:rPr>
              <a:t> συντέλεσε και η σταφιδική κρίση             μεταναστευτικό ρεύμα πέρα από τον Ατλαντικό.</a:t>
            </a:r>
            <a:endParaRPr lang="el-GR" sz="2000" dirty="0">
              <a:latin typeface="+mj-lt"/>
            </a:endParaRPr>
          </a:p>
        </p:txBody>
      </p:sp>
      <p:cxnSp>
        <p:nvCxnSpPr>
          <p:cNvPr id="5" name="4 - Ευθύγραμμο βέλος σύνδεσης"/>
          <p:cNvCxnSpPr/>
          <p:nvPr/>
        </p:nvCxnSpPr>
        <p:spPr>
          <a:xfrm>
            <a:off x="5796136" y="2996952"/>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7 - Ευθύγραμμο βέλος σύνδεσης"/>
          <p:cNvCxnSpPr/>
          <p:nvPr/>
        </p:nvCxnSpPr>
        <p:spPr>
          <a:xfrm>
            <a:off x="5652120" y="6093296"/>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6 - Ευθύγραμμο βέλος σύνδεσης"/>
          <p:cNvCxnSpPr/>
          <p:nvPr/>
        </p:nvCxnSpPr>
        <p:spPr>
          <a:xfrm>
            <a:off x="5786446" y="2786058"/>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243407"/>
            <a:ext cx="8157592" cy="243407"/>
          </a:xfrm>
        </p:spPr>
        <p:txBody>
          <a:bodyPr>
            <a:normAutofit fontScale="90000"/>
          </a:bodyPr>
          <a:lstStyle/>
          <a:p>
            <a:endParaRPr lang="el-GR"/>
          </a:p>
        </p:txBody>
      </p:sp>
      <p:sp>
        <p:nvSpPr>
          <p:cNvPr id="3" name="2 - Θέση κειμένου"/>
          <p:cNvSpPr>
            <a:spLocks noGrp="1"/>
          </p:cNvSpPr>
          <p:nvPr>
            <p:ph type="body" idx="1"/>
          </p:nvPr>
        </p:nvSpPr>
        <p:spPr>
          <a:xfrm>
            <a:off x="467544" y="404665"/>
            <a:ext cx="4029844" cy="1152127"/>
          </a:xfrm>
        </p:spPr>
        <p:txBody>
          <a:bodyPr/>
          <a:lstStyle/>
          <a:p>
            <a:r>
              <a:rPr lang="el-GR" dirty="0" err="1" smtClean="0"/>
              <a:t>Σκηνη</a:t>
            </a:r>
            <a:r>
              <a:rPr lang="el-GR" dirty="0" smtClean="0"/>
              <a:t> </a:t>
            </a:r>
            <a:r>
              <a:rPr lang="el-GR" dirty="0" err="1" smtClean="0"/>
              <a:t>θερισμου</a:t>
            </a:r>
            <a:endParaRPr lang="el-GR" dirty="0"/>
          </a:p>
        </p:txBody>
      </p:sp>
      <p:sp>
        <p:nvSpPr>
          <p:cNvPr id="4" name="3 - Θέση κειμένου"/>
          <p:cNvSpPr>
            <a:spLocks noGrp="1"/>
          </p:cNvSpPr>
          <p:nvPr>
            <p:ph type="body" sz="half" idx="3"/>
          </p:nvPr>
        </p:nvSpPr>
        <p:spPr>
          <a:xfrm>
            <a:off x="4716016" y="620689"/>
            <a:ext cx="3970784" cy="864096"/>
          </a:xfrm>
        </p:spPr>
        <p:txBody>
          <a:bodyPr>
            <a:normAutofit/>
          </a:bodyPr>
          <a:lstStyle/>
          <a:p>
            <a:r>
              <a:rPr lang="el-GR" dirty="0" smtClean="0"/>
              <a:t>Η </a:t>
            </a:r>
            <a:r>
              <a:rPr lang="el-GR" dirty="0" err="1" smtClean="0"/>
              <a:t>αθηνα</a:t>
            </a:r>
            <a:r>
              <a:rPr lang="el-GR" dirty="0" smtClean="0"/>
              <a:t> στις </a:t>
            </a:r>
            <a:r>
              <a:rPr lang="el-GR" dirty="0" err="1" smtClean="0"/>
              <a:t>αρχεσ</a:t>
            </a:r>
            <a:r>
              <a:rPr lang="el-GR" dirty="0" smtClean="0"/>
              <a:t> του </a:t>
            </a:r>
            <a:r>
              <a:rPr lang="el-GR" dirty="0" err="1" smtClean="0"/>
              <a:t>αιωνα</a:t>
            </a:r>
            <a:endParaRPr lang="el-GR" dirty="0"/>
          </a:p>
        </p:txBody>
      </p:sp>
      <p:pic>
        <p:nvPicPr>
          <p:cNvPr id="1026" name="Picture 2" descr="C:\Users\Marianna\Pictures\αγροτικη οικονομια.jpg"/>
          <p:cNvPicPr>
            <a:picLocks noGrp="1" noChangeAspect="1" noChangeArrowheads="1"/>
          </p:cNvPicPr>
          <p:nvPr>
            <p:ph sz="quarter" idx="2"/>
          </p:nvPr>
        </p:nvPicPr>
        <p:blipFill>
          <a:blip r:embed="rId2" cstate="print"/>
          <a:srcRect/>
          <a:stretch>
            <a:fillRect/>
          </a:stretch>
        </p:blipFill>
        <p:spPr bwMode="auto">
          <a:xfrm>
            <a:off x="323528" y="1988840"/>
            <a:ext cx="4040188" cy="3030141"/>
          </a:xfrm>
          <a:prstGeom prst="rect">
            <a:avLst/>
          </a:prstGeom>
          <a:noFill/>
        </p:spPr>
      </p:pic>
      <p:pic>
        <p:nvPicPr>
          <p:cNvPr id="1027" name="Picture 3" descr="C:\Users\Marianna\Pictures\αστικοποιηση.jpg"/>
          <p:cNvPicPr>
            <a:picLocks noGrp="1" noChangeAspect="1" noChangeArrowheads="1"/>
          </p:cNvPicPr>
          <p:nvPr>
            <p:ph sz="quarter" idx="4"/>
          </p:nvPr>
        </p:nvPicPr>
        <p:blipFill>
          <a:blip r:embed="rId3" cstate="print"/>
          <a:srcRect/>
          <a:stretch>
            <a:fillRect/>
          </a:stretch>
        </p:blipFill>
        <p:spPr bwMode="auto">
          <a:xfrm>
            <a:off x="4788024" y="2060848"/>
            <a:ext cx="3917067" cy="3096344"/>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000" dirty="0" smtClean="0">
                <a:solidFill>
                  <a:schemeClr val="tx1"/>
                </a:solidFill>
              </a:rPr>
              <a:t>2. ΟΙ ΠΑΡΑΓΩΓΙΚΕΣ ΔΥΝΑΜΕΙΣ ΜΕΣΑ ΚΑΙ ΕΞΩ ΑΠΌ ΤΗΝ ΕΛΛΑΔΑ</a:t>
            </a:r>
            <a:br>
              <a:rPr lang="el-GR" sz="2000" dirty="0" smtClean="0">
                <a:solidFill>
                  <a:schemeClr val="tx1"/>
                </a:solidFill>
              </a:rPr>
            </a:br>
            <a:r>
              <a:rPr lang="el-GR" sz="2000" dirty="0" smtClean="0">
                <a:solidFill>
                  <a:schemeClr val="tx1"/>
                </a:solidFill>
              </a:rPr>
              <a:t>ΚΑΙ Η ΜΕΓΑΛΗ ΙΔΕΑ</a:t>
            </a:r>
            <a:endParaRPr lang="el-GR" sz="2000" dirty="0">
              <a:solidFill>
                <a:schemeClr val="tx1"/>
              </a:solidFill>
            </a:endParaRPr>
          </a:p>
        </p:txBody>
      </p:sp>
      <p:sp>
        <p:nvSpPr>
          <p:cNvPr id="3" name="2 - Ορθογώνιο"/>
          <p:cNvSpPr/>
          <p:nvPr/>
        </p:nvSpPr>
        <p:spPr>
          <a:xfrm>
            <a:off x="1071538" y="1500174"/>
            <a:ext cx="6858048" cy="4893647"/>
          </a:xfrm>
          <a:prstGeom prst="rect">
            <a:avLst/>
          </a:prstGeom>
        </p:spPr>
        <p:txBody>
          <a:bodyPr wrap="square">
            <a:spAutoFit/>
          </a:bodyPr>
          <a:lstStyle/>
          <a:p>
            <a:r>
              <a:rPr lang="el-GR" sz="2400" b="1" dirty="0" smtClean="0"/>
              <a:t>Τα μέσα παραγωγής ( μέσα εργασίας: </a:t>
            </a:r>
            <a:r>
              <a:rPr lang="el-GR" sz="2400" dirty="0" err="1" smtClean="0"/>
              <a:t>π.χ</a:t>
            </a:r>
            <a:r>
              <a:rPr lang="el-GR" sz="2400" dirty="0" smtClean="0"/>
              <a:t> γη</a:t>
            </a:r>
            <a:r>
              <a:rPr lang="el-GR" sz="2400" b="1" dirty="0" smtClean="0"/>
              <a:t>         </a:t>
            </a:r>
            <a:r>
              <a:rPr lang="el-GR" sz="2400" dirty="0" smtClean="0"/>
              <a:t>καλλιέργεια προϊόντων + εργαλεία παραγωγής         αντικείμενα</a:t>
            </a:r>
            <a:r>
              <a:rPr lang="el-GR" sz="2400" smtClean="0"/>
              <a:t>+ μηχανές) που </a:t>
            </a:r>
            <a:r>
              <a:rPr lang="el-GR" sz="2400" dirty="0" smtClean="0"/>
              <a:t>με τη βοήθειά τους παράγονται τα υλικά </a:t>
            </a:r>
            <a:r>
              <a:rPr lang="el-GR" sz="2400" smtClean="0"/>
              <a:t>αγαθά,</a:t>
            </a:r>
          </a:p>
          <a:p>
            <a:r>
              <a:rPr lang="el-GR" sz="2400" smtClean="0"/>
              <a:t> </a:t>
            </a:r>
            <a:r>
              <a:rPr lang="el-GR" sz="2400" b="1" dirty="0" smtClean="0"/>
              <a:t>οι άνθρωποι </a:t>
            </a:r>
            <a:r>
              <a:rPr lang="el-GR" sz="2400" dirty="0" smtClean="0"/>
              <a:t>(η εργατική τους δύναμη), που τα βάζουν σε κίνηση αυτά τα μέσα παραγωγής και πραγματοποιούν την παραγωγή των υλικών αγαθών, </a:t>
            </a:r>
            <a:r>
              <a:rPr lang="el-GR" sz="2400" u="sng" dirty="0" smtClean="0"/>
              <a:t>χάρη σε μια ορισμένη παραγωγική πείρα </a:t>
            </a:r>
            <a:r>
              <a:rPr lang="el-GR" sz="2400" dirty="0" smtClean="0"/>
              <a:t>και τριβή στη δουλειά, αποτελούν τις </a:t>
            </a:r>
            <a:r>
              <a:rPr lang="el-GR" sz="2400" b="1" dirty="0" smtClean="0"/>
              <a:t>παραγωγικές δυνάμεις.</a:t>
            </a:r>
          </a:p>
          <a:p>
            <a:r>
              <a:rPr lang="el-GR" sz="2400" dirty="0" smtClean="0"/>
              <a:t>Οι παραγωγικές δυνάμεις εκφράζουν τη σχέση των ανθρώπων προς τα αντικείμενα και τις δυνάμεις της φύσης, που χρησιμοποιούνται για την παραγωγή των υλικών αγαθών</a:t>
            </a:r>
            <a:endParaRPr lang="el-GR" sz="2400" dirty="0"/>
          </a:p>
        </p:txBody>
      </p:sp>
      <p:cxnSp>
        <p:nvCxnSpPr>
          <p:cNvPr id="5" name="4 - Ευθύγραμμο βέλος σύνδεσης"/>
          <p:cNvCxnSpPr/>
          <p:nvPr/>
        </p:nvCxnSpPr>
        <p:spPr>
          <a:xfrm>
            <a:off x="5572132" y="1785926"/>
            <a:ext cx="28575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12 - Ευθύγραμμο βέλος σύνδεσης"/>
          <p:cNvCxnSpPr/>
          <p:nvPr/>
        </p:nvCxnSpPr>
        <p:spPr>
          <a:xfrm>
            <a:off x="4429124" y="2071678"/>
            <a:ext cx="7143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16 - Ευθύγραμμο βέλος σύνδεσης"/>
          <p:cNvCxnSpPr/>
          <p:nvPr/>
        </p:nvCxnSpPr>
        <p:spPr>
          <a:xfrm>
            <a:off x="4429124" y="2071678"/>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18 - Ευθύγραμμο βέλος σύνδεσης"/>
          <p:cNvCxnSpPr/>
          <p:nvPr/>
        </p:nvCxnSpPr>
        <p:spPr>
          <a:xfrm>
            <a:off x="7072330" y="1928802"/>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23 - Διάγραμμα ροής: Παραπομπή"/>
          <p:cNvSpPr/>
          <p:nvPr/>
        </p:nvSpPr>
        <p:spPr>
          <a:xfrm>
            <a:off x="954381" y="1785926"/>
            <a:ext cx="188595"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24 - Διάγραμμα ροής: Διεργασία"/>
          <p:cNvSpPr/>
          <p:nvPr/>
        </p:nvSpPr>
        <p:spPr>
          <a:xfrm flipH="1" flipV="1">
            <a:off x="928662" y="3143248"/>
            <a:ext cx="240033" cy="7143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25 - Διάγραμμα ροής: Διεργασία"/>
          <p:cNvSpPr/>
          <p:nvPr/>
        </p:nvSpPr>
        <p:spPr>
          <a:xfrm flipH="1">
            <a:off x="1000100" y="4429132"/>
            <a:ext cx="214314" cy="7143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0070C0"/>
                </a:solidFill>
                <a:effectLst/>
              </a:rPr>
              <a:t>ΛΙΜΑΝΙΑ ΜΑΥΡΗΣ ΘΑΛΑΣΣΑΣ</a:t>
            </a:r>
            <a:endParaRPr lang="el-GR" dirty="0">
              <a:solidFill>
                <a:srgbClr val="0070C0"/>
              </a:solidFill>
              <a:effectLst/>
            </a:endParaRPr>
          </a:p>
        </p:txBody>
      </p:sp>
      <p:pic>
        <p:nvPicPr>
          <p:cNvPr id="25602" name="Picture 2" descr="C:\Users\user\Pictures\ΜαύρηΘάλασσα.png"/>
          <p:cNvPicPr>
            <a:picLocks noGrp="1" noChangeAspect="1" noChangeArrowheads="1"/>
          </p:cNvPicPr>
          <p:nvPr>
            <p:ph idx="1"/>
          </p:nvPr>
        </p:nvPicPr>
        <p:blipFill>
          <a:blip r:embed="rId2"/>
          <a:srcRect/>
          <a:stretch>
            <a:fillRect/>
          </a:stretch>
        </p:blipFill>
        <p:spPr bwMode="auto">
          <a:xfrm>
            <a:off x="571472" y="1357298"/>
            <a:ext cx="8072494" cy="507209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ΔΟΥΝΑΒΗΣ</a:t>
            </a:r>
            <a:endParaRPr lang="el-GR" dirty="0"/>
          </a:p>
        </p:txBody>
      </p:sp>
      <p:pic>
        <p:nvPicPr>
          <p:cNvPr id="26628" name="Picture 4" descr="C:\Users\user\Pictures\Danubemap.png"/>
          <p:cNvPicPr>
            <a:picLocks noGrp="1" noChangeAspect="1" noChangeArrowheads="1"/>
          </p:cNvPicPr>
          <p:nvPr>
            <p:ph idx="1"/>
          </p:nvPr>
        </p:nvPicPr>
        <p:blipFill>
          <a:blip r:embed="rId2"/>
          <a:srcRect/>
          <a:stretch>
            <a:fillRect/>
          </a:stretch>
        </p:blipFill>
        <p:spPr bwMode="auto">
          <a:xfrm>
            <a:off x="908179" y="1600200"/>
            <a:ext cx="7327641" cy="470852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0000"/>
                </a:solidFill>
                <a:effectLst/>
              </a:rPr>
              <a:t>Σύνδεση με Ανατολή</a:t>
            </a:r>
            <a:endParaRPr lang="el-GR" dirty="0">
              <a:solidFill>
                <a:srgbClr val="FF0000"/>
              </a:solidFill>
              <a:effectLst/>
            </a:endParaRPr>
          </a:p>
        </p:txBody>
      </p:sp>
      <p:sp>
        <p:nvSpPr>
          <p:cNvPr id="3" name="2 - Θέση περιεχομένου"/>
          <p:cNvSpPr>
            <a:spLocks noGrp="1"/>
          </p:cNvSpPr>
          <p:nvPr>
            <p:ph idx="1"/>
          </p:nvPr>
        </p:nvSpPr>
        <p:spPr/>
        <p:txBody>
          <a:bodyPr/>
          <a:lstStyle/>
          <a:p>
            <a:r>
              <a:rPr lang="el-GR" dirty="0" smtClean="0"/>
              <a:t>Πολλές δεκαετίες, μετά την ανεξαρτησία της, η Ελλάδα εξακολουθούσε να μοιάζει περισσότερο με την Ανατολή παρά με τη Δύση, παρ' όλο που η τελευταία υπήρξε το ζητούμενο, το επιθυμητό, το σημείο αναφοράς όλα αυτά τα χρόνια. Απουσίαζαν τα ισχυρά κέντρα ανάπτυξης, οι «ατμομηχανές» της οικονομικής και τεχνικής προόδου. Πώς θα μπορούσαν άλλωστε να υπάρξουν, όταν απουσίαζαν όλα όσα ήταν αναγκαία και προαπαιτούμενα για τη δημιουργία τους;</a:t>
            </a:r>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000" dirty="0" smtClean="0">
                <a:solidFill>
                  <a:srgbClr val="FF0000"/>
                </a:solidFill>
                <a:effectLst/>
              </a:rPr>
              <a:t>Α.  ΑΔΥΝΑΜΙΕΣ  ΕΛΛΗΝΙΚΟΥ ΚΡΑΤΟΥΣ</a:t>
            </a:r>
            <a:endParaRPr lang="el-GR" sz="2000" dirty="0">
              <a:solidFill>
                <a:srgbClr val="FF0000"/>
              </a:solidFill>
              <a:effectLst/>
            </a:endParaRPr>
          </a:p>
        </p:txBody>
      </p:sp>
      <p:sp>
        <p:nvSpPr>
          <p:cNvPr id="3" name="2 - Θέση περιεχομένου"/>
          <p:cNvSpPr>
            <a:spLocks noGrp="1"/>
          </p:cNvSpPr>
          <p:nvPr>
            <p:ph idx="1"/>
          </p:nvPr>
        </p:nvSpPr>
        <p:spPr/>
        <p:txBody>
          <a:bodyPr/>
          <a:lstStyle/>
          <a:p>
            <a:r>
              <a:rPr lang="el-GR" dirty="0" smtClean="0"/>
              <a:t>Δε διέθετε πρώτες ύλες</a:t>
            </a:r>
          </a:p>
          <a:p>
            <a:r>
              <a:rPr lang="el-GR" dirty="0" smtClean="0"/>
              <a:t>Εκπαιδευμένο εργατικό δυναμικό</a:t>
            </a:r>
          </a:p>
          <a:p>
            <a:r>
              <a:rPr lang="el-GR" b="1" dirty="0" smtClean="0"/>
              <a:t>Κεφάλαια*</a:t>
            </a:r>
          </a:p>
          <a:p>
            <a:r>
              <a:rPr lang="el-GR" dirty="0" smtClean="0"/>
              <a:t>( σημ. να προστεθούν και οι προηγούμενες πληροφορίες όπως </a:t>
            </a:r>
            <a:r>
              <a:rPr lang="el-GR" dirty="0" err="1" smtClean="0"/>
              <a:t>π.χ</a:t>
            </a:r>
            <a:endParaRPr lang="el-GR" dirty="0" smtClean="0"/>
          </a:p>
          <a:p>
            <a:r>
              <a:rPr lang="el-GR" dirty="0" smtClean="0"/>
              <a:t>Μικρό σε έκταση      λίγος πληθυσμός με μειωμένη</a:t>
            </a:r>
          </a:p>
          <a:p>
            <a:r>
              <a:rPr lang="el-GR" dirty="0" smtClean="0"/>
              <a:t>παραγωγική και αγοραστική ικανότητα</a:t>
            </a:r>
          </a:p>
          <a:p>
            <a:r>
              <a:rPr lang="el-GR" dirty="0" smtClean="0"/>
              <a:t>Φτωχό με απαρχαιωμένες δομές και παραδοσιακούς τρόπους παραγωγής)</a:t>
            </a:r>
            <a:endParaRPr lang="el-GR" dirty="0"/>
          </a:p>
        </p:txBody>
      </p:sp>
      <p:cxnSp>
        <p:nvCxnSpPr>
          <p:cNvPr id="5" name="4 - Ευθύγραμμο βέλος σύνδεσης"/>
          <p:cNvCxnSpPr/>
          <p:nvPr/>
        </p:nvCxnSpPr>
        <p:spPr>
          <a:xfrm>
            <a:off x="3643306" y="4429132"/>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ΜΙΚΡΑ ΑΣΙΑ</a:t>
            </a:r>
            <a:endParaRPr lang="el-GR" dirty="0"/>
          </a:p>
        </p:txBody>
      </p:sp>
      <p:pic>
        <p:nvPicPr>
          <p:cNvPr id="27650" name="Picture 2" descr="C:\Users\user\Pictures\MIKRA ASIA.jpg"/>
          <p:cNvPicPr>
            <a:picLocks noGrp="1" noChangeAspect="1" noChangeArrowheads="1"/>
          </p:cNvPicPr>
          <p:nvPr>
            <p:ph idx="1"/>
          </p:nvPr>
        </p:nvPicPr>
        <p:blipFill>
          <a:blip r:embed="rId2"/>
          <a:srcRect/>
          <a:stretch>
            <a:fillRect/>
          </a:stretch>
        </p:blipFill>
        <p:spPr bwMode="auto">
          <a:xfrm>
            <a:off x="1571604" y="2000240"/>
            <a:ext cx="6072230" cy="392909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ΑΙΓΥΠΤΟΣ</a:t>
            </a:r>
            <a:endParaRPr lang="el-GR" dirty="0"/>
          </a:p>
        </p:txBody>
      </p:sp>
      <p:pic>
        <p:nvPicPr>
          <p:cNvPr id="28674" name="Picture 2" descr="C:\Users\user\Pictures\Aigyptos_01.jpg"/>
          <p:cNvPicPr>
            <a:picLocks noGrp="1" noChangeAspect="1" noChangeArrowheads="1"/>
          </p:cNvPicPr>
          <p:nvPr>
            <p:ph idx="1"/>
          </p:nvPr>
        </p:nvPicPr>
        <p:blipFill>
          <a:blip r:embed="rId2"/>
          <a:srcRect/>
          <a:stretch>
            <a:fillRect/>
          </a:stretch>
        </p:blipFill>
        <p:spPr bwMode="auto">
          <a:xfrm>
            <a:off x="2357422" y="1500174"/>
            <a:ext cx="4071966" cy="5072098"/>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0000"/>
                </a:solidFill>
              </a:rPr>
              <a:t>ΚΕΦΑΛΑΙΑ*</a:t>
            </a:r>
            <a:endParaRPr lang="el-GR" dirty="0">
              <a:solidFill>
                <a:srgbClr val="FF0000"/>
              </a:solidFill>
            </a:endParaRPr>
          </a:p>
        </p:txBody>
      </p:sp>
      <p:sp>
        <p:nvSpPr>
          <p:cNvPr id="3" name="2 - Θέση περιεχομένου"/>
          <p:cNvSpPr>
            <a:spLocks noGrp="1"/>
          </p:cNvSpPr>
          <p:nvPr>
            <p:ph sz="half" idx="1"/>
          </p:nvPr>
        </p:nvSpPr>
        <p:spPr>
          <a:xfrm>
            <a:off x="457200" y="1600200"/>
            <a:ext cx="4038600" cy="5257800"/>
          </a:xfrm>
        </p:spPr>
        <p:txBody>
          <a:bodyPr/>
          <a:lstStyle/>
          <a:p>
            <a:r>
              <a:rPr lang="el-GR" dirty="0" smtClean="0">
                <a:solidFill>
                  <a:srgbClr val="FF0000"/>
                </a:solidFill>
              </a:rPr>
              <a:t>ΕΛΛΗΝΕΣ ΤΟΥ ΕΞΩΤΕΡΙΚΟΥ</a:t>
            </a:r>
          </a:p>
          <a:p>
            <a:r>
              <a:rPr lang="el-GR" dirty="0" smtClean="0"/>
              <a:t>Διέθεταν μεγάλα κεφάλαια</a:t>
            </a:r>
          </a:p>
          <a:p>
            <a:r>
              <a:rPr lang="el-GR" dirty="0" smtClean="0"/>
              <a:t>Προτιμούσαν να τα επενδύσουν σε περιοχές της Αν. Μεσογείου και όχι στο ελληνικό κράτος.</a:t>
            </a:r>
          </a:p>
          <a:p>
            <a:r>
              <a:rPr lang="el-GR" dirty="0" smtClean="0">
                <a:solidFill>
                  <a:srgbClr val="FF0000"/>
                </a:solidFill>
              </a:rPr>
              <a:t>Η κατάσταση αλλάζει τέλη 19</a:t>
            </a:r>
            <a:r>
              <a:rPr lang="el-GR" baseline="30000" dirty="0" smtClean="0">
                <a:solidFill>
                  <a:srgbClr val="FF0000"/>
                </a:solidFill>
              </a:rPr>
              <a:t>ου</a:t>
            </a:r>
            <a:r>
              <a:rPr lang="el-GR" dirty="0" smtClean="0">
                <a:solidFill>
                  <a:srgbClr val="FF0000"/>
                </a:solidFill>
              </a:rPr>
              <a:t> αι</a:t>
            </a:r>
            <a:endParaRPr lang="el-GR" dirty="0" smtClean="0"/>
          </a:p>
          <a:p>
            <a:pPr>
              <a:buNone/>
            </a:pPr>
            <a:r>
              <a:rPr lang="el-GR" dirty="0" smtClean="0">
                <a:solidFill>
                  <a:srgbClr val="FF0000"/>
                </a:solidFill>
              </a:rPr>
              <a:t>     </a:t>
            </a:r>
            <a:endParaRPr lang="el-GR" dirty="0" smtClean="0"/>
          </a:p>
          <a:p>
            <a:endParaRPr lang="el-GR" dirty="0" smtClean="0"/>
          </a:p>
          <a:p>
            <a:endParaRPr lang="el-GR" dirty="0" smtClean="0"/>
          </a:p>
          <a:p>
            <a:endParaRPr lang="el-GR" dirty="0"/>
          </a:p>
        </p:txBody>
      </p:sp>
      <p:sp>
        <p:nvSpPr>
          <p:cNvPr id="4" name="3 - Θέση περιεχομένου"/>
          <p:cNvSpPr>
            <a:spLocks noGrp="1"/>
          </p:cNvSpPr>
          <p:nvPr>
            <p:ph sz="half" idx="2"/>
          </p:nvPr>
        </p:nvSpPr>
        <p:spPr/>
        <p:txBody>
          <a:bodyPr/>
          <a:lstStyle/>
          <a:p>
            <a:r>
              <a:rPr lang="el-GR" dirty="0" smtClean="0">
                <a:solidFill>
                  <a:srgbClr val="FF0000"/>
                </a:solidFill>
              </a:rPr>
              <a:t>ΕΓΧΩΡΙΟΙ ΑΣΤΟΙ</a:t>
            </a:r>
          </a:p>
          <a:p>
            <a:endParaRPr lang="el-GR" dirty="0" smtClean="0">
              <a:solidFill>
                <a:srgbClr val="FF0000"/>
              </a:solidFill>
            </a:endParaRPr>
          </a:p>
          <a:p>
            <a:r>
              <a:rPr lang="el-GR" dirty="0" smtClean="0"/>
              <a:t>Διέθεταν μικρά κεφάλαια</a:t>
            </a:r>
          </a:p>
          <a:p>
            <a:r>
              <a:rPr lang="el-GR" dirty="0" smtClean="0"/>
              <a:t>Επενδυμένα στο εσωτερικό με αβέβαιο μέλλον</a:t>
            </a:r>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0000"/>
                </a:solidFill>
              </a:rPr>
              <a:t>Ο εκτός συνόρων ελληνισμός</a:t>
            </a:r>
            <a:endParaRPr lang="el-GR" dirty="0">
              <a:solidFill>
                <a:srgbClr val="FF0000"/>
              </a:solidFill>
            </a:endParaRPr>
          </a:p>
        </p:txBody>
      </p:sp>
      <p:sp>
        <p:nvSpPr>
          <p:cNvPr id="3" name="2 - Θέση περιεχομένου"/>
          <p:cNvSpPr>
            <a:spLocks noGrp="1"/>
          </p:cNvSpPr>
          <p:nvPr>
            <p:ph idx="1"/>
          </p:nvPr>
        </p:nvSpPr>
        <p:spPr/>
        <p:txBody>
          <a:bodyPr>
            <a:normAutofit fontScale="70000" lnSpcReduction="20000"/>
          </a:bodyPr>
          <a:lstStyle/>
          <a:p>
            <a:r>
              <a:rPr lang="el-GR" dirty="0" smtClean="0"/>
              <a:t>Επιπλέον, η χώρα ανταγωνιζόταν τον εαυτό της. </a:t>
            </a:r>
          </a:p>
          <a:p>
            <a:r>
              <a:rPr lang="el-GR" dirty="0" smtClean="0"/>
              <a:t>Έξω από τα σύνορά της υπήρχαν ισχυρά κέντρα ελληνισμού, πνευματικά, οικονομικά, παραγωγικά, τα οποία πολλές φορές κυριαρχούσαν στο χώρο τους αλλά και σε ευρύτερες περιοχές. Έλληνες, ελληνικά κεφάλαια και πλούτος υπήρχαν και αναπτύσσονταν από την Ουκρανία ως το Σουδάν, από το Δούναβη ως τον Καύκασο και από τη Σμύρνη ως την Κιλικία. </a:t>
            </a:r>
          </a:p>
          <a:p>
            <a:r>
              <a:rPr lang="el-GR" dirty="0" smtClean="0"/>
              <a:t>Για τους Έλληνες των περιοχών αυτών το μικρό ελληνικό βασίλειο ήταν για πολλά χρόνια μια κακή ανάμνηση μάλλον, ένας φτωχός και ίσως ανεπρόκοπος συγγενής. Οι δικές τους επιτυχίες φάνταζαν ολότελα ξένες σε σύγκριση με τη στασιμότητα και την ένδεια της μικρής Ελλάδας.</a:t>
            </a:r>
          </a:p>
          <a:p>
            <a:r>
              <a:rPr lang="el-GR" dirty="0" smtClean="0"/>
              <a:t> Χρειάστηκε να δυσκολέψουν γι' αυτούς οι οικονομικές και πολιτικές συνθήκες, προς το τέλος κυρίως του 19ου αιώνα, για να ανακαλύψουν τη σημασία που είχε η φτωχή τους πατρίδα, ως ασφαλές καταφύγιο και ως πεδίο ανάπτυξης οικονομικών δραστηριοτήτων.</a:t>
            </a:r>
            <a:endParaRPr 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642910" y="571480"/>
            <a:ext cx="7643866" cy="2677656"/>
          </a:xfrm>
          <a:prstGeom prst="rect">
            <a:avLst/>
          </a:prstGeom>
        </p:spPr>
        <p:txBody>
          <a:bodyPr wrap="square">
            <a:spAutoFit/>
          </a:bodyPr>
          <a:lstStyle/>
          <a:p>
            <a:r>
              <a:rPr lang="el-GR" sz="2400" b="1" i="1" dirty="0" smtClean="0"/>
              <a:t>1947</a:t>
            </a:r>
            <a:r>
              <a:rPr lang="el-GR" sz="2400" b="1" dirty="0" smtClean="0"/>
              <a:t> Προσάρτηση </a:t>
            </a:r>
            <a:r>
              <a:rPr lang="el-GR" sz="2400" b="1" dirty="0" smtClean="0"/>
              <a:t>Δωδεκανήσου</a:t>
            </a:r>
          </a:p>
          <a:p>
            <a:endParaRPr lang="el-GR" sz="2400" dirty="0" smtClean="0"/>
          </a:p>
          <a:p>
            <a:r>
              <a:rPr lang="el-GR" sz="2400" b="1" i="1" dirty="0" smtClean="0"/>
              <a:t>1. Συνθήκη Παρισίων </a:t>
            </a:r>
            <a:r>
              <a:rPr lang="el-GR" sz="2400" dirty="0" smtClean="0"/>
              <a:t>(10 Φεβρουαρίου 1947): Τα Δωδεκάνησα παραχωρούνται στην Ελλάδα και επαναβεβαιώνεται </a:t>
            </a:r>
            <a:r>
              <a:rPr lang="el-GR" sz="2400" dirty="0" smtClean="0"/>
              <a:t>η </a:t>
            </a:r>
            <a:r>
              <a:rPr lang="el-GR" sz="2400" dirty="0" smtClean="0"/>
              <a:t>ισχύς της </a:t>
            </a:r>
            <a:r>
              <a:rPr lang="el-GR" sz="2400" dirty="0" err="1" smtClean="0"/>
              <a:t>Ιταλοτουρκικής</a:t>
            </a:r>
            <a:r>
              <a:rPr lang="el-GR" sz="2400" dirty="0" smtClean="0"/>
              <a:t> Συνθήκης της 24ης Ιουλίου 1924, που </a:t>
            </a:r>
            <a:r>
              <a:rPr lang="el-GR" sz="2400" dirty="0" smtClean="0"/>
              <a:t>προβλέπει </a:t>
            </a:r>
            <a:r>
              <a:rPr lang="el-GR" sz="2400" dirty="0" smtClean="0"/>
              <a:t>την παραίτηση της Τουρκίας από κάθε διεκδίκηση της Δωδεκανήσου.</a:t>
            </a:r>
            <a:endParaRPr lang="el-GR"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214290"/>
            <a:ext cx="7639118" cy="857256"/>
          </a:xfrm>
        </p:spPr>
        <p:txBody>
          <a:bodyPr>
            <a:normAutofit fontScale="90000"/>
          </a:bodyPr>
          <a:lstStyle/>
          <a:p>
            <a:r>
              <a:rPr lang="el-GR" sz="2400" dirty="0" smtClean="0">
                <a:solidFill>
                  <a:schemeClr val="tx1"/>
                </a:solidFill>
                <a:effectLst/>
              </a:rPr>
              <a:t>Α. Η ΕΛΛΗΝΙΚΗ ΟΙΚΟΝΟΜΙΑ ΜΕΤΑ ΤΗΝ ΕΠΑΝΑΣΤΑΣΗ</a:t>
            </a:r>
            <a:br>
              <a:rPr lang="el-GR" sz="2400" dirty="0" smtClean="0">
                <a:solidFill>
                  <a:schemeClr val="tx1"/>
                </a:solidFill>
                <a:effectLst/>
              </a:rPr>
            </a:br>
            <a:r>
              <a:rPr lang="el-GR" sz="2400" dirty="0" smtClean="0">
                <a:solidFill>
                  <a:schemeClr val="tx1"/>
                </a:solidFill>
                <a:effectLst/>
              </a:rPr>
              <a:t>Α΄ΜΕΡΟΣ</a:t>
            </a:r>
            <a:endParaRPr lang="el-GR" sz="2400" dirty="0">
              <a:solidFill>
                <a:schemeClr val="tx1"/>
              </a:solidFill>
              <a:effectLst/>
            </a:endParaRPr>
          </a:p>
        </p:txBody>
      </p:sp>
      <p:sp>
        <p:nvSpPr>
          <p:cNvPr id="3" name="2 - Θέση περιεχομένου"/>
          <p:cNvSpPr>
            <a:spLocks noGrp="1"/>
          </p:cNvSpPr>
          <p:nvPr>
            <p:ph idx="1"/>
          </p:nvPr>
        </p:nvSpPr>
        <p:spPr>
          <a:xfrm>
            <a:off x="323528" y="1340768"/>
            <a:ext cx="8363272" cy="4968592"/>
          </a:xfrm>
        </p:spPr>
        <p:txBody>
          <a:bodyPr>
            <a:normAutofit/>
          </a:bodyPr>
          <a:lstStyle/>
          <a:p>
            <a:r>
              <a:rPr lang="el-GR" sz="2000" dirty="0" smtClean="0">
                <a:latin typeface="+mj-lt"/>
              </a:rPr>
              <a:t>                         1. ΤΑ  ΔΗΜΟΓΡΑΦΙΚΑ ΔΕΔΟΜΕΝΑ</a:t>
            </a:r>
          </a:p>
          <a:p>
            <a:r>
              <a:rPr lang="el-GR" sz="2000" dirty="0" smtClean="0">
                <a:latin typeface="+mj-lt"/>
              </a:rPr>
              <a:t>                                     α. Ο πληθυσμός</a:t>
            </a:r>
          </a:p>
          <a:p>
            <a:endParaRPr lang="el-GR" sz="2000" dirty="0" smtClean="0">
              <a:latin typeface="+mj-lt"/>
            </a:endParaRPr>
          </a:p>
          <a:p>
            <a:r>
              <a:rPr lang="el-GR" sz="2000" dirty="0" smtClean="0">
                <a:latin typeface="+mj-lt"/>
              </a:rPr>
              <a:t>Η Ελλάδα μετά την επανάσταση             φτωχή</a:t>
            </a:r>
          </a:p>
          <a:p>
            <a:r>
              <a:rPr lang="el-GR" sz="2000" dirty="0" smtClean="0">
                <a:latin typeface="+mj-lt"/>
              </a:rPr>
              <a:t>                                                                με απαρχαιωμένες δομές</a:t>
            </a:r>
          </a:p>
          <a:p>
            <a:r>
              <a:rPr lang="el-GR" sz="2000" dirty="0" smtClean="0">
                <a:latin typeface="+mj-lt"/>
              </a:rPr>
              <a:t>                                                                μικρή σε έκταση *</a:t>
            </a:r>
          </a:p>
          <a:p>
            <a:r>
              <a:rPr lang="el-GR" sz="2000" dirty="0" smtClean="0">
                <a:latin typeface="+mj-lt"/>
              </a:rPr>
              <a:t>                                                                  ολιγάνθρωπη </a:t>
            </a:r>
          </a:p>
          <a:p>
            <a:r>
              <a:rPr lang="el-GR" sz="2000" dirty="0" smtClean="0">
                <a:latin typeface="+mj-lt"/>
              </a:rPr>
              <a:t>Οι εικόνες της εποχής μαρτυρούν την εξάντληση του τόπου και των ανθρώπων  και την αίσθηση εγκατάλειψης           γυμνά εδάφη</a:t>
            </a:r>
          </a:p>
          <a:p>
            <a:r>
              <a:rPr lang="el-GR" sz="2000" dirty="0" smtClean="0">
                <a:latin typeface="+mj-lt"/>
              </a:rPr>
              <a:t>( </a:t>
            </a:r>
            <a:r>
              <a:rPr lang="el-GR" sz="2000" dirty="0" err="1" smtClean="0">
                <a:latin typeface="+mj-lt"/>
              </a:rPr>
              <a:t>υπερβόσκηση</a:t>
            </a:r>
            <a:r>
              <a:rPr lang="el-GR" sz="2000" dirty="0" smtClean="0">
                <a:latin typeface="+mj-lt"/>
              </a:rPr>
              <a:t> , υλοτομία, χέρσα χωράφια εξαιτίας της αγρανάπαυσης**).</a:t>
            </a:r>
          </a:p>
          <a:p>
            <a:r>
              <a:rPr lang="el-GR" sz="2000" dirty="0" smtClean="0">
                <a:latin typeface="+mj-lt"/>
              </a:rPr>
              <a:t>Μοναδική ανάσα τα περιφραγμένα περιβόλια που πάλι δεν βελτίωναν τη δραματική εικόνα.</a:t>
            </a:r>
          </a:p>
          <a:p>
            <a:r>
              <a:rPr lang="el-GR" sz="2000" dirty="0" smtClean="0">
                <a:latin typeface="+mj-lt"/>
              </a:rPr>
              <a:t>*_σύντομη αναφορά στα σύνορα του ελλ. Κράτους._</a:t>
            </a:r>
            <a:endParaRPr lang="el-GR" sz="2000" dirty="0">
              <a:latin typeface="+mj-lt"/>
            </a:endParaRPr>
          </a:p>
        </p:txBody>
      </p:sp>
      <p:cxnSp>
        <p:nvCxnSpPr>
          <p:cNvPr id="5" name="4 - Ευθύγραμμο βέλος σύνδεσης"/>
          <p:cNvCxnSpPr/>
          <p:nvPr/>
        </p:nvCxnSpPr>
        <p:spPr>
          <a:xfrm>
            <a:off x="4716016" y="2636912"/>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9 - Ευθύγραμμο βέλος σύνδεσης"/>
          <p:cNvCxnSpPr/>
          <p:nvPr/>
        </p:nvCxnSpPr>
        <p:spPr>
          <a:xfrm>
            <a:off x="4788024" y="3068960"/>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13 - Ευθύγραμμο βέλος σύνδεσης"/>
          <p:cNvCxnSpPr/>
          <p:nvPr/>
        </p:nvCxnSpPr>
        <p:spPr>
          <a:xfrm>
            <a:off x="4788024" y="3429000"/>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17 - Ευθύγραμμο βέλος σύνδεσης"/>
          <p:cNvCxnSpPr/>
          <p:nvPr/>
        </p:nvCxnSpPr>
        <p:spPr>
          <a:xfrm>
            <a:off x="4788024" y="3789040"/>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23 - Ευθύγραμμο βέλος σύνδεσης"/>
          <p:cNvCxnSpPr/>
          <p:nvPr/>
        </p:nvCxnSpPr>
        <p:spPr>
          <a:xfrm>
            <a:off x="5868144" y="4437112"/>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solidFill>
                  <a:srgbClr val="7030A0"/>
                </a:solidFill>
              </a:rPr>
              <a:t>ΜΕΓΑΛΗ ΙΔΕΑ Ή ΑΛΥΤΡΩΤΙΣΜΟΣ</a:t>
            </a:r>
            <a:endParaRPr lang="el-GR" dirty="0">
              <a:solidFill>
                <a:srgbClr val="7030A0"/>
              </a:solidFill>
            </a:endParaRPr>
          </a:p>
        </p:txBody>
      </p:sp>
      <p:sp>
        <p:nvSpPr>
          <p:cNvPr id="3" name="2 - Θέση περιεχομένου"/>
          <p:cNvSpPr>
            <a:spLocks noGrp="1"/>
          </p:cNvSpPr>
          <p:nvPr>
            <p:ph idx="1"/>
          </p:nvPr>
        </p:nvSpPr>
        <p:spPr/>
        <p:txBody>
          <a:bodyPr>
            <a:normAutofit fontScale="70000" lnSpcReduction="20000"/>
          </a:bodyPr>
          <a:lstStyle/>
          <a:p>
            <a:r>
              <a:rPr lang="el-GR" dirty="0" smtClean="0"/>
              <a:t>Στο μεταξύ η πρόοδος του εκτός των εθνικών συνόρων ελληνισμού ταλάνιζε το μικρό βασίλειο.</a:t>
            </a:r>
          </a:p>
          <a:p>
            <a:r>
              <a:rPr lang="el-GR" dirty="0" smtClean="0"/>
              <a:t> Ενίσχυε την ιδέα ότι το υπάρχον κράτος δεν ήταν παρά μία ημιτελής κατασκευή, τα θεμέλια απλώς για κάτι μεγαλύτερο.</a:t>
            </a:r>
          </a:p>
          <a:p>
            <a:r>
              <a:rPr lang="el-GR" dirty="0" smtClean="0"/>
              <a:t> Η «Μεγάλη Ιδέα» που εκπορεύθηκε απ' αυτήν την αντίληψη, δημιουργούσε προσδοκίες για ολοκλήρωση του εθνικού οράματος, που προϋπέθετε σημαντική διεύρυνση των συνόρων.</a:t>
            </a:r>
          </a:p>
          <a:p>
            <a:r>
              <a:rPr lang="el-GR" dirty="0" smtClean="0"/>
              <a:t> Η έντονη παρουσία της εθνικής αυτής ιδεολογίας είχε επιπτώσεις στον πολιτικό και οικονομικό χώρο, ιδιαίτερα σε εποχές που τα προβλήματα έμοιαζαν με ανοικτές πληγές, στην περίπτωση της Κρήτης ή, αργότερα, της Μακεδονίας. </a:t>
            </a:r>
          </a:p>
          <a:p>
            <a:r>
              <a:rPr lang="el-GR" dirty="0" smtClean="0"/>
              <a:t>Οι ελληνικές κυβερνήσεις δεν είχαν στραμμένο το ενδιαφέρον τους, μέσα σ' αυτές τις συνθήκες, αποκλειστικά στα εσωτερικά ζητήματα, στην οικονομική ανόρθωση και τη γεφύρωση του χάσματος με τη Δύση.</a:t>
            </a:r>
          </a:p>
          <a:p>
            <a:r>
              <a:rPr lang="el-GR" dirty="0" smtClean="0"/>
              <a:t> Όλα αυτά συνυφαίνονταν με το εθνικό όραμα, μεγαλώνοντας το κόστος των προσπαθειών και καθιστώντας συχνά τις οικονομικές πρωτοβουλίες έρμαια των εθνικών κρίσεων.</a:t>
            </a:r>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 ΣΥΝΟΡΑ ΕΛΛΗΝΙΚΟΥ ΚΡΑΤΟΥΣ</a:t>
            </a:r>
            <a:endParaRPr lang="el-GR" dirty="0"/>
          </a:p>
        </p:txBody>
      </p:sp>
      <p:sp>
        <p:nvSpPr>
          <p:cNvPr id="5" name="4 - Θέση περιεχομένου"/>
          <p:cNvSpPr>
            <a:spLocks noGrp="1"/>
          </p:cNvSpPr>
          <p:nvPr>
            <p:ph idx="1"/>
          </p:nvPr>
        </p:nvSpPr>
        <p:spPr/>
        <p:txBody>
          <a:bodyPr/>
          <a:lstStyle/>
          <a:p>
            <a:r>
              <a:rPr lang="el-GR" b="1" i="1" dirty="0" smtClean="0"/>
              <a:t>1832 </a:t>
            </a:r>
            <a:r>
              <a:rPr lang="el-GR" b="1" dirty="0" smtClean="0"/>
              <a:t>Ανεξαρτησία ελληνικού κράτους: </a:t>
            </a:r>
            <a:endParaRPr lang="el-GR" b="1" dirty="0" smtClean="0"/>
          </a:p>
          <a:p>
            <a:r>
              <a:rPr lang="el-GR" b="1" i="1" dirty="0" smtClean="0"/>
              <a:t>1</a:t>
            </a:r>
            <a:r>
              <a:rPr lang="el-GR" b="1" i="1" dirty="0" smtClean="0"/>
              <a:t>. Πρωτόκολλο περί ανεξαρτησίας της Ελλάδος</a:t>
            </a:r>
            <a:r>
              <a:rPr lang="el-GR" dirty="0" smtClean="0"/>
              <a:t> (3 Φεβρουαρίου 1830). </a:t>
            </a:r>
            <a:endParaRPr lang="el-GR" dirty="0" smtClean="0"/>
          </a:p>
          <a:p>
            <a:r>
              <a:rPr lang="el-GR" b="1" i="1" dirty="0" smtClean="0"/>
              <a:t>2</a:t>
            </a:r>
            <a:r>
              <a:rPr lang="el-GR" b="1" i="1" dirty="0" smtClean="0"/>
              <a:t>. Συνθήκη Κωνσταντινουπόλεως</a:t>
            </a:r>
            <a:r>
              <a:rPr lang="el-GR" i="1" dirty="0" smtClean="0"/>
              <a:t> </a:t>
            </a:r>
            <a:r>
              <a:rPr lang="el-GR" dirty="0" smtClean="0"/>
              <a:t>(9 Ιουλίου 1832). </a:t>
            </a:r>
            <a:endParaRPr lang="el-GR" dirty="0" smtClean="0"/>
          </a:p>
          <a:p>
            <a:r>
              <a:rPr lang="el-GR" b="1" i="1" dirty="0" smtClean="0"/>
              <a:t>3</a:t>
            </a:r>
            <a:r>
              <a:rPr lang="el-GR" b="1" i="1" dirty="0" smtClean="0"/>
              <a:t>. Πρωτόκολλο της Συνδιάσκεψης του Λονδίνου </a:t>
            </a:r>
            <a:r>
              <a:rPr lang="el-GR" dirty="0" smtClean="0"/>
              <a:t>(30 Αυγούστου 1832): Το ελληνικό κράτος περιλαμβάνει την Πελοπόννησο με τα νησιά του Αργοσαρωνικού, τη Στερεά Ελλάδα, την Εύβοια, τις Σποράδες και τις Κυκλάδες.</a:t>
            </a:r>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s://player.slideplayer.gr/96/16418179/slides/slide_6.jpg"/>
          <p:cNvPicPr>
            <a:picLocks noChangeAspect="1" noChangeArrowheads="1"/>
          </p:cNvPicPr>
          <p:nvPr/>
        </p:nvPicPr>
        <p:blipFill>
          <a:blip r:embed="rId2"/>
          <a:srcRect/>
          <a:stretch>
            <a:fillRect/>
          </a:stretch>
        </p:blipFill>
        <p:spPr bwMode="auto">
          <a:xfrm>
            <a:off x="0" y="-4071990"/>
            <a:ext cx="9896444" cy="1121576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Τα σύνορα του πρώτου ανεξάρτητου ελληνικού κράτους (1830 και 1832)"/>
          <p:cNvPicPr>
            <a:picLocks noChangeAspect="1" noChangeArrowheads="1"/>
          </p:cNvPicPr>
          <p:nvPr/>
        </p:nvPicPr>
        <p:blipFill>
          <a:blip r:embed="rId2"/>
          <a:srcRect/>
          <a:stretch>
            <a:fillRect/>
          </a:stretch>
        </p:blipFill>
        <p:spPr bwMode="auto">
          <a:xfrm>
            <a:off x="1571604" y="500042"/>
            <a:ext cx="6237644" cy="557216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142976" y="785794"/>
            <a:ext cx="7572428" cy="4524315"/>
          </a:xfrm>
          <a:prstGeom prst="rect">
            <a:avLst/>
          </a:prstGeom>
        </p:spPr>
        <p:txBody>
          <a:bodyPr wrap="square">
            <a:spAutoFit/>
          </a:bodyPr>
          <a:lstStyle/>
          <a:p>
            <a:r>
              <a:rPr lang="el-GR" sz="2400" b="1" i="1" dirty="0" smtClean="0"/>
              <a:t>1864 </a:t>
            </a:r>
            <a:r>
              <a:rPr lang="el-GR" sz="2400" b="1" dirty="0" smtClean="0"/>
              <a:t>Ιόνια νησιά:</a:t>
            </a:r>
            <a:r>
              <a:rPr lang="el-GR" sz="2400" dirty="0" smtClean="0"/>
              <a:t> </a:t>
            </a:r>
            <a:endParaRPr lang="el-GR" sz="2400" dirty="0" smtClean="0"/>
          </a:p>
          <a:p>
            <a:endParaRPr lang="el-GR" sz="2400" dirty="0" smtClean="0"/>
          </a:p>
          <a:p>
            <a:r>
              <a:rPr lang="el-GR" sz="2400" b="1" i="1" dirty="0" smtClean="0"/>
              <a:t>Συνθήκη Λονδίνου</a:t>
            </a:r>
            <a:r>
              <a:rPr lang="el-GR" sz="2400" dirty="0" smtClean="0"/>
              <a:t> (2 Νοεμβρίου 1863): </a:t>
            </a:r>
            <a:endParaRPr lang="el-GR" sz="2400" dirty="0" smtClean="0"/>
          </a:p>
          <a:p>
            <a:r>
              <a:rPr lang="el-GR" sz="2400" dirty="0" smtClean="0"/>
              <a:t>Παραίτηση </a:t>
            </a:r>
            <a:r>
              <a:rPr lang="el-GR" sz="2400" dirty="0" smtClean="0"/>
              <a:t>της  Μεγάλης Βρετανίας από το δικαίωμα προστασίας των Επτανήσων και η ένωσή τους με την Ελλάδα κάτω  από καθεστώς ουδετερότητας</a:t>
            </a:r>
            <a:r>
              <a:rPr lang="el-GR" sz="2400" dirty="0" smtClean="0"/>
              <a:t>.</a:t>
            </a:r>
          </a:p>
          <a:p>
            <a:endParaRPr lang="el-GR" sz="2400" dirty="0" smtClean="0"/>
          </a:p>
          <a:p>
            <a:r>
              <a:rPr lang="el-GR" sz="2400" b="1" i="1" dirty="0" smtClean="0"/>
              <a:t>Πρωτόκολλο Λονδίνου</a:t>
            </a:r>
            <a:r>
              <a:rPr lang="el-GR" sz="2400" dirty="0" smtClean="0"/>
              <a:t> (25 Ιανουαρίου 1864) Περιορίζει την ουδετερότητα μόνο στην </a:t>
            </a:r>
            <a:r>
              <a:rPr lang="el-GR" sz="2400" dirty="0" smtClean="0"/>
              <a:t>Κέρκυρα </a:t>
            </a:r>
            <a:r>
              <a:rPr lang="el-GR" sz="2400" dirty="0" smtClean="0"/>
              <a:t>και στους Παξούς</a:t>
            </a:r>
            <a:r>
              <a:rPr lang="el-GR" sz="2400" dirty="0" smtClean="0"/>
              <a:t>.</a:t>
            </a:r>
          </a:p>
          <a:p>
            <a:endParaRPr lang="el-GR" sz="2400" dirty="0" smtClean="0"/>
          </a:p>
          <a:p>
            <a:r>
              <a:rPr lang="el-GR" sz="2400" b="1" dirty="0" smtClean="0"/>
              <a:t>Ψήφισμα Βουλής Επτανήσου</a:t>
            </a:r>
            <a:r>
              <a:rPr lang="el-GR" sz="2400" dirty="0" smtClean="0"/>
              <a:t> (23 Σεπτεμβρίου 1864): Ένωση με το ελληνικό κράτος.</a:t>
            </a:r>
            <a:endParaRPr lang="el-GR"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s://player.slideplayer.gr/96/16418179/slides/slide_18.jpg"/>
          <p:cNvPicPr>
            <a:picLocks noChangeAspect="1" noChangeArrowheads="1"/>
          </p:cNvPicPr>
          <p:nvPr/>
        </p:nvPicPr>
        <p:blipFill>
          <a:blip r:embed="rId2"/>
          <a:srcRect/>
          <a:stretch>
            <a:fillRect/>
          </a:stretch>
        </p:blipFill>
        <p:spPr bwMode="auto">
          <a:xfrm>
            <a:off x="-357222" y="-285776"/>
            <a:ext cx="9753600" cy="73152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143108" y="714356"/>
            <a:ext cx="4714892" cy="5324535"/>
          </a:xfrm>
          <a:prstGeom prst="rect">
            <a:avLst/>
          </a:prstGeom>
        </p:spPr>
        <p:txBody>
          <a:bodyPr wrap="square">
            <a:spAutoFit/>
          </a:bodyPr>
          <a:lstStyle/>
          <a:p>
            <a:r>
              <a:rPr lang="el-GR" sz="2000" b="1" i="1" dirty="0" smtClean="0"/>
              <a:t>1881</a:t>
            </a:r>
            <a:r>
              <a:rPr lang="el-GR" sz="2000" b="1" dirty="0" smtClean="0"/>
              <a:t> Προσάρτηση Θεσσαλίας-Άρτας </a:t>
            </a:r>
            <a:endParaRPr lang="el-GR" sz="2000" b="1" dirty="0" smtClean="0"/>
          </a:p>
          <a:p>
            <a:endParaRPr lang="el-GR" sz="2000" b="1" dirty="0" smtClean="0"/>
          </a:p>
          <a:p>
            <a:endParaRPr lang="el-GR" sz="2000" dirty="0" smtClean="0"/>
          </a:p>
          <a:p>
            <a:pPr marL="342900" indent="-342900">
              <a:buAutoNum type="arabicPeriod"/>
            </a:pPr>
            <a:r>
              <a:rPr lang="el-GR" sz="2000" b="1" i="1" dirty="0" smtClean="0"/>
              <a:t>Συνθήκη </a:t>
            </a:r>
            <a:r>
              <a:rPr lang="el-GR" sz="2000" b="1" i="1" dirty="0" smtClean="0"/>
              <a:t>Βερολίνου</a:t>
            </a:r>
            <a:r>
              <a:rPr lang="el-GR" sz="2000" dirty="0" smtClean="0"/>
              <a:t> (13 Ιουλίου 1878): Τροποποιείται η Συνθήκη του Αγίου Στεφάνου, που δημιουργούσε τη "Μεγάλη Βουλγαρίας", μετά το νικηφόρο πόλεμο της Ρωσίας εναντίον της Οθωμανικής Αυτοκρατορίας το 1877-1878</a:t>
            </a:r>
            <a:r>
              <a:rPr lang="el-GR" sz="2000" dirty="0" smtClean="0"/>
              <a:t>.</a:t>
            </a:r>
          </a:p>
          <a:p>
            <a:pPr marL="342900" indent="-342900"/>
            <a:endParaRPr lang="el-GR" sz="2000" dirty="0" smtClean="0"/>
          </a:p>
          <a:p>
            <a:pPr marL="342900" indent="-342900"/>
            <a:r>
              <a:rPr lang="el-GR" sz="2000" dirty="0" smtClean="0"/>
              <a:t> </a:t>
            </a:r>
            <a:r>
              <a:rPr lang="el-GR" sz="2000" b="1" i="1" dirty="0" smtClean="0"/>
              <a:t>2. Σύμβαση Κωνσταντινούπολης</a:t>
            </a:r>
            <a:r>
              <a:rPr lang="el-GR" sz="2000" dirty="0" smtClean="0"/>
              <a:t> (20 Ιουνίου 1881): Συνάπτεται μεταξύ Ελλάδας και Οθωμανικής Αυτοκρατορίας. Η Ελλάδα προσαρτά τη Θεσσαλία πλην της Ελασσόνας και την περιοχή της Άρτας</a:t>
            </a:r>
            <a:endParaRPr lang="el-GR" sz="20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ποκορύφωμα">
  <a:themeElements>
    <a:clrScheme name="Διαβάθμιση του γκρι">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Αποκορύφωμα">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ποκορύφωμα">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225</TotalTime>
  <Words>1000</Words>
  <Application>Microsoft Office PowerPoint</Application>
  <PresentationFormat>Προβολή στην οθόνη (4:3)</PresentationFormat>
  <Paragraphs>148</Paragraphs>
  <Slides>30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30</vt:i4>
      </vt:variant>
    </vt:vector>
  </HeadingPairs>
  <TitlesOfParts>
    <vt:vector size="31" baseType="lpstr">
      <vt:lpstr>Αποκορύφωμα</vt:lpstr>
      <vt:lpstr>Απο την αγροτικη οικονομια στην αστικοποιηση</vt:lpstr>
      <vt:lpstr>Διαφάνεια 2</vt:lpstr>
      <vt:lpstr>Α. Η ΕΛΛΗΝΙΚΗ ΟΙΚΟΝΟΜΙΑ ΜΕΤΑ ΤΗΝ ΕΠΑΝΑΣΤΑΣΗ Α΄ΜΕΡΟΣ</vt:lpstr>
      <vt:lpstr>* ΣΥΝΟΡΑ ΕΛΛΗΝΙΚΟΥ ΚΡΑΤΟΥΣ</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ΣΥΝΘΗΚΗ ΛΩΖΑΝΗΣ</vt:lpstr>
      <vt:lpstr>ΤΕΛΟΣ!</vt:lpstr>
      <vt:lpstr>Διαφάνεια 17</vt:lpstr>
      <vt:lpstr>Διαφάνεια 18</vt:lpstr>
      <vt:lpstr>Β. Οι μετακινήσεις μέσα και έξω από την Ελλάδα</vt:lpstr>
      <vt:lpstr>2. ΟΙ ΠΑΡΑΓΩΓΙΚΕΣ ΔΥΝΑΜΕΙΣ ΜΕΣΑ ΚΑΙ ΕΞΩ ΑΠΌ ΤΗΝ ΕΛΛΑΔΑ ΚΑΙ Η ΜΕΓΑΛΗ ΙΔΕΑ</vt:lpstr>
      <vt:lpstr>ΛΙΜΑΝΙΑ ΜΑΥΡΗΣ ΘΑΛΑΣΣΑΣ</vt:lpstr>
      <vt:lpstr>ΔΟΥΝΑΒΗΣ</vt:lpstr>
      <vt:lpstr>Σύνδεση με Ανατολή</vt:lpstr>
      <vt:lpstr>Α.  ΑΔΥΝΑΜΙΕΣ  ΕΛΛΗΝΙΚΟΥ ΚΡΑΤΟΥΣ</vt:lpstr>
      <vt:lpstr>ΜΙΚΡΑ ΑΣΙΑ</vt:lpstr>
      <vt:lpstr>ΑΙΓΥΠΤΟΣ</vt:lpstr>
      <vt:lpstr>ΚΕΦΑΛΑΙΑ*</vt:lpstr>
      <vt:lpstr>Ο εκτός συνόρων ελληνισμός</vt:lpstr>
      <vt:lpstr>Διαφάνεια 29</vt:lpstr>
      <vt:lpstr>ΜΕΓΑΛΗ ΙΔΕΑ Ή ΑΛΥΤΡΩΤΙΣΜΟΣ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Απο την αγροτικη οικονομια στην αστικοποιηση</dc:title>
  <dc:creator>Marianna</dc:creator>
  <cp:lastModifiedBy>user</cp:lastModifiedBy>
  <cp:revision>29</cp:revision>
  <dcterms:created xsi:type="dcterms:W3CDTF">2015-09-13T18:49:24Z</dcterms:created>
  <dcterms:modified xsi:type="dcterms:W3CDTF">2021-09-14T19:09:38Z</dcterms:modified>
</cp:coreProperties>
</file>