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82" d="100"/>
          <a:sy n="82" d="100"/>
        </p:scale>
        <p:origin x="-178"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D0A8E1D0-994E-4391-AD3B-27AAE619DAF8}" type="datetimeFigureOut">
              <a:rPr lang="el-GR" smtClean="0"/>
              <a:pPr/>
              <a:t>25/10/2020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81D994C-5849-4196-8928-D9058FC4E617}"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0A8E1D0-994E-4391-AD3B-27AAE619DAF8}" type="datetimeFigureOut">
              <a:rPr lang="el-GR" smtClean="0"/>
              <a:pPr/>
              <a:t>25/10/2020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1D994C-5849-4196-8928-D9058FC4E617}"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B81D994C-5849-4196-8928-D9058FC4E617}"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0A8E1D0-994E-4391-AD3B-27AAE619DAF8}" type="datetimeFigureOut">
              <a:rPr lang="el-GR" smtClean="0"/>
              <a:pPr/>
              <a:t>25/10/2020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0A8E1D0-994E-4391-AD3B-27AAE619DAF8}" type="datetimeFigureOut">
              <a:rPr lang="el-GR" smtClean="0"/>
              <a:pPr/>
              <a:t>25/10/2020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B81D994C-5849-4196-8928-D9058FC4E617}"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D0A8E1D0-994E-4391-AD3B-27AAE619DAF8}" type="datetimeFigureOut">
              <a:rPr lang="el-GR" smtClean="0"/>
              <a:pPr/>
              <a:t>25/10/2020</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81D994C-5849-4196-8928-D9058FC4E617}"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D0A8E1D0-994E-4391-AD3B-27AAE619DAF8}" type="datetimeFigureOut">
              <a:rPr lang="el-GR" smtClean="0"/>
              <a:pPr/>
              <a:t>25/10/2020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1D994C-5849-4196-8928-D9058FC4E617}"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D0A8E1D0-994E-4391-AD3B-27AAE619DAF8}" type="datetimeFigureOut">
              <a:rPr lang="el-GR" smtClean="0"/>
              <a:pPr/>
              <a:t>25/10/2020</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B81D994C-5849-4196-8928-D9058FC4E617}"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0A8E1D0-994E-4391-AD3B-27AAE619DAF8}" type="datetimeFigureOut">
              <a:rPr lang="el-GR" smtClean="0"/>
              <a:pPr/>
              <a:t>25/10/2020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B81D994C-5849-4196-8928-D9058FC4E61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D0A8E1D0-994E-4391-AD3B-27AAE619DAF8}" type="datetimeFigureOut">
              <a:rPr lang="el-GR" smtClean="0"/>
              <a:pPr/>
              <a:t>25/10/2020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B81D994C-5849-4196-8928-D9058FC4E61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81D994C-5849-4196-8928-D9058FC4E617}"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D0A8E1D0-994E-4391-AD3B-27AAE619DAF8}" type="datetimeFigureOut">
              <a:rPr lang="el-GR" smtClean="0"/>
              <a:pPr/>
              <a:t>25/10/2020</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B81D994C-5849-4196-8928-D9058FC4E617}"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D0A8E1D0-994E-4391-AD3B-27AAE619DAF8}" type="datetimeFigureOut">
              <a:rPr lang="el-GR" smtClean="0"/>
              <a:pPr/>
              <a:t>25/10/2020</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0A8E1D0-994E-4391-AD3B-27AAE619DAF8}" type="datetimeFigureOut">
              <a:rPr lang="el-GR" smtClean="0"/>
              <a:pPr/>
              <a:t>25/10/2020</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81D994C-5849-4196-8928-D9058FC4E617}"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www.syrosagenda.gr/"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28596" y="1071546"/>
            <a:ext cx="8286808" cy="5303376"/>
          </a:xfrm>
        </p:spPr>
        <p:txBody>
          <a:bodyPr>
            <a:normAutofit lnSpcReduction="10000"/>
          </a:bodyPr>
          <a:lstStyle/>
          <a:p>
            <a:r>
              <a:rPr lang="el-GR" dirty="0" smtClean="0"/>
              <a:t>ΟΡΙΣΜΟΣ</a:t>
            </a:r>
          </a:p>
          <a:p>
            <a:r>
              <a:rPr lang="el-GR" dirty="0" smtClean="0"/>
              <a:t>Ο </a:t>
            </a:r>
            <a:r>
              <a:rPr lang="el-GR" cap="none" dirty="0" smtClean="0"/>
              <a:t>Ιστορικός δε γράφει την ιστορία από τη φαντασία του αλλά με βάση τις πηγές του.</a:t>
            </a:r>
          </a:p>
          <a:p>
            <a:r>
              <a:rPr lang="el-GR" cap="none" dirty="0" smtClean="0"/>
              <a:t>Και τι είναι οι πηγές;</a:t>
            </a:r>
          </a:p>
          <a:p>
            <a:endParaRPr lang="el-GR" cap="none" dirty="0" smtClean="0"/>
          </a:p>
          <a:p>
            <a:r>
              <a:rPr lang="el-GR" dirty="0" smtClean="0"/>
              <a:t>1.«Το </a:t>
            </a:r>
            <a:r>
              <a:rPr lang="el-GR" dirty="0" err="1" smtClean="0"/>
              <a:t>συνολο</a:t>
            </a:r>
            <a:r>
              <a:rPr lang="el-GR" dirty="0" smtClean="0"/>
              <a:t> των </a:t>
            </a:r>
            <a:r>
              <a:rPr lang="el-GR" dirty="0" err="1" smtClean="0"/>
              <a:t>ιχνων</a:t>
            </a:r>
            <a:r>
              <a:rPr lang="el-GR" dirty="0" smtClean="0"/>
              <a:t> που </a:t>
            </a:r>
            <a:r>
              <a:rPr lang="el-GR" dirty="0" err="1" smtClean="0"/>
              <a:t>εχουν</a:t>
            </a:r>
            <a:r>
              <a:rPr lang="el-GR" dirty="0" smtClean="0"/>
              <a:t> </a:t>
            </a:r>
            <a:r>
              <a:rPr lang="el-GR" dirty="0" err="1" smtClean="0"/>
              <a:t>αφησει</a:t>
            </a:r>
            <a:r>
              <a:rPr lang="el-GR" dirty="0" smtClean="0"/>
              <a:t> οι </a:t>
            </a:r>
            <a:r>
              <a:rPr lang="el-GR" dirty="0" err="1" smtClean="0"/>
              <a:t>πηγεσ</a:t>
            </a:r>
            <a:r>
              <a:rPr lang="el-GR" dirty="0" smtClean="0"/>
              <a:t> </a:t>
            </a:r>
            <a:r>
              <a:rPr lang="el-GR" dirty="0" err="1" smtClean="0"/>
              <a:t>τησ</a:t>
            </a:r>
            <a:r>
              <a:rPr lang="el-GR" dirty="0" smtClean="0"/>
              <a:t> </a:t>
            </a:r>
            <a:r>
              <a:rPr lang="el-GR" dirty="0" err="1" smtClean="0"/>
              <a:t>δρασησ</a:t>
            </a:r>
            <a:r>
              <a:rPr lang="el-GR" dirty="0" smtClean="0"/>
              <a:t> στο </a:t>
            </a:r>
            <a:r>
              <a:rPr lang="el-GR" dirty="0" err="1" smtClean="0"/>
              <a:t>παρελθον</a:t>
            </a:r>
            <a:r>
              <a:rPr lang="el-GR" dirty="0" smtClean="0"/>
              <a:t>»</a:t>
            </a:r>
          </a:p>
          <a:p>
            <a:r>
              <a:rPr lang="en-US" b="0" dirty="0" err="1" smtClean="0"/>
              <a:t>Offenstadt</a:t>
            </a:r>
            <a:r>
              <a:rPr lang="en-US" b="0" dirty="0" smtClean="0"/>
              <a:t>, Nicolas, </a:t>
            </a:r>
            <a:r>
              <a:rPr lang="en-US" b="0" dirty="0" err="1" smtClean="0"/>
              <a:t>Grégory</a:t>
            </a:r>
            <a:r>
              <a:rPr lang="en-US" b="0" dirty="0" smtClean="0"/>
              <a:t> </a:t>
            </a:r>
            <a:r>
              <a:rPr lang="en-US" b="0" dirty="0" err="1" smtClean="0"/>
              <a:t>Dufaud</a:t>
            </a:r>
            <a:r>
              <a:rPr lang="en-US" b="0" dirty="0" smtClean="0"/>
              <a:t> &amp; </a:t>
            </a:r>
            <a:r>
              <a:rPr lang="en-US" b="0" dirty="0" err="1" smtClean="0"/>
              <a:t>Hervé</a:t>
            </a:r>
            <a:r>
              <a:rPr lang="en-US" b="0" dirty="0" smtClean="0"/>
              <a:t> </a:t>
            </a:r>
            <a:r>
              <a:rPr lang="en-US" b="0" dirty="0" err="1" smtClean="0"/>
              <a:t>Mazurel</a:t>
            </a:r>
            <a:r>
              <a:rPr lang="en-US" b="0" dirty="0" smtClean="0"/>
              <a:t>. (2007)</a:t>
            </a:r>
            <a:r>
              <a:rPr lang="el-GR" b="0" dirty="0" smtClean="0"/>
              <a:t>, ΟΙ ΛΕΞΕΙΣ ΤΟΥ ΙΣΤΟΡΙΚΟΥ.ΕΝΝΟΙΕΣ ΚΛΕΙΔΙΑ ΣΤΗ ΜΕΛΕΤΗ ΤΗΣ ΙΣΤΟΡΙΑΣ</a:t>
            </a:r>
          </a:p>
          <a:p>
            <a:r>
              <a:rPr lang="el-GR" dirty="0" smtClean="0"/>
              <a:t>2. </a:t>
            </a:r>
            <a:r>
              <a:rPr lang="el-GR" dirty="0" err="1" smtClean="0"/>
              <a:t>Πηγη</a:t>
            </a:r>
            <a:r>
              <a:rPr lang="el-GR" dirty="0" smtClean="0"/>
              <a:t> </a:t>
            </a:r>
            <a:r>
              <a:rPr lang="el-GR" cap="none" dirty="0" smtClean="0"/>
              <a:t>Ονομάζουμε κάτι ενδιάμεσο ανάμεσα στον ιστορικό και το παρελθόν, </a:t>
            </a:r>
            <a:r>
              <a:rPr lang="el-GR" cap="none" dirty="0" err="1" smtClean="0"/>
              <a:t>ο,τιδήποτε</a:t>
            </a:r>
            <a:r>
              <a:rPr lang="el-GR" cap="none" dirty="0" smtClean="0"/>
              <a:t> μπορεί με κάποιο τρόπο να μας αποκαλύψει κάτι για το παρελθόν </a:t>
            </a:r>
            <a:r>
              <a:rPr lang="el-GR" cap="none" dirty="0" err="1" smtClean="0"/>
              <a:t>ό,τι</a:t>
            </a:r>
            <a:r>
              <a:rPr lang="el-GR" cap="none" dirty="0" smtClean="0"/>
              <a:t> δηλαδή εξαρτάται </a:t>
            </a:r>
            <a:r>
              <a:rPr lang="el-GR" cap="none" dirty="0" err="1" smtClean="0"/>
              <a:t>απο</a:t>
            </a:r>
            <a:r>
              <a:rPr lang="el-GR" cap="none" dirty="0" smtClean="0"/>
              <a:t> τον άνθρωπο, του χρησιμεύει, τον εκφράζει, σημαίνει την παρουσία του, τη δράση του, τα γούστα η τους τρόπους ύπαρξής του. </a:t>
            </a:r>
          </a:p>
          <a:p>
            <a:r>
              <a:rPr lang="el-GR" cap="none" dirty="0" smtClean="0"/>
              <a:t> Η ύπαρξη πηγών αποτελεί,  προϋπόθεση της ιστορικής γνώσης. Τα ίχνη που άφησαν οι άνθρωποι μετατρέπονται σε μαρτυρίες για τα ερωτήματα που θέτει ο ιστορικός.  Κάθε τόπος εγγράφεται στο χρόνο και η ιστορία αφήνει τα ίχνη της στο χώρο, στο τοπίο, στα κτίσματα, στα αρχεία, στη </a:t>
            </a:r>
            <a:r>
              <a:rPr lang="el-GR" cap="none" smtClean="0"/>
              <a:t>συλλογική μνήμη </a:t>
            </a:r>
            <a:r>
              <a:rPr lang="el-GR" cap="none" dirty="0" smtClean="0"/>
              <a:t>κ.α.</a:t>
            </a:r>
            <a:endParaRPr lang="el-GR" dirty="0"/>
          </a:p>
        </p:txBody>
      </p:sp>
      <p:sp>
        <p:nvSpPr>
          <p:cNvPr id="2" name="1 - Τίτλος"/>
          <p:cNvSpPr>
            <a:spLocks noGrp="1"/>
          </p:cNvSpPr>
          <p:nvPr>
            <p:ph type="ctrTitle"/>
          </p:nvPr>
        </p:nvSpPr>
        <p:spPr>
          <a:xfrm>
            <a:off x="2286000" y="0"/>
            <a:ext cx="6172200" cy="1000108"/>
          </a:xfrm>
        </p:spPr>
        <p:txBody>
          <a:bodyPr/>
          <a:lstStyle/>
          <a:p>
            <a:r>
              <a:rPr lang="el-GR" dirty="0" smtClean="0">
                <a:solidFill>
                  <a:schemeClr val="accent1">
                    <a:lumMod val="75000"/>
                  </a:schemeClr>
                </a:solidFill>
              </a:rPr>
              <a:t>ΙΣΤΟΡΙΚΕΣ ΠΗΓΕΣ</a:t>
            </a:r>
            <a:endParaRPr lang="el-GR"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Παραδείγματα ιστορικών πηγών </a:t>
            </a:r>
            <a:r>
              <a:rPr lang="el-GR" sz="1200" dirty="0" smtClean="0"/>
              <a:t>ανακαλύπτω </a:t>
            </a:r>
            <a:r>
              <a:rPr lang="el-GR" sz="1200" smtClean="0"/>
              <a:t>το είδος τους</a:t>
            </a:r>
            <a:endParaRPr lang="el-GR" dirty="0"/>
          </a:p>
        </p:txBody>
      </p:sp>
      <p:sp>
        <p:nvSpPr>
          <p:cNvPr id="3" name="2 - Θέση περιεχομένου"/>
          <p:cNvSpPr>
            <a:spLocks noGrp="1"/>
          </p:cNvSpPr>
          <p:nvPr>
            <p:ph sz="half" idx="1"/>
          </p:nvPr>
        </p:nvSpPr>
        <p:spPr/>
        <p:txBody>
          <a:bodyPr>
            <a:normAutofit/>
          </a:bodyPr>
          <a:lstStyle/>
          <a:p>
            <a:r>
              <a:rPr lang="el-GR" dirty="0" smtClean="0"/>
              <a:t>Το διάγγελμα του βασιλιά Γεωργίου Α', με το οποίο κηρύχθηκε ο πόλεμος εναντίον της Οθωμανικής Αυτοκρατορίας. Το διάγγελμα υπογράφει μεταξύ άλλων και ο πρωθυπουργός Ελευθέριος Βενιζέλος</a:t>
            </a:r>
          </a:p>
          <a:p>
            <a:r>
              <a:rPr lang="en-US" sz="1400" dirty="0" smtClean="0"/>
              <a:t>http://ebooks.edu.gr/ebooks/v/html/8547/2188/Istoria_ST-Dimotikou_html-empl/images/img40_2.jpg</a:t>
            </a:r>
            <a:endParaRPr lang="el-GR" sz="1400" dirty="0" smtClean="0"/>
          </a:p>
          <a:p>
            <a:endParaRPr lang="el-GR" dirty="0" smtClean="0"/>
          </a:p>
        </p:txBody>
      </p:sp>
      <p:pic>
        <p:nvPicPr>
          <p:cNvPr id="24578" name="Picture 2" descr="C:\Users\user\Pictures\img40_2.jpg"/>
          <p:cNvPicPr>
            <a:picLocks noGrp="1" noChangeAspect="1" noChangeArrowheads="1"/>
          </p:cNvPicPr>
          <p:nvPr>
            <p:ph sz="half" idx="2"/>
          </p:nvPr>
        </p:nvPicPr>
        <p:blipFill>
          <a:blip r:embed="rId2"/>
          <a:srcRect/>
          <a:stretch>
            <a:fillRect/>
          </a:stretch>
        </p:blipFill>
        <p:spPr bwMode="auto">
          <a:xfrm>
            <a:off x="5181600" y="1454944"/>
            <a:ext cx="3276600" cy="45148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264393" y="1571612"/>
            <a:ext cx="4101559" cy="428628"/>
          </a:xfrm>
        </p:spPr>
        <p:txBody>
          <a:bodyPr/>
          <a:lstStyle/>
          <a:p>
            <a:r>
              <a:rPr lang="el-GR" sz="1800" dirty="0"/>
              <a:t>Οι μετακινήσεις πληθυσμών λόγω της επιδημίας χολέρας</a:t>
            </a:r>
          </a:p>
          <a:p>
            <a:endParaRPr lang="el-GR" dirty="0"/>
          </a:p>
        </p:txBody>
      </p:sp>
      <p:sp>
        <p:nvSpPr>
          <p:cNvPr id="3" name="2 - Θέση κειμένου"/>
          <p:cNvSpPr>
            <a:spLocks noGrp="1"/>
          </p:cNvSpPr>
          <p:nvPr>
            <p:ph type="body" sz="half" idx="3"/>
          </p:nvPr>
        </p:nvSpPr>
        <p:spPr/>
        <p:txBody>
          <a:bodyPr/>
          <a:lstStyle/>
          <a:p>
            <a:endParaRPr lang="el-GR" dirty="0"/>
          </a:p>
        </p:txBody>
      </p:sp>
      <p:sp>
        <p:nvSpPr>
          <p:cNvPr id="4" name="3 - Θέση περιεχομένου"/>
          <p:cNvSpPr>
            <a:spLocks noGrp="1"/>
          </p:cNvSpPr>
          <p:nvPr>
            <p:ph sz="quarter" idx="2"/>
          </p:nvPr>
        </p:nvSpPr>
        <p:spPr>
          <a:xfrm>
            <a:off x="301752" y="2357430"/>
            <a:ext cx="3984496" cy="3932357"/>
          </a:xfrm>
        </p:spPr>
        <p:txBody>
          <a:bodyPr>
            <a:noAutofit/>
          </a:bodyPr>
          <a:lstStyle/>
          <a:p>
            <a:r>
              <a:rPr lang="el-GR" sz="1200" dirty="0" smtClean="0"/>
              <a:t> </a:t>
            </a:r>
            <a:r>
              <a:rPr lang="el-GR" sz="1200" b="1" dirty="0" smtClean="0"/>
              <a:t>Κείμενο 1</a:t>
            </a:r>
            <a:endParaRPr lang="el-GR" sz="1200" dirty="0" smtClean="0"/>
          </a:p>
          <a:p>
            <a:r>
              <a:rPr lang="el-GR" sz="1200" b="1" dirty="0" smtClean="0"/>
              <a:t>α. </a:t>
            </a:r>
            <a:r>
              <a:rPr lang="el-GR" sz="1200" dirty="0" smtClean="0"/>
              <a:t>Η εις Πειραιά κατοχή </a:t>
            </a:r>
            <a:r>
              <a:rPr lang="el-GR" sz="1200" dirty="0" err="1" smtClean="0"/>
              <a:t>επροίκισε</a:t>
            </a:r>
            <a:r>
              <a:rPr lang="el-GR" sz="1200" dirty="0" smtClean="0"/>
              <a:t> την Ελλάδα και με την κορωνίδα των δυστυχημάτων, την </a:t>
            </a:r>
            <a:r>
              <a:rPr lang="el-GR" sz="1200" dirty="0" err="1" smtClean="0"/>
              <a:t>επιδημικήν</a:t>
            </a:r>
            <a:r>
              <a:rPr lang="el-GR" sz="1200" dirty="0" smtClean="0"/>
              <a:t> και </a:t>
            </a:r>
            <a:r>
              <a:rPr lang="el-GR" sz="1200" dirty="0" err="1" smtClean="0"/>
              <a:t>Ασιατικήν</a:t>
            </a:r>
            <a:r>
              <a:rPr lang="el-GR" sz="1200" dirty="0" smtClean="0"/>
              <a:t> </a:t>
            </a:r>
            <a:r>
              <a:rPr lang="el-GR" sz="1200" dirty="0" err="1" smtClean="0"/>
              <a:t>νόσον</a:t>
            </a:r>
            <a:r>
              <a:rPr lang="el-GR" sz="1200" dirty="0" smtClean="0"/>
              <a:t> της </a:t>
            </a:r>
            <a:r>
              <a:rPr lang="el-GR" sz="1200" dirty="0" err="1" smtClean="0"/>
              <a:t>ανθρωποφθόρου</a:t>
            </a:r>
            <a:r>
              <a:rPr lang="el-GR" sz="1200" dirty="0" smtClean="0"/>
              <a:t> χολέρας. Αι δύω</a:t>
            </a:r>
            <a:r>
              <a:rPr lang="el-GR" sz="1200" baseline="30000" dirty="0" smtClean="0"/>
              <a:t>1</a:t>
            </a:r>
            <a:r>
              <a:rPr lang="el-GR" sz="1200" dirty="0" smtClean="0"/>
              <a:t> πόλεις του Πειραιώς και των Αθηνών ευρέθησαν </a:t>
            </a:r>
            <a:r>
              <a:rPr lang="el-GR" sz="1200" dirty="0" err="1" smtClean="0"/>
              <a:t>αρτίως</a:t>
            </a:r>
            <a:r>
              <a:rPr lang="el-GR" sz="1200" dirty="0" smtClean="0"/>
              <a:t> εις την πλέον </a:t>
            </a:r>
            <a:r>
              <a:rPr lang="el-GR" sz="1200" dirty="0" err="1" smtClean="0"/>
              <a:t>δεινήν</a:t>
            </a:r>
            <a:r>
              <a:rPr lang="el-GR" sz="1200" dirty="0" smtClean="0"/>
              <a:t> </a:t>
            </a:r>
            <a:r>
              <a:rPr lang="el-GR" sz="1200" dirty="0" err="1" smtClean="0"/>
              <a:t>θέσιν</a:t>
            </a:r>
            <a:r>
              <a:rPr lang="el-GR" sz="1200" dirty="0" smtClean="0"/>
              <a:t> και </a:t>
            </a:r>
            <a:r>
              <a:rPr lang="el-GR" sz="1200" dirty="0" err="1" smtClean="0"/>
              <a:t>ηθικήν</a:t>
            </a:r>
            <a:r>
              <a:rPr lang="el-GR" sz="1200" dirty="0" smtClean="0"/>
              <a:t> </a:t>
            </a:r>
            <a:r>
              <a:rPr lang="el-GR" sz="1200" dirty="0" err="1" smtClean="0"/>
              <a:t>διαταραχήν</a:t>
            </a:r>
            <a:r>
              <a:rPr lang="el-GR" sz="1200" dirty="0" smtClean="0"/>
              <a:t> ένεκα τούτου». (…)</a:t>
            </a:r>
          </a:p>
          <a:p>
            <a:r>
              <a:rPr lang="el-GR" sz="1200" dirty="0" smtClean="0"/>
              <a:t>Κατά τας δοθείσας ήδη διαβεβαιώσεις, η χολέρα υπήρχε προ πολλών ημερών εν των </a:t>
            </a:r>
            <a:r>
              <a:rPr lang="el-GR" sz="1200" dirty="0" err="1" smtClean="0"/>
              <a:t>Γαλλικώ</a:t>
            </a:r>
            <a:r>
              <a:rPr lang="el-GR" sz="1200" dirty="0" smtClean="0"/>
              <a:t> </a:t>
            </a:r>
            <a:r>
              <a:rPr lang="el-GR" sz="1200" dirty="0" err="1" smtClean="0"/>
              <a:t>στρατώ</a:t>
            </a:r>
            <a:r>
              <a:rPr lang="el-GR" sz="1200" dirty="0" smtClean="0"/>
              <a:t> του Πειραιώς</a:t>
            </a:r>
            <a:r>
              <a:rPr lang="el-GR" sz="1200" baseline="30000" dirty="0" smtClean="0"/>
              <a:t>2</a:t>
            </a:r>
            <a:r>
              <a:rPr lang="el-GR" sz="1200" dirty="0" smtClean="0"/>
              <a:t>, </a:t>
            </a:r>
            <a:r>
              <a:rPr lang="el-GR" sz="1200" dirty="0" err="1" smtClean="0"/>
              <a:t>διετηρείτο</a:t>
            </a:r>
            <a:r>
              <a:rPr lang="el-GR" sz="1200" dirty="0" smtClean="0"/>
              <a:t> δε περί αυτής σιωπή άκρα, θαπτομένων των νεκρών εν </a:t>
            </a:r>
            <a:r>
              <a:rPr lang="el-GR" sz="1200" dirty="0" err="1" smtClean="0"/>
              <a:t>νυκτί</a:t>
            </a:r>
            <a:r>
              <a:rPr lang="el-GR" sz="1200" dirty="0" smtClean="0"/>
              <a:t> κατά σωρείας εντός λάκκων, και </a:t>
            </a:r>
            <a:r>
              <a:rPr lang="el-GR" sz="1200" dirty="0" err="1" smtClean="0"/>
              <a:t>ριπτομένης</a:t>
            </a:r>
            <a:r>
              <a:rPr lang="el-GR" sz="1200" dirty="0" smtClean="0"/>
              <a:t> επί των πτωμάτων </a:t>
            </a:r>
            <a:r>
              <a:rPr lang="el-GR" sz="1200" dirty="0" err="1" smtClean="0"/>
              <a:t>ασβέστου</a:t>
            </a:r>
            <a:r>
              <a:rPr lang="el-GR" sz="1200" dirty="0" smtClean="0"/>
              <a:t>. Τα περιοδικώς μεταφέροντα ατμόπλοια τους </a:t>
            </a:r>
            <a:r>
              <a:rPr lang="el-GR" sz="1200" dirty="0" err="1" smtClean="0"/>
              <a:t>στρατιώτας</a:t>
            </a:r>
            <a:r>
              <a:rPr lang="el-GR" sz="1200" dirty="0" smtClean="0"/>
              <a:t> εκ της Γαλλίας </a:t>
            </a:r>
            <a:r>
              <a:rPr lang="el-GR" sz="1200" dirty="0" err="1" smtClean="0"/>
              <a:t>εξηπάτων</a:t>
            </a:r>
            <a:r>
              <a:rPr lang="el-GR" sz="1200" dirty="0" smtClean="0"/>
              <a:t> την </a:t>
            </a:r>
            <a:r>
              <a:rPr lang="el-GR" sz="1200" dirty="0" err="1" smtClean="0"/>
              <a:t>Υγειονομικήν</a:t>
            </a:r>
            <a:r>
              <a:rPr lang="el-GR" sz="1200" dirty="0" smtClean="0"/>
              <a:t> Αρχήν, ως φέροντα </a:t>
            </a:r>
            <a:r>
              <a:rPr lang="el-GR" sz="1200" dirty="0" err="1" smtClean="0"/>
              <a:t>υγειονομικάς</a:t>
            </a:r>
            <a:r>
              <a:rPr lang="el-GR" sz="1200" dirty="0" smtClean="0"/>
              <a:t> πιστοποιήσεις </a:t>
            </a:r>
            <a:r>
              <a:rPr lang="el-GR" sz="1200" dirty="0" err="1" smtClean="0"/>
              <a:t>καθαράς</a:t>
            </a:r>
            <a:r>
              <a:rPr lang="el-GR" sz="1200" dirty="0" smtClean="0"/>
              <a:t>, εν ω πολλάκις </a:t>
            </a:r>
            <a:r>
              <a:rPr lang="el-GR" sz="1200" dirty="0" err="1" smtClean="0"/>
              <a:t>έρριπτον</a:t>
            </a:r>
            <a:r>
              <a:rPr lang="el-GR" sz="1200" dirty="0" smtClean="0"/>
              <a:t> καθ’ </a:t>
            </a:r>
            <a:r>
              <a:rPr lang="el-GR" sz="1200" dirty="0" err="1" smtClean="0"/>
              <a:t>οδόν</a:t>
            </a:r>
            <a:r>
              <a:rPr lang="el-GR" sz="1200" dirty="0" smtClean="0"/>
              <a:t> εις την θάλασσαν τους αποθνήσκοντας εκ </a:t>
            </a:r>
            <a:r>
              <a:rPr lang="el-GR" sz="1400" dirty="0" smtClean="0"/>
              <a:t>της χολέρας.</a:t>
            </a:r>
          </a:p>
          <a:p>
            <a:r>
              <a:rPr lang="el-GR" sz="1400" dirty="0" err="1" smtClean="0"/>
              <a:t>Εφημ</a:t>
            </a:r>
            <a:r>
              <a:rPr lang="el-GR" sz="1400" dirty="0" smtClean="0"/>
              <a:t>. «Αιών», 7 Ιουλίου 1854.</a:t>
            </a:r>
            <a:endParaRPr lang="el-GR" sz="1400" dirty="0"/>
          </a:p>
        </p:txBody>
      </p:sp>
      <p:sp>
        <p:nvSpPr>
          <p:cNvPr id="5" name="4 - Θέση περιεχομένου"/>
          <p:cNvSpPr>
            <a:spLocks noGrp="1"/>
          </p:cNvSpPr>
          <p:nvPr>
            <p:ph sz="quarter" idx="4"/>
          </p:nvPr>
        </p:nvSpPr>
        <p:spPr/>
        <p:txBody>
          <a:bodyPr>
            <a:normAutofit fontScale="47500" lnSpcReduction="20000"/>
          </a:bodyPr>
          <a:lstStyle/>
          <a:p>
            <a:r>
              <a:rPr lang="el-GR" dirty="0" smtClean="0"/>
              <a:t>Στις 14.08, ο «Αιών» περιέγραφε την τραγική κατάσταση που επικρατούσε στον Πειραιά με τη γλώσσα των αριθμών. Από τους 5.000 κατοίκους της πόλης, είχαν απομείνει μόνο οι 600, ενώ οι υπόλοιποι την είχαν εγκαταλείψει, κατευθυνόμενοι κυρίως στα γύρω νησιά. Σπίτια και μαγαζιά είχαν κλείσει, ενώ η </a:t>
            </a:r>
            <a:r>
              <a:rPr lang="el-GR" dirty="0" err="1" smtClean="0"/>
              <a:t>πόλι</a:t>
            </a:r>
            <a:r>
              <a:rPr lang="el-GR" dirty="0" smtClean="0"/>
              <a:t> φαινόταν έρημη. Τραγική ήταν και η κατάσταση στην Ερμούπολη, όπου το διάστημα μεταξύ 2 και 12 Αυγούστου είχαν αποβιώσει 130 άτομα, εκ των οποίων 95 εξ αιτίας της χολέρας! Εξάλλου, περισσότεροι από 6000 κάτοικοι φέρονταν να είχαν εγκαταλείψει το νησί. Μάλιστα, η Τήνος και η Μύκονος είχαν γεμίσει από πρόσφυγες της Σύρου, με αποτέλεσμα να μην δέχονται άλλους, και οι Συριανοί κατευθύνονταν πλέον σε άλλα νησιά, όπως στην Άνδρο.</a:t>
            </a:r>
          </a:p>
          <a:p>
            <a:r>
              <a:rPr lang="el-GR" dirty="0" smtClean="0"/>
              <a:t>«Η </a:t>
            </a:r>
            <a:r>
              <a:rPr lang="el-GR" dirty="0" err="1" smtClean="0"/>
              <a:t>αγγλογαλλική</a:t>
            </a:r>
            <a:r>
              <a:rPr lang="el-GR" dirty="0" smtClean="0"/>
              <a:t> κατοχή και το μαύρο καλοκαίρι του 1854, όταν η χολέρα θέριζε και μετέτρεψε τον Πειραιά και την Ερμούπολη σ’ έρημη πόλη», </a:t>
            </a:r>
            <a:r>
              <a:rPr lang="el-GR" dirty="0" err="1" smtClean="0"/>
              <a:t>στο:</a:t>
            </a:r>
            <a:r>
              <a:rPr lang="el-GR" dirty="0" err="1" smtClean="0">
                <a:hlinkClick r:id="rId2"/>
              </a:rPr>
              <a:t>www.syrosagenda.gr</a:t>
            </a:r>
            <a:r>
              <a:rPr lang="el-GR" dirty="0" smtClean="0"/>
              <a:t>.</a:t>
            </a:r>
            <a:endParaRPr lang="el-GR" dirty="0"/>
          </a:p>
        </p:txBody>
      </p:sp>
      <p:sp>
        <p:nvSpPr>
          <p:cNvPr id="6" name="5 - Τίτλος"/>
          <p:cNvSpPr>
            <a:spLocks noGrp="1"/>
          </p:cNvSpPr>
          <p:nvPr>
            <p:ph type="title"/>
          </p:nvPr>
        </p:nvSpPr>
        <p:spPr>
          <a:xfrm rot="10800000" flipV="1">
            <a:off x="301752" y="182880"/>
            <a:ext cx="8534400" cy="817228"/>
          </a:xfrm>
        </p:spPr>
        <p:txBody>
          <a:bodyPr>
            <a:normAutofit fontScale="90000"/>
          </a:bodyPr>
          <a:lstStyle/>
          <a:p>
            <a:r>
              <a:rPr lang="el-GR" dirty="0" smtClean="0"/>
              <a:t>Συνέχεια παραδειγμάτων ιστορικών πηγών</a:t>
            </a:r>
            <a:br>
              <a:rPr lang="el-GR" dirty="0" smtClean="0"/>
            </a:br>
            <a:r>
              <a:rPr lang="el-GR" dirty="0" smtClean="0"/>
              <a:t>( διαμόρφωση ιστορικού ερωτήματος)</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914400"/>
            <a:ext cx="2362200" cy="4014798"/>
          </a:xfrm>
        </p:spPr>
        <p:txBody>
          <a:bodyPr/>
          <a:lstStyle/>
          <a:p>
            <a:r>
              <a:rPr lang="el-GR" sz="1200" b="0" dirty="0" err="1" smtClean="0"/>
              <a:t>Ambroise</a:t>
            </a:r>
            <a:r>
              <a:rPr lang="el-GR" sz="1200" b="0" dirty="0" smtClean="0"/>
              <a:t> </a:t>
            </a:r>
            <a:r>
              <a:rPr lang="el-GR" sz="1200" b="0" dirty="0" err="1" smtClean="0"/>
              <a:t>Louis</a:t>
            </a:r>
            <a:r>
              <a:rPr lang="el-GR" sz="1200" b="0" dirty="0" smtClean="0"/>
              <a:t> </a:t>
            </a:r>
            <a:r>
              <a:rPr lang="el-GR" sz="1200" b="0" dirty="0" err="1" smtClean="0"/>
              <a:t>Garneray</a:t>
            </a:r>
            <a:r>
              <a:rPr lang="el-GR" sz="1200" b="0" dirty="0" smtClean="0"/>
              <a:t>, Η ναυμαχία του </a:t>
            </a:r>
            <a:r>
              <a:rPr lang="el-GR" sz="1200" b="0" dirty="0" err="1" smtClean="0"/>
              <a:t>Ναυαρίνου</a:t>
            </a:r>
            <a:r>
              <a:rPr lang="el-GR" sz="1200" b="0" dirty="0" smtClean="0"/>
              <a:t>, λάδι σε καμβά (1827). Κατά τον Γιάννη Βούλγαρη, η γένεση του ελληνικού κράτους, «προήλθε από τον συνδυασμό της εσωτερικής Επανάστασης 1821-1828 και της επέμβασης των Μεγάλων Δυνάμεων για λόγους δικού τους ανταγωνισμού», πράγμα που σημαίνει ότι «η Γεωπολιτική και οι Πόλεμοι είχαν μεγαλύτερη ίσως διαμορφωτική επίδραση από όσο ο άλλος μεγάλος κινητήρας της </a:t>
            </a:r>
            <a:r>
              <a:rPr lang="el-GR" sz="1200" b="0" dirty="0" err="1" smtClean="0"/>
              <a:t>νεωτερικότητας</a:t>
            </a:r>
            <a:r>
              <a:rPr lang="el-GR" sz="1200" b="0" dirty="0" smtClean="0"/>
              <a:t>, ο Καπιταλισμός ή η “οικονομία της </a:t>
            </a:r>
            <a:r>
              <a:rPr lang="el-GR" sz="1200" b="0" dirty="0" err="1" smtClean="0"/>
              <a:t>αγοράς”».</a:t>
            </a:r>
            <a:r>
              <a:rPr lang="el-GR" sz="1200" b="0" i="1" dirty="0" err="1" smtClean="0"/>
              <a:t>Paris</a:t>
            </a:r>
            <a:r>
              <a:rPr lang="el-GR" sz="1200" b="0" i="1" dirty="0" smtClean="0"/>
              <a:t> </a:t>
            </a:r>
            <a:r>
              <a:rPr lang="el-GR" sz="1200" b="0" i="1" dirty="0" err="1" smtClean="0"/>
              <a:t>Chamber</a:t>
            </a:r>
            <a:r>
              <a:rPr lang="el-GR" sz="1200" b="0" i="1" dirty="0" smtClean="0"/>
              <a:t> </a:t>
            </a:r>
            <a:r>
              <a:rPr lang="el-GR" sz="1200" b="0" i="1" dirty="0" err="1" smtClean="0"/>
              <a:t>of</a:t>
            </a:r>
            <a:r>
              <a:rPr lang="el-GR" sz="1200" b="0" i="1" dirty="0" smtClean="0"/>
              <a:t> </a:t>
            </a:r>
            <a:r>
              <a:rPr lang="el-GR" sz="1200" b="0" i="1" dirty="0" err="1" smtClean="0"/>
              <a:t>Commerc</a:t>
            </a:r>
            <a:r>
              <a:rPr lang="en-US" sz="1200" b="0" i="1" dirty="0" smtClean="0"/>
              <a:t>e</a:t>
            </a:r>
            <a:endParaRPr lang="el-GR" sz="1200" dirty="0"/>
          </a:p>
        </p:txBody>
      </p:sp>
      <p:sp>
        <p:nvSpPr>
          <p:cNvPr id="3" name="2 - Θέση κειμένου"/>
          <p:cNvSpPr>
            <a:spLocks noGrp="1"/>
          </p:cNvSpPr>
          <p:nvPr>
            <p:ph type="body" idx="2"/>
          </p:nvPr>
        </p:nvSpPr>
        <p:spPr>
          <a:xfrm>
            <a:off x="381000" y="6171880"/>
            <a:ext cx="2362200" cy="45719"/>
          </a:xfrm>
        </p:spPr>
        <p:txBody>
          <a:bodyPr>
            <a:normAutofit fontScale="25000" lnSpcReduction="20000"/>
          </a:bodyPr>
          <a:lstStyle/>
          <a:p>
            <a:endParaRPr lang="el-GR" dirty="0"/>
          </a:p>
        </p:txBody>
      </p:sp>
      <p:pic>
        <p:nvPicPr>
          <p:cNvPr id="1026" name="Picture 2" descr="C:\Users\user\Pictures\246e4d943d6f04aeb5a14dcdc6215dfe_XL.jpg"/>
          <p:cNvPicPr>
            <a:picLocks noGrp="1" noChangeAspect="1" noChangeArrowheads="1"/>
          </p:cNvPicPr>
          <p:nvPr>
            <p:ph sz="quarter" idx="1"/>
          </p:nvPr>
        </p:nvPicPr>
        <p:blipFill>
          <a:blip r:embed="rId2"/>
          <a:srcRect/>
          <a:stretch>
            <a:fillRect/>
          </a:stretch>
        </p:blipFill>
        <p:spPr bwMode="auto">
          <a:xfrm>
            <a:off x="3124200" y="1605280"/>
            <a:ext cx="5638800" cy="357124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image008(411).jpg"/>
          <p:cNvPicPr>
            <a:picLocks noChangeAspect="1" noChangeArrowheads="1"/>
          </p:cNvPicPr>
          <p:nvPr/>
        </p:nvPicPr>
        <p:blipFill>
          <a:blip r:embed="rId2"/>
          <a:srcRect/>
          <a:stretch>
            <a:fillRect/>
          </a:stretch>
        </p:blipFill>
        <p:spPr bwMode="auto">
          <a:xfrm>
            <a:off x="214282" y="633050"/>
            <a:ext cx="4572032" cy="2547832"/>
          </a:xfrm>
          <a:prstGeom prst="rect">
            <a:avLst/>
          </a:prstGeom>
          <a:noFill/>
        </p:spPr>
      </p:pic>
      <p:pic>
        <p:nvPicPr>
          <p:cNvPr id="2052" name="Picture 4" descr="C:\Users\user\Pictures\GRC0056so.jpg"/>
          <p:cNvPicPr>
            <a:picLocks noChangeAspect="1" noChangeArrowheads="1"/>
          </p:cNvPicPr>
          <p:nvPr/>
        </p:nvPicPr>
        <p:blipFill>
          <a:blip r:embed="rId3"/>
          <a:srcRect/>
          <a:stretch>
            <a:fillRect/>
          </a:stretch>
        </p:blipFill>
        <p:spPr bwMode="auto">
          <a:xfrm>
            <a:off x="285720" y="3500438"/>
            <a:ext cx="4000528" cy="2428892"/>
          </a:xfrm>
          <a:prstGeom prst="rect">
            <a:avLst/>
          </a:prstGeom>
          <a:noFill/>
        </p:spPr>
      </p:pic>
      <p:pic>
        <p:nvPicPr>
          <p:cNvPr id="2058" name="Picture 10" descr="Δραχμή Κρητικής Πολιτείας - Βικιπαίδεια"/>
          <p:cNvPicPr>
            <a:picLocks noChangeAspect="1" noChangeArrowheads="1"/>
          </p:cNvPicPr>
          <p:nvPr/>
        </p:nvPicPr>
        <p:blipFill>
          <a:blip r:embed="rId4"/>
          <a:srcRect/>
          <a:stretch>
            <a:fillRect/>
          </a:stretch>
        </p:blipFill>
        <p:spPr bwMode="auto">
          <a:xfrm>
            <a:off x="4572000" y="3357562"/>
            <a:ext cx="4371634" cy="2714644"/>
          </a:xfrm>
          <a:prstGeom prst="rect">
            <a:avLst/>
          </a:prstGeom>
          <a:noFill/>
        </p:spPr>
      </p:pic>
      <p:pic>
        <p:nvPicPr>
          <p:cNvPr id="2060" name="Picture 12" descr="Ελληνικά) Νομίσματα &amp; Χαρτονομίσματα. Στόχος μας είναι να γίνουμε η  προσωπική σας επιλογή προσφέροντας ιδιαίτερες τιμές και ποιότητα. [περι… |  Διάφορα | Coins, Money, Construction"/>
          <p:cNvPicPr>
            <a:picLocks noChangeAspect="1" noChangeArrowheads="1"/>
          </p:cNvPicPr>
          <p:nvPr/>
        </p:nvPicPr>
        <p:blipFill>
          <a:blip r:embed="rId5"/>
          <a:srcRect/>
          <a:stretch>
            <a:fillRect/>
          </a:stretch>
        </p:blipFill>
        <p:spPr bwMode="auto">
          <a:xfrm>
            <a:off x="4714876" y="428604"/>
            <a:ext cx="8572500" cy="321471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user\Pictures\images (3).jpg"/>
          <p:cNvPicPr>
            <a:picLocks noChangeAspect="1" noChangeArrowheads="1"/>
          </p:cNvPicPr>
          <p:nvPr/>
        </p:nvPicPr>
        <p:blipFill>
          <a:blip r:embed="rId2"/>
          <a:srcRect/>
          <a:stretch>
            <a:fillRect/>
          </a:stretch>
        </p:blipFill>
        <p:spPr bwMode="auto">
          <a:xfrm>
            <a:off x="3214678" y="3000372"/>
            <a:ext cx="2143140" cy="3286148"/>
          </a:xfrm>
          <a:prstGeom prst="rect">
            <a:avLst/>
          </a:prstGeom>
          <a:noFill/>
        </p:spPr>
      </p:pic>
      <p:pic>
        <p:nvPicPr>
          <p:cNvPr id="26628" name="Picture 4" descr="C:\Users\user\Pictures\images (1).jpg"/>
          <p:cNvPicPr>
            <a:picLocks noChangeAspect="1" noChangeArrowheads="1"/>
          </p:cNvPicPr>
          <p:nvPr/>
        </p:nvPicPr>
        <p:blipFill>
          <a:blip r:embed="rId3"/>
          <a:srcRect/>
          <a:stretch>
            <a:fillRect/>
          </a:stretch>
        </p:blipFill>
        <p:spPr bwMode="auto">
          <a:xfrm>
            <a:off x="571472" y="2928934"/>
            <a:ext cx="2214578" cy="3357586"/>
          </a:xfrm>
          <a:prstGeom prst="rect">
            <a:avLst/>
          </a:prstGeom>
          <a:noFill/>
        </p:spPr>
      </p:pic>
      <p:pic>
        <p:nvPicPr>
          <p:cNvPr id="26629" name="Picture 5" descr="C:\Users\user\Pictures\27336423_372940846511851_1848943338585976803_n.jpg"/>
          <p:cNvPicPr>
            <a:picLocks noChangeAspect="1" noChangeArrowheads="1"/>
          </p:cNvPicPr>
          <p:nvPr/>
        </p:nvPicPr>
        <p:blipFill>
          <a:blip r:embed="rId4"/>
          <a:srcRect/>
          <a:stretch>
            <a:fillRect/>
          </a:stretch>
        </p:blipFill>
        <p:spPr bwMode="auto">
          <a:xfrm>
            <a:off x="4357686" y="500042"/>
            <a:ext cx="3262314" cy="2286016"/>
          </a:xfrm>
          <a:prstGeom prst="rect">
            <a:avLst/>
          </a:prstGeom>
          <a:noFill/>
        </p:spPr>
      </p:pic>
      <p:pic>
        <p:nvPicPr>
          <p:cNvPr id="26630" name="Picture 6" descr="C:\Users\user\Pictures\METANASTES2.jpg"/>
          <p:cNvPicPr>
            <a:picLocks noChangeAspect="1" noChangeArrowheads="1"/>
          </p:cNvPicPr>
          <p:nvPr/>
        </p:nvPicPr>
        <p:blipFill>
          <a:blip r:embed="rId5"/>
          <a:srcRect/>
          <a:stretch>
            <a:fillRect/>
          </a:stretch>
        </p:blipFill>
        <p:spPr bwMode="auto">
          <a:xfrm>
            <a:off x="5715008" y="3214686"/>
            <a:ext cx="2928958" cy="2714644"/>
          </a:xfrm>
          <a:prstGeom prst="rect">
            <a:avLst/>
          </a:prstGeom>
          <a:noFill/>
        </p:spPr>
      </p:pic>
      <p:sp>
        <p:nvSpPr>
          <p:cNvPr id="26632" name="AutoShape 8" descr="https://www.greekshippingmiracle.org/images/1-1873/1_SYROS_KARNAGIAjpg-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6634" name="AutoShape 10" descr="https://www.greekshippingmiracle.org/images/1-1873/1_SYROS_KARNAGIAjpg-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6635" name="Picture 11" descr="C:\Users\user\Pictures\1_SYROS_KARNAGIAjpg-2.jpg"/>
          <p:cNvPicPr>
            <a:picLocks noChangeAspect="1" noChangeArrowheads="1"/>
          </p:cNvPicPr>
          <p:nvPr/>
        </p:nvPicPr>
        <p:blipFill>
          <a:blip r:embed="rId6"/>
          <a:srcRect/>
          <a:stretch>
            <a:fillRect/>
          </a:stretch>
        </p:blipFill>
        <p:spPr bwMode="auto">
          <a:xfrm>
            <a:off x="285720" y="428604"/>
            <a:ext cx="3286148" cy="242889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357166"/>
            <a:ext cx="2362200" cy="2928958"/>
          </a:xfrm>
        </p:spPr>
        <p:txBody>
          <a:bodyPr/>
          <a:lstStyle/>
          <a:p>
            <a:r>
              <a:rPr lang="el-GR" sz="1800" dirty="0" smtClean="0">
                <a:solidFill>
                  <a:schemeClr val="bg2">
                    <a:lumMod val="10000"/>
                  </a:schemeClr>
                </a:solidFill>
              </a:rPr>
              <a:t/>
            </a:r>
            <a:br>
              <a:rPr lang="el-GR" sz="1800" dirty="0" smtClean="0">
                <a:solidFill>
                  <a:schemeClr val="bg2">
                    <a:lumMod val="10000"/>
                  </a:schemeClr>
                </a:solidFill>
              </a:rPr>
            </a:br>
            <a:r>
              <a:rPr lang="el-GR" sz="1800" dirty="0" smtClean="0">
                <a:solidFill>
                  <a:schemeClr val="bg2">
                    <a:lumMod val="10000"/>
                  </a:schemeClr>
                </a:solidFill>
              </a:rPr>
              <a:t/>
            </a:r>
            <a:br>
              <a:rPr lang="el-GR" sz="1800" dirty="0" smtClean="0">
                <a:solidFill>
                  <a:schemeClr val="bg2">
                    <a:lumMod val="10000"/>
                  </a:schemeClr>
                </a:solidFill>
              </a:rPr>
            </a:br>
            <a:r>
              <a:rPr lang="el-GR" sz="1800" dirty="0" smtClean="0">
                <a:solidFill>
                  <a:schemeClr val="bg2">
                    <a:lumMod val="10000"/>
                  </a:schemeClr>
                </a:solidFill>
              </a:rPr>
              <a:t>ΕΥΧΑΡΙΣΤΩ ΓΙΑ ΤΗΝ ΠΡΟΣΟΧΗ ΣΑΣ!</a:t>
            </a:r>
            <a:r>
              <a:rPr lang="el-GR" dirty="0" smtClean="0">
                <a:solidFill>
                  <a:schemeClr val="bg2">
                    <a:lumMod val="10000"/>
                  </a:schemeClr>
                </a:solidFill>
              </a:rPr>
              <a:t/>
            </a:r>
            <a:br>
              <a:rPr lang="el-GR" dirty="0" smtClean="0">
                <a:solidFill>
                  <a:schemeClr val="bg2">
                    <a:lumMod val="10000"/>
                  </a:schemeClr>
                </a:solidFill>
              </a:rPr>
            </a:br>
            <a:endParaRPr lang="el-GR" dirty="0"/>
          </a:p>
        </p:txBody>
      </p:sp>
      <p:sp>
        <p:nvSpPr>
          <p:cNvPr id="3" name="2 - Θέση κειμένου"/>
          <p:cNvSpPr>
            <a:spLocks noGrp="1"/>
          </p:cNvSpPr>
          <p:nvPr>
            <p:ph type="body" idx="2"/>
          </p:nvPr>
        </p:nvSpPr>
        <p:spPr/>
        <p:txBody>
          <a:bodyPr/>
          <a:lstStyle/>
          <a:p>
            <a:endParaRPr lang="el-GR" dirty="0" smtClean="0">
              <a:solidFill>
                <a:schemeClr val="bg2">
                  <a:lumMod val="10000"/>
                </a:schemeClr>
              </a:solidFill>
            </a:endParaRPr>
          </a:p>
          <a:p>
            <a:endParaRPr lang="el-GR" dirty="0" smtClean="0">
              <a:solidFill>
                <a:schemeClr val="bg2">
                  <a:lumMod val="10000"/>
                </a:schemeClr>
              </a:solidFill>
            </a:endParaRPr>
          </a:p>
          <a:p>
            <a:endParaRPr lang="el-GR" dirty="0" smtClean="0">
              <a:solidFill>
                <a:schemeClr val="bg2">
                  <a:lumMod val="10000"/>
                </a:schemeClr>
              </a:solidFill>
            </a:endParaRPr>
          </a:p>
          <a:p>
            <a:endParaRPr lang="el-GR" dirty="0" smtClean="0">
              <a:solidFill>
                <a:schemeClr val="bg2">
                  <a:lumMod val="10000"/>
                </a:schemeClr>
              </a:solidFill>
            </a:endParaRPr>
          </a:p>
          <a:p>
            <a:r>
              <a:rPr lang="el-GR" dirty="0" smtClean="0">
                <a:solidFill>
                  <a:schemeClr val="bg2">
                    <a:lumMod val="10000"/>
                  </a:schemeClr>
                </a:solidFill>
              </a:rPr>
              <a:t>ΜΑΡΙΑΝΝΑ </a:t>
            </a:r>
          </a:p>
          <a:p>
            <a:r>
              <a:rPr lang="el-GR" dirty="0" smtClean="0">
                <a:solidFill>
                  <a:schemeClr val="bg2">
                    <a:lumMod val="10000"/>
                  </a:schemeClr>
                </a:solidFill>
              </a:rPr>
              <a:t>ΤΕΡΖΑΚΗ</a:t>
            </a:r>
          </a:p>
          <a:p>
            <a:r>
              <a:rPr lang="el-GR" dirty="0" smtClean="0">
                <a:solidFill>
                  <a:schemeClr val="bg2">
                    <a:lumMod val="10000"/>
                  </a:schemeClr>
                </a:solidFill>
              </a:rPr>
              <a:t>3</a:t>
            </a:r>
            <a:r>
              <a:rPr lang="el-GR" baseline="30000" dirty="0" smtClean="0">
                <a:solidFill>
                  <a:schemeClr val="bg2">
                    <a:lumMod val="10000"/>
                  </a:schemeClr>
                </a:solidFill>
              </a:rPr>
              <a:t>Ο</a:t>
            </a:r>
            <a:r>
              <a:rPr lang="el-GR" dirty="0" smtClean="0">
                <a:solidFill>
                  <a:schemeClr val="bg2">
                    <a:lumMod val="10000"/>
                  </a:schemeClr>
                </a:solidFill>
              </a:rPr>
              <a:t> Γ. Λ.Η</a:t>
            </a:r>
            <a:endParaRPr lang="el-GR" dirty="0">
              <a:solidFill>
                <a:schemeClr val="bg2">
                  <a:lumMod val="10000"/>
                </a:schemeClr>
              </a:solidFill>
            </a:endParaRPr>
          </a:p>
        </p:txBody>
      </p:sp>
      <p:pic>
        <p:nvPicPr>
          <p:cNvPr id="27650" name="Picture 2" descr="C:\Users\user\Pictures\GAZI1988.jpg"/>
          <p:cNvPicPr>
            <a:picLocks noGrp="1" noChangeAspect="1" noChangeArrowheads="1"/>
          </p:cNvPicPr>
          <p:nvPr>
            <p:ph sz="quarter" idx="1"/>
          </p:nvPr>
        </p:nvPicPr>
        <p:blipFill>
          <a:blip r:embed="rId2"/>
          <a:srcRect/>
          <a:stretch>
            <a:fillRect/>
          </a:stretch>
        </p:blipFill>
        <p:spPr bwMode="auto">
          <a:xfrm>
            <a:off x="3214678" y="1071546"/>
            <a:ext cx="5500726" cy="48577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500034" y="928670"/>
            <a:ext cx="8286808" cy="5357850"/>
          </a:xfrm>
        </p:spPr>
        <p:txBody>
          <a:bodyPr>
            <a:normAutofit fontScale="40000" lnSpcReduction="20000"/>
          </a:bodyPr>
          <a:lstStyle/>
          <a:p>
            <a:r>
              <a:rPr lang="el-GR" sz="4000" dirty="0" smtClean="0"/>
              <a:t>1.Αναλογα με την </a:t>
            </a:r>
            <a:r>
              <a:rPr lang="el-GR" sz="4000" dirty="0" err="1" smtClean="0"/>
              <a:t>εγγυτητα</a:t>
            </a:r>
            <a:endParaRPr lang="el-GR" sz="4000" dirty="0" smtClean="0"/>
          </a:p>
          <a:p>
            <a:r>
              <a:rPr lang="el-GR" sz="4000" dirty="0" err="1" smtClean="0"/>
              <a:t>Προσ</a:t>
            </a:r>
            <a:r>
              <a:rPr lang="el-GR" sz="4000" dirty="0" smtClean="0"/>
              <a:t> το </a:t>
            </a:r>
            <a:r>
              <a:rPr lang="el-GR" sz="4000" dirty="0" err="1" smtClean="0"/>
              <a:t>γεγονοσ</a:t>
            </a:r>
            <a:endParaRPr lang="el-GR" sz="4000" dirty="0" smtClean="0"/>
          </a:p>
          <a:p>
            <a:endParaRPr lang="el-GR" dirty="0" smtClean="0"/>
          </a:p>
          <a:p>
            <a:endParaRPr lang="el-GR" dirty="0" smtClean="0"/>
          </a:p>
          <a:p>
            <a:endParaRPr lang="el-GR" dirty="0" smtClean="0"/>
          </a:p>
          <a:p>
            <a:endParaRPr lang="el-GR" dirty="0" smtClean="0"/>
          </a:p>
          <a:p>
            <a:r>
              <a:rPr lang="el-GR" sz="3400" cap="none" dirty="0" smtClean="0"/>
              <a:t>Α. </a:t>
            </a:r>
            <a:r>
              <a:rPr lang="el-GR" sz="3400" u="sng" cap="none" dirty="0" smtClean="0"/>
              <a:t>ΑΜΕΣΕΣ Η ΠΡΩΤΟΓΕΝΕΙΣ</a:t>
            </a:r>
          </a:p>
          <a:p>
            <a:endParaRPr lang="el-GR" sz="3400" cap="none" dirty="0" smtClean="0"/>
          </a:p>
          <a:p>
            <a:r>
              <a:rPr lang="el-GR" sz="3400" cap="none" dirty="0" smtClean="0"/>
              <a:t>Είναι εκείνες που προέρχονται από µια </a:t>
            </a:r>
            <a:r>
              <a:rPr lang="el-GR" sz="3400" cap="none" dirty="0" err="1" smtClean="0"/>
              <a:t>συγκεκριµένη</a:t>
            </a:r>
            <a:r>
              <a:rPr lang="el-GR" sz="3400" cap="none" dirty="0" smtClean="0"/>
              <a:t> περίοδο του παρελθόντος, σύγχρονη µ΄ αυτή που µ</a:t>
            </a:r>
            <a:r>
              <a:rPr lang="el-GR" sz="3400" cap="none" dirty="0" err="1" smtClean="0"/>
              <a:t>ελετά</a:t>
            </a:r>
            <a:r>
              <a:rPr lang="el-GR" sz="3400" cap="none" dirty="0" smtClean="0"/>
              <a:t> ο </a:t>
            </a:r>
            <a:r>
              <a:rPr lang="el-GR" sz="3400" cap="none" dirty="0" err="1" smtClean="0"/>
              <a:t>Ιστορικός.Αποτελούν</a:t>
            </a:r>
            <a:r>
              <a:rPr lang="el-GR" sz="3400" cap="none" dirty="0" smtClean="0"/>
              <a:t> πρωτότυπο υλικό που έχει δημιουργηθεί την περίοδο που έχει εκδηλωθεί ένα γεγονός και δεν έχουν φιλτραριστεί μέσω της αξιολόγησης ή της ανάλυσης</a:t>
            </a:r>
            <a:endParaRPr lang="el-GR" sz="3400" dirty="0" smtClean="0"/>
          </a:p>
          <a:p>
            <a:endParaRPr lang="el-GR" dirty="0" smtClean="0"/>
          </a:p>
          <a:p>
            <a:r>
              <a:rPr lang="el-GR" sz="2600" dirty="0" smtClean="0"/>
              <a:t>  </a:t>
            </a:r>
            <a:r>
              <a:rPr lang="el-GR" sz="3400" dirty="0" smtClean="0"/>
              <a:t>β. </a:t>
            </a:r>
            <a:r>
              <a:rPr lang="el-GR" sz="3400" u="sng" dirty="0" err="1" smtClean="0"/>
              <a:t>εμμεσεσ</a:t>
            </a:r>
            <a:r>
              <a:rPr lang="el-GR" sz="3400" u="sng" dirty="0" smtClean="0"/>
              <a:t> η </a:t>
            </a:r>
            <a:r>
              <a:rPr lang="el-GR" sz="3400" u="sng" dirty="0" err="1" smtClean="0"/>
              <a:t>δευτερογενεισ</a:t>
            </a:r>
            <a:endParaRPr lang="el-GR" sz="3400" u="sng" dirty="0" smtClean="0"/>
          </a:p>
          <a:p>
            <a:endParaRPr lang="el-GR" u="sng" dirty="0" smtClean="0"/>
          </a:p>
          <a:p>
            <a:endParaRPr lang="el-GR" sz="3400" cap="none" dirty="0" smtClean="0"/>
          </a:p>
          <a:p>
            <a:r>
              <a:rPr lang="el-GR" sz="3400" cap="none" dirty="0" smtClean="0"/>
              <a:t>Θεωρούνται τα δημοσιεύματα που βασίζονται στα επεξεργασμένα αποτελέσματα πρωτογενών δημοσιευμάτων και τα οποία έχουν με κάποιο τρόπο δεχτεί επεξεργασία ή έχουν τροποποιηθεί. Οι δευτερογενείς πηγές αναλύουν, κάνουν κριτική ή επαναδιατυπώνουν πληροφορίες από τις πρωτογενείς πηγές ή άλλες δευτερογενείς πηγές. Ακόμα και οι πηγές που παρουσιάζουν καταστάσεις και περιγράφουν γεγονότα που δεν βασίζονται σε προσωπική παρατήρηση και συμμετοχή του συγγραφέα θεωρούνται δευτερογενείς πηγές</a:t>
            </a:r>
            <a:r>
              <a:rPr lang="el-GR" sz="3400" dirty="0" smtClean="0"/>
              <a:t>.     </a:t>
            </a:r>
          </a:p>
          <a:p>
            <a:endParaRPr lang="el-GR" sz="2600" dirty="0" smtClean="0"/>
          </a:p>
          <a:p>
            <a:r>
              <a:rPr lang="el-GR" sz="2600" dirty="0" smtClean="0"/>
              <a:t>                           </a:t>
            </a:r>
            <a:endParaRPr lang="el-GR" sz="2600" dirty="0"/>
          </a:p>
        </p:txBody>
      </p:sp>
      <p:sp>
        <p:nvSpPr>
          <p:cNvPr id="3" name="2 - Τίτλος"/>
          <p:cNvSpPr>
            <a:spLocks noGrp="1"/>
          </p:cNvSpPr>
          <p:nvPr>
            <p:ph type="ctrTitle"/>
          </p:nvPr>
        </p:nvSpPr>
        <p:spPr>
          <a:xfrm>
            <a:off x="685800" y="0"/>
            <a:ext cx="7772400" cy="785794"/>
          </a:xfrm>
        </p:spPr>
        <p:txBody>
          <a:bodyPr/>
          <a:lstStyle/>
          <a:p>
            <a:r>
              <a:rPr lang="el-GR" dirty="0" smtClean="0"/>
              <a:t>Διάκριση πηγών</a:t>
            </a:r>
            <a:endParaRPr lang="el-GR" dirty="0"/>
          </a:p>
        </p:txBody>
      </p:sp>
      <p:cxnSp>
        <p:nvCxnSpPr>
          <p:cNvPr id="5" name="4 - Ευθύγραμμο βέλος σύνδεσης"/>
          <p:cNvCxnSpPr/>
          <p:nvPr/>
        </p:nvCxnSpPr>
        <p:spPr>
          <a:xfrm rot="10800000" flipV="1">
            <a:off x="2000232" y="1643050"/>
            <a:ext cx="264320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4714876" y="1643050"/>
            <a:ext cx="235745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r>
              <a:rPr lang="el-GR" dirty="0" smtClean="0"/>
              <a:t> </a:t>
            </a:r>
            <a:r>
              <a:rPr lang="el-GR" dirty="0" smtClean="0">
                <a:solidFill>
                  <a:schemeClr val="tx1"/>
                </a:solidFill>
              </a:rPr>
              <a:t>ΓΡΑΠΤΕΣ</a:t>
            </a:r>
            <a:endParaRPr lang="el-GR" dirty="0">
              <a:solidFill>
                <a:schemeClr val="tx1"/>
              </a:solidFill>
            </a:endParaRPr>
          </a:p>
        </p:txBody>
      </p:sp>
      <p:sp>
        <p:nvSpPr>
          <p:cNvPr id="3" name="2 - Θέση κειμένου"/>
          <p:cNvSpPr>
            <a:spLocks noGrp="1"/>
          </p:cNvSpPr>
          <p:nvPr>
            <p:ph type="body" sz="half" idx="3"/>
          </p:nvPr>
        </p:nvSpPr>
        <p:spPr/>
        <p:txBody>
          <a:bodyPr/>
          <a:lstStyle/>
          <a:p>
            <a:r>
              <a:rPr lang="el-GR" dirty="0" smtClean="0"/>
              <a:t> </a:t>
            </a:r>
            <a:r>
              <a:rPr lang="el-GR" dirty="0" smtClean="0">
                <a:solidFill>
                  <a:schemeClr val="tx1"/>
                </a:solidFill>
              </a:rPr>
              <a:t>ΠΑΡΑΣΤΑΤΙΚΕΣ</a:t>
            </a:r>
          </a:p>
          <a:p>
            <a:endParaRPr lang="el-GR" dirty="0">
              <a:solidFill>
                <a:schemeClr val="tx1"/>
              </a:solidFill>
            </a:endParaRPr>
          </a:p>
        </p:txBody>
      </p:sp>
      <p:sp>
        <p:nvSpPr>
          <p:cNvPr id="4" name="3 - Θέση περιεχομένου"/>
          <p:cNvSpPr>
            <a:spLocks noGrp="1"/>
          </p:cNvSpPr>
          <p:nvPr>
            <p:ph sz="quarter" idx="2"/>
          </p:nvPr>
        </p:nvSpPr>
        <p:spPr/>
        <p:txBody>
          <a:bodyPr>
            <a:normAutofit fontScale="92500" lnSpcReduction="10000"/>
          </a:bodyPr>
          <a:lstStyle/>
          <a:p>
            <a:r>
              <a:rPr lang="el-GR" sz="1600" u="sng" dirty="0" err="1" smtClean="0"/>
              <a:t>Επίσηµα</a:t>
            </a:r>
            <a:r>
              <a:rPr lang="el-GR" sz="1600" u="sng" dirty="0" smtClean="0"/>
              <a:t> κρατικά έγγραφα</a:t>
            </a:r>
            <a:r>
              <a:rPr lang="el-GR" sz="1600" dirty="0" smtClean="0"/>
              <a:t>: </a:t>
            </a:r>
            <a:r>
              <a:rPr lang="el-GR" sz="1600" dirty="0" err="1" smtClean="0"/>
              <a:t>συνταγµατικά</a:t>
            </a:r>
            <a:r>
              <a:rPr lang="el-GR" sz="1600" dirty="0" smtClean="0"/>
              <a:t> </a:t>
            </a:r>
            <a:r>
              <a:rPr lang="el-GR" sz="1600" dirty="0" err="1" smtClean="0"/>
              <a:t>κείµενα</a:t>
            </a:r>
            <a:r>
              <a:rPr lang="el-GR" sz="1600" dirty="0" smtClean="0"/>
              <a:t>, </a:t>
            </a:r>
            <a:r>
              <a:rPr lang="el-GR" sz="1600" dirty="0" err="1" smtClean="0"/>
              <a:t>ψηφίσµατα</a:t>
            </a:r>
            <a:r>
              <a:rPr lang="el-GR" sz="1600" dirty="0" smtClean="0"/>
              <a:t> εθνοσυνελεύσεων – κοινοβουλίων, </a:t>
            </a:r>
            <a:r>
              <a:rPr lang="el-GR" sz="1600" dirty="0" err="1" smtClean="0"/>
              <a:t>νόµοι</a:t>
            </a:r>
            <a:r>
              <a:rPr lang="el-GR" sz="1600" dirty="0" smtClean="0"/>
              <a:t> και </a:t>
            </a:r>
            <a:r>
              <a:rPr lang="el-GR" sz="1600" dirty="0" err="1" smtClean="0"/>
              <a:t>νοµοσχέδια</a:t>
            </a:r>
            <a:r>
              <a:rPr lang="el-GR" sz="1600" dirty="0" smtClean="0"/>
              <a:t>, κυβερνητικά </a:t>
            </a:r>
            <a:r>
              <a:rPr lang="el-GR" sz="1600" dirty="0" err="1" smtClean="0"/>
              <a:t>διατάγµατα</a:t>
            </a:r>
            <a:r>
              <a:rPr lang="el-GR" sz="1600" dirty="0" smtClean="0"/>
              <a:t> και αποφάσεις  </a:t>
            </a:r>
            <a:r>
              <a:rPr lang="el-GR" sz="1600" dirty="0" err="1" smtClean="0"/>
              <a:t>κ.α</a:t>
            </a:r>
            <a:endParaRPr lang="el-GR" sz="1600" dirty="0" smtClean="0"/>
          </a:p>
          <a:p>
            <a:r>
              <a:rPr lang="el-GR" sz="1600" dirty="0" err="1" smtClean="0"/>
              <a:t>΄</a:t>
            </a:r>
            <a:r>
              <a:rPr lang="el-GR" sz="1600" u="sng" dirty="0" err="1" smtClean="0"/>
              <a:t>Αλλα</a:t>
            </a:r>
            <a:r>
              <a:rPr lang="el-GR" sz="1600" u="sng" dirty="0" smtClean="0"/>
              <a:t> </a:t>
            </a:r>
            <a:r>
              <a:rPr lang="el-GR" sz="1600" u="sng" dirty="0" err="1" smtClean="0"/>
              <a:t>επίσηµα</a:t>
            </a:r>
            <a:r>
              <a:rPr lang="el-GR" sz="1600" u="sng" dirty="0" smtClean="0"/>
              <a:t> έγγραφα: </a:t>
            </a:r>
          </a:p>
          <a:p>
            <a:pPr>
              <a:buNone/>
            </a:pPr>
            <a:r>
              <a:rPr lang="el-GR" sz="1600" dirty="0" smtClean="0"/>
              <a:t>      αλληλογραφία και αρχεία τοπικών </a:t>
            </a:r>
            <a:r>
              <a:rPr lang="el-GR" sz="1600" dirty="0" err="1" smtClean="0"/>
              <a:t>δηµόσιων</a:t>
            </a:r>
            <a:r>
              <a:rPr lang="el-GR" sz="1600" dirty="0" smtClean="0"/>
              <a:t> υπηρεσιών, αρχεία και µ</a:t>
            </a:r>
            <a:r>
              <a:rPr lang="el-GR" sz="1600" dirty="0" err="1" smtClean="0"/>
              <a:t>ητρώα</a:t>
            </a:r>
            <a:r>
              <a:rPr lang="el-GR" sz="1600" dirty="0" smtClean="0"/>
              <a:t> </a:t>
            </a:r>
            <a:r>
              <a:rPr lang="el-GR" sz="1600" dirty="0" err="1" smtClean="0"/>
              <a:t>δήµων</a:t>
            </a:r>
            <a:r>
              <a:rPr lang="el-GR" sz="1600" dirty="0" smtClean="0"/>
              <a:t> και κοινοτήτων, ληξιαρχικά βιβλία, αρχεία εκκλησιαστικών αρχών, ενοριακά αρχεία, αρχεία κρατικών-εθνικών τραπεζών, </a:t>
            </a:r>
          </a:p>
          <a:p>
            <a:r>
              <a:rPr lang="el-GR" sz="1600" u="sng" dirty="0" smtClean="0"/>
              <a:t>   Γραπτές µ</a:t>
            </a:r>
            <a:r>
              <a:rPr lang="el-GR" sz="1600" u="sng" dirty="0" err="1" smtClean="0"/>
              <a:t>νηµονικές</a:t>
            </a:r>
            <a:r>
              <a:rPr lang="el-GR" sz="1600" u="sng" dirty="0" smtClean="0"/>
              <a:t> πηγές</a:t>
            </a:r>
            <a:r>
              <a:rPr lang="el-GR" sz="1600" dirty="0" smtClean="0"/>
              <a:t>: χρονικά, </a:t>
            </a:r>
            <a:r>
              <a:rPr lang="el-GR" sz="1600" dirty="0" err="1" smtClean="0"/>
              <a:t>επιτύµβιες</a:t>
            </a:r>
            <a:r>
              <a:rPr lang="el-GR" sz="1600" dirty="0" smtClean="0"/>
              <a:t> ή </a:t>
            </a:r>
            <a:r>
              <a:rPr lang="el-GR" sz="1600" dirty="0" err="1" smtClean="0"/>
              <a:t>αναθηµατικές</a:t>
            </a:r>
            <a:r>
              <a:rPr lang="el-GR" sz="1600" dirty="0" smtClean="0"/>
              <a:t> επιγραφές, επιγραφές για την απαθανάτιση επετειακών γεγονότων, επιγραφές </a:t>
            </a:r>
            <a:r>
              <a:rPr lang="el-GR" sz="1600" dirty="0" err="1" smtClean="0"/>
              <a:t>καταστηµάτων</a:t>
            </a:r>
            <a:r>
              <a:rPr lang="el-GR" sz="1600" dirty="0" smtClean="0"/>
              <a:t> κλπ. </a:t>
            </a:r>
            <a:endParaRPr lang="el-GR" sz="1600" u="sng" dirty="0"/>
          </a:p>
        </p:txBody>
      </p:sp>
      <p:sp>
        <p:nvSpPr>
          <p:cNvPr id="5" name="4 - Θέση περιεχομένου"/>
          <p:cNvSpPr>
            <a:spLocks noGrp="1"/>
          </p:cNvSpPr>
          <p:nvPr>
            <p:ph sz="quarter" idx="4"/>
          </p:nvPr>
        </p:nvSpPr>
        <p:spPr/>
        <p:txBody>
          <a:bodyPr>
            <a:normAutofit fontScale="25000" lnSpcReduction="20000"/>
          </a:bodyPr>
          <a:lstStyle/>
          <a:p>
            <a:r>
              <a:rPr lang="el-GR" sz="5600" dirty="0" smtClean="0"/>
              <a:t>1. </a:t>
            </a:r>
            <a:r>
              <a:rPr lang="el-GR" sz="5600" b="1" dirty="0" smtClean="0"/>
              <a:t>Οπτικές πηγές: </a:t>
            </a:r>
          </a:p>
          <a:p>
            <a:pPr>
              <a:buNone/>
            </a:pPr>
            <a:r>
              <a:rPr lang="el-GR" sz="5600" dirty="0" smtClean="0"/>
              <a:t>α) </a:t>
            </a:r>
            <a:r>
              <a:rPr lang="el-GR" sz="5600" u="sng" dirty="0" smtClean="0"/>
              <a:t>εικαστική </a:t>
            </a:r>
            <a:r>
              <a:rPr lang="el-GR" sz="5600" u="sng" dirty="0" err="1" smtClean="0"/>
              <a:t>δηµιουργία</a:t>
            </a:r>
            <a:r>
              <a:rPr lang="el-GR" sz="5600" dirty="0" smtClean="0"/>
              <a:t>:</a:t>
            </a:r>
          </a:p>
          <a:p>
            <a:pPr>
              <a:buNone/>
            </a:pPr>
            <a:r>
              <a:rPr lang="el-GR" sz="5600" dirty="0" smtClean="0"/>
              <a:t>       ζωγραφικοί πίνακες, αγγειογραφίες, τοιχογραφίες, µ</a:t>
            </a:r>
            <a:r>
              <a:rPr lang="el-GR" sz="5600" dirty="0" err="1" smtClean="0"/>
              <a:t>ικρογραφίες</a:t>
            </a:r>
            <a:r>
              <a:rPr lang="el-GR" sz="5600" dirty="0" smtClean="0"/>
              <a:t>, ψηφιδωτά, γλυπτά, ανάγλυφα, </a:t>
            </a:r>
            <a:r>
              <a:rPr lang="el-GR" sz="5600" dirty="0" err="1" smtClean="0"/>
              <a:t>κεραµικά</a:t>
            </a:r>
            <a:r>
              <a:rPr lang="el-GR" sz="5600" dirty="0" smtClean="0"/>
              <a:t>, </a:t>
            </a:r>
            <a:r>
              <a:rPr lang="el-GR" sz="5600" dirty="0" err="1" smtClean="0"/>
              <a:t>υαλουργήµατα</a:t>
            </a:r>
            <a:r>
              <a:rPr lang="el-GR" sz="5600" dirty="0" smtClean="0"/>
              <a:t>, αρχιτεκτονικά </a:t>
            </a:r>
            <a:r>
              <a:rPr lang="el-GR" sz="5600" dirty="0" err="1" smtClean="0"/>
              <a:t>δηµιουργήµατα</a:t>
            </a:r>
            <a:r>
              <a:rPr lang="el-GR" sz="5600" dirty="0" smtClean="0"/>
              <a:t> (ναοί – ιερά, µ</a:t>
            </a:r>
            <a:r>
              <a:rPr lang="el-GR" sz="5600" dirty="0" err="1" smtClean="0"/>
              <a:t>νηµειακές</a:t>
            </a:r>
            <a:r>
              <a:rPr lang="el-GR" sz="5600" dirty="0" smtClean="0"/>
              <a:t> κατασκευές, </a:t>
            </a:r>
            <a:r>
              <a:rPr lang="el-GR" sz="5600" dirty="0" err="1" smtClean="0"/>
              <a:t>δηµόσια</a:t>
            </a:r>
            <a:r>
              <a:rPr lang="el-GR" sz="5600" dirty="0" smtClean="0"/>
              <a:t> κτίρια, κατοικίες, εργοστάσια, αγορές, αθλητικές εγκαταστάσεις, θέατρα κλπ), είδη µ</a:t>
            </a:r>
            <a:r>
              <a:rPr lang="el-GR" sz="5600" dirty="0" err="1" smtClean="0"/>
              <a:t>ικροτεχνίας</a:t>
            </a:r>
            <a:r>
              <a:rPr lang="el-GR" sz="5600" dirty="0" smtClean="0"/>
              <a:t>, </a:t>
            </a:r>
            <a:r>
              <a:rPr lang="el-GR" sz="5600" dirty="0" err="1" smtClean="0"/>
              <a:t>κοσµήµατα</a:t>
            </a:r>
            <a:r>
              <a:rPr lang="el-GR" sz="5600" dirty="0" smtClean="0"/>
              <a:t>, </a:t>
            </a:r>
            <a:r>
              <a:rPr lang="el-GR" sz="5600" dirty="0" err="1" smtClean="0"/>
              <a:t>νοµίσµατα</a:t>
            </a:r>
            <a:r>
              <a:rPr lang="el-GR" sz="5600" dirty="0" smtClean="0"/>
              <a:t>, </a:t>
            </a:r>
            <a:r>
              <a:rPr lang="el-GR" sz="5600" dirty="0" err="1" smtClean="0"/>
              <a:t>γραµµατόσηµα</a:t>
            </a:r>
            <a:r>
              <a:rPr lang="el-GR" sz="5600" dirty="0" smtClean="0"/>
              <a:t>, µ</a:t>
            </a:r>
            <a:r>
              <a:rPr lang="el-GR" sz="5600" dirty="0" err="1" smtClean="0"/>
              <a:t>ετάλλια</a:t>
            </a:r>
            <a:r>
              <a:rPr lang="el-GR" sz="5600" dirty="0" smtClean="0"/>
              <a:t>, σφραγίδες, </a:t>
            </a:r>
            <a:r>
              <a:rPr lang="el-GR" sz="5600" dirty="0" err="1" smtClean="0"/>
              <a:t>οικόσηµα</a:t>
            </a:r>
            <a:r>
              <a:rPr lang="el-GR" sz="5600" dirty="0" smtClean="0"/>
              <a:t>, </a:t>
            </a:r>
            <a:r>
              <a:rPr lang="el-GR" sz="5600" dirty="0" err="1" smtClean="0"/>
              <a:t>εθνόσηµα</a:t>
            </a:r>
            <a:r>
              <a:rPr lang="el-GR" sz="5600" dirty="0" smtClean="0"/>
              <a:t>, </a:t>
            </a:r>
            <a:r>
              <a:rPr lang="el-GR" sz="5600" dirty="0" err="1" smtClean="0"/>
              <a:t>σηµαίες</a:t>
            </a:r>
            <a:r>
              <a:rPr lang="el-GR" sz="5600" dirty="0" smtClean="0"/>
              <a:t>, λάβαρα, αφίσες κλπ,</a:t>
            </a:r>
          </a:p>
          <a:p>
            <a:pPr>
              <a:buNone/>
            </a:pPr>
            <a:r>
              <a:rPr lang="el-GR" sz="5600" dirty="0" smtClean="0"/>
              <a:t> β) </a:t>
            </a:r>
            <a:r>
              <a:rPr lang="el-GR" sz="5600" u="sng" dirty="0" smtClean="0"/>
              <a:t>φωτογραφία</a:t>
            </a:r>
            <a:r>
              <a:rPr lang="el-GR" sz="5600" dirty="0" smtClean="0"/>
              <a:t>: φωτογραφίες – πορτρέτα, </a:t>
            </a:r>
            <a:r>
              <a:rPr lang="el-GR" sz="5600" dirty="0" err="1" smtClean="0"/>
              <a:t>οµαδικές</a:t>
            </a:r>
            <a:r>
              <a:rPr lang="el-GR" sz="5600" dirty="0" smtClean="0"/>
              <a:t> και οικογενειακές φωτογραφίες, </a:t>
            </a:r>
            <a:r>
              <a:rPr lang="el-GR" sz="5600" dirty="0" err="1" smtClean="0"/>
              <a:t>φωτορεπορτάζ</a:t>
            </a:r>
            <a:r>
              <a:rPr lang="el-GR" sz="5600" dirty="0" smtClean="0"/>
              <a:t>, φωτογραφίες – </a:t>
            </a:r>
            <a:r>
              <a:rPr lang="el-GR" sz="5600" dirty="0" err="1" smtClean="0"/>
              <a:t>ντοκουµέντα</a:t>
            </a:r>
            <a:r>
              <a:rPr lang="el-GR" sz="5600" dirty="0" smtClean="0"/>
              <a:t>, φωτογραφίες τόπων, τοπίων και </a:t>
            </a:r>
            <a:r>
              <a:rPr lang="el-GR" sz="5600" dirty="0" err="1" smtClean="0"/>
              <a:t>πραγµάτων</a:t>
            </a:r>
            <a:r>
              <a:rPr lang="el-GR" sz="5600" dirty="0" smtClean="0"/>
              <a:t>, φωτογραφικές διαφάνειες (σλάιντς), φωτογραφικές </a:t>
            </a:r>
            <a:r>
              <a:rPr lang="el-GR" sz="5600" dirty="0" err="1" smtClean="0"/>
              <a:t>διαφηµίσεις</a:t>
            </a:r>
            <a:r>
              <a:rPr lang="el-GR" sz="5600" dirty="0" smtClean="0"/>
              <a:t>,</a:t>
            </a:r>
          </a:p>
        </p:txBody>
      </p:sp>
      <p:sp>
        <p:nvSpPr>
          <p:cNvPr id="6" name="5 - Τίτλος"/>
          <p:cNvSpPr>
            <a:spLocks noGrp="1"/>
          </p:cNvSpPr>
          <p:nvPr>
            <p:ph type="title"/>
          </p:nvPr>
        </p:nvSpPr>
        <p:spPr/>
        <p:txBody>
          <a:bodyPr/>
          <a:lstStyle/>
          <a:p>
            <a:r>
              <a:rPr lang="el-GR" dirty="0" smtClean="0">
                <a:solidFill>
                  <a:schemeClr val="bg2">
                    <a:lumMod val="75000"/>
                  </a:schemeClr>
                </a:solidFill>
              </a:rPr>
              <a:t>2. ΑΝΑΛΟΓΑ ΜΕ ΤΟ ΕΙΔΟΣ ΤΟΥΣ</a:t>
            </a:r>
            <a:endParaRPr lang="el-GR"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r>
              <a:rPr lang="el-GR" dirty="0" smtClean="0"/>
              <a:t> </a:t>
            </a:r>
            <a:r>
              <a:rPr lang="el-GR" dirty="0" smtClean="0">
                <a:solidFill>
                  <a:schemeClr val="tx1"/>
                </a:solidFill>
              </a:rPr>
              <a:t>ΓΡΑΠΤΕΣ</a:t>
            </a:r>
            <a:endParaRPr lang="el-GR" dirty="0">
              <a:solidFill>
                <a:schemeClr val="tx1"/>
              </a:solidFill>
            </a:endParaRPr>
          </a:p>
        </p:txBody>
      </p:sp>
      <p:sp>
        <p:nvSpPr>
          <p:cNvPr id="3" name="2 - Θέση κειμένου"/>
          <p:cNvSpPr>
            <a:spLocks noGrp="1"/>
          </p:cNvSpPr>
          <p:nvPr>
            <p:ph type="body" sz="half" idx="3"/>
          </p:nvPr>
        </p:nvSpPr>
        <p:spPr/>
        <p:txBody>
          <a:bodyPr/>
          <a:lstStyle/>
          <a:p>
            <a:r>
              <a:rPr lang="el-GR" dirty="0" smtClean="0"/>
              <a:t>        </a:t>
            </a:r>
            <a:r>
              <a:rPr lang="el-GR" dirty="0" smtClean="0">
                <a:solidFill>
                  <a:schemeClr val="tx1"/>
                </a:solidFill>
              </a:rPr>
              <a:t>ΠΑΡΑΣΤΑΤΙΚΕΣ</a:t>
            </a:r>
            <a:endParaRPr lang="el-GR" dirty="0">
              <a:solidFill>
                <a:schemeClr val="tx1"/>
              </a:solidFill>
            </a:endParaRPr>
          </a:p>
        </p:txBody>
      </p:sp>
      <p:sp>
        <p:nvSpPr>
          <p:cNvPr id="4" name="3 - Θέση περιεχομένου"/>
          <p:cNvSpPr>
            <a:spLocks noGrp="1"/>
          </p:cNvSpPr>
          <p:nvPr>
            <p:ph sz="quarter" idx="2"/>
          </p:nvPr>
        </p:nvSpPr>
        <p:spPr/>
        <p:txBody>
          <a:bodyPr>
            <a:normAutofit lnSpcReduction="10000"/>
          </a:bodyPr>
          <a:lstStyle/>
          <a:p>
            <a:r>
              <a:rPr lang="el-GR" sz="1400" u="sng" dirty="0" err="1" smtClean="0"/>
              <a:t>Εφήµερες</a:t>
            </a:r>
            <a:r>
              <a:rPr lang="el-GR" sz="1400" u="sng" dirty="0" smtClean="0"/>
              <a:t> πηγές: </a:t>
            </a:r>
          </a:p>
          <a:p>
            <a:pPr>
              <a:buNone/>
            </a:pPr>
            <a:r>
              <a:rPr lang="el-GR" sz="1500" dirty="0" smtClean="0"/>
              <a:t>      </a:t>
            </a:r>
            <a:r>
              <a:rPr lang="el-GR" sz="1500" dirty="0" err="1" smtClean="0"/>
              <a:t>εφηµερίδες</a:t>
            </a:r>
            <a:r>
              <a:rPr lang="el-GR" sz="1500" dirty="0" smtClean="0"/>
              <a:t> (στο σύνολο του υλικού τους), περιοδικά, φυλλάδια </a:t>
            </a:r>
            <a:r>
              <a:rPr lang="el-GR" sz="1500" dirty="0" err="1" smtClean="0"/>
              <a:t>κοµµάτων</a:t>
            </a:r>
            <a:r>
              <a:rPr lang="el-GR" sz="1500" dirty="0" smtClean="0"/>
              <a:t> και οργανώσεων, προκηρύξεις, </a:t>
            </a:r>
            <a:r>
              <a:rPr lang="el-GR" sz="1500" dirty="0" err="1" smtClean="0"/>
              <a:t>προγράµµατα</a:t>
            </a:r>
            <a:r>
              <a:rPr lang="el-GR" sz="1500" dirty="0" smtClean="0"/>
              <a:t> εκδηλώσεων, </a:t>
            </a:r>
            <a:r>
              <a:rPr lang="el-GR" sz="1500" dirty="0" err="1" smtClean="0"/>
              <a:t>προγράµµατα</a:t>
            </a:r>
            <a:r>
              <a:rPr lang="el-GR" sz="1500" dirty="0" smtClean="0"/>
              <a:t> ραδιοφωνικών και τηλεοπτικών </a:t>
            </a:r>
            <a:r>
              <a:rPr lang="el-GR" sz="1500" dirty="0" err="1" smtClean="0"/>
              <a:t>σταθµών</a:t>
            </a:r>
            <a:r>
              <a:rPr lang="el-GR" sz="1500" dirty="0" smtClean="0"/>
              <a:t>, </a:t>
            </a:r>
            <a:r>
              <a:rPr lang="el-GR" sz="1500" dirty="0" err="1" smtClean="0"/>
              <a:t>διαφηµίσεις</a:t>
            </a:r>
            <a:r>
              <a:rPr lang="el-GR" sz="1500" dirty="0" smtClean="0"/>
              <a:t>, </a:t>
            </a:r>
            <a:r>
              <a:rPr lang="el-GR" sz="1500" dirty="0" err="1" smtClean="0"/>
              <a:t>λογαριασµοί</a:t>
            </a:r>
            <a:r>
              <a:rPr lang="el-GR" sz="1500" dirty="0" smtClean="0"/>
              <a:t>, αποδείξεις, καταστάσεις </a:t>
            </a:r>
            <a:r>
              <a:rPr lang="el-GR" sz="1500" dirty="0" err="1" smtClean="0"/>
              <a:t>πληρωµών</a:t>
            </a:r>
            <a:r>
              <a:rPr lang="el-GR" sz="1500" dirty="0" smtClean="0"/>
              <a:t>, απογραφές περιουσιών,   κλπ</a:t>
            </a:r>
          </a:p>
          <a:p>
            <a:r>
              <a:rPr lang="el-GR" sz="1500" u="sng" dirty="0" smtClean="0"/>
              <a:t> Λογοτεχνία</a:t>
            </a:r>
            <a:r>
              <a:rPr lang="el-GR" sz="1500" dirty="0" smtClean="0"/>
              <a:t>:</a:t>
            </a:r>
          </a:p>
          <a:p>
            <a:pPr>
              <a:buNone/>
            </a:pPr>
            <a:r>
              <a:rPr lang="el-GR" sz="1500" dirty="0" smtClean="0"/>
              <a:t>      ιστορικά µ</a:t>
            </a:r>
            <a:r>
              <a:rPr lang="el-GR" sz="1500" dirty="0" err="1" smtClean="0"/>
              <a:t>υθιστορήµατα</a:t>
            </a:r>
            <a:r>
              <a:rPr lang="el-GR" sz="1500" dirty="0" smtClean="0"/>
              <a:t>, </a:t>
            </a:r>
            <a:r>
              <a:rPr lang="el-GR" sz="1500" dirty="0" err="1" smtClean="0"/>
              <a:t>διηγήµατα</a:t>
            </a:r>
            <a:r>
              <a:rPr lang="el-GR" sz="1500" dirty="0" smtClean="0"/>
              <a:t>, βιογραφίες και αυτοβιογραφίες, </a:t>
            </a:r>
            <a:r>
              <a:rPr lang="el-GR" sz="1500" dirty="0" err="1" smtClean="0"/>
              <a:t>αποµνηµονεύµατα</a:t>
            </a:r>
            <a:r>
              <a:rPr lang="el-GR" sz="1500" dirty="0" smtClean="0"/>
              <a:t>, θεατρικά έργα, περιηγητικά και ταξιδιωτικά </a:t>
            </a:r>
            <a:r>
              <a:rPr lang="el-GR" sz="1500" dirty="0" err="1" smtClean="0"/>
              <a:t>κείµενα</a:t>
            </a:r>
            <a:r>
              <a:rPr lang="el-GR" sz="1500" dirty="0" smtClean="0"/>
              <a:t>, </a:t>
            </a:r>
            <a:r>
              <a:rPr lang="el-GR" sz="1500" dirty="0" err="1" smtClean="0"/>
              <a:t>ηµερολόγια</a:t>
            </a:r>
            <a:r>
              <a:rPr lang="el-GR" sz="1500" dirty="0" smtClean="0"/>
              <a:t>, </a:t>
            </a:r>
            <a:r>
              <a:rPr lang="el-GR" sz="1500" dirty="0" err="1" smtClean="0"/>
              <a:t>δοκίµια</a:t>
            </a:r>
            <a:r>
              <a:rPr lang="el-GR" sz="1500" dirty="0" smtClean="0"/>
              <a:t> – </a:t>
            </a:r>
            <a:r>
              <a:rPr lang="el-GR" sz="1500" dirty="0" err="1" smtClean="0"/>
              <a:t>πραγµατείες</a:t>
            </a:r>
            <a:r>
              <a:rPr lang="el-GR" sz="1500" dirty="0" smtClean="0"/>
              <a:t>, </a:t>
            </a:r>
            <a:r>
              <a:rPr lang="el-GR" sz="1500" dirty="0" err="1" smtClean="0"/>
              <a:t>χρονογραφήµατα</a:t>
            </a:r>
            <a:r>
              <a:rPr lang="el-GR" sz="1500" dirty="0" smtClean="0"/>
              <a:t>, λαϊκά </a:t>
            </a:r>
            <a:r>
              <a:rPr lang="el-GR" sz="1500" dirty="0" err="1" smtClean="0"/>
              <a:t>αναγνώσµατα</a:t>
            </a:r>
            <a:r>
              <a:rPr lang="el-GR" sz="1500" dirty="0" smtClean="0"/>
              <a:t>, παιδικά βιβλία, </a:t>
            </a:r>
            <a:r>
              <a:rPr lang="el-GR" sz="1500" dirty="0" err="1" smtClean="0"/>
              <a:t>ποιήµατα</a:t>
            </a:r>
            <a:r>
              <a:rPr lang="el-GR" sz="1500" dirty="0" smtClean="0"/>
              <a:t> κλπ. </a:t>
            </a:r>
            <a:endParaRPr lang="el-GR" sz="1500" dirty="0"/>
          </a:p>
        </p:txBody>
      </p:sp>
      <p:sp>
        <p:nvSpPr>
          <p:cNvPr id="5" name="4 - Θέση περιεχομένου"/>
          <p:cNvSpPr>
            <a:spLocks noGrp="1"/>
          </p:cNvSpPr>
          <p:nvPr>
            <p:ph sz="quarter" idx="4"/>
          </p:nvPr>
        </p:nvSpPr>
        <p:spPr/>
        <p:txBody>
          <a:bodyPr>
            <a:normAutofit fontScale="32500" lnSpcReduction="20000"/>
          </a:bodyPr>
          <a:lstStyle/>
          <a:p>
            <a:r>
              <a:rPr lang="el-GR" sz="4900" dirty="0" smtClean="0"/>
              <a:t>  γ) </a:t>
            </a:r>
            <a:r>
              <a:rPr lang="el-GR" sz="4900" u="sng" dirty="0" err="1" smtClean="0"/>
              <a:t>κινηµατογράφος</a:t>
            </a:r>
            <a:r>
              <a:rPr lang="el-GR" sz="4900" dirty="0" smtClean="0"/>
              <a:t>: ιστορικές και άλλες ταινίες, </a:t>
            </a:r>
            <a:r>
              <a:rPr lang="el-GR" sz="4900" dirty="0" err="1" smtClean="0"/>
              <a:t>ντοκιµαντέρ</a:t>
            </a:r>
            <a:r>
              <a:rPr lang="el-GR" sz="4900" dirty="0" smtClean="0"/>
              <a:t>, επίκαιρα, </a:t>
            </a:r>
            <a:r>
              <a:rPr lang="el-GR" sz="4900" dirty="0" err="1" smtClean="0"/>
              <a:t>κινηµατογραφικές</a:t>
            </a:r>
            <a:r>
              <a:rPr lang="el-GR" sz="4900" dirty="0" smtClean="0"/>
              <a:t> </a:t>
            </a:r>
            <a:r>
              <a:rPr lang="el-GR" sz="4900" dirty="0" err="1" smtClean="0"/>
              <a:t>διαφηµίσεις</a:t>
            </a:r>
            <a:r>
              <a:rPr lang="el-GR" sz="4900" dirty="0" smtClean="0"/>
              <a:t>  </a:t>
            </a:r>
            <a:r>
              <a:rPr lang="el-GR" sz="4900" dirty="0" err="1" smtClean="0"/>
              <a:t>κ.α</a:t>
            </a:r>
            <a:endParaRPr lang="el-GR" sz="4900" dirty="0" smtClean="0"/>
          </a:p>
          <a:p>
            <a:endParaRPr lang="el-GR" sz="4900" dirty="0" smtClean="0"/>
          </a:p>
          <a:p>
            <a:r>
              <a:rPr lang="el-GR" sz="4900" dirty="0" smtClean="0"/>
              <a:t> δ</a:t>
            </a:r>
            <a:r>
              <a:rPr lang="el-GR" sz="4900" u="sng" dirty="0" smtClean="0"/>
              <a:t>) τηλεόραση</a:t>
            </a:r>
            <a:r>
              <a:rPr lang="el-GR" sz="4900" dirty="0" smtClean="0"/>
              <a:t>: ποικίλες τηλεοπτικές </a:t>
            </a:r>
            <a:r>
              <a:rPr lang="el-GR" sz="4900" dirty="0" err="1" smtClean="0"/>
              <a:t>εκποµπές</a:t>
            </a:r>
            <a:r>
              <a:rPr lang="el-GR" sz="4900" dirty="0" smtClean="0"/>
              <a:t> (</a:t>
            </a:r>
            <a:r>
              <a:rPr lang="el-GR" sz="4900" dirty="0" err="1" smtClean="0"/>
              <a:t>ενηµερωτικές</a:t>
            </a:r>
            <a:r>
              <a:rPr lang="el-GR" sz="4900" dirty="0" smtClean="0"/>
              <a:t>, εκπαιδευτικές, ψυχαγωγικές κ.ά.), ειδήσεις, τηλεοπτικές ταινίες (βιντεοταινίες), τηλεοπτικά </a:t>
            </a:r>
            <a:r>
              <a:rPr lang="el-GR" sz="4900" dirty="0" err="1" smtClean="0"/>
              <a:t>ντοκιµαντέρ</a:t>
            </a:r>
            <a:r>
              <a:rPr lang="el-GR" sz="4900" dirty="0" smtClean="0"/>
              <a:t>,</a:t>
            </a:r>
          </a:p>
          <a:p>
            <a:r>
              <a:rPr lang="el-GR" sz="4900" dirty="0" smtClean="0"/>
              <a:t> ε) </a:t>
            </a:r>
            <a:r>
              <a:rPr lang="el-GR" sz="4900" u="sng" dirty="0" smtClean="0"/>
              <a:t>σκίτσα</a:t>
            </a:r>
            <a:r>
              <a:rPr lang="el-GR" sz="4900" dirty="0" smtClean="0"/>
              <a:t>, γελοιογραφίες, </a:t>
            </a:r>
            <a:r>
              <a:rPr lang="el-GR" sz="4900" dirty="0" err="1" smtClean="0"/>
              <a:t>κόµικς</a:t>
            </a:r>
            <a:r>
              <a:rPr lang="el-GR" sz="4900" dirty="0" smtClean="0"/>
              <a:t>, </a:t>
            </a:r>
            <a:r>
              <a:rPr lang="el-GR" sz="4900" dirty="0" err="1" smtClean="0"/>
              <a:t>κινούµενα</a:t>
            </a:r>
            <a:r>
              <a:rPr lang="el-GR" sz="4900" dirty="0" smtClean="0"/>
              <a:t> σχέδια,</a:t>
            </a:r>
          </a:p>
          <a:p>
            <a:r>
              <a:rPr lang="el-GR" sz="4900" dirty="0" smtClean="0"/>
              <a:t> στ) χ</a:t>
            </a:r>
            <a:r>
              <a:rPr lang="el-GR" sz="4900" u="sng" dirty="0" smtClean="0"/>
              <a:t>άρτες</a:t>
            </a:r>
            <a:r>
              <a:rPr lang="el-GR" sz="4900" dirty="0" smtClean="0"/>
              <a:t>: ποικίλοι χάρτες, όπως ιστορικοί, γεωγραφικοί, στρατιωτικοί, ναυτικοί, πολιτικοί, πολιτιστικοί, τουριστικοί κ.ά., πορτολάνοι κλπ</a:t>
            </a:r>
          </a:p>
          <a:p>
            <a:endParaRPr lang="el-GR" dirty="0" smtClean="0"/>
          </a:p>
          <a:p>
            <a:r>
              <a:rPr lang="el-GR" dirty="0" smtClean="0"/>
              <a:t>. </a:t>
            </a:r>
            <a:endParaRPr lang="el-GR" dirty="0"/>
          </a:p>
        </p:txBody>
      </p:sp>
      <p:sp>
        <p:nvSpPr>
          <p:cNvPr id="6" name="5 - Τίτλος"/>
          <p:cNvSpPr>
            <a:spLocks noGrp="1"/>
          </p:cNvSpPr>
          <p:nvPr>
            <p:ph type="title"/>
          </p:nvPr>
        </p:nvSpPr>
        <p:spPr/>
        <p:txBody>
          <a:bodyPr/>
          <a:lstStyle/>
          <a:p>
            <a:r>
              <a:rPr lang="el-GR" dirty="0" smtClean="0"/>
              <a:t>ΣΥΝΕΧΕΙΑ</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r>
              <a:rPr lang="el-GR" dirty="0" smtClean="0">
                <a:solidFill>
                  <a:schemeClr val="tx1"/>
                </a:solidFill>
              </a:rPr>
              <a:t>          ΓΡΑΠΤΕΣ</a:t>
            </a:r>
            <a:endParaRPr lang="el-GR" dirty="0">
              <a:solidFill>
                <a:schemeClr val="tx1"/>
              </a:solidFill>
            </a:endParaRPr>
          </a:p>
        </p:txBody>
      </p:sp>
      <p:sp>
        <p:nvSpPr>
          <p:cNvPr id="3" name="2 - Θέση κειμένου"/>
          <p:cNvSpPr>
            <a:spLocks noGrp="1"/>
          </p:cNvSpPr>
          <p:nvPr>
            <p:ph type="body" sz="half" idx="3"/>
          </p:nvPr>
        </p:nvSpPr>
        <p:spPr/>
        <p:txBody>
          <a:bodyPr/>
          <a:lstStyle/>
          <a:p>
            <a:r>
              <a:rPr lang="el-GR" dirty="0" smtClean="0">
                <a:solidFill>
                  <a:schemeClr val="tx1"/>
                </a:solidFill>
              </a:rPr>
              <a:t>              ΠΑΡΑΣΤΑΤΙΚΕΣ</a:t>
            </a:r>
            <a:endParaRPr lang="el-GR" dirty="0">
              <a:solidFill>
                <a:schemeClr val="tx1"/>
              </a:solidFill>
            </a:endParaRPr>
          </a:p>
        </p:txBody>
      </p:sp>
      <p:sp>
        <p:nvSpPr>
          <p:cNvPr id="4" name="3 - Θέση περιεχομένου"/>
          <p:cNvSpPr>
            <a:spLocks noGrp="1"/>
          </p:cNvSpPr>
          <p:nvPr>
            <p:ph sz="quarter" idx="2"/>
          </p:nvPr>
        </p:nvSpPr>
        <p:spPr/>
        <p:txBody>
          <a:bodyPr>
            <a:normAutofit lnSpcReduction="10000"/>
          </a:bodyPr>
          <a:lstStyle/>
          <a:p>
            <a:r>
              <a:rPr lang="el-GR" sz="1500" u="sng" dirty="0" smtClean="0"/>
              <a:t>Ιστοριογραφικά </a:t>
            </a:r>
            <a:r>
              <a:rPr lang="el-GR" sz="1500" u="sng" dirty="0" err="1" smtClean="0"/>
              <a:t>κείµενα</a:t>
            </a:r>
            <a:r>
              <a:rPr lang="el-GR" sz="1500" u="sng" dirty="0" smtClean="0"/>
              <a:t>: </a:t>
            </a:r>
          </a:p>
          <a:p>
            <a:pPr>
              <a:buNone/>
            </a:pPr>
            <a:r>
              <a:rPr lang="el-GR" sz="1500" dirty="0" smtClean="0"/>
              <a:t>     ιστοριογραφικά βιβλία παλιότερα και σύγχρονα, άρθρα σε </a:t>
            </a:r>
            <a:r>
              <a:rPr lang="el-GR" sz="1500" dirty="0" err="1" smtClean="0"/>
              <a:t>επιστηµονικά</a:t>
            </a:r>
            <a:r>
              <a:rPr lang="el-GR" sz="1500" dirty="0" smtClean="0"/>
              <a:t> περιοδικά ή σε συλλογικά έργα, πρακτικά </a:t>
            </a:r>
            <a:r>
              <a:rPr lang="el-GR" sz="1500" dirty="0" err="1" smtClean="0"/>
              <a:t>επιστηµονικών</a:t>
            </a:r>
            <a:r>
              <a:rPr lang="el-GR" sz="1500" dirty="0" smtClean="0"/>
              <a:t> συνεδρίων, </a:t>
            </a:r>
            <a:r>
              <a:rPr lang="el-GR" sz="1500" dirty="0" err="1" smtClean="0"/>
              <a:t>προγράµµατα</a:t>
            </a:r>
            <a:r>
              <a:rPr lang="el-GR" sz="1500" dirty="0" smtClean="0"/>
              <a:t> ερευνητικών κέντρων, </a:t>
            </a:r>
            <a:r>
              <a:rPr lang="el-GR" sz="1500" dirty="0" err="1" smtClean="0"/>
              <a:t>εκλαϊκευµένα</a:t>
            </a:r>
            <a:r>
              <a:rPr lang="el-GR" sz="1500" dirty="0" smtClean="0"/>
              <a:t> βιβλία και περιοδικά κλπ.</a:t>
            </a:r>
          </a:p>
          <a:p>
            <a:r>
              <a:rPr lang="el-GR" sz="1500" dirty="0" smtClean="0"/>
              <a:t> </a:t>
            </a:r>
            <a:r>
              <a:rPr lang="el-GR" sz="1500" u="sng" dirty="0" err="1" smtClean="0"/>
              <a:t>Κείµενα</a:t>
            </a:r>
            <a:r>
              <a:rPr lang="el-GR" sz="1500" u="sng" dirty="0" smtClean="0"/>
              <a:t> άλλων </a:t>
            </a:r>
            <a:r>
              <a:rPr lang="el-GR" sz="1500" u="sng" dirty="0" err="1" smtClean="0"/>
              <a:t>επιστηµώ</a:t>
            </a:r>
            <a:r>
              <a:rPr lang="el-GR" sz="1500" dirty="0" err="1" smtClean="0"/>
              <a:t>ν</a:t>
            </a:r>
            <a:r>
              <a:rPr lang="el-GR" sz="1500" dirty="0" smtClean="0"/>
              <a:t>: </a:t>
            </a:r>
          </a:p>
          <a:p>
            <a:pPr>
              <a:buNone/>
            </a:pPr>
            <a:r>
              <a:rPr lang="el-GR" sz="1500" dirty="0" smtClean="0"/>
              <a:t>      Κοινωνική Ανθρωπολογία, Αρχαιολογία, Κοινωνιολογία, Γεωγραφία – Γεωλογία , Μετεωρολογία, Βιολογία, Ανθρωπολογία, κλπ</a:t>
            </a:r>
          </a:p>
          <a:p>
            <a:r>
              <a:rPr lang="el-GR" sz="1600" u="sng" dirty="0" smtClean="0"/>
              <a:t>Γλώσσα</a:t>
            </a:r>
            <a:r>
              <a:rPr lang="el-GR" sz="1600" dirty="0" smtClean="0"/>
              <a:t>: λεξικογραφία, </a:t>
            </a:r>
            <a:r>
              <a:rPr lang="el-GR" sz="1600" dirty="0" err="1" smtClean="0"/>
              <a:t>ανθρωπωνύµια</a:t>
            </a:r>
            <a:r>
              <a:rPr lang="el-GR" sz="1600" dirty="0" smtClean="0"/>
              <a:t>, </a:t>
            </a:r>
            <a:r>
              <a:rPr lang="el-GR" sz="1600" dirty="0" err="1" smtClean="0"/>
              <a:t>τοπωνύµια</a:t>
            </a:r>
            <a:r>
              <a:rPr lang="el-GR" sz="1600" dirty="0" smtClean="0"/>
              <a:t>, </a:t>
            </a:r>
            <a:r>
              <a:rPr lang="el-GR" sz="1600" dirty="0" err="1" smtClean="0"/>
              <a:t>οδωνύµια</a:t>
            </a:r>
            <a:r>
              <a:rPr lang="el-GR" sz="1600" dirty="0" smtClean="0"/>
              <a:t>, χρήση της γλώσσας και </a:t>
            </a:r>
            <a:r>
              <a:rPr lang="el-GR" sz="1600" dirty="0" err="1" smtClean="0"/>
              <a:t>κοινωνικοπολιτισµικό</a:t>
            </a:r>
            <a:r>
              <a:rPr lang="el-GR" sz="1600" dirty="0" smtClean="0"/>
              <a:t> περιβάλλον κλπ. </a:t>
            </a:r>
            <a:endParaRPr lang="el-GR" sz="1500" dirty="0"/>
          </a:p>
        </p:txBody>
      </p:sp>
      <p:sp>
        <p:nvSpPr>
          <p:cNvPr id="5" name="4 - Θέση περιεχομένου"/>
          <p:cNvSpPr>
            <a:spLocks noGrp="1"/>
          </p:cNvSpPr>
          <p:nvPr>
            <p:ph sz="quarter" idx="4"/>
          </p:nvPr>
        </p:nvSpPr>
        <p:spPr/>
        <p:txBody>
          <a:bodyPr>
            <a:normAutofit/>
          </a:bodyPr>
          <a:lstStyle/>
          <a:p>
            <a:r>
              <a:rPr lang="el-GR" sz="1800" dirty="0" smtClean="0"/>
              <a:t>ζ) </a:t>
            </a:r>
            <a:r>
              <a:rPr lang="el-GR" sz="1800" u="sng" dirty="0" smtClean="0"/>
              <a:t>πίνακες, </a:t>
            </a:r>
            <a:r>
              <a:rPr lang="el-GR" sz="1800" u="sng" dirty="0" err="1" smtClean="0"/>
              <a:t>γραφήµατα</a:t>
            </a:r>
            <a:r>
              <a:rPr lang="el-GR" sz="1800" u="sng" dirty="0" smtClean="0"/>
              <a:t> και </a:t>
            </a:r>
            <a:r>
              <a:rPr lang="el-GR" sz="1800" u="sng" dirty="0" err="1" smtClean="0"/>
              <a:t>διαγράµµατα</a:t>
            </a:r>
            <a:r>
              <a:rPr lang="el-GR" sz="1800" u="sng" dirty="0" smtClean="0"/>
              <a:t>: </a:t>
            </a:r>
          </a:p>
          <a:p>
            <a:pPr>
              <a:buNone/>
            </a:pPr>
            <a:r>
              <a:rPr lang="el-GR" sz="1800" dirty="0" smtClean="0"/>
              <a:t>    στατιστικοί πίνακες, στατιστικά </a:t>
            </a:r>
            <a:r>
              <a:rPr lang="el-GR" sz="1800" dirty="0" err="1" smtClean="0"/>
              <a:t>γραφήµατα</a:t>
            </a:r>
            <a:r>
              <a:rPr lang="el-GR" sz="1800" dirty="0" smtClean="0"/>
              <a:t>, σχέδια πόλεων – τοπογραφικά </a:t>
            </a:r>
            <a:r>
              <a:rPr lang="el-GR" sz="1800" dirty="0" err="1" smtClean="0"/>
              <a:t>διαγράµµατα</a:t>
            </a:r>
            <a:r>
              <a:rPr lang="el-GR" sz="1800" dirty="0" smtClean="0"/>
              <a:t>, κατόψεις κτιρίων κλπ.</a:t>
            </a:r>
            <a:endParaRPr lang="el-GR" sz="1800" dirty="0"/>
          </a:p>
        </p:txBody>
      </p:sp>
      <p:sp>
        <p:nvSpPr>
          <p:cNvPr id="6" name="5 - Τίτλος"/>
          <p:cNvSpPr>
            <a:spLocks noGrp="1"/>
          </p:cNvSpPr>
          <p:nvPr>
            <p:ph type="title"/>
          </p:nvPr>
        </p:nvSpPr>
        <p:spPr/>
        <p:txBody>
          <a:bodyPr/>
          <a:lstStyle/>
          <a:p>
            <a:r>
              <a:rPr lang="el-GR" dirty="0" smtClean="0">
                <a:solidFill>
                  <a:schemeClr val="bg2">
                    <a:lumMod val="50000"/>
                  </a:schemeClr>
                </a:solidFill>
              </a:rPr>
              <a:t>ΣΥΝΕΧΕΙΑ</a:t>
            </a:r>
            <a:endParaRPr lang="el-G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ΣΥΝΕΧΕΙΑ ΠΑΡΑΣΤΑΤΙΚΩΝ ΠΗΓΩΝ</a:t>
            </a:r>
            <a:endParaRPr lang="el-GR" dirty="0"/>
          </a:p>
        </p:txBody>
      </p:sp>
      <p:sp>
        <p:nvSpPr>
          <p:cNvPr id="3" name="2 - Θέση περιεχομένου"/>
          <p:cNvSpPr>
            <a:spLocks noGrp="1"/>
          </p:cNvSpPr>
          <p:nvPr>
            <p:ph sz="quarter" idx="1"/>
          </p:nvPr>
        </p:nvSpPr>
        <p:spPr/>
        <p:txBody>
          <a:bodyPr>
            <a:noAutofit/>
          </a:bodyPr>
          <a:lstStyle/>
          <a:p>
            <a:r>
              <a:rPr lang="el-GR" sz="1800" b="1" dirty="0" smtClean="0"/>
              <a:t>2. </a:t>
            </a:r>
            <a:r>
              <a:rPr lang="el-GR" sz="1800" b="1" u="sng" dirty="0" smtClean="0"/>
              <a:t>Ακουστικές – ηχητικές πηγές: </a:t>
            </a:r>
          </a:p>
          <a:p>
            <a:r>
              <a:rPr lang="el-GR" sz="1800" dirty="0" smtClean="0"/>
              <a:t>α) ραδιόφωνο: ποικίλες ραδιοφωνικές </a:t>
            </a:r>
            <a:r>
              <a:rPr lang="el-GR" sz="1800" dirty="0" err="1" smtClean="0"/>
              <a:t>εκποµπές</a:t>
            </a:r>
            <a:r>
              <a:rPr lang="el-GR" sz="1800" dirty="0" smtClean="0"/>
              <a:t>, </a:t>
            </a:r>
            <a:r>
              <a:rPr lang="el-GR" sz="1800" dirty="0" err="1" smtClean="0"/>
              <a:t>αναµεταδόσεις</a:t>
            </a:r>
            <a:r>
              <a:rPr lang="el-GR" sz="1800" dirty="0" smtClean="0"/>
              <a:t> γεγονότων, ειδήσεις, ραδιοφωνικές </a:t>
            </a:r>
            <a:r>
              <a:rPr lang="el-GR" sz="1800" dirty="0" err="1" smtClean="0"/>
              <a:t>διαφηµίσεις</a:t>
            </a:r>
            <a:r>
              <a:rPr lang="el-GR" sz="1800" dirty="0" smtClean="0"/>
              <a:t>, </a:t>
            </a:r>
          </a:p>
          <a:p>
            <a:r>
              <a:rPr lang="el-GR" sz="1800" dirty="0" smtClean="0"/>
              <a:t>β) </a:t>
            </a:r>
            <a:r>
              <a:rPr lang="el-GR" sz="1800" dirty="0" err="1" smtClean="0"/>
              <a:t>οµιλίες</a:t>
            </a:r>
            <a:r>
              <a:rPr lang="el-GR" sz="1800" dirty="0" smtClean="0"/>
              <a:t> ή </a:t>
            </a:r>
            <a:r>
              <a:rPr lang="el-GR" sz="1800" dirty="0" err="1" smtClean="0"/>
              <a:t>συνοµιλίες</a:t>
            </a:r>
            <a:r>
              <a:rPr lang="el-GR" sz="1800" dirty="0" smtClean="0"/>
              <a:t>: </a:t>
            </a:r>
            <a:r>
              <a:rPr lang="el-GR" sz="1800" dirty="0" err="1" smtClean="0"/>
              <a:t>οµιλίες</a:t>
            </a:r>
            <a:r>
              <a:rPr lang="el-GR" sz="1800" dirty="0" smtClean="0"/>
              <a:t> πολιτικών ή άλλων προσωπικοτήτων, </a:t>
            </a:r>
            <a:r>
              <a:rPr lang="el-GR" sz="1800" dirty="0" err="1" smtClean="0"/>
              <a:t>επιστηµονικές</a:t>
            </a:r>
            <a:r>
              <a:rPr lang="el-GR" sz="1800" dirty="0" smtClean="0"/>
              <a:t>, πανηγυρικές ή επετειακές, συζητήσεις – </a:t>
            </a:r>
            <a:r>
              <a:rPr lang="el-GR" sz="1800" dirty="0" err="1" smtClean="0"/>
              <a:t>συνοµιλίες</a:t>
            </a:r>
            <a:r>
              <a:rPr lang="el-GR" sz="1800" dirty="0" smtClean="0"/>
              <a:t> ποικίλου </a:t>
            </a:r>
            <a:r>
              <a:rPr lang="el-GR" sz="1800" dirty="0" err="1" smtClean="0"/>
              <a:t>περιεχοµένου</a:t>
            </a:r>
            <a:r>
              <a:rPr lang="el-GR" sz="1800" dirty="0" smtClean="0"/>
              <a:t>, διαδηλώσεις και πολιτικές συγκεντρώσεις, συνεντεύξεις κλπ (αποτύπωση και αναπαραγωγή µε µ</a:t>
            </a:r>
            <a:r>
              <a:rPr lang="el-GR" sz="1800" dirty="0" err="1" smtClean="0"/>
              <a:t>ηχανικά</a:t>
            </a:r>
            <a:r>
              <a:rPr lang="el-GR" sz="1800" dirty="0" smtClean="0"/>
              <a:t> ή ηλεκτρονικά µ</a:t>
            </a:r>
            <a:r>
              <a:rPr lang="el-GR" sz="1800" dirty="0" err="1" smtClean="0"/>
              <a:t>έσα</a:t>
            </a:r>
            <a:r>
              <a:rPr lang="el-GR" sz="1800" dirty="0" smtClean="0"/>
              <a:t>), </a:t>
            </a:r>
          </a:p>
          <a:p>
            <a:r>
              <a:rPr lang="el-GR" sz="1800" dirty="0" smtClean="0"/>
              <a:t>γ) προφορικές πηγές: αφηγήσεις – συνεντεύξεις (πηγές της προφορικής ιστορίας), µ</a:t>
            </a:r>
            <a:r>
              <a:rPr lang="el-GR" sz="1800" dirty="0" err="1" smtClean="0"/>
              <a:t>ύθοι</a:t>
            </a:r>
            <a:r>
              <a:rPr lang="el-GR" sz="1800" dirty="0" smtClean="0"/>
              <a:t>, θρύλοι, παραδόσεις, </a:t>
            </a:r>
            <a:r>
              <a:rPr lang="el-GR" sz="1800" dirty="0" err="1" smtClean="0"/>
              <a:t>παραµύθια</a:t>
            </a:r>
            <a:r>
              <a:rPr lang="el-GR" sz="1800" dirty="0" smtClean="0"/>
              <a:t>, ανέκδοτα, </a:t>
            </a:r>
          </a:p>
          <a:p>
            <a:r>
              <a:rPr lang="el-GR" sz="1800" dirty="0" smtClean="0"/>
              <a:t>δ) µ</a:t>
            </a:r>
            <a:r>
              <a:rPr lang="el-GR" sz="1800" dirty="0" err="1" smtClean="0"/>
              <a:t>ουσική</a:t>
            </a:r>
            <a:r>
              <a:rPr lang="el-GR" sz="1800" dirty="0" smtClean="0"/>
              <a:t> και τραγούδια. </a:t>
            </a:r>
          </a:p>
          <a:p>
            <a:r>
              <a:rPr lang="el-GR" sz="1800" b="1" u="sng" dirty="0" smtClean="0"/>
              <a:t>3. Απτικές πηγές – κατάλοιπα του υλικού </a:t>
            </a:r>
            <a:r>
              <a:rPr lang="el-GR" sz="1800" b="1" u="sng" dirty="0" err="1" smtClean="0"/>
              <a:t>πολιτισµού</a:t>
            </a:r>
            <a:r>
              <a:rPr lang="el-GR" sz="1800" b="1" dirty="0" smtClean="0"/>
              <a:t>: </a:t>
            </a:r>
            <a:r>
              <a:rPr lang="el-GR" sz="1800" dirty="0" smtClean="0"/>
              <a:t>µ</a:t>
            </a:r>
            <a:r>
              <a:rPr lang="el-GR" sz="1800" dirty="0" err="1" smtClean="0"/>
              <a:t>νηµεία</a:t>
            </a:r>
            <a:r>
              <a:rPr lang="el-GR" sz="1800" dirty="0" smtClean="0"/>
              <a:t>, κτίρια, ανθρώπινα λείψανα, εργαλεία, όπλα, οικιακά σκεύη, έπιπλα, </a:t>
            </a:r>
            <a:r>
              <a:rPr lang="el-GR" sz="1800" dirty="0" err="1" smtClean="0"/>
              <a:t>διακοσµητικά</a:t>
            </a:r>
            <a:r>
              <a:rPr lang="el-GR" sz="1800" dirty="0" smtClean="0"/>
              <a:t> </a:t>
            </a:r>
            <a:r>
              <a:rPr lang="el-GR" sz="1800" dirty="0" err="1" smtClean="0"/>
              <a:t>αντικείµενα</a:t>
            </a:r>
            <a:r>
              <a:rPr lang="el-GR" sz="1800" dirty="0" smtClean="0"/>
              <a:t>, στολές και </a:t>
            </a:r>
            <a:r>
              <a:rPr lang="el-GR" sz="1800" dirty="0" err="1" smtClean="0"/>
              <a:t>ενδύµατα</a:t>
            </a:r>
            <a:r>
              <a:rPr lang="el-GR" sz="1800" dirty="0" smtClean="0"/>
              <a:t>, παιδικά παιχνίδια, µ</a:t>
            </a:r>
            <a:r>
              <a:rPr lang="el-GR" sz="1800" dirty="0" err="1" smtClean="0"/>
              <a:t>ηχανήµατα</a:t>
            </a:r>
            <a:r>
              <a:rPr lang="el-GR" sz="1800" dirty="0" smtClean="0"/>
              <a:t> και άλλα κατάλοιπα του </a:t>
            </a:r>
            <a:r>
              <a:rPr lang="el-GR" sz="1800" dirty="0" err="1" smtClean="0"/>
              <a:t>βιοµηχανικού</a:t>
            </a:r>
            <a:r>
              <a:rPr lang="el-GR" sz="1800" dirty="0" smtClean="0"/>
              <a:t> </a:t>
            </a:r>
            <a:r>
              <a:rPr lang="el-GR" sz="1800" dirty="0" err="1" smtClean="0"/>
              <a:t>πολιτισµού</a:t>
            </a:r>
            <a:r>
              <a:rPr lang="el-GR" sz="1800" dirty="0" smtClean="0"/>
              <a:t> (</a:t>
            </a:r>
            <a:r>
              <a:rPr lang="el-GR" sz="1800" dirty="0" err="1" smtClean="0"/>
              <a:t>βιοµηχανική</a:t>
            </a:r>
            <a:r>
              <a:rPr lang="el-GR" sz="1800" dirty="0" smtClean="0"/>
              <a:t> αρχαιολογία), µ</a:t>
            </a:r>
            <a:r>
              <a:rPr lang="el-GR" sz="1800" dirty="0" err="1" smtClean="0"/>
              <a:t>έσα</a:t>
            </a:r>
            <a:r>
              <a:rPr lang="el-GR" sz="1800" dirty="0" smtClean="0"/>
              <a:t> συγκοινωνίας και επικοινωνίας, αρχαιολογικά </a:t>
            </a:r>
            <a:r>
              <a:rPr lang="el-GR" sz="1800" dirty="0" err="1" smtClean="0"/>
              <a:t>ευρήµατα</a:t>
            </a:r>
            <a:r>
              <a:rPr lang="el-GR" sz="1800" dirty="0" smtClean="0"/>
              <a:t> κλπ. </a:t>
            </a:r>
          </a:p>
          <a:p>
            <a:r>
              <a:rPr lang="el-GR" sz="1800" b="1" dirty="0" smtClean="0"/>
              <a:t>4. </a:t>
            </a:r>
            <a:r>
              <a:rPr lang="el-GR" sz="1800" b="1" u="sng" dirty="0" smtClean="0"/>
              <a:t>Ιστορικοί τόποι</a:t>
            </a:r>
            <a:r>
              <a:rPr lang="el-GR" sz="1800" dirty="0" smtClean="0"/>
              <a:t>: τόποι µαχών, </a:t>
            </a:r>
            <a:r>
              <a:rPr lang="el-GR" sz="1800" dirty="0" err="1" smtClean="0"/>
              <a:t>σηµαντικών</a:t>
            </a:r>
            <a:r>
              <a:rPr lang="el-GR" sz="1800" dirty="0" smtClean="0"/>
              <a:t> πολιτικών γεγονότων κλπ.</a:t>
            </a:r>
            <a:endParaRPr lang="el-G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ΣΥΝΕΧΕΙΑ ΠΑΡΑΣΤΑΤΙΚΩΝ ΠΗΓΩΝ</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b="1" dirty="0" smtClean="0"/>
              <a:t>5. Πηγές µ</a:t>
            </a:r>
            <a:r>
              <a:rPr lang="el-GR" b="1" dirty="0" err="1" smtClean="0"/>
              <a:t>ικτού</a:t>
            </a:r>
            <a:r>
              <a:rPr lang="el-GR" b="1" dirty="0" smtClean="0"/>
              <a:t> τύπου</a:t>
            </a:r>
            <a:r>
              <a:rPr lang="el-GR" dirty="0" smtClean="0"/>
              <a:t>: α) µ</a:t>
            </a:r>
            <a:r>
              <a:rPr lang="el-GR" dirty="0" err="1" smtClean="0"/>
              <a:t>ουσεία</a:t>
            </a:r>
            <a:r>
              <a:rPr lang="el-GR" dirty="0" smtClean="0"/>
              <a:t> – πινακοθήκες: αν και τα </a:t>
            </a:r>
            <a:r>
              <a:rPr lang="el-GR" dirty="0" err="1" smtClean="0"/>
              <a:t>εκθέµατά</a:t>
            </a:r>
            <a:r>
              <a:rPr lang="el-GR" dirty="0" smtClean="0"/>
              <a:t> τους ανήκουν πρωταρχικά στις οπτικές πηγές, συνδυάζουν στοιχεία και από άλλα είδη πηγών, όπως τα </a:t>
            </a:r>
            <a:r>
              <a:rPr lang="el-GR" dirty="0" err="1" smtClean="0"/>
              <a:t>κείµενα</a:t>
            </a:r>
            <a:r>
              <a:rPr lang="el-GR" dirty="0" smtClean="0"/>
              <a:t> (κατάλογοι µε τα </a:t>
            </a:r>
            <a:r>
              <a:rPr lang="el-GR" dirty="0" err="1" smtClean="0"/>
              <a:t>εκθέµατα</a:t>
            </a:r>
            <a:r>
              <a:rPr lang="el-GR" dirty="0" smtClean="0"/>
              <a:t>, </a:t>
            </a:r>
            <a:r>
              <a:rPr lang="el-GR" dirty="0" err="1" smtClean="0"/>
              <a:t>ενηµερωτικές</a:t>
            </a:r>
            <a:r>
              <a:rPr lang="el-GR" dirty="0" smtClean="0"/>
              <a:t> πινακίδες, ιστορικό ανακάλυψης ή προέλευσης των </a:t>
            </a:r>
            <a:r>
              <a:rPr lang="el-GR" dirty="0" err="1" smtClean="0"/>
              <a:t>εκθεµάτων</a:t>
            </a:r>
            <a:r>
              <a:rPr lang="el-GR" dirty="0" smtClean="0"/>
              <a:t>, ιστορία του µ</a:t>
            </a:r>
            <a:r>
              <a:rPr lang="el-GR" dirty="0" err="1" smtClean="0"/>
              <a:t>ουσείου</a:t>
            </a:r>
            <a:r>
              <a:rPr lang="el-GR" dirty="0" smtClean="0"/>
              <a:t> ή της πινακοθήκης κλπ) ή, µ</a:t>
            </a:r>
            <a:r>
              <a:rPr lang="el-GR" dirty="0" err="1" smtClean="0"/>
              <a:t>ερικές</a:t>
            </a:r>
            <a:r>
              <a:rPr lang="el-GR" dirty="0" smtClean="0"/>
              <a:t> φορές, ειδικές </a:t>
            </a:r>
            <a:r>
              <a:rPr lang="el-GR" dirty="0" err="1" smtClean="0"/>
              <a:t>βιντεοπροβολές</a:t>
            </a:r>
            <a:endParaRPr lang="el-GR" dirty="0" smtClean="0"/>
          </a:p>
          <a:p>
            <a:r>
              <a:rPr lang="el-GR" dirty="0" smtClean="0"/>
              <a:t> β) όλα, σχεδόν, τα είδη πηγών µ</a:t>
            </a:r>
            <a:r>
              <a:rPr lang="el-GR" dirty="0" err="1" smtClean="0"/>
              <a:t>πορεί</a:t>
            </a:r>
            <a:r>
              <a:rPr lang="el-GR" dirty="0" smtClean="0"/>
              <a:t> να συνδυάζουν στοιχεία και από άλλες µ</a:t>
            </a:r>
            <a:r>
              <a:rPr lang="el-GR" dirty="0" err="1" smtClean="0"/>
              <a:t>ορφές</a:t>
            </a:r>
            <a:r>
              <a:rPr lang="el-GR" dirty="0" smtClean="0"/>
              <a:t> πηγών: π.χ. ο «</a:t>
            </a:r>
            <a:r>
              <a:rPr lang="el-GR" dirty="0" err="1" smtClean="0"/>
              <a:t>οµιλών</a:t>
            </a:r>
            <a:r>
              <a:rPr lang="el-GR" dirty="0" smtClean="0"/>
              <a:t>» </a:t>
            </a:r>
            <a:r>
              <a:rPr lang="el-GR" dirty="0" err="1" smtClean="0"/>
              <a:t>κινηµατογράφος</a:t>
            </a:r>
            <a:r>
              <a:rPr lang="el-GR" dirty="0" smtClean="0"/>
              <a:t> </a:t>
            </a:r>
            <a:r>
              <a:rPr lang="el-GR" dirty="0" err="1" smtClean="0"/>
              <a:t>χρησιµοποιεί</a:t>
            </a:r>
            <a:r>
              <a:rPr lang="el-GR" dirty="0" smtClean="0"/>
              <a:t> </a:t>
            </a:r>
            <a:r>
              <a:rPr lang="el-GR" dirty="0" err="1" smtClean="0"/>
              <a:t>συστηµατικά</a:t>
            </a:r>
            <a:r>
              <a:rPr lang="el-GR" dirty="0" smtClean="0"/>
              <a:t> στοιχεία ακουστικά – ηχητικά (µ</a:t>
            </a:r>
            <a:r>
              <a:rPr lang="el-GR" dirty="0" err="1" smtClean="0"/>
              <a:t>ουσική</a:t>
            </a:r>
            <a:r>
              <a:rPr lang="el-GR" dirty="0" smtClean="0"/>
              <a:t>, </a:t>
            </a:r>
            <a:r>
              <a:rPr lang="el-GR" dirty="0" err="1" smtClean="0"/>
              <a:t>οµιλία</a:t>
            </a:r>
            <a:r>
              <a:rPr lang="el-GR" dirty="0" smtClean="0"/>
              <a:t> – φωνή, ηχητικά εφέ κλπ) και </a:t>
            </a:r>
            <a:r>
              <a:rPr lang="el-GR" dirty="0" err="1" smtClean="0"/>
              <a:t>κειµενικά</a:t>
            </a:r>
            <a:r>
              <a:rPr lang="el-GR" dirty="0" smtClean="0"/>
              <a:t> (αφήγηση, µ</a:t>
            </a:r>
            <a:r>
              <a:rPr lang="el-GR" dirty="0" err="1" smtClean="0"/>
              <a:t>ονόλογοι</a:t>
            </a:r>
            <a:r>
              <a:rPr lang="el-GR" dirty="0" smtClean="0"/>
              <a:t>, διάλογοι, γραπτά </a:t>
            </a:r>
            <a:r>
              <a:rPr lang="el-GR" dirty="0" err="1" smtClean="0"/>
              <a:t>κείµενα</a:t>
            </a:r>
            <a:r>
              <a:rPr lang="el-GR" dirty="0" smtClean="0"/>
              <a:t>). Οι τηλεοπτικές </a:t>
            </a:r>
            <a:r>
              <a:rPr lang="el-GR" dirty="0" err="1" smtClean="0"/>
              <a:t>διαφηµίσεις</a:t>
            </a:r>
            <a:r>
              <a:rPr lang="el-GR" dirty="0" smtClean="0"/>
              <a:t>, πάλι, συνδυάζουν την εικόνα µε το λόγο (προφορικό και γραπτό), τον ήχο και τη µ</a:t>
            </a:r>
            <a:r>
              <a:rPr lang="el-GR" dirty="0" err="1" smtClean="0"/>
              <a:t>ουσική</a:t>
            </a:r>
            <a:r>
              <a:rPr lang="el-GR" dirty="0" smtClean="0"/>
              <a:t>, ενώ ένας ιστορικός τόπος, πέρα από το φυσικό περιβάλλον, µ</a:t>
            </a:r>
            <a:r>
              <a:rPr lang="el-GR" dirty="0" err="1" smtClean="0"/>
              <a:t>πορεί</a:t>
            </a:r>
            <a:r>
              <a:rPr lang="el-GR" dirty="0" smtClean="0"/>
              <a:t> να συνδέεται µε µ</a:t>
            </a:r>
            <a:r>
              <a:rPr lang="el-GR" dirty="0" err="1" smtClean="0"/>
              <a:t>νηµεία</a:t>
            </a:r>
            <a:r>
              <a:rPr lang="el-GR" dirty="0" smtClean="0"/>
              <a:t> και διάφορα </a:t>
            </a:r>
            <a:r>
              <a:rPr lang="el-GR" dirty="0" err="1" smtClean="0"/>
              <a:t>αντικείµενα</a:t>
            </a:r>
            <a:r>
              <a:rPr lang="el-GR" dirty="0" smtClean="0"/>
              <a:t> ή και µε γραπτές πηγές.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214414" y="1571612"/>
            <a:ext cx="6400800" cy="5286388"/>
          </a:xfrm>
        </p:spPr>
        <p:txBody>
          <a:bodyPr>
            <a:noAutofit/>
          </a:bodyPr>
          <a:lstStyle/>
          <a:p>
            <a:r>
              <a:rPr lang="el-GR" sz="1200" cap="none" dirty="0" smtClean="0"/>
              <a:t> </a:t>
            </a:r>
            <a:r>
              <a:rPr lang="el-GR" sz="1200" u="sng" cap="none" dirty="0" smtClean="0"/>
              <a:t>1. ΕΝΤΑΞΗ ΤΗΣ ΠΗΓΗΣ ΣΤΟ ΙΣΤΟΡΙΚΟ ΤΗΣ ΠΛΑΙΣΙΟ: </a:t>
            </a:r>
          </a:p>
          <a:p>
            <a:pPr>
              <a:buFontTx/>
              <a:buChar char="-"/>
            </a:pPr>
            <a:endParaRPr lang="el-GR" sz="1200" cap="none" dirty="0" smtClean="0"/>
          </a:p>
          <a:p>
            <a:pPr>
              <a:buFontTx/>
              <a:buChar char="-"/>
            </a:pPr>
            <a:r>
              <a:rPr lang="el-GR" sz="1200" cap="none" dirty="0" smtClean="0"/>
              <a:t>ποιος την </a:t>
            </a:r>
            <a:r>
              <a:rPr lang="el-GR" sz="1200" cap="none" dirty="0" err="1" smtClean="0"/>
              <a:t>εγραψε</a:t>
            </a:r>
            <a:r>
              <a:rPr lang="el-GR" sz="1200" cap="none" dirty="0" smtClean="0"/>
              <a:t>; τι </a:t>
            </a:r>
            <a:r>
              <a:rPr lang="el-GR" sz="1200" cap="none" dirty="0" err="1" smtClean="0"/>
              <a:t>γνωριζουµε</a:t>
            </a:r>
            <a:r>
              <a:rPr lang="el-GR" sz="1200" cap="none" dirty="0" smtClean="0"/>
              <a:t> </a:t>
            </a:r>
            <a:r>
              <a:rPr lang="el-GR" sz="1200" cap="none" dirty="0" err="1" smtClean="0"/>
              <a:t>γι΄</a:t>
            </a:r>
            <a:r>
              <a:rPr lang="el-GR" sz="1200" cap="none" dirty="0" smtClean="0"/>
              <a:t> </a:t>
            </a:r>
            <a:r>
              <a:rPr lang="el-GR" sz="1200" cap="none" dirty="0" err="1" smtClean="0"/>
              <a:t>αυτον</a:t>
            </a:r>
            <a:r>
              <a:rPr lang="el-GR" sz="1200" cap="none" dirty="0" smtClean="0"/>
              <a:t>;</a:t>
            </a:r>
          </a:p>
          <a:p>
            <a:pPr>
              <a:buFontTx/>
              <a:buChar char="-"/>
            </a:pPr>
            <a:r>
              <a:rPr lang="el-GR" sz="1200" cap="none" dirty="0" smtClean="0"/>
              <a:t> - που και </a:t>
            </a:r>
            <a:r>
              <a:rPr lang="el-GR" sz="1200" cap="none" dirty="0" err="1" smtClean="0"/>
              <a:t>ποτε</a:t>
            </a:r>
            <a:r>
              <a:rPr lang="el-GR" sz="1200" cap="none" dirty="0" smtClean="0"/>
              <a:t> </a:t>
            </a:r>
            <a:r>
              <a:rPr lang="el-GR" sz="1200" cap="none" dirty="0" err="1" smtClean="0"/>
              <a:t>γραφτηκε</a:t>
            </a:r>
            <a:r>
              <a:rPr lang="el-GR" sz="1200" cap="none" dirty="0" smtClean="0"/>
              <a:t>;</a:t>
            </a:r>
          </a:p>
          <a:p>
            <a:pPr>
              <a:buFontTx/>
              <a:buChar char="-"/>
            </a:pPr>
            <a:r>
              <a:rPr lang="el-GR" sz="1200" cap="none" dirty="0" smtClean="0"/>
              <a:t> - </a:t>
            </a:r>
            <a:r>
              <a:rPr lang="el-GR" sz="1200" cap="none" dirty="0" err="1" smtClean="0"/>
              <a:t>γιατι</a:t>
            </a:r>
            <a:r>
              <a:rPr lang="el-GR" sz="1200" cap="none" dirty="0" smtClean="0"/>
              <a:t> </a:t>
            </a:r>
            <a:r>
              <a:rPr lang="el-GR" sz="1200" cap="none" dirty="0" err="1" smtClean="0"/>
              <a:t>γραφτηκε</a:t>
            </a:r>
            <a:r>
              <a:rPr lang="el-GR" sz="1200" cap="none" dirty="0" smtClean="0"/>
              <a:t>;</a:t>
            </a:r>
          </a:p>
          <a:p>
            <a:pPr>
              <a:buFontTx/>
              <a:buChar char="-"/>
            </a:pPr>
            <a:r>
              <a:rPr lang="el-GR" sz="1200" cap="none" dirty="0" smtClean="0"/>
              <a:t> - σε ποιους απευθυνόταν;</a:t>
            </a:r>
          </a:p>
          <a:p>
            <a:pPr>
              <a:buFontTx/>
              <a:buChar char="-"/>
            </a:pPr>
            <a:r>
              <a:rPr lang="el-GR" sz="1200" cap="none" dirty="0" smtClean="0"/>
              <a:t> τι </a:t>
            </a:r>
            <a:r>
              <a:rPr lang="el-GR" sz="1200" cap="none" dirty="0" err="1" smtClean="0"/>
              <a:t>ειναι</a:t>
            </a:r>
            <a:r>
              <a:rPr lang="el-GR" sz="1200" cap="none" dirty="0" smtClean="0"/>
              <a:t> γνωστό για τους αποδέκτες; </a:t>
            </a:r>
          </a:p>
          <a:p>
            <a:r>
              <a:rPr lang="el-GR" sz="1200" u="sng" cap="none" dirty="0" smtClean="0"/>
              <a:t>2. ΤΑΞΙΝΟΜΗΣΗ ΤΗΣ ΠΗΓΗΣ:</a:t>
            </a:r>
          </a:p>
          <a:p>
            <a:pPr>
              <a:buFontTx/>
              <a:buChar char="-"/>
            </a:pPr>
            <a:r>
              <a:rPr lang="el-GR" sz="1200" cap="none" dirty="0" smtClean="0"/>
              <a:t> - σε ποιο </a:t>
            </a:r>
            <a:r>
              <a:rPr lang="el-GR" sz="1200" cap="none" dirty="0" err="1" smtClean="0"/>
              <a:t>ειδος</a:t>
            </a:r>
            <a:r>
              <a:rPr lang="el-GR" sz="1200" cap="none" dirty="0" smtClean="0"/>
              <a:t> </a:t>
            </a:r>
            <a:r>
              <a:rPr lang="el-GR" sz="1200" cap="none" dirty="0" err="1" smtClean="0"/>
              <a:t>ανηκει</a:t>
            </a:r>
            <a:r>
              <a:rPr lang="el-GR" sz="1200" cap="none" dirty="0" smtClean="0"/>
              <a:t>;</a:t>
            </a:r>
          </a:p>
          <a:p>
            <a:pPr>
              <a:buFontTx/>
              <a:buChar char="-"/>
            </a:pPr>
            <a:r>
              <a:rPr lang="el-GR" sz="1200" cap="none" dirty="0" smtClean="0"/>
              <a:t> - ποια </a:t>
            </a:r>
            <a:r>
              <a:rPr lang="el-GR" sz="1200" cap="none" dirty="0" err="1" smtClean="0"/>
              <a:t>ειναι</a:t>
            </a:r>
            <a:r>
              <a:rPr lang="el-GR" sz="1200" cap="none" dirty="0" smtClean="0"/>
              <a:t> τα ιδιαίτερα χαρακτηριστικά του </a:t>
            </a:r>
            <a:r>
              <a:rPr lang="el-GR" sz="1200" cap="none" dirty="0" err="1" smtClean="0"/>
              <a:t>συγκεκριµενου</a:t>
            </a:r>
            <a:r>
              <a:rPr lang="el-GR" sz="1200" cap="none" dirty="0" smtClean="0"/>
              <a:t> </a:t>
            </a:r>
            <a:r>
              <a:rPr lang="el-GR" sz="1200" cap="none" dirty="0" err="1" smtClean="0"/>
              <a:t>ειδους</a:t>
            </a:r>
            <a:r>
              <a:rPr lang="el-GR" sz="1200" cap="none" dirty="0" smtClean="0"/>
              <a:t>;</a:t>
            </a:r>
          </a:p>
          <a:p>
            <a:pPr>
              <a:buFontTx/>
              <a:buChar char="-"/>
            </a:pPr>
            <a:r>
              <a:rPr lang="el-GR" sz="1200" cap="none" dirty="0" smtClean="0"/>
              <a:t> - ποιες </a:t>
            </a:r>
            <a:r>
              <a:rPr lang="el-GR" sz="1200" cap="none" dirty="0" err="1" smtClean="0"/>
              <a:t>ειναι</a:t>
            </a:r>
            <a:r>
              <a:rPr lang="el-GR" sz="1200" cap="none" dirty="0" smtClean="0"/>
              <a:t> οι </a:t>
            </a:r>
            <a:r>
              <a:rPr lang="el-GR" sz="1200" cap="none" dirty="0" err="1" smtClean="0"/>
              <a:t>σηµαντικότερες</a:t>
            </a:r>
            <a:r>
              <a:rPr lang="el-GR" sz="1200" cap="none" dirty="0" smtClean="0"/>
              <a:t> </a:t>
            </a:r>
            <a:r>
              <a:rPr lang="el-GR" sz="1200" cap="none" dirty="0" err="1" smtClean="0"/>
              <a:t>συµβάσεις</a:t>
            </a:r>
            <a:r>
              <a:rPr lang="el-GR" sz="1200" cap="none" dirty="0" smtClean="0"/>
              <a:t> και παραδόσεις που συνδέονται µε το </a:t>
            </a:r>
            <a:r>
              <a:rPr lang="el-GR" sz="1200" cap="none" dirty="0" err="1" smtClean="0"/>
              <a:t>ειδος</a:t>
            </a:r>
            <a:r>
              <a:rPr lang="el-GR" sz="1200" cap="none" dirty="0" smtClean="0"/>
              <a:t> </a:t>
            </a:r>
            <a:r>
              <a:rPr lang="el-GR" sz="1200" cap="none" dirty="0" err="1" smtClean="0"/>
              <a:t>αυτο</a:t>
            </a:r>
            <a:r>
              <a:rPr lang="el-GR" sz="1200" cap="none" dirty="0" smtClean="0"/>
              <a:t> (π.χ. </a:t>
            </a:r>
            <a:r>
              <a:rPr lang="el-GR" sz="1200" cap="none" dirty="0" err="1" smtClean="0"/>
              <a:t>νοµικες</a:t>
            </a:r>
            <a:r>
              <a:rPr lang="el-GR" sz="1200" cap="none" dirty="0" smtClean="0"/>
              <a:t>, </a:t>
            </a:r>
            <a:r>
              <a:rPr lang="el-GR" sz="1200" cap="none" dirty="0" err="1" smtClean="0"/>
              <a:t>πολιτικες</a:t>
            </a:r>
            <a:r>
              <a:rPr lang="el-GR" sz="1200" cap="none" dirty="0" smtClean="0"/>
              <a:t>, </a:t>
            </a:r>
            <a:r>
              <a:rPr lang="el-GR" sz="1200" cap="none" dirty="0" err="1" smtClean="0"/>
              <a:t>φιλοσοφικες</a:t>
            </a:r>
            <a:r>
              <a:rPr lang="el-GR" sz="1200" cap="none" dirty="0" smtClean="0"/>
              <a:t> </a:t>
            </a:r>
            <a:r>
              <a:rPr lang="el-GR" sz="1200" cap="none" dirty="0" err="1" smtClean="0"/>
              <a:t>παραδοσεις</a:t>
            </a:r>
            <a:r>
              <a:rPr lang="el-GR" sz="1200" cap="none" dirty="0" smtClean="0"/>
              <a:t>); </a:t>
            </a:r>
          </a:p>
          <a:p>
            <a:pPr>
              <a:buFontTx/>
              <a:buChar char="-"/>
            </a:pPr>
            <a:r>
              <a:rPr lang="el-GR" sz="1200" u="sng" cap="none" dirty="0" smtClean="0"/>
              <a:t>3. ΚΑΤΑΝΟΗΣΗ ΠΗΓΗΣ:</a:t>
            </a:r>
          </a:p>
          <a:p>
            <a:pPr>
              <a:buFontTx/>
              <a:buChar char="-"/>
            </a:pPr>
            <a:r>
              <a:rPr lang="el-GR" sz="1200" cap="none" dirty="0" smtClean="0"/>
              <a:t> - </a:t>
            </a:r>
            <a:r>
              <a:rPr lang="el-GR" sz="1200" cap="none" dirty="0" err="1" smtClean="0"/>
              <a:t>Λεξεις</a:t>
            </a:r>
            <a:r>
              <a:rPr lang="el-GR" sz="1200" cap="none" dirty="0" smtClean="0"/>
              <a:t>-</a:t>
            </a:r>
            <a:r>
              <a:rPr lang="el-GR" sz="1200" cap="none" dirty="0" err="1" smtClean="0"/>
              <a:t>κλειδια</a:t>
            </a:r>
            <a:r>
              <a:rPr lang="el-GR" sz="1200" cap="none" dirty="0" smtClean="0"/>
              <a:t> και </a:t>
            </a:r>
            <a:r>
              <a:rPr lang="el-GR" sz="1200" cap="none" dirty="0" err="1" smtClean="0"/>
              <a:t>σηµασία</a:t>
            </a:r>
            <a:r>
              <a:rPr lang="el-GR" sz="1200" cap="none" dirty="0" smtClean="0"/>
              <a:t> τους, </a:t>
            </a:r>
          </a:p>
          <a:p>
            <a:pPr>
              <a:buFontTx/>
              <a:buChar char="-"/>
            </a:pPr>
            <a:r>
              <a:rPr lang="el-GR" sz="1200" cap="none" dirty="0" smtClean="0"/>
              <a:t>- </a:t>
            </a:r>
            <a:r>
              <a:rPr lang="el-GR" sz="1200" cap="none" dirty="0" err="1" smtClean="0"/>
              <a:t>Βασικες</a:t>
            </a:r>
            <a:r>
              <a:rPr lang="el-GR" sz="1200" cap="none" dirty="0" smtClean="0"/>
              <a:t> </a:t>
            </a:r>
            <a:r>
              <a:rPr lang="el-GR" sz="1200" cap="none" dirty="0" err="1" smtClean="0"/>
              <a:t>θεσεις</a:t>
            </a:r>
            <a:r>
              <a:rPr lang="el-GR" sz="1200" cap="none" dirty="0" smtClean="0"/>
              <a:t> – </a:t>
            </a:r>
            <a:r>
              <a:rPr lang="el-GR" sz="1200" cap="none" dirty="0" err="1" smtClean="0"/>
              <a:t>αποψεις</a:t>
            </a:r>
            <a:r>
              <a:rPr lang="el-GR" sz="1200" cap="none" dirty="0" smtClean="0"/>
              <a:t> του </a:t>
            </a:r>
            <a:r>
              <a:rPr lang="el-GR" sz="1200" cap="none" dirty="0" err="1" smtClean="0"/>
              <a:t>συγγραφεα</a:t>
            </a:r>
            <a:r>
              <a:rPr lang="el-GR" sz="1200" cap="none" dirty="0" smtClean="0"/>
              <a:t>, </a:t>
            </a:r>
          </a:p>
          <a:p>
            <a:pPr>
              <a:buFontTx/>
              <a:buChar char="-"/>
            </a:pPr>
            <a:r>
              <a:rPr lang="el-GR" sz="1200" cap="none" dirty="0" smtClean="0"/>
              <a:t>- Ποιες µ</a:t>
            </a:r>
            <a:r>
              <a:rPr lang="el-GR" sz="1200" cap="none" dirty="0" err="1" smtClean="0"/>
              <a:t>αρτυριες</a:t>
            </a:r>
            <a:r>
              <a:rPr lang="el-GR" sz="1200" cap="none" dirty="0" smtClean="0"/>
              <a:t> </a:t>
            </a:r>
            <a:r>
              <a:rPr lang="el-GR" sz="1200" cap="none" dirty="0" err="1" smtClean="0"/>
              <a:t>χρησιµοποιει</a:t>
            </a:r>
            <a:r>
              <a:rPr lang="el-GR" sz="1200" cap="none" dirty="0" smtClean="0"/>
              <a:t>; </a:t>
            </a:r>
          </a:p>
          <a:p>
            <a:pPr>
              <a:buFontTx/>
              <a:buChar char="-"/>
            </a:pPr>
            <a:r>
              <a:rPr lang="el-GR" sz="1200" cap="none" dirty="0" smtClean="0"/>
              <a:t>- Ποιες </a:t>
            </a:r>
            <a:r>
              <a:rPr lang="el-GR" sz="1200" cap="none" dirty="0" err="1" smtClean="0"/>
              <a:t>υποθεσεις</a:t>
            </a:r>
            <a:r>
              <a:rPr lang="el-GR" sz="1200" cap="none" dirty="0" smtClean="0"/>
              <a:t> </a:t>
            </a:r>
            <a:r>
              <a:rPr lang="el-GR" sz="1200" cap="none" dirty="0" err="1" smtClean="0"/>
              <a:t>βρισκονται</a:t>
            </a:r>
            <a:r>
              <a:rPr lang="el-GR" sz="1200" cap="none" dirty="0" smtClean="0"/>
              <a:t> </a:t>
            </a:r>
            <a:r>
              <a:rPr lang="el-GR" sz="1200" cap="none" dirty="0" err="1" smtClean="0"/>
              <a:t>πισω</a:t>
            </a:r>
            <a:r>
              <a:rPr lang="el-GR" sz="1200" cap="none" dirty="0" smtClean="0"/>
              <a:t> </a:t>
            </a:r>
            <a:r>
              <a:rPr lang="el-GR" sz="1200" cap="none" dirty="0" err="1" smtClean="0"/>
              <a:t>απο</a:t>
            </a:r>
            <a:r>
              <a:rPr lang="el-GR" sz="1200" cap="none" dirty="0" smtClean="0"/>
              <a:t> τα </a:t>
            </a:r>
            <a:r>
              <a:rPr lang="el-GR" sz="1200" cap="none" dirty="0" err="1" smtClean="0"/>
              <a:t>επιχειρηµατα</a:t>
            </a:r>
            <a:r>
              <a:rPr lang="el-GR" sz="1200" cap="none" dirty="0" smtClean="0"/>
              <a:t> του; </a:t>
            </a:r>
          </a:p>
          <a:p>
            <a:pPr>
              <a:buFontTx/>
              <a:buChar char="-"/>
            </a:pPr>
            <a:r>
              <a:rPr lang="el-GR" sz="1200" cap="none" dirty="0" smtClean="0"/>
              <a:t>- Ποιες </a:t>
            </a:r>
            <a:r>
              <a:rPr lang="el-GR" sz="1200" cap="none" dirty="0" err="1" smtClean="0"/>
              <a:t>ιδεες</a:t>
            </a:r>
            <a:r>
              <a:rPr lang="el-GR" sz="1200" cap="none" dirty="0" smtClean="0"/>
              <a:t> και </a:t>
            </a:r>
            <a:r>
              <a:rPr lang="el-GR" sz="1200" cap="none" dirty="0" err="1" smtClean="0"/>
              <a:t>αξιες</a:t>
            </a:r>
            <a:r>
              <a:rPr lang="el-GR" sz="1200" cap="none" dirty="0" smtClean="0"/>
              <a:t> </a:t>
            </a:r>
            <a:r>
              <a:rPr lang="el-GR" sz="1200" cap="none" dirty="0" err="1" smtClean="0"/>
              <a:t>αντανακλα</a:t>
            </a:r>
            <a:r>
              <a:rPr lang="el-GR" sz="1200" cap="none" dirty="0" smtClean="0"/>
              <a:t> η </a:t>
            </a:r>
            <a:r>
              <a:rPr lang="el-GR" sz="1200" cap="none" dirty="0" err="1" smtClean="0"/>
              <a:t>πηγη</a:t>
            </a:r>
            <a:r>
              <a:rPr lang="el-GR" sz="1200" cap="none" dirty="0" smtClean="0"/>
              <a:t>;</a:t>
            </a:r>
          </a:p>
          <a:p>
            <a:pPr>
              <a:buFontTx/>
              <a:buChar char="-"/>
            </a:pPr>
            <a:r>
              <a:rPr lang="el-GR" sz="1200" cap="none" dirty="0" smtClean="0"/>
              <a:t> - ποια </a:t>
            </a:r>
            <a:r>
              <a:rPr lang="el-GR" sz="1200" cap="none" dirty="0" err="1" smtClean="0"/>
              <a:t>ζητηµατα</a:t>
            </a:r>
            <a:r>
              <a:rPr lang="el-GR" sz="1200" cap="none" dirty="0" smtClean="0"/>
              <a:t> </a:t>
            </a:r>
            <a:r>
              <a:rPr lang="el-GR" sz="1200" cap="none" dirty="0" err="1" smtClean="0"/>
              <a:t>θιγει</a:t>
            </a:r>
            <a:r>
              <a:rPr lang="el-GR" sz="1200" cap="none" dirty="0" smtClean="0"/>
              <a:t>; </a:t>
            </a:r>
          </a:p>
          <a:p>
            <a:pPr>
              <a:buFontTx/>
              <a:buChar char="-"/>
            </a:pPr>
            <a:r>
              <a:rPr lang="el-GR" sz="1200" cap="none" dirty="0" smtClean="0"/>
              <a:t>-; </a:t>
            </a:r>
            <a:endParaRPr lang="el-GR" sz="1200" cap="none" dirty="0"/>
          </a:p>
        </p:txBody>
      </p:sp>
      <p:sp>
        <p:nvSpPr>
          <p:cNvPr id="3" name="2 - Τίτλος"/>
          <p:cNvSpPr>
            <a:spLocks noGrp="1"/>
          </p:cNvSpPr>
          <p:nvPr>
            <p:ph type="ctrTitle"/>
          </p:nvPr>
        </p:nvSpPr>
        <p:spPr>
          <a:xfrm>
            <a:off x="685800" y="381000"/>
            <a:ext cx="7772400" cy="1047736"/>
          </a:xfrm>
        </p:spPr>
        <p:txBody>
          <a:bodyPr>
            <a:normAutofit fontScale="90000"/>
          </a:bodyPr>
          <a:lstStyle/>
          <a:p>
            <a:r>
              <a:rPr lang="el-GR" dirty="0" smtClean="0"/>
              <a:t>Κριτική ανάγνωση γραπτών πρωτογενών πηγών</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ΣΥΝΕΧΕΙΑ ΚΑΤΑΝΟΗΣΗΣ ΓΡΑΠΤΗΣ ΙΣΤΟΡΙΚΗΣ ΠΗΓΗΣ</a:t>
            </a:r>
            <a:endParaRPr lang="el-GR" dirty="0"/>
          </a:p>
        </p:txBody>
      </p:sp>
      <p:sp>
        <p:nvSpPr>
          <p:cNvPr id="3" name="2 - Θέση περιεχομένου"/>
          <p:cNvSpPr>
            <a:spLocks noGrp="1"/>
          </p:cNvSpPr>
          <p:nvPr>
            <p:ph sz="quarter" idx="1"/>
          </p:nvPr>
        </p:nvSpPr>
        <p:spPr>
          <a:xfrm>
            <a:off x="301752" y="1527048"/>
            <a:ext cx="8503920" cy="4902348"/>
          </a:xfrm>
        </p:spPr>
        <p:txBody>
          <a:bodyPr>
            <a:normAutofit fontScale="92500" lnSpcReduction="10000"/>
          </a:bodyPr>
          <a:lstStyle/>
          <a:p>
            <a:pPr>
              <a:buFontTx/>
              <a:buChar char="-"/>
            </a:pPr>
            <a:r>
              <a:rPr lang="el-GR" sz="2800" dirty="0" smtClean="0"/>
              <a:t>-</a:t>
            </a:r>
            <a:r>
              <a:rPr lang="el-GR" sz="2000" dirty="0" smtClean="0"/>
              <a:t>Πως συνδέονται αυτά µε την ιστορική περίσταση; </a:t>
            </a:r>
          </a:p>
          <a:p>
            <a:pPr>
              <a:buFontTx/>
              <a:buChar char="-"/>
            </a:pPr>
            <a:r>
              <a:rPr lang="el-GR" sz="2000" dirty="0" smtClean="0"/>
              <a:t>- Ποια δράση η αντίδραση προσδοκά η φοβάται ο συγγραφέας; </a:t>
            </a:r>
          </a:p>
          <a:p>
            <a:pPr>
              <a:buFontTx/>
              <a:buChar char="-"/>
            </a:pPr>
            <a:r>
              <a:rPr lang="el-GR" sz="2000" dirty="0" smtClean="0"/>
              <a:t>- Ποιοι </a:t>
            </a:r>
            <a:r>
              <a:rPr lang="el-GR" sz="2000" dirty="0" err="1" smtClean="0"/>
              <a:t>αναµένεται</a:t>
            </a:r>
            <a:r>
              <a:rPr lang="el-GR" sz="2000" dirty="0" smtClean="0"/>
              <a:t>  να δράσουν ή να αντιδράσουν;</a:t>
            </a:r>
          </a:p>
          <a:p>
            <a:pPr>
              <a:buFontTx/>
              <a:buChar char="-"/>
            </a:pPr>
            <a:r>
              <a:rPr lang="el-GR" sz="2000" dirty="0" smtClean="0"/>
              <a:t> πως τους παρακινεί σε δράση η πως τους  αποτρέπει </a:t>
            </a:r>
            <a:r>
              <a:rPr lang="el-GR" sz="2000" dirty="0" err="1" smtClean="0"/>
              <a:t>απο</a:t>
            </a:r>
            <a:r>
              <a:rPr lang="el-GR" sz="2000" dirty="0" smtClean="0"/>
              <a:t> αυτή; </a:t>
            </a:r>
          </a:p>
          <a:p>
            <a:pPr>
              <a:buFontTx/>
              <a:buChar char="-"/>
            </a:pPr>
            <a:r>
              <a:rPr lang="el-GR" sz="2000" b="1" dirty="0" err="1" smtClean="0"/>
              <a:t>Επιστηµολογία</a:t>
            </a:r>
            <a:r>
              <a:rPr lang="el-GR" sz="2000" b="1" dirty="0" smtClean="0"/>
              <a:t>: </a:t>
            </a:r>
            <a:r>
              <a:rPr lang="el-GR" sz="2000" dirty="0" smtClean="0"/>
              <a:t> Υποστηρίζει η πηγή </a:t>
            </a:r>
            <a:r>
              <a:rPr lang="el-GR" sz="2000" dirty="0" err="1" smtClean="0"/>
              <a:t>τεκµήρια</a:t>
            </a:r>
            <a:r>
              <a:rPr lang="el-GR" sz="2000" dirty="0" smtClean="0"/>
              <a:t> που περιέχονται σε δευτερογενείς πηγές; </a:t>
            </a:r>
          </a:p>
          <a:p>
            <a:pPr>
              <a:buFontTx/>
              <a:buChar char="-"/>
            </a:pPr>
            <a:r>
              <a:rPr lang="el-GR" sz="2000" dirty="0" smtClean="0"/>
              <a:t>Ποιες πληροφορίες αποκαλύπτει η πηγή, χωρίς αυτό να είναι µ</a:t>
            </a:r>
            <a:r>
              <a:rPr lang="el-GR" sz="2000" dirty="0" err="1" smtClean="0"/>
              <a:t>έσα</a:t>
            </a:r>
            <a:r>
              <a:rPr lang="el-GR" sz="2000" dirty="0" smtClean="0"/>
              <a:t> στις προθέσεις του συγγραφέα; </a:t>
            </a:r>
          </a:p>
          <a:p>
            <a:pPr>
              <a:buFontTx/>
              <a:buChar char="-"/>
            </a:pPr>
            <a:r>
              <a:rPr lang="el-GR" sz="2000" dirty="0" smtClean="0"/>
              <a:t> Πώς αξιολογούνται οι </a:t>
            </a:r>
            <a:r>
              <a:rPr lang="el-GR" sz="2000" dirty="0" err="1" smtClean="0"/>
              <a:t>ερµηνείες</a:t>
            </a:r>
            <a:r>
              <a:rPr lang="el-GR" sz="2000" dirty="0" smtClean="0"/>
              <a:t> του συγγραφέα της πηγής; Πόσο </a:t>
            </a:r>
            <a:r>
              <a:rPr lang="el-GR" sz="2000" dirty="0" err="1" smtClean="0"/>
              <a:t>χρήσιµη</a:t>
            </a:r>
            <a:r>
              <a:rPr lang="el-GR" sz="2000" dirty="0" smtClean="0"/>
              <a:t> είναι η πηγή για την ιστορική µ</a:t>
            </a:r>
            <a:r>
              <a:rPr lang="el-GR" sz="2000" dirty="0" err="1" smtClean="0"/>
              <a:t>ελέτη</a:t>
            </a:r>
            <a:r>
              <a:rPr lang="el-GR" sz="2000" dirty="0" smtClean="0"/>
              <a:t> και έρευνα;</a:t>
            </a:r>
          </a:p>
          <a:p>
            <a:pPr>
              <a:buFontTx/>
              <a:buChar char="-"/>
            </a:pPr>
            <a:r>
              <a:rPr lang="el-GR" sz="2000" dirty="0" smtClean="0"/>
              <a:t> </a:t>
            </a:r>
            <a:r>
              <a:rPr lang="el-GR" sz="2000" b="1" dirty="0" smtClean="0"/>
              <a:t>Συσχέτιση της πηγής µε άλλες (=διασταύρωση/</a:t>
            </a:r>
            <a:r>
              <a:rPr lang="el-GR" sz="2000" b="1" dirty="0" err="1" smtClean="0"/>
              <a:t>διακειμενικότη</a:t>
            </a:r>
            <a:r>
              <a:rPr lang="el-GR" sz="2000" b="1" dirty="0" smtClean="0"/>
              <a:t>τα- </a:t>
            </a:r>
            <a:r>
              <a:rPr lang="el-GR" sz="2000" b="1" dirty="0" err="1" smtClean="0"/>
              <a:t>πολυπρισματικότητα</a:t>
            </a:r>
            <a:r>
              <a:rPr lang="el-GR" sz="2000" b="1" dirty="0" smtClean="0"/>
              <a:t>): </a:t>
            </a:r>
            <a:r>
              <a:rPr lang="el-GR" sz="2000" dirty="0" smtClean="0"/>
              <a:t> Ποια κοινά στοιχεία (π.χ. αξιολογικά πρότυπα) έχει η υπό εξέταση πηγή </a:t>
            </a:r>
            <a:r>
              <a:rPr lang="el-GR" sz="2000" dirty="0" err="1" smtClean="0"/>
              <a:t>συγκρινόµενη</a:t>
            </a:r>
            <a:r>
              <a:rPr lang="el-GR" sz="2000" dirty="0" smtClean="0"/>
              <a:t> µε άλλες της εποχής της του ίδιου ή άλλων συγγραφέων; </a:t>
            </a:r>
          </a:p>
          <a:p>
            <a:pPr>
              <a:buFontTx/>
              <a:buChar char="-"/>
            </a:pPr>
            <a:r>
              <a:rPr lang="el-GR" sz="2000" dirty="0" smtClean="0"/>
              <a:t> Παρουσιάζει αποκλίσεις και ποιες; Ποια ή ποιες φαίνονται περισσότερο πειστικές και αληθινές;</a:t>
            </a:r>
            <a:endParaRPr lang="el-G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413</TotalTime>
  <Words>1708</Words>
  <Application>Microsoft Office PowerPoint</Application>
  <PresentationFormat>Προβολή στην οθόνη (4:3)</PresentationFormat>
  <Paragraphs>122</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Δημοτικός</vt:lpstr>
      <vt:lpstr>ΙΣΤΟΡΙΚΕΣ ΠΗΓΕΣ</vt:lpstr>
      <vt:lpstr>Διάκριση πηγών</vt:lpstr>
      <vt:lpstr>2. ΑΝΑΛΟΓΑ ΜΕ ΤΟ ΕΙΔΟΣ ΤΟΥΣ</vt:lpstr>
      <vt:lpstr>ΣΥΝΕΧΕΙΑ</vt:lpstr>
      <vt:lpstr>ΣΥΝΕΧΕΙΑ</vt:lpstr>
      <vt:lpstr>ΣΥΝΕΧΕΙΑ ΠΑΡΑΣΤΑΤΙΚΩΝ ΠΗΓΩΝ</vt:lpstr>
      <vt:lpstr>ΣΥΝΕΧΕΙΑ ΠΑΡΑΣΤΑΤΙΚΩΝ ΠΗΓΩΝ</vt:lpstr>
      <vt:lpstr>Κριτική ανάγνωση γραπτών πρωτογενών πηγών</vt:lpstr>
      <vt:lpstr>ΣΥΝΕΧΕΙΑ ΚΑΤΑΝΟΗΣΗΣ ΓΡΑΠΤΗΣ ΙΣΤΟΡΙΚΗΣ ΠΗΓΗΣ</vt:lpstr>
      <vt:lpstr>Παραδείγματα ιστορικών πηγών ανακαλύπτω το είδος τους</vt:lpstr>
      <vt:lpstr>Συνέχεια παραδειγμάτων ιστορικών πηγών ( διαμόρφωση ιστορικού ερωτήματος)</vt:lpstr>
      <vt:lpstr>Ambroise Louis Garneray, Η ναυμαχία του Ναυαρίνου, λάδι σε καμβά (1827). Κατά τον Γιάννη Βούλγαρη, η γένεση του ελληνικού κράτους, «προήλθε από τον συνδυασμό της εσωτερικής Επανάστασης 1821-1828 και της επέμβασης των Μεγάλων Δυνάμεων για λόγους δικού τους ανταγωνισμού», πράγμα που σημαίνει ότι «η Γεωπολιτική και οι Πόλεμοι είχαν μεγαλύτερη ίσως διαμορφωτική επίδραση από όσο ο άλλος μεγάλος κινητήρας της νεωτερικότητας, ο Καπιταλισμός ή η “οικονομία της αγοράς”».Paris Chamber of Commerce</vt:lpstr>
      <vt:lpstr>Διαφάνεια 13</vt:lpstr>
      <vt:lpstr>Διαφάνεια 14</vt:lpstr>
      <vt:lpstr>  ΕΥΧΑΡΙΣΤΩ ΓΙΑ ΤΗΝ ΠΡΟΣΟΧΗ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45</cp:revision>
  <dcterms:created xsi:type="dcterms:W3CDTF">2020-09-23T15:20:56Z</dcterms:created>
  <dcterms:modified xsi:type="dcterms:W3CDTF">2020-10-25T17:07:09Z</dcterms:modified>
</cp:coreProperties>
</file>