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83" r:id="rId1"/>
  </p:sldMasterIdLst>
  <p:notesMasterIdLst>
    <p:notesMasterId r:id="rId7"/>
  </p:notesMasterIdLst>
  <p:sldIdLst>
    <p:sldId id="327" r:id="rId2"/>
    <p:sldId id="328" r:id="rId3"/>
    <p:sldId id="329" r:id="rId4"/>
    <p:sldId id="330" r:id="rId5"/>
    <p:sldId id="331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1148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88" autoAdjust="0"/>
    <p:restoredTop sz="91717" autoAdjust="0"/>
  </p:normalViewPr>
  <p:slideViewPr>
    <p:cSldViewPr>
      <p:cViewPr varScale="1">
        <p:scale>
          <a:sx n="44" d="100"/>
          <a:sy n="44" d="100"/>
        </p:scale>
        <p:origin x="54" y="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82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C04BD00-7A0F-418B-821F-FA26D346D6C2}" type="datetimeFigureOut">
              <a:rPr lang="en-US"/>
              <a:pPr>
                <a:defRPr/>
              </a:pPr>
              <a:t>12/11/2017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DC74C7A-D778-4735-B89F-9855165973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Κάντε κλικ για να επεξεργαστείτε τον υπότιτλο του υποδείγματος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 userDrawn="1"/>
        </p:nvSpPr>
        <p:spPr bwMode="auto">
          <a:xfrm>
            <a:off x="8505825" y="6350000"/>
            <a:ext cx="5302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l-GR" altLang="en-US" sz="1100" b="1"/>
              <a:t>- </a:t>
            </a:r>
            <a:fld id="{09C901E3-5D6C-41D7-AF41-4B06A2CB890A}" type="slidenum">
              <a:rPr lang="en-US" altLang="en-US" sz="1100" b="1" smtClean="0"/>
              <a:pPr>
                <a:defRPr/>
              </a:pPr>
              <a:t>‹#›</a:t>
            </a:fld>
            <a:r>
              <a:rPr lang="el-GR" altLang="en-US" sz="1100" b="1"/>
              <a:t> -</a:t>
            </a:r>
            <a:endParaRPr lang="en-US" altLang="en-US" sz="1100" b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8988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1389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Kλικ για επεξεργασία του τίτλου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Kλικ για επεξεργασία των στυλ του υποδείγματος</a:t>
            </a:r>
          </a:p>
          <a:p>
            <a:pPr lvl="1"/>
            <a:r>
              <a:rPr lang="el-GR" altLang="en-US"/>
              <a:t>Δεύτερου επιπέδου</a:t>
            </a:r>
          </a:p>
          <a:p>
            <a:pPr lvl="2"/>
            <a:r>
              <a:rPr lang="el-GR" altLang="en-US"/>
              <a:t>Τρίτου επιπέδου</a:t>
            </a:r>
          </a:p>
          <a:p>
            <a:pPr lvl="3"/>
            <a:r>
              <a:rPr lang="el-GR" altLang="en-US"/>
              <a:t>Τέταρτου επιπέδου</a:t>
            </a:r>
          </a:p>
          <a:p>
            <a:pPr lvl="4"/>
            <a:r>
              <a:rPr lang="el-GR" altLang="en-US"/>
              <a:t>Πέμπτου επιπέδου</a:t>
            </a:r>
            <a:endParaRPr lang="en-US" altLang="en-US"/>
          </a:p>
        </p:txBody>
      </p:sp>
      <p:pic>
        <p:nvPicPr>
          <p:cNvPr id="1028" name="Picture 9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8438" y="260350"/>
            <a:ext cx="93027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Box 7"/>
          <p:cNvSpPr txBox="1">
            <a:spLocks noChangeArrowheads="1"/>
          </p:cNvSpPr>
          <p:nvPr/>
        </p:nvSpPr>
        <p:spPr bwMode="auto">
          <a:xfrm>
            <a:off x="7494588" y="1125538"/>
            <a:ext cx="16192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l-GR" altLang="en-US" sz="500" b="1">
                <a:solidFill>
                  <a:srgbClr val="99CCFF"/>
                </a:solidFill>
                <a:latin typeface="Verdana" pitchFamily="34" charset="0"/>
              </a:rPr>
              <a:t>Διεύθυνση </a:t>
            </a:r>
          </a:p>
          <a:p>
            <a:pPr algn="ctr">
              <a:defRPr/>
            </a:pPr>
            <a:r>
              <a:rPr lang="el-GR" altLang="en-US" sz="500" b="1">
                <a:solidFill>
                  <a:srgbClr val="99CCFF"/>
                </a:solidFill>
                <a:latin typeface="Verdana" pitchFamily="34" charset="0"/>
              </a:rPr>
              <a:t>Επιμόρφωσης &amp; Πιστοποίησης</a:t>
            </a:r>
          </a:p>
        </p:txBody>
      </p:sp>
      <p:pic>
        <p:nvPicPr>
          <p:cNvPr id="1030" name="7 - Εικόνα" descr="new_espa_logo_20130709.pn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51500" y="6205538"/>
            <a:ext cx="26955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8" descr="D:\B-epipedo2\B1\logo-main-var1.jp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" y="6205538"/>
            <a:ext cx="50482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97" r:id="rId1"/>
    <p:sldLayoutId id="2147484399" r:id="rId2"/>
    <p:sldLayoutId id="2147484398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0D0D0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D0D0D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D0D0D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D0D0D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D0D0D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D0D0D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D0D0D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D0D0D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D0D0D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ordpress.org/" TargetMode="External"/><Relationship Id="rId2" Type="http://schemas.openxmlformats.org/officeDocument/2006/relationships/hyperlink" Target="https://wordpres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3gymnasio-toumpas-thessalonikis.blogspot.com/" TargetMode="External"/><Relationship Id="rId2" Type="http://schemas.openxmlformats.org/officeDocument/2006/relationships/hyperlink" Target="http://e-filologos.blogspo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ommoncraft.com/video/blogs" TargetMode="External"/><Relationship Id="rId5" Type="http://schemas.openxmlformats.org/officeDocument/2006/relationships/hyperlink" Target="https://problogger.com/blogging-for-beginners-2/" TargetMode="External"/><Relationship Id="rId4" Type="http://schemas.openxmlformats.org/officeDocument/2006/relationships/hyperlink" Target="http://blogs.sch.gr/tgiakou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720080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el-GR"/>
              <a:t>Διδακτική αξιοποίηση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800200"/>
          </a:xfrm>
        </p:spPr>
        <p:txBody>
          <a:bodyPr/>
          <a:lstStyle/>
          <a:p>
            <a:pPr algn="ctr"/>
            <a:r>
              <a:rPr lang="el-GR" altLang="en-US" dirty="0"/>
              <a:t>Συνεδρία 5</a:t>
            </a:r>
            <a:br>
              <a:rPr lang="el-GR" altLang="en-US" dirty="0"/>
            </a:br>
            <a:r>
              <a:rPr lang="el-GR" altLang="en-US" dirty="0"/>
              <a:t>Μέρος 2</a:t>
            </a:r>
            <a:r>
              <a:rPr lang="el-GR" altLang="en-US" baseline="30000" dirty="0"/>
              <a:t>ο</a:t>
            </a:r>
            <a:r>
              <a:rPr lang="el-GR" altLang="en-US" dirty="0"/>
              <a:t> </a:t>
            </a:r>
            <a:br>
              <a:rPr lang="el-GR" altLang="en-US" dirty="0"/>
            </a:br>
            <a:r>
              <a:rPr lang="el-GR" altLang="en-US" dirty="0"/>
              <a:t>Ιστολόγια</a:t>
            </a:r>
            <a:r>
              <a:rPr lang="en-GB" altLang="en-US" dirty="0"/>
              <a:t> </a:t>
            </a:r>
            <a:r>
              <a:rPr lang="el-GR" altLang="en-US" dirty="0"/>
              <a:t>(</a:t>
            </a:r>
            <a:r>
              <a:rPr lang="en-GB" altLang="en-US" dirty="0"/>
              <a:t>Blogs</a:t>
            </a:r>
            <a:r>
              <a:rPr lang="el-GR" altLang="en-US" dirty="0"/>
              <a:t>)</a:t>
            </a: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85800"/>
            <a:ext cx="7138988" cy="710952"/>
          </a:xfrm>
        </p:spPr>
        <p:txBody>
          <a:bodyPr/>
          <a:lstStyle/>
          <a:p>
            <a:pPr algn="ctr"/>
            <a:r>
              <a:rPr lang="el-GR" dirty="0"/>
              <a:t>Τρόποι κατασκευής ιστολογίων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395536" y="1425550"/>
            <a:ext cx="8280920" cy="4503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768"/>
              </a:spcBef>
            </a:pPr>
            <a:r>
              <a:rPr lang="el-G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Τα ιστολόγια επιτρέπουν την ανάρτηση ανακοινώσεων σε αντίστροφη χρονολογική σειρά και την αναγραφή σχολίων για κάθε ανακοίνωση από τους επισκέπτες του ιστολογίου.</a:t>
            </a:r>
          </a:p>
          <a:p>
            <a:pPr>
              <a:spcBef>
                <a:spcPts val="768"/>
              </a:spcBef>
            </a:pPr>
            <a:r>
              <a:rPr lang="el-G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Για τη δημιουργία ιστολογίου μπορεί: </a:t>
            </a:r>
          </a:p>
          <a:p>
            <a:pPr marL="182563" indent="-182563">
              <a:spcBef>
                <a:spcPts val="768"/>
              </a:spcBef>
              <a:buFont typeface="Arial" pitchFamily="34" charset="0"/>
              <a:buChar char="•"/>
            </a:pPr>
            <a:r>
              <a:rPr lang="el-G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να χρησιμοποιηθεί ένας απομακρυσμένος πάροχος υπηρεσιών αυτού του είδους (για παράδειγμα, η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Google</a:t>
            </a:r>
            <a:r>
              <a:rPr lang="el-G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ή το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https://wordpress.com/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l-G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επιτρέπουν τη δημιουργία ιστολογίου σε όσους έχουν λογαριασμό),</a:t>
            </a:r>
          </a:p>
          <a:p>
            <a:pPr marL="182563" indent="-182563">
              <a:spcBef>
                <a:spcPts val="768"/>
              </a:spcBef>
              <a:buFont typeface="Arial" pitchFamily="34" charset="0"/>
              <a:buChar char="•"/>
            </a:pPr>
            <a:r>
              <a:rPr lang="el-G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να χρησιμοποιηθεί η δυνατότητα που ενσωματώνεται σε ορισμένα περιβάλλοντα διαχείρισης της γνώσης ή διαχείρισης περιεχομένου (όπως το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Moodle</a:t>
            </a:r>
            <a:r>
              <a:rPr lang="el-G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), είτε </a:t>
            </a:r>
          </a:p>
          <a:p>
            <a:pPr marL="182563" indent="-182563">
              <a:spcBef>
                <a:spcPts val="768"/>
              </a:spcBef>
              <a:buFont typeface="Arial" pitchFamily="34" charset="0"/>
              <a:buChar char="•"/>
            </a:pPr>
            <a:r>
              <a:rPr lang="el-G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να χρησιμοποιηθεί μια ειδική εφαρμογή (για παράδειγμα: </a:t>
            </a:r>
            <a:r>
              <a:rPr lang="el-GR" sz="2000" u="sng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s</a:t>
            </a:r>
            <a:r>
              <a:rPr lang="el-GR" sz="20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://wordpress.org/</a:t>
            </a:r>
            <a:r>
              <a:rPr lang="el-G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15616" y="125760"/>
            <a:ext cx="6192688" cy="1143000"/>
          </a:xfrm>
        </p:spPr>
        <p:txBody>
          <a:bodyPr/>
          <a:lstStyle/>
          <a:p>
            <a:r>
              <a:rPr lang="el-GR" dirty="0"/>
              <a:t>Τι περιέχουν τα </a:t>
            </a:r>
            <a:r>
              <a:rPr lang="el-GR" dirty="0" err="1"/>
              <a:t>ιστολόγια</a:t>
            </a:r>
            <a:r>
              <a:rPr lang="el-GR" dirty="0"/>
              <a:t>;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539552" y="1443841"/>
            <a:ext cx="8136904" cy="4606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768"/>
              </a:spcBef>
            </a:pPr>
            <a:r>
              <a:rPr lang="el-G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Τα ιστολόγια συχνά λειτουργούν ως: </a:t>
            </a:r>
          </a:p>
          <a:p>
            <a:pPr marL="266700" indent="-266700">
              <a:spcBef>
                <a:spcPts val="768"/>
              </a:spcBef>
              <a:buFont typeface="Arial" pitchFamily="34" charset="0"/>
              <a:buChar char="•"/>
            </a:pPr>
            <a:r>
              <a:rPr lang="el-G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χώροι «προσωπικής δημοσιογραφίας», </a:t>
            </a:r>
          </a:p>
          <a:p>
            <a:pPr marL="266700" indent="-266700">
              <a:spcBef>
                <a:spcPts val="768"/>
              </a:spcBef>
              <a:buFont typeface="Arial" pitchFamily="34" charset="0"/>
              <a:buChar char="•"/>
            </a:pPr>
            <a:r>
              <a:rPr lang="el-G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ένα είδος δηλαδή εφημερίδων ή ακριβέστερα </a:t>
            </a:r>
          </a:p>
          <a:p>
            <a:pPr marL="266700" indent="-266700">
              <a:spcBef>
                <a:spcPts val="768"/>
              </a:spcBef>
              <a:buFont typeface="Arial" pitchFamily="34" charset="0"/>
              <a:buChar char="•"/>
            </a:pPr>
            <a:r>
              <a:rPr lang="el-G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ένα είδος «δημοσιογραφικού πρακτορείου» που αντλεί πληροφορίες και ειδήσεις από παντού (προσωπικές, από τον τύπο ή από άλλα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blogs</a:t>
            </a:r>
            <a:r>
              <a:rPr lang="el-G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και τις αναπαράγει.</a:t>
            </a:r>
          </a:p>
          <a:p>
            <a:pPr>
              <a:spcBef>
                <a:spcPts val="768"/>
              </a:spcBef>
            </a:pPr>
            <a:r>
              <a:rPr lang="el-G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Το Υπουργείο Παιδείας και Θρησκευμάτων αποφάσισε να ενημερώνει συστηματικά με ανακοινώσεις όσους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bloggers</a:t>
            </a:r>
            <a:r>
              <a:rPr lang="el-G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το επιθυμούν: … </a:t>
            </a:r>
            <a:r>
              <a:rPr lang="el-GR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ζητά τη συμμετοχή και συμβολή των ιστολογίων (</a:t>
            </a: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blogs</a:t>
            </a:r>
            <a:r>
              <a:rPr lang="el-GR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), στην πληροφόρηση και ενημέρωση των πολιτών, ως προς τα θέματα που σχετίζονται με τις αρμοδιότητές του</a:t>
            </a:r>
            <a:r>
              <a:rPr lang="el-G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(σχετική ανακοίνωση του Υπουργείου).</a:t>
            </a:r>
          </a:p>
          <a:p>
            <a:pPr>
              <a:spcBef>
                <a:spcPts val="768"/>
              </a:spcBef>
              <a:buFont typeface="Arial" pitchFamily="34" charset="0"/>
              <a:buChar char="•"/>
            </a:pPr>
            <a:endParaRPr lang="el-G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260648"/>
            <a:ext cx="7128792" cy="1143000"/>
          </a:xfrm>
        </p:spPr>
        <p:txBody>
          <a:bodyPr/>
          <a:lstStyle/>
          <a:p>
            <a:pPr algn="ctr"/>
            <a:r>
              <a:rPr lang="el-GR" dirty="0"/>
              <a:t>Φίλτρα αξιολόγησης </a:t>
            </a:r>
            <a:r>
              <a:rPr lang="el-GR" dirty="0" err="1"/>
              <a:t>ιστολογίων</a:t>
            </a:r>
            <a:endParaRPr lang="el-GR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95536" y="1484784"/>
            <a:ext cx="828092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768"/>
              </a:spcBef>
            </a:pP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Το μεγάλο πλήθος των ιστολογίων επιβάλλει τη χρήση φίλτρων αξιολόγησης: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Κατάλληλο και έγκυρο </a:t>
            </a:r>
            <a:r>
              <a:rPr lang="el-GR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περιεχόμενο.</a:t>
            </a:r>
            <a:endParaRPr lang="en-US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Λειτουργική </a:t>
            </a:r>
            <a:r>
              <a:rPr lang="el-GR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διεπαφή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χρήστη και ευκολία </a:t>
            </a:r>
            <a:r>
              <a:rPr lang="el-GR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πλοήγησης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l-GR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Αισθητική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της προβολής του περιεχομένου. (Χρώματα, εικόνες, διαγράμματα κ.λπ.)</a:t>
            </a:r>
          </a:p>
          <a:p>
            <a:pPr>
              <a:spcBef>
                <a:spcPts val="768"/>
              </a:spcBef>
              <a:buFont typeface="Arial" pitchFamily="34" charset="0"/>
              <a:buChar char="•"/>
            </a:pPr>
            <a:endParaRPr lang="el-G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 eaLnBrk="1" hangingPunct="1">
              <a:spcBef>
                <a:spcPts val="768"/>
              </a:spcBef>
              <a:buFont typeface="Arial" pitchFamily="34" charset="0"/>
              <a:buChar char="•"/>
              <a:defRPr/>
            </a:pPr>
            <a:endParaRPr lang="el-GR" alt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768"/>
              </a:spcBef>
            </a:pPr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768"/>
              </a:spcBef>
            </a:pPr>
            <a:endParaRPr lang="el-G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768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l-GR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768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l-GR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327743"/>
            <a:ext cx="6912768" cy="1143000"/>
          </a:xfrm>
        </p:spPr>
        <p:txBody>
          <a:bodyPr/>
          <a:lstStyle/>
          <a:p>
            <a:pPr algn="ctr"/>
            <a:r>
              <a:rPr lang="el-GR" dirty="0"/>
              <a:t>Τα </a:t>
            </a:r>
            <a:r>
              <a:rPr lang="el-GR" dirty="0" err="1"/>
              <a:t>ιστολόγια</a:t>
            </a:r>
            <a:r>
              <a:rPr lang="el-GR" dirty="0"/>
              <a:t> στην εκπαίδευση</a:t>
            </a: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95535" y="1470743"/>
            <a:ext cx="8496945" cy="3960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768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Μερικά παραδείγματα: </a:t>
            </a:r>
          </a:p>
          <a:p>
            <a:pPr marL="182563" marR="0" lvl="0" indent="-182563" defTabSz="914400" rtl="0" eaLnBrk="0" fontAlgn="base" latinLnBrk="0" hangingPunct="0">
              <a:lnSpc>
                <a:spcPct val="100000"/>
              </a:lnSpc>
              <a:spcBef>
                <a:spcPts val="768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l-G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http://e-filologos.blogspot.com/</a:t>
            </a:r>
            <a:r>
              <a:rPr kumimoji="0" lang="el-G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</a:p>
          <a:p>
            <a:pPr marL="182563" marR="0" lvl="0" indent="-182563" defTabSz="914400" rtl="0" eaLnBrk="0" fontAlgn="base" latinLnBrk="0" hangingPunct="0">
              <a:lnSpc>
                <a:spcPct val="100000"/>
              </a:lnSpc>
              <a:spcBef>
                <a:spcPts val="768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l-G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http://3gymnasio-toumpas-thessalonikis.blogspot.com/</a:t>
            </a:r>
            <a:r>
              <a:rPr kumimoji="0" lang="el-G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</a:p>
          <a:p>
            <a:pPr marL="182563" marR="0" lvl="0" indent="-182563" defTabSz="914400" rtl="0" eaLnBrk="0" fontAlgn="base" latinLnBrk="0" hangingPunct="0">
              <a:lnSpc>
                <a:spcPct val="100000"/>
              </a:lnSpc>
              <a:spcBef>
                <a:spcPts val="768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l-G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http://blogs.sch.gr/tgiakoum/</a:t>
            </a:r>
            <a:r>
              <a:rPr kumimoji="0" lang="el-G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768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Οδηγίες για τους αρχάριους στα </a:t>
            </a:r>
            <a:r>
              <a:rPr kumimoji="0" lang="el-GR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ιστολόγια</a:t>
            </a:r>
            <a:r>
              <a:rPr kumimoji="0" lang="el-G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υπάρχουν στο: </a:t>
            </a:r>
          </a:p>
          <a:p>
            <a:pPr lvl="0">
              <a:spcBef>
                <a:spcPts val="768"/>
              </a:spcBef>
            </a:pPr>
            <a:r>
              <a:rPr lang="nl-NL" sz="2200" dirty="0">
                <a:latin typeface="Verdana" pitchFamily="34" charset="0"/>
                <a:ea typeface="Verdana" pitchFamily="34" charset="0"/>
                <a:cs typeface="Verdana" pitchFamily="34" charset="0"/>
                <a:hlinkClick r:id="rId5"/>
              </a:rPr>
              <a:t>https://problogger.com/blogging-for-beginners-2/</a:t>
            </a:r>
            <a:endParaRPr kumimoji="0" lang="el-G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768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Επίσης, κατατοπιστικό είναι το 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video</a:t>
            </a:r>
            <a:r>
              <a:rPr kumimoji="0" lang="el-G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lvl="0">
              <a:spcBef>
                <a:spcPts val="768"/>
              </a:spcBef>
            </a:pPr>
            <a:r>
              <a:rPr lang="nl-NL" sz="2200" dirty="0">
                <a:latin typeface="Verdana" pitchFamily="34" charset="0"/>
                <a:ea typeface="Verdana" pitchFamily="34" charset="0"/>
                <a:cs typeface="Verdana" pitchFamily="34" charset="0"/>
                <a:hlinkClick r:id="rId6"/>
              </a:rPr>
              <a:t>https://www.commoncraft.com/video/blogs</a:t>
            </a:r>
            <a:endParaRPr kumimoji="0" lang="el-G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768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(τελευταία επίσκεψη για όλα Νοέμβριος 2017).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1586</TotalTime>
  <Words>323</Words>
  <Application>Microsoft Office PowerPoint</Application>
  <PresentationFormat>Προβολή στην οθόνη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Θέμα του Office</vt:lpstr>
      <vt:lpstr>Συνεδρία 5 Μέρος 2ο  Ιστολόγια (Blogs)</vt:lpstr>
      <vt:lpstr>Τρόποι κατασκευής ιστολογίων</vt:lpstr>
      <vt:lpstr>Τι περιέχουν τα ιστολόγια;</vt:lpstr>
      <vt:lpstr>Φίλτρα αξιολόγησης ιστολογίων</vt:lpstr>
      <vt:lpstr>Τα ιστολόγια στην εκπαίδευση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Φάσεις και Μοντέλα ένταξης των Τεχνολογιών της Πληροφορίας και των Επικοινωνιών στην Εκπαίδευση</dc:title>
  <dc:creator>Vasilis Komis</dc:creator>
  <cp:lastModifiedBy>Γρηγόριος Κυριακού</cp:lastModifiedBy>
  <cp:revision>276</cp:revision>
  <dcterms:created xsi:type="dcterms:W3CDTF">2007-03-24T20:13:53Z</dcterms:created>
  <dcterms:modified xsi:type="dcterms:W3CDTF">2017-12-11T14:02:48Z</dcterms:modified>
</cp:coreProperties>
</file>