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83" r:id="rId1"/>
  </p:sldMasterIdLst>
  <p:notesMasterIdLst>
    <p:notesMasterId r:id="rId7"/>
  </p:notesMasterIdLst>
  <p:sldIdLst>
    <p:sldId id="327" r:id="rId2"/>
    <p:sldId id="326" r:id="rId3"/>
    <p:sldId id="328" r:id="rId4"/>
    <p:sldId id="329" r:id="rId5"/>
    <p:sldId id="33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BBE"/>
    <a:srgbClr val="99CCFF"/>
    <a:srgbClr val="1148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4" autoAdjust="0"/>
    <p:restoredTop sz="91717" autoAdjust="0"/>
  </p:normalViewPr>
  <p:slideViewPr>
    <p:cSldViewPr>
      <p:cViewPr varScale="1">
        <p:scale>
          <a:sx n="68" d="100"/>
          <a:sy n="68" d="100"/>
        </p:scale>
        <p:origin x="83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51771F7-7D4E-413B-93CA-28F94275E2FF}" type="datetimeFigureOut">
              <a:rPr lang="en-US"/>
              <a:pPr>
                <a:defRPr/>
              </a:pPr>
              <a:t>5/28/2017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CC7CB49-86D8-430F-8102-4F7E260543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altLang="en-US"/>
          </a:p>
        </p:txBody>
      </p:sp>
      <p:sp>
        <p:nvSpPr>
          <p:cNvPr id="717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9FD511-BE08-48A7-A4C9-56A5D03BCB63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/>
              <a:t>Κάντε κλικ για να επεξεργαστείτε τον υπότιτλο του υποδείγματος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 userDrawn="1"/>
        </p:nvSpPr>
        <p:spPr bwMode="auto">
          <a:xfrm>
            <a:off x="8505825" y="6350000"/>
            <a:ext cx="5302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l-GR" altLang="en-US" sz="1100" b="1"/>
              <a:t>- </a:t>
            </a:r>
            <a:fld id="{5D48471B-EF00-4408-BB3E-05B1E87D48C1}" type="slidenum">
              <a:rPr lang="en-US" altLang="en-US" sz="1100" b="1" smtClean="0"/>
              <a:pPr>
                <a:defRPr/>
              </a:pPr>
              <a:t>‹#›</a:t>
            </a:fld>
            <a:r>
              <a:rPr lang="el-GR" altLang="en-US" sz="1100" b="1"/>
              <a:t> -</a:t>
            </a:r>
            <a:endParaRPr lang="en-US" altLang="en-US" sz="1100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8988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138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του τίτλου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των στυλ του υποδείγματος</a:t>
            </a:r>
          </a:p>
          <a:p>
            <a:pPr lvl="1"/>
            <a:r>
              <a:rPr lang="el-GR" altLang="en-US"/>
              <a:t>Δεύτερου επιπέδου</a:t>
            </a:r>
          </a:p>
          <a:p>
            <a:pPr lvl="2"/>
            <a:r>
              <a:rPr lang="el-GR" altLang="en-US"/>
              <a:t>Τρίτου επιπέδου</a:t>
            </a:r>
          </a:p>
          <a:p>
            <a:pPr lvl="3"/>
            <a:r>
              <a:rPr lang="el-GR" altLang="en-US"/>
              <a:t>Τέταρτου επιπέδου</a:t>
            </a:r>
          </a:p>
          <a:p>
            <a:pPr lvl="4"/>
            <a:r>
              <a:rPr lang="el-GR" altLang="en-US"/>
              <a:t>Πέμπτου επιπέδου</a:t>
            </a:r>
            <a:endParaRPr lang="en-US" altLang="en-US"/>
          </a:p>
        </p:txBody>
      </p:sp>
      <p:pic>
        <p:nvPicPr>
          <p:cNvPr id="1028" name="Picture 9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8438" y="260350"/>
            <a:ext cx="9302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7494588" y="1125538"/>
            <a:ext cx="1619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l-GR" altLang="en-US" sz="500" b="1">
                <a:solidFill>
                  <a:srgbClr val="99CCFF"/>
                </a:solidFill>
                <a:latin typeface="Verdana" pitchFamily="34" charset="0"/>
              </a:rPr>
              <a:t>Διεύθυνση </a:t>
            </a:r>
          </a:p>
          <a:p>
            <a:pPr algn="ctr">
              <a:defRPr/>
            </a:pPr>
            <a:r>
              <a:rPr lang="el-GR" altLang="en-US" sz="500" b="1">
                <a:solidFill>
                  <a:srgbClr val="99CCFF"/>
                </a:solidFill>
                <a:latin typeface="Verdana" pitchFamily="34" charset="0"/>
              </a:rPr>
              <a:t>Επιμόρφωσης &amp; Πιστοποίησης</a:t>
            </a:r>
          </a:p>
        </p:txBody>
      </p:sp>
      <p:pic>
        <p:nvPicPr>
          <p:cNvPr id="1030" name="7 - Εικόνα" descr="new_espa_logo_20130709.pn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1500" y="6205538"/>
            <a:ext cx="26955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8" descr="D:\B-epipedo2\B1\logo-main-var1.jp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" y="6205538"/>
            <a:ext cx="50482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97" r:id="rId1"/>
    <p:sldLayoutId id="2147484399" r:id="rId2"/>
    <p:sldLayoutId id="2147484398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D0D0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D0D0D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D0D0D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D0D0D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D0D0D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D0D0D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D0D0D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D0D0D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D0D0D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6480720" cy="3240360"/>
          </a:xfrm>
        </p:spPr>
        <p:txBody>
          <a:bodyPr/>
          <a:lstStyle/>
          <a:p>
            <a:pPr algn="ctr"/>
            <a:r>
              <a:rPr lang="el-GR" altLang="en-US" dirty="0"/>
              <a:t>Συνεδρία 5</a:t>
            </a:r>
            <a:br>
              <a:rPr lang="el-GR" altLang="en-US" dirty="0"/>
            </a:br>
            <a:r>
              <a:rPr lang="el-GR" altLang="en-US" dirty="0"/>
              <a:t>Μέρος 1</a:t>
            </a:r>
            <a:r>
              <a:rPr lang="el-GR" altLang="en-US" baseline="30000" dirty="0"/>
              <a:t>ο</a:t>
            </a:r>
            <a:r>
              <a:rPr lang="el-GR" altLang="en-US" dirty="0"/>
              <a:t> </a:t>
            </a:r>
            <a:br>
              <a:rPr lang="el-GR" altLang="en-US" dirty="0"/>
            </a:br>
            <a:r>
              <a:rPr lang="el-GR" altLang="en-US" dirty="0"/>
              <a:t>Επεξεργαστές κειμένου, υπολογιστικά φύλλα</a:t>
            </a:r>
            <a:br>
              <a:rPr lang="el-GR" altLang="en-US" dirty="0"/>
            </a:br>
            <a:r>
              <a:rPr lang="el-GR" altLang="en-US" dirty="0"/>
              <a:t> και υπηρεσίες νέφους</a:t>
            </a:r>
            <a:endParaRPr lang="en-US" alt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99592" y="3861048"/>
            <a:ext cx="6400800" cy="960512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el-GR" dirty="0"/>
              <a:t>Βασικές αρχές διδακτικής αξιοποίησης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861864" y="-171400"/>
            <a:ext cx="8398768" cy="1143000"/>
          </a:xfrm>
        </p:spPr>
        <p:txBody>
          <a:bodyPr/>
          <a:lstStyle/>
          <a:p>
            <a:pPr eaLnBrk="1" hangingPunct="1"/>
            <a:r>
              <a:rPr lang="el-GR" altLang="en-US" sz="3600" dirty="0">
                <a:solidFill>
                  <a:schemeClr val="tx1"/>
                </a:solidFill>
              </a:rPr>
              <a:t>Επεξεργαστές κειμένου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51520" y="945174"/>
            <a:ext cx="8640960" cy="5184576"/>
          </a:xfrm>
        </p:spPr>
        <p:txBody>
          <a:bodyPr/>
          <a:lstStyle/>
          <a:p>
            <a:pPr algn="ctr">
              <a:buNone/>
            </a:pPr>
            <a:r>
              <a:rPr lang="el-GR" sz="2200" dirty="0"/>
              <a:t>ΘΕΤΙΚΑ ΣΤΟΙΧΕΙΑ</a:t>
            </a:r>
          </a:p>
          <a:p>
            <a:r>
              <a:rPr lang="el-GR" sz="2200" dirty="0"/>
              <a:t>Μπορούν να αποτελέσουν τον </a:t>
            </a:r>
            <a:r>
              <a:rPr lang="el-GR" sz="2200" i="1" dirty="0"/>
              <a:t>πυρήνα</a:t>
            </a:r>
            <a:r>
              <a:rPr lang="el-GR" sz="2200" dirty="0"/>
              <a:t> για μια διδασκαλία </a:t>
            </a:r>
          </a:p>
          <a:p>
            <a:r>
              <a:rPr lang="el-GR" sz="2200" dirty="0"/>
              <a:t>να αποτελέσουν το βασικό μέσο για δραστηριότητες προγύμνασης και εξάσκησης (</a:t>
            </a:r>
            <a:r>
              <a:rPr lang="en-US" sz="2200" dirty="0"/>
              <a:t>drill and practice</a:t>
            </a:r>
            <a:r>
              <a:rPr lang="el-GR" sz="2200" dirty="0"/>
              <a:t>),</a:t>
            </a:r>
          </a:p>
          <a:p>
            <a:r>
              <a:rPr lang="el-GR" sz="2200" dirty="0"/>
              <a:t>δραστηριότητες κατευθυνόμενες, για καθαρά </a:t>
            </a:r>
            <a:r>
              <a:rPr lang="el-GR" sz="2200" dirty="0" err="1"/>
              <a:t>κονστρουκτιβιστικές</a:t>
            </a:r>
            <a:r>
              <a:rPr lang="el-GR" sz="2200" dirty="0"/>
              <a:t> ή ακόμη και </a:t>
            </a:r>
            <a:r>
              <a:rPr lang="el-GR" sz="2200" dirty="0" err="1"/>
              <a:t>κοινωνιο-κονστρουκτιβιστικές</a:t>
            </a:r>
            <a:r>
              <a:rPr lang="el-GR" sz="2200" dirty="0"/>
              <a:t> δραστηριότητες.</a:t>
            </a:r>
          </a:p>
          <a:p>
            <a:pPr marL="0" indent="0" algn="ctr" eaLnBrk="1" hangingPunct="1">
              <a:buNone/>
            </a:pPr>
            <a:r>
              <a:rPr lang="el-GR" sz="2200" dirty="0"/>
              <a:t>ΑΡΝΗΤΙΚΑ ΣΤΟΙΧΕΙΑ </a:t>
            </a:r>
          </a:p>
          <a:p>
            <a:pPr>
              <a:buFont typeface="Arial" pitchFamily="34" charset="0"/>
              <a:buChar char="•"/>
            </a:pPr>
            <a:r>
              <a:rPr lang="el-GR" sz="2200" dirty="0"/>
              <a:t>Χρησιμοποιούνται αποκλειστικά για διεκπεραίωση εργασιών </a:t>
            </a:r>
            <a:r>
              <a:rPr lang="el-GR" sz="2200" i="1" dirty="0"/>
              <a:t>γραμματειακού χαρακτήρα</a:t>
            </a:r>
            <a:r>
              <a:rPr lang="el-GR" sz="2200" dirty="0"/>
              <a:t> (όπως οργάνωση και δημιουργία τεστ και ανάθεση εργασιών για το σπίτι). </a:t>
            </a:r>
          </a:p>
          <a:p>
            <a:pPr>
              <a:buFont typeface="Arial" pitchFamily="34" charset="0"/>
              <a:buChar char="•"/>
            </a:pPr>
            <a:r>
              <a:rPr lang="el-GR" sz="2200" dirty="0"/>
              <a:t>Γίνεται χρήση ενός πολύ μικρού μέρους των δυνατοτήτων των επεξεργαστών κειμένου, γεγονός που σημαίνει ότι δε χρησιμοποιείται το πλήρες «διδακτικό τους δυναμικό».</a:t>
            </a:r>
          </a:p>
          <a:p>
            <a:endParaRPr lang="el-GR" sz="2200" dirty="0"/>
          </a:p>
          <a:p>
            <a:pPr eaLnBrk="1" hangingPunct="1">
              <a:buNone/>
            </a:pPr>
            <a:endParaRPr lang="el-GR" alt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8988" cy="850106"/>
          </a:xfrm>
        </p:spPr>
        <p:txBody>
          <a:bodyPr/>
          <a:lstStyle/>
          <a:p>
            <a:pPr algn="ctr"/>
            <a:r>
              <a:rPr lang="el-GR" dirty="0"/>
              <a:t>Υπολογιστικά φύλλα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45370" y="1268760"/>
            <a:ext cx="8403094" cy="4752528"/>
          </a:xfrm>
        </p:spPr>
        <p:txBody>
          <a:bodyPr/>
          <a:lstStyle/>
          <a:p>
            <a:r>
              <a:rPr lang="el-GR" sz="2400" dirty="0"/>
              <a:t>Είναι λογισμικά τα οποία δε χρησιμοποιούνται ευρέως στην εκπαίδευση – πέραν των Μαθηματικών και των περιπτώσεων </a:t>
            </a:r>
            <a:r>
              <a:rPr lang="el-GR" sz="2400" dirty="0" err="1"/>
              <a:t>πινακοποίησης</a:t>
            </a:r>
            <a:r>
              <a:rPr lang="el-GR" sz="2400" dirty="0"/>
              <a:t> δεδομένων. Ωστόσο αποτελούν ένα πολύ ισχυρό υπολογιστικό εργαλείο.</a:t>
            </a:r>
          </a:p>
          <a:p>
            <a:r>
              <a:rPr lang="el-GR" sz="2400" dirty="0"/>
              <a:t>Αποκρύπτουν τη μαθηματική διάσταση των προβλημάτων όταν οι μαθητές τα λύνουν στο περιβάλλον τους. </a:t>
            </a:r>
          </a:p>
          <a:p>
            <a:r>
              <a:rPr lang="el-GR" sz="2400" dirty="0"/>
              <a:t>Η χρήση των υπολογιστικών φύλλων μπορεί να συντελέσει στην «έκπτωση» ορισμένων δεξιοτήτων των μαθητών (όπως η εκτέλεση πράξεων «με το μυαλό»).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8988" cy="918046"/>
          </a:xfrm>
        </p:spPr>
        <p:txBody>
          <a:bodyPr/>
          <a:lstStyle/>
          <a:p>
            <a:pPr algn="ctr"/>
            <a:r>
              <a:rPr lang="el-GR" dirty="0"/>
              <a:t>Υπολογιστικό Νέφος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457200" y="1192684"/>
            <a:ext cx="82912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ΟΡΙΣΜΟΣ</a:t>
            </a:r>
          </a:p>
          <a:p>
            <a:pPr marL="342900" lvl="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Αναφερόμαστε στην κατ’ αίτηση διαδικτυακή κεντρική διάθεση υπολογιστικών πόρων (όπως δίκτυο, εξυπηρετητές, εφαρμογές και υπηρεσίες) με υψηλή ευελιξία, ελάχιστη προσπάθεια από τον χρήστη και υψηλή αυτοματοποίηση.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Στο Υπολογιστικό Νέφος η αποθήκευση, η επεξεργασία και η χρήση δεδομένων, λογισμικού και υπηρεσιών γίνεται διαδικτυακά, μέσω απομακρυσμένων υπολογιστών σε κεντρικά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Datacenter</a:t>
            </a:r>
            <a:r>
              <a:rPr lang="el-G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l-G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Υπηρεσίες νέφους έχει η εταιρεία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Dropbox</a:t>
            </a:r>
            <a:r>
              <a:rPr lang="el-G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η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Google</a:t>
            </a:r>
            <a:r>
              <a:rPr lang="el-G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(π.χ.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Google Drive</a:t>
            </a:r>
            <a:r>
              <a:rPr lang="el-G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), η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Mega </a:t>
            </a:r>
            <a:r>
              <a:rPr lang="el-G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και άλλες. Συνήθως μέχρις ενός ορίου οι υπηρεσίες αυτές προσφέρονται δωρεάν, αλλά χρεώνονται πέραν του ορίου αυτού.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994122"/>
          </a:xfrm>
        </p:spPr>
        <p:txBody>
          <a:bodyPr/>
          <a:lstStyle/>
          <a:p>
            <a:r>
              <a:rPr lang="el-GR" sz="3600" dirty="0"/>
              <a:t>Δυνατότητες των εφαρμογών γραφείου της </a:t>
            </a:r>
            <a:r>
              <a:rPr lang="en-GB" sz="3600" dirty="0"/>
              <a:t>Google</a:t>
            </a:r>
            <a:endParaRPr lang="el-GR" sz="3600" dirty="0"/>
          </a:p>
        </p:txBody>
      </p:sp>
      <p:sp>
        <p:nvSpPr>
          <p:cNvPr id="7" name="6 - Ορθογώνιο"/>
          <p:cNvSpPr/>
          <p:nvPr/>
        </p:nvSpPr>
        <p:spPr>
          <a:xfrm>
            <a:off x="457200" y="1285495"/>
            <a:ext cx="82912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Οι εφαρμογές γραφείου της 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Google 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επιτρέπουν στους χρήστες που έχουν λογαριασμό 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Gmail 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(δεν είναι πάντοτε απαραίτητο, αλλά είναι σημαντικό) να χρησιμοποιούν 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online 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 επεξεργασίας κειμένου, υπολογιστικών φύλλων, επεξεργασίας εικόνων (διανυσματικών, τύπου 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draw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και όχι τύπου </a:t>
            </a: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paint</a:t>
            </a:r>
            <a:r>
              <a:rPr lang="el-G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), παρουσιάσεων, βάσεων δεδομένων και ερωτηματολογίων.</a:t>
            </a: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00" y="3207752"/>
            <a:ext cx="4682134" cy="1499746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6186" y="4707498"/>
            <a:ext cx="4633362" cy="987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1506</TotalTime>
  <Words>321</Words>
  <Application>Microsoft Office PowerPoint</Application>
  <PresentationFormat>Προβολή στην οθόνη (4:3)</PresentationFormat>
  <Paragraphs>22</Paragraphs>
  <Slides>5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Θέμα του Office</vt:lpstr>
      <vt:lpstr>Συνεδρία 5 Μέρος 1ο  Επεξεργαστές κειμένου, υπολογιστικά φύλλα  και υπηρεσίες νέφους</vt:lpstr>
      <vt:lpstr>Επεξεργαστές κειμένου</vt:lpstr>
      <vt:lpstr>Υπολογιστικά φύλλα</vt:lpstr>
      <vt:lpstr>Υπολογιστικό Νέφος</vt:lpstr>
      <vt:lpstr>Δυνατότητες των εφαρμογών γραφείου της Google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Φάσεις και Μοντέλα ένταξης των Τεχνολογιών της Πληροφορίας και των Επικοινωνιών στην Εκπαίδευση</dc:title>
  <dc:creator>Vasilis Komis</dc:creator>
  <cp:lastModifiedBy>Γρηγόριος Κυριακού</cp:lastModifiedBy>
  <cp:revision>261</cp:revision>
  <dcterms:created xsi:type="dcterms:W3CDTF">2007-03-24T20:13:53Z</dcterms:created>
  <dcterms:modified xsi:type="dcterms:W3CDTF">2017-05-28T14:48:47Z</dcterms:modified>
</cp:coreProperties>
</file>