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259" r:id="rId2"/>
    <p:sldId id="258" r:id="rId3"/>
    <p:sldId id="272" r:id="rId4"/>
    <p:sldId id="281" r:id="rId5"/>
    <p:sldId id="275" r:id="rId6"/>
    <p:sldId id="276" r:id="rId7"/>
    <p:sldId id="277" r:id="rId8"/>
    <p:sldId id="279" r:id="rId9"/>
    <p:sldId id="282" r:id="rId10"/>
    <p:sldId id="280" r:id="rId11"/>
    <p:sldId id="284" r:id="rId12"/>
    <p:sldId id="260" r:id="rId13"/>
    <p:sldId id="285" r:id="rId14"/>
    <p:sldId id="286" r:id="rId15"/>
    <p:sldId id="287" r:id="rId16"/>
    <p:sldId id="262" r:id="rId17"/>
    <p:sldId id="269" r:id="rId18"/>
    <p:sldId id="288" r:id="rId19"/>
    <p:sldId id="270" r:id="rId20"/>
    <p:sldId id="289" r:id="rId21"/>
    <p:sldId id="290" r:id="rId22"/>
    <p:sldId id="264" r:id="rId23"/>
    <p:sldId id="283"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7F1E9B-7863-4AA7-B350-1F26439816F7}" type="datetimeFigureOut">
              <a:rPr lang="el-GR" smtClean="0"/>
              <a:pPr/>
              <a:t>18/1/2015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B47B0A-9220-4BE6-99E7-BF3B4F0A9B9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AB47B0A-9220-4BE6-99E7-BF3B4F0A9B91}" type="slidenum">
              <a:rPr lang="el-GR" smtClean="0"/>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9ADB5A5-5C74-40C8-8D48-3859DEF6213F}" type="datetimeFigureOut">
              <a:rPr lang="el-GR" smtClean="0"/>
              <a:pPr/>
              <a:t>18/1/2015</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B08E9583-91CF-4300-82EF-C65385E8EF24}"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9ADB5A5-5C74-40C8-8D48-3859DEF6213F}" type="datetimeFigureOut">
              <a:rPr lang="el-GR" smtClean="0"/>
              <a:pPr/>
              <a:t>18/1/2015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08E9583-91CF-4300-82EF-C65385E8EF2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B9ADB5A5-5C74-40C8-8D48-3859DEF6213F}" type="datetimeFigureOut">
              <a:rPr lang="el-GR" smtClean="0"/>
              <a:pPr/>
              <a:t>18/1/2015</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B08E9583-91CF-4300-82EF-C65385E8EF24}"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B9ADB5A5-5C74-40C8-8D48-3859DEF6213F}" type="datetimeFigureOut">
              <a:rPr lang="el-GR" smtClean="0"/>
              <a:pPr/>
              <a:t>18/1/2015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B08E9583-91CF-4300-82EF-C65385E8EF24}"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B9ADB5A5-5C74-40C8-8D48-3859DEF6213F}" type="datetimeFigureOut">
              <a:rPr lang="el-GR" smtClean="0"/>
              <a:pPr/>
              <a:t>18/1/2015</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08E9583-91CF-4300-82EF-C65385E8EF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B9ADB5A5-5C74-40C8-8D48-3859DEF6213F}" type="datetimeFigureOut">
              <a:rPr lang="el-GR" smtClean="0"/>
              <a:pPr/>
              <a:t>18/1/2015</a:t>
            </a:fld>
            <a:endParaRPr lang="el-GR"/>
          </a:p>
        </p:txBody>
      </p:sp>
      <p:sp>
        <p:nvSpPr>
          <p:cNvPr id="10" name="9 - Θέση αριθμού διαφάνειας"/>
          <p:cNvSpPr>
            <a:spLocks noGrp="1"/>
          </p:cNvSpPr>
          <p:nvPr>
            <p:ph type="sldNum" sz="quarter" idx="16"/>
          </p:nvPr>
        </p:nvSpPr>
        <p:spPr/>
        <p:txBody>
          <a:bodyPr rtlCol="0"/>
          <a:lstStyle/>
          <a:p>
            <a:fld id="{B08E9583-91CF-4300-82EF-C65385E8EF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B9ADB5A5-5C74-40C8-8D48-3859DEF6213F}" type="datetimeFigureOut">
              <a:rPr lang="el-GR" smtClean="0"/>
              <a:pPr/>
              <a:t>18/1/2015</a:t>
            </a:fld>
            <a:endParaRPr lang="el-GR"/>
          </a:p>
        </p:txBody>
      </p:sp>
      <p:sp>
        <p:nvSpPr>
          <p:cNvPr id="12" name="11 - Θέση αριθμού διαφάνειας"/>
          <p:cNvSpPr>
            <a:spLocks noGrp="1"/>
          </p:cNvSpPr>
          <p:nvPr>
            <p:ph type="sldNum" sz="quarter" idx="16"/>
          </p:nvPr>
        </p:nvSpPr>
        <p:spPr/>
        <p:txBody>
          <a:bodyPr rtlCol="0"/>
          <a:lstStyle/>
          <a:p>
            <a:fld id="{B08E9583-91CF-4300-82EF-C65385E8EF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B9ADB5A5-5C74-40C8-8D48-3859DEF6213F}" type="datetimeFigureOut">
              <a:rPr lang="el-GR" smtClean="0"/>
              <a:pPr/>
              <a:t>18/1/2015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B08E9583-91CF-4300-82EF-C65385E8EF2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9ADB5A5-5C74-40C8-8D48-3859DEF6213F}" type="datetimeFigureOut">
              <a:rPr lang="el-GR" smtClean="0"/>
              <a:pPr/>
              <a:t>18/1/2015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B08E9583-91CF-4300-82EF-C65385E8EF2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B9ADB5A5-5C74-40C8-8D48-3859DEF6213F}" type="datetimeFigureOut">
              <a:rPr lang="el-GR" smtClean="0"/>
              <a:pPr/>
              <a:t>18/1/2015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B08E9583-91CF-4300-82EF-C65385E8EF24}"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B9ADB5A5-5C74-40C8-8D48-3859DEF6213F}" type="datetimeFigureOut">
              <a:rPr lang="el-GR" smtClean="0"/>
              <a:pPr/>
              <a:t>18/1/2015</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B08E9583-91CF-4300-82EF-C65385E8EF24}"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9ADB5A5-5C74-40C8-8D48-3859DEF6213F}" type="datetimeFigureOut">
              <a:rPr lang="el-GR" smtClean="0"/>
              <a:pPr/>
              <a:t>18/1/2015</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08E9583-91CF-4300-82EF-C65385E8EF2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a:xfrm>
            <a:off x="1371600" y="3140968"/>
            <a:ext cx="7123113" cy="2808312"/>
          </a:xfrm>
        </p:spPr>
        <p:txBody>
          <a:bodyPr>
            <a:noAutofit/>
          </a:bodyPr>
          <a:lstStyle/>
          <a:p>
            <a:pPr algn="ctr"/>
            <a:r>
              <a:rPr lang="el-GR" sz="6000" i="1" u="sng" dirty="0" smtClean="0">
                <a:solidFill>
                  <a:srgbClr val="C00000"/>
                </a:solidFill>
              </a:rPr>
              <a:t>Ευρωπαϊκός Κλασικισμός</a:t>
            </a:r>
            <a:endParaRPr lang="el-GR" sz="6000" i="1" u="sng" dirty="0">
              <a:solidFill>
                <a:srgbClr val="C00000"/>
              </a:solidFill>
            </a:endParaRPr>
          </a:p>
        </p:txBody>
      </p:sp>
      <p:sp>
        <p:nvSpPr>
          <p:cNvPr id="3" name="2 - Τίτλος"/>
          <p:cNvSpPr>
            <a:spLocks noGrp="1"/>
          </p:cNvSpPr>
          <p:nvPr>
            <p:ph type="title"/>
          </p:nvPr>
        </p:nvSpPr>
        <p:spPr/>
        <p:txBody>
          <a:bodyPr/>
          <a:lstStyle/>
          <a:p>
            <a:pPr algn="ctr"/>
            <a:r>
              <a:rPr lang="el-GR" dirty="0" smtClean="0"/>
              <a:t>Γαλλία 17</a:t>
            </a:r>
            <a:r>
              <a:rPr lang="el-GR" baseline="30000" dirty="0" smtClean="0"/>
              <a:t>ος</a:t>
            </a:r>
            <a:r>
              <a:rPr lang="el-GR" dirty="0" smtClean="0"/>
              <a:t> αιώνας</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rgbClr val="C00000"/>
                </a:solidFill>
                <a:latin typeface="Bookman Old Style" pitchFamily="18" charset="0"/>
              </a:rPr>
              <a:t>Τα έργα του Ρακίνα</a:t>
            </a:r>
            <a:endParaRPr lang="el-GR" dirty="0"/>
          </a:p>
        </p:txBody>
      </p:sp>
      <p:sp>
        <p:nvSpPr>
          <p:cNvPr id="3" name="2 - Θέση περιεχομένου"/>
          <p:cNvSpPr>
            <a:spLocks noGrp="1"/>
          </p:cNvSpPr>
          <p:nvPr>
            <p:ph sz="quarter" idx="2"/>
          </p:nvPr>
        </p:nvSpPr>
        <p:spPr>
          <a:xfrm>
            <a:off x="323528" y="2438400"/>
            <a:ext cx="3884240" cy="4419600"/>
          </a:xfrm>
        </p:spPr>
        <p:txBody>
          <a:bodyPr>
            <a:normAutofit/>
          </a:bodyPr>
          <a:lstStyle/>
          <a:p>
            <a:pPr>
              <a:buNone/>
            </a:pPr>
            <a:r>
              <a:rPr lang="el-GR" sz="2400" dirty="0" smtClean="0"/>
              <a:t>    </a:t>
            </a:r>
            <a:r>
              <a:rPr lang="el-GR" dirty="0" smtClean="0"/>
              <a:t>Εμπνευσμένα από την ρωμαϊκή ιστορία.</a:t>
            </a:r>
            <a:endParaRPr lang="el-GR" dirty="0"/>
          </a:p>
        </p:txBody>
      </p:sp>
      <p:sp>
        <p:nvSpPr>
          <p:cNvPr id="4" name="3 - Θέση περιεχομένου"/>
          <p:cNvSpPr>
            <a:spLocks noGrp="1"/>
          </p:cNvSpPr>
          <p:nvPr>
            <p:ph sz="quarter" idx="4"/>
          </p:nvPr>
        </p:nvSpPr>
        <p:spPr>
          <a:xfrm>
            <a:off x="4499992" y="2492896"/>
            <a:ext cx="3886200" cy="3581400"/>
          </a:xfrm>
        </p:spPr>
        <p:txBody>
          <a:bodyPr>
            <a:normAutofit/>
          </a:bodyPr>
          <a:lstStyle/>
          <a:p>
            <a:pPr>
              <a:buNone/>
            </a:pPr>
            <a:r>
              <a:rPr lang="el-GR" sz="2400" dirty="0" smtClean="0">
                <a:latin typeface="Bookman Old Style" pitchFamily="18" charset="0"/>
              </a:rPr>
              <a:t>   </a:t>
            </a:r>
            <a:r>
              <a:rPr lang="el-GR" dirty="0" smtClean="0"/>
              <a:t>Αριστουργήματα του ανθρώπινου πνεύματος εμπνευσμένα από τη Βίβλο και την αρχαία τραγωδία.</a:t>
            </a:r>
            <a:endParaRPr lang="el-GR" dirty="0"/>
          </a:p>
        </p:txBody>
      </p:sp>
      <p:sp>
        <p:nvSpPr>
          <p:cNvPr id="5" name="4 - Θέση κειμένου"/>
          <p:cNvSpPr>
            <a:spLocks noGrp="1"/>
          </p:cNvSpPr>
          <p:nvPr>
            <p:ph type="body" sz="quarter" idx="1"/>
          </p:nvPr>
        </p:nvSpPr>
        <p:spPr>
          <a:xfrm>
            <a:off x="395536" y="1752600"/>
            <a:ext cx="4100264" cy="640080"/>
          </a:xfrm>
        </p:spPr>
        <p:txBody>
          <a:bodyPr>
            <a:noAutofit/>
          </a:bodyPr>
          <a:lstStyle/>
          <a:p>
            <a:r>
              <a:rPr lang="el-GR" sz="2900" dirty="0" smtClean="0">
                <a:solidFill>
                  <a:schemeClr val="tx1"/>
                </a:solidFill>
              </a:rPr>
              <a:t>Βερενίκη και Βρετανικός</a:t>
            </a:r>
          </a:p>
        </p:txBody>
      </p:sp>
      <p:sp>
        <p:nvSpPr>
          <p:cNvPr id="6" name="5 - Θέση κειμένου"/>
          <p:cNvSpPr>
            <a:spLocks noGrp="1"/>
          </p:cNvSpPr>
          <p:nvPr>
            <p:ph type="body" sz="quarter" idx="3"/>
          </p:nvPr>
        </p:nvSpPr>
        <p:spPr/>
        <p:txBody>
          <a:bodyPr>
            <a:normAutofit/>
          </a:bodyPr>
          <a:lstStyle/>
          <a:p>
            <a:r>
              <a:rPr lang="el-GR" sz="2900" dirty="0" smtClean="0">
                <a:solidFill>
                  <a:schemeClr val="tx1"/>
                </a:solidFill>
              </a:rPr>
              <a:t>Βαγιαζήτ και </a:t>
            </a:r>
            <a:r>
              <a:rPr lang="el-GR" sz="2900" dirty="0" err="1" smtClean="0">
                <a:solidFill>
                  <a:schemeClr val="tx1"/>
                </a:solidFill>
              </a:rPr>
              <a:t>Ατάλια</a:t>
            </a:r>
            <a:endParaRPr lang="el-GR" sz="29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Μολιέρος</a:t>
            </a:r>
            <a:r>
              <a:rPr lang="el-GR" i="1" dirty="0" smtClean="0"/>
              <a:t> </a:t>
            </a:r>
            <a:r>
              <a:rPr lang="el-GR" i="1" dirty="0" smtClean="0"/>
              <a:t>ή Ζαν-Μπατίστ </a:t>
            </a:r>
            <a:r>
              <a:rPr lang="el-GR" i="1" dirty="0" err="1" smtClean="0"/>
              <a:t>Ποκλέν</a:t>
            </a:r>
            <a:endParaRPr lang="el-GR" dirty="0"/>
          </a:p>
        </p:txBody>
      </p:sp>
      <p:pic>
        <p:nvPicPr>
          <p:cNvPr id="7" name="6 - Θέση περιεχομένου" descr="00035682.jpg"/>
          <p:cNvPicPr>
            <a:picLocks noGrp="1" noChangeAspect="1"/>
          </p:cNvPicPr>
          <p:nvPr>
            <p:ph sz="quarter" idx="1"/>
          </p:nvPr>
        </p:nvPicPr>
        <p:blipFill>
          <a:blip r:embed="rId2" cstate="print"/>
          <a:stretch>
            <a:fillRect/>
          </a:stretch>
        </p:blipFill>
        <p:spPr>
          <a:xfrm>
            <a:off x="609600" y="1650131"/>
            <a:ext cx="3285212" cy="4227141"/>
          </a:xfrm>
          <a:prstGeom prst="rect">
            <a:avLst/>
          </a:prstGeom>
        </p:spPr>
      </p:pic>
      <p:sp>
        <p:nvSpPr>
          <p:cNvPr id="8" name="7 - Θέση περιεχομένου"/>
          <p:cNvSpPr>
            <a:spLocks noGrp="1"/>
          </p:cNvSpPr>
          <p:nvPr>
            <p:ph sz="quarter" idx="2"/>
          </p:nvPr>
        </p:nvSpPr>
        <p:spPr>
          <a:xfrm>
            <a:off x="3923928" y="1589566"/>
            <a:ext cx="5040560" cy="5079794"/>
          </a:xfrm>
        </p:spPr>
        <p:txBody>
          <a:bodyPr>
            <a:normAutofit fontScale="70000" lnSpcReduction="20000"/>
          </a:bodyPr>
          <a:lstStyle/>
          <a:p>
            <a:pPr>
              <a:buNone/>
            </a:pPr>
            <a:r>
              <a:rPr lang="el-GR" dirty="0" smtClean="0"/>
              <a:t>	Την </a:t>
            </a:r>
            <a:r>
              <a:rPr lang="el-GR" dirty="0" smtClean="0"/>
              <a:t>πρώτη του επαφή με το θέατρο την έκανε μαζί με τον παππού του, ο οποίος αγαπούσε το θέατρο. </a:t>
            </a:r>
            <a:r>
              <a:rPr lang="el-GR" dirty="0" smtClean="0"/>
              <a:t>Ήταν δικηγόρος όταν γνώρισε </a:t>
            </a:r>
            <a:r>
              <a:rPr lang="el-GR" dirty="0" smtClean="0"/>
              <a:t>μία ηθοποιό, την </a:t>
            </a:r>
            <a:r>
              <a:rPr lang="el-GR" dirty="0" err="1" smtClean="0"/>
              <a:t>Μαντλέν</a:t>
            </a:r>
            <a:r>
              <a:rPr lang="el-GR" dirty="0" smtClean="0"/>
              <a:t> </a:t>
            </a:r>
            <a:r>
              <a:rPr lang="el-GR" dirty="0" err="1" smtClean="0"/>
              <a:t>Μπεζάρ</a:t>
            </a:r>
            <a:r>
              <a:rPr lang="el-GR" dirty="0" smtClean="0"/>
              <a:t> </a:t>
            </a:r>
            <a:r>
              <a:rPr lang="el-GR" dirty="0" smtClean="0"/>
              <a:t>η </a:t>
            </a:r>
            <a:r>
              <a:rPr lang="el-GR" dirty="0" smtClean="0"/>
              <a:t>οποία ενίσχυσε την αγάπη του για το θέατρο. Ο πατέρας του όμως ήταν αντίθετος προς το θέατρο. </a:t>
            </a:r>
            <a:r>
              <a:rPr lang="el-GR" dirty="0" smtClean="0"/>
              <a:t>Έτσι ο </a:t>
            </a:r>
            <a:r>
              <a:rPr lang="el-GR" dirty="0" smtClean="0"/>
              <a:t>Μολιέρος αναγκάστηκε να παρατήσει </a:t>
            </a:r>
            <a:r>
              <a:rPr lang="el-GR" dirty="0" smtClean="0"/>
              <a:t>τη δικηγορία και </a:t>
            </a:r>
            <a:r>
              <a:rPr lang="el-GR" dirty="0" smtClean="0"/>
              <a:t>ίδρυσε μαζί με τους αδερφούς της ερωμένης του και </a:t>
            </a:r>
            <a:r>
              <a:rPr lang="el-GR" dirty="0" smtClean="0"/>
              <a:t>με </a:t>
            </a:r>
            <a:r>
              <a:rPr lang="el-GR" dirty="0" smtClean="0"/>
              <a:t>μερικούς άλλους </a:t>
            </a:r>
            <a:r>
              <a:rPr lang="el-GR" dirty="0" smtClean="0"/>
              <a:t>κωμικούς έναν </a:t>
            </a:r>
            <a:r>
              <a:rPr lang="el-GR" dirty="0" smtClean="0"/>
              <a:t>θεατρικό θίασο. Μ</a:t>
            </a:r>
            <a:r>
              <a:rPr lang="el-GR" dirty="0" smtClean="0"/>
              <a:t>ετά </a:t>
            </a:r>
            <a:r>
              <a:rPr lang="el-GR" dirty="0" smtClean="0"/>
              <a:t>από τις πρώτες αποτυχίες (είχε καταλήξει και σε χρεοκοπία </a:t>
            </a:r>
            <a:r>
              <a:rPr lang="el-GR" dirty="0" smtClean="0"/>
              <a:t>και </a:t>
            </a:r>
            <a:r>
              <a:rPr lang="el-GR" dirty="0" smtClean="0"/>
              <a:t>φυλάκιση</a:t>
            </a:r>
            <a:r>
              <a:rPr lang="el-GR" dirty="0" smtClean="0"/>
              <a:t>) </a:t>
            </a:r>
            <a:r>
              <a:rPr lang="el-GR" dirty="0" smtClean="0"/>
              <a:t>άρχισε να παρουσιάζει επιτυχίες </a:t>
            </a:r>
            <a:r>
              <a:rPr lang="el-GR" dirty="0" smtClean="0"/>
              <a:t>στη </a:t>
            </a:r>
            <a:r>
              <a:rPr lang="el-GR" dirty="0" smtClean="0"/>
              <a:t>Δυτική </a:t>
            </a:r>
            <a:r>
              <a:rPr lang="el-GR" dirty="0" smtClean="0"/>
              <a:t>και Νότια </a:t>
            </a:r>
            <a:r>
              <a:rPr lang="el-GR" dirty="0" smtClean="0"/>
              <a:t>Γαλλία. Ο Μολιέρος όμως άρχισε μόλις το </a:t>
            </a:r>
            <a:r>
              <a:rPr lang="el-GR" dirty="0" smtClean="0"/>
              <a:t>1665 να </a:t>
            </a:r>
            <a:r>
              <a:rPr lang="el-GR" dirty="0" smtClean="0"/>
              <a:t>γράφει δικά του θεατρικά έργα.</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C00000"/>
                </a:solidFill>
                <a:latin typeface="Bookman Old Style" pitchFamily="18" charset="0"/>
              </a:rPr>
              <a:t>     ΜΟΛΙΕΡΟΣ (1621-1673)</a:t>
            </a:r>
            <a:endParaRPr lang="el-GR" dirty="0">
              <a:solidFill>
                <a:srgbClr val="C00000"/>
              </a:solidFill>
              <a:latin typeface="Bookman Old Style" pitchFamily="18" charset="0"/>
            </a:endParaRPr>
          </a:p>
        </p:txBody>
      </p:sp>
      <p:sp>
        <p:nvSpPr>
          <p:cNvPr id="5" name="4 - Θέση περιεχομένου"/>
          <p:cNvSpPr>
            <a:spLocks noGrp="1"/>
          </p:cNvSpPr>
          <p:nvPr>
            <p:ph sz="quarter" idx="1"/>
          </p:nvPr>
        </p:nvSpPr>
        <p:spPr>
          <a:xfrm>
            <a:off x="0" y="1484784"/>
            <a:ext cx="9144000" cy="5373216"/>
          </a:xfrm>
        </p:spPr>
        <p:txBody>
          <a:bodyPr/>
          <a:lstStyle/>
          <a:p>
            <a:pPr>
              <a:buNone/>
            </a:pPr>
            <a:r>
              <a:rPr lang="el-GR" dirty="0" smtClean="0">
                <a:solidFill>
                  <a:srgbClr val="C00000"/>
                </a:solidFill>
                <a:latin typeface="Bookman Old Style" pitchFamily="18" charset="0"/>
              </a:rPr>
              <a:t> </a:t>
            </a:r>
            <a:r>
              <a:rPr lang="el-GR" sz="2100" dirty="0" smtClean="0">
                <a:solidFill>
                  <a:srgbClr val="C00000"/>
                </a:solidFill>
                <a:latin typeface="Bookman Old Style" pitchFamily="18" charset="0"/>
              </a:rPr>
              <a:t>  Ο </a:t>
            </a:r>
            <a:r>
              <a:rPr lang="el-GR" sz="2100" dirty="0" smtClean="0">
                <a:solidFill>
                  <a:srgbClr val="C00000"/>
                </a:solidFill>
                <a:latin typeface="Bookman Old Style" pitchFamily="18" charset="0"/>
              </a:rPr>
              <a:t>Μολιέρος συναντά στο Παρίσι τους θιάσους της </a:t>
            </a:r>
            <a:r>
              <a:rPr lang="en-US" sz="2100" dirty="0" smtClean="0">
                <a:solidFill>
                  <a:srgbClr val="C00000"/>
                </a:solidFill>
                <a:latin typeface="Bookman Old Style" pitchFamily="18" charset="0"/>
              </a:rPr>
              <a:t>Commedia </a:t>
            </a:r>
            <a:r>
              <a:rPr lang="en-US" sz="2100" dirty="0" smtClean="0">
                <a:solidFill>
                  <a:srgbClr val="C00000"/>
                </a:solidFill>
                <a:latin typeface="Bookman Old Style" pitchFamily="18" charset="0"/>
              </a:rPr>
              <a:t>dell’ </a:t>
            </a:r>
            <a:r>
              <a:rPr lang="en-US" sz="2100" dirty="0" smtClean="0">
                <a:solidFill>
                  <a:srgbClr val="C00000"/>
                </a:solidFill>
                <a:latin typeface="Bookman Old Style" pitchFamily="18" charset="0"/>
              </a:rPr>
              <a:t>arte</a:t>
            </a:r>
            <a:r>
              <a:rPr lang="el-GR" sz="2100" dirty="0" smtClean="0">
                <a:solidFill>
                  <a:srgbClr val="C00000"/>
                </a:solidFill>
                <a:latin typeface="Bookman Old Style" pitchFamily="18" charset="0"/>
              </a:rPr>
              <a:t>,</a:t>
            </a:r>
            <a:r>
              <a:rPr lang="en-US" sz="2100" dirty="0" smtClean="0">
                <a:solidFill>
                  <a:srgbClr val="C00000"/>
                </a:solidFill>
                <a:latin typeface="Bookman Old Style" pitchFamily="18" charset="0"/>
              </a:rPr>
              <a:t> </a:t>
            </a:r>
            <a:r>
              <a:rPr lang="el-GR" sz="2100" dirty="0" smtClean="0">
                <a:solidFill>
                  <a:srgbClr val="C00000"/>
                </a:solidFill>
                <a:latin typeface="Bookman Old Style" pitchFamily="18" charset="0"/>
              </a:rPr>
              <a:t>παρακολουθεί </a:t>
            </a:r>
            <a:r>
              <a:rPr lang="el-GR" sz="2100" dirty="0" smtClean="0">
                <a:solidFill>
                  <a:srgbClr val="C00000"/>
                </a:solidFill>
                <a:latin typeface="Bookman Old Style" pitchFamily="18" charset="0"/>
              </a:rPr>
              <a:t>τις φάρσες τους και </a:t>
            </a:r>
            <a:r>
              <a:rPr lang="el-GR" sz="2100" dirty="0" smtClean="0">
                <a:solidFill>
                  <a:srgbClr val="C00000"/>
                </a:solidFill>
                <a:latin typeface="Bookman Old Style" pitchFamily="18" charset="0"/>
              </a:rPr>
              <a:t>αναλύει τη δράσης τους αποταμιεύοντας «καύσιμη ύλη» για το μετέπειτα έργο του.</a:t>
            </a:r>
            <a:endParaRPr lang="el-GR" sz="2100" dirty="0" smtClean="0">
              <a:solidFill>
                <a:srgbClr val="C00000"/>
              </a:solidFill>
              <a:latin typeface="Bookman Old Style" pitchFamily="18" charset="0"/>
            </a:endParaRPr>
          </a:p>
          <a:p>
            <a:pPr>
              <a:buNone/>
            </a:pPr>
            <a:r>
              <a:rPr lang="el-GR" sz="2100" dirty="0" smtClean="0">
                <a:solidFill>
                  <a:srgbClr val="C00000"/>
                </a:solidFill>
                <a:latin typeface="Bookman Old Style" pitchFamily="18" charset="0"/>
              </a:rPr>
              <a:t>    </a:t>
            </a:r>
            <a:endParaRPr lang="el-GR" sz="2100" dirty="0">
              <a:solidFill>
                <a:srgbClr val="C00000"/>
              </a:solidFill>
              <a:latin typeface="Bookman Old Style" pitchFamily="18" charset="0"/>
            </a:endParaRPr>
          </a:p>
        </p:txBody>
      </p:sp>
      <p:pic>
        <p:nvPicPr>
          <p:cNvPr id="8" name="3 - Θέση περιεχομένου" descr="1.jpg"/>
          <p:cNvPicPr>
            <a:picLocks noChangeAspect="1"/>
          </p:cNvPicPr>
          <p:nvPr/>
        </p:nvPicPr>
        <p:blipFill>
          <a:blip r:embed="rId2" cstate="print"/>
          <a:stretch>
            <a:fillRect/>
          </a:stretch>
        </p:blipFill>
        <p:spPr>
          <a:xfrm>
            <a:off x="2915816" y="2814585"/>
            <a:ext cx="2724894" cy="371075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l-GR" dirty="0" smtClean="0"/>
              <a:t>Πρώτα έργα</a:t>
            </a:r>
            <a:endParaRPr lang="el-GR" dirty="0"/>
          </a:p>
        </p:txBody>
      </p:sp>
      <p:sp>
        <p:nvSpPr>
          <p:cNvPr id="6" name="5 - Θέση περιεχομένου"/>
          <p:cNvSpPr>
            <a:spLocks noGrp="1"/>
          </p:cNvSpPr>
          <p:nvPr>
            <p:ph sz="quarter" idx="2"/>
          </p:nvPr>
        </p:nvSpPr>
        <p:spPr/>
        <p:txBody>
          <a:bodyPr/>
          <a:lstStyle/>
          <a:p>
            <a:r>
              <a:rPr lang="el-GR" dirty="0" smtClean="0"/>
              <a:t>Τα πρώτα του ατελή έργα βασίζονται στον αυτοσχεδιασμό. Αυτά είναι:</a:t>
            </a:r>
          </a:p>
          <a:p>
            <a:r>
              <a:rPr lang="el-GR" dirty="0" smtClean="0"/>
              <a:t>Η ζήλια του Μουτζούρη</a:t>
            </a:r>
          </a:p>
          <a:p>
            <a:r>
              <a:rPr lang="el-GR" dirty="0" smtClean="0"/>
              <a:t>Ιπτάμενος γιατρός </a:t>
            </a:r>
            <a:endParaRPr lang="el-GR" dirty="0"/>
          </a:p>
        </p:txBody>
      </p:sp>
      <p:pic>
        <p:nvPicPr>
          <p:cNvPr id="7" name="3 - Θέση περιεχομένου" descr="200px-Moliere2.jpg"/>
          <p:cNvPicPr>
            <a:picLocks noGrp="1" noChangeAspect="1"/>
          </p:cNvPicPr>
          <p:nvPr>
            <p:ph sz="quarter" idx="1"/>
          </p:nvPr>
        </p:nvPicPr>
        <p:blipFill>
          <a:blip r:embed="rId2" cstate="print"/>
          <a:stretch>
            <a:fillRect/>
          </a:stretch>
        </p:blipFill>
        <p:spPr>
          <a:xfrm>
            <a:off x="827583" y="1753195"/>
            <a:ext cx="3645623" cy="448411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pPr algn="ctr"/>
            <a:r>
              <a:rPr lang="el-GR" dirty="0" smtClean="0"/>
              <a:t>Η αναγνώριση</a:t>
            </a:r>
            <a:endParaRPr lang="el-GR" dirty="0"/>
          </a:p>
        </p:txBody>
      </p:sp>
      <p:sp>
        <p:nvSpPr>
          <p:cNvPr id="7" name="6 - Θέση περιεχομένου"/>
          <p:cNvSpPr>
            <a:spLocks noGrp="1"/>
          </p:cNvSpPr>
          <p:nvPr>
            <p:ph sz="quarter" idx="2"/>
          </p:nvPr>
        </p:nvSpPr>
        <p:spPr/>
        <p:txBody>
          <a:bodyPr>
            <a:normAutofit fontScale="92500"/>
          </a:bodyPr>
          <a:lstStyle/>
          <a:p>
            <a:r>
              <a:rPr lang="el-GR" dirty="0" smtClean="0"/>
              <a:t>Ασυλλόγιστος (ο υπηρέτης </a:t>
            </a:r>
            <a:r>
              <a:rPr lang="el-GR" dirty="0" err="1" smtClean="0"/>
              <a:t>Μασκαρίλο</a:t>
            </a:r>
            <a:r>
              <a:rPr lang="el-GR" dirty="0" smtClean="0"/>
              <a:t> αποτελεί μια ολοκληρωμένη άποψη για τον Αρλεκίνο)</a:t>
            </a:r>
          </a:p>
          <a:p>
            <a:r>
              <a:rPr lang="el-GR" dirty="0" smtClean="0"/>
              <a:t>Ξιπασμένες (ψευτοδιανόηση της αστικής τάξης)</a:t>
            </a:r>
            <a:endParaRPr lang="el-GR" dirty="0"/>
          </a:p>
        </p:txBody>
      </p:sp>
      <p:sp>
        <p:nvSpPr>
          <p:cNvPr id="9" name="8 - Θέση περιεχομένου"/>
          <p:cNvSpPr>
            <a:spLocks noGrp="1"/>
          </p:cNvSpPr>
          <p:nvPr>
            <p:ph sz="quarter" idx="4"/>
          </p:nvPr>
        </p:nvSpPr>
        <p:spPr/>
        <p:txBody>
          <a:bodyPr/>
          <a:lstStyle/>
          <a:p>
            <a:r>
              <a:rPr lang="el-GR" dirty="0" smtClean="0"/>
              <a:t>«</a:t>
            </a:r>
            <a:r>
              <a:rPr lang="en-US" dirty="0" smtClean="0"/>
              <a:t>Troupe du </a:t>
            </a:r>
            <a:r>
              <a:rPr lang="en-US" dirty="0" err="1" smtClean="0"/>
              <a:t>Roi</a:t>
            </a:r>
            <a:r>
              <a:rPr lang="el-GR" dirty="0" smtClean="0"/>
              <a:t>» ονομάζεται ο θίασός του και τίθεται υπό την προστασία του Λουδοβίκου ΙΔ’ σε ηλικία μόλις 28 ετών</a:t>
            </a:r>
            <a:endParaRPr lang="el-GR" dirty="0"/>
          </a:p>
        </p:txBody>
      </p:sp>
      <p:sp>
        <p:nvSpPr>
          <p:cNvPr id="6" name="5 - Θέση κειμένου"/>
          <p:cNvSpPr>
            <a:spLocks noGrp="1"/>
          </p:cNvSpPr>
          <p:nvPr>
            <p:ph type="body" sz="quarter" idx="1"/>
          </p:nvPr>
        </p:nvSpPr>
        <p:spPr/>
        <p:txBody>
          <a:bodyPr/>
          <a:lstStyle/>
          <a:p>
            <a:r>
              <a:rPr lang="en-US" dirty="0" smtClean="0"/>
              <a:t>Le petit Bourbon</a:t>
            </a:r>
            <a:r>
              <a:rPr lang="el-GR" dirty="0" smtClean="0"/>
              <a:t> 1658</a:t>
            </a:r>
            <a:endParaRPr lang="el-GR" dirty="0"/>
          </a:p>
        </p:txBody>
      </p:sp>
      <p:sp>
        <p:nvSpPr>
          <p:cNvPr id="8" name="7 - Θέση κειμένου"/>
          <p:cNvSpPr>
            <a:spLocks noGrp="1"/>
          </p:cNvSpPr>
          <p:nvPr>
            <p:ph type="body" sz="quarter" idx="3"/>
          </p:nvPr>
        </p:nvSpPr>
        <p:spPr/>
        <p:txBody>
          <a:bodyPr>
            <a:normAutofit lnSpcReduction="10000"/>
          </a:bodyPr>
          <a:lstStyle/>
          <a:p>
            <a:r>
              <a:rPr lang="en-US" dirty="0" err="1" smtClean="0"/>
              <a:t>Palais</a:t>
            </a:r>
            <a:r>
              <a:rPr lang="en-US" dirty="0" smtClean="0"/>
              <a:t> Royal </a:t>
            </a:r>
            <a:r>
              <a:rPr lang="el-GR" dirty="0" smtClean="0"/>
              <a:t>(βασιλικό θέατρο) 1665</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ήρωες του Μολιέρου</a:t>
            </a:r>
            <a:endParaRPr lang="el-GR" dirty="0"/>
          </a:p>
        </p:txBody>
      </p:sp>
      <p:sp>
        <p:nvSpPr>
          <p:cNvPr id="7" name="6 - Θέση περιεχομένου"/>
          <p:cNvSpPr>
            <a:spLocks noGrp="1"/>
          </p:cNvSpPr>
          <p:nvPr>
            <p:ph sz="quarter" idx="1"/>
          </p:nvPr>
        </p:nvSpPr>
        <p:spPr/>
        <p:txBody>
          <a:bodyPr>
            <a:normAutofit/>
          </a:bodyPr>
          <a:lstStyle/>
          <a:p>
            <a:r>
              <a:rPr lang="el-GR" dirty="0" smtClean="0"/>
              <a:t>Αναζητεί τους </a:t>
            </a:r>
            <a:r>
              <a:rPr lang="el-GR" dirty="0" err="1" smtClean="0"/>
              <a:t>ήρωές</a:t>
            </a:r>
            <a:r>
              <a:rPr lang="el-GR" dirty="0" smtClean="0"/>
              <a:t> του στην εποχή του</a:t>
            </a:r>
          </a:p>
          <a:p>
            <a:r>
              <a:rPr lang="el-GR" dirty="0" smtClean="0"/>
              <a:t>Σπουδάζει το χαρακτήρα, το ήθος, τις επιλογές και τις παρεκκλίσεις τους από το κοινά αποδεκτό</a:t>
            </a:r>
            <a:endParaRPr lang="el-GR" dirty="0"/>
          </a:p>
        </p:txBody>
      </p:sp>
      <p:sp>
        <p:nvSpPr>
          <p:cNvPr id="8" name="7 - Θέση περιεχομένου"/>
          <p:cNvSpPr>
            <a:spLocks noGrp="1"/>
          </p:cNvSpPr>
          <p:nvPr>
            <p:ph sz="quarter" idx="2"/>
          </p:nvPr>
        </p:nvSpPr>
        <p:spPr/>
        <p:txBody>
          <a:bodyPr>
            <a:normAutofit/>
          </a:bodyPr>
          <a:lstStyle/>
          <a:p>
            <a:pPr>
              <a:buNone/>
            </a:pPr>
            <a:r>
              <a:rPr lang="el-GR" sz="2500" dirty="0" smtClean="0"/>
              <a:t>	Εκεί </a:t>
            </a:r>
            <a:r>
              <a:rPr lang="el-GR" sz="2500" dirty="0" smtClean="0"/>
              <a:t>που επιμένει είναι στο «ελάττωμα» δηλαδή στο τρωτό σημείο του χαρακτήρα. Αυτό προκαλεί την κριτική του, το παραμορφώνει για να το διορθώσει με </a:t>
            </a:r>
            <a:r>
              <a:rPr lang="el-GR" sz="2500" dirty="0" smtClean="0"/>
              <a:t>τη </a:t>
            </a:r>
            <a:r>
              <a:rPr lang="el-GR" sz="2500" dirty="0" smtClean="0"/>
              <a:t>δύναμη του γέλιου </a:t>
            </a:r>
            <a:r>
              <a:rPr lang="el-GR" sz="2500" dirty="0" smtClean="0"/>
              <a:t>απογυμνώνοντας έτσι τον </a:t>
            </a:r>
            <a:r>
              <a:rPr lang="el-GR" sz="2500" dirty="0" err="1" smtClean="0"/>
              <a:t>ήρωά</a:t>
            </a:r>
            <a:r>
              <a:rPr lang="el-GR" sz="2500" dirty="0" smtClean="0"/>
              <a:t> του.</a:t>
            </a:r>
            <a:endParaRPr lang="el-GR" sz="25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C00000"/>
                </a:solidFill>
                <a:latin typeface="Bookman Old Style" pitchFamily="18" charset="0"/>
              </a:rPr>
              <a:t>         </a:t>
            </a:r>
            <a:r>
              <a:rPr lang="el-GR" sz="6600" dirty="0" smtClean="0">
                <a:solidFill>
                  <a:srgbClr val="C00000"/>
                </a:solidFill>
                <a:latin typeface="Bookman Old Style" pitchFamily="18" charset="0"/>
              </a:rPr>
              <a:t>ΤΑ ΕΡΓΑ ΤΟΥ</a:t>
            </a:r>
            <a:endParaRPr lang="el-GR" sz="6600" dirty="0"/>
          </a:p>
        </p:txBody>
      </p:sp>
      <p:sp>
        <p:nvSpPr>
          <p:cNvPr id="3" name="2 - Θέση περιεχομένου"/>
          <p:cNvSpPr>
            <a:spLocks noGrp="1"/>
          </p:cNvSpPr>
          <p:nvPr>
            <p:ph sz="quarter" idx="1"/>
          </p:nvPr>
        </p:nvSpPr>
        <p:spPr>
          <a:xfrm>
            <a:off x="0" y="1589566"/>
            <a:ext cx="4495800" cy="5268433"/>
          </a:xfrm>
        </p:spPr>
        <p:txBody>
          <a:bodyPr/>
          <a:lstStyle/>
          <a:p>
            <a:pPr>
              <a:buFont typeface="Wingdings" pitchFamily="2" charset="2"/>
              <a:buChar char="v"/>
            </a:pPr>
            <a:r>
              <a:rPr lang="el-GR" dirty="0" smtClean="0">
                <a:solidFill>
                  <a:srgbClr val="C00000"/>
                </a:solidFill>
              </a:rPr>
              <a:t>Ταρτούφος</a:t>
            </a:r>
          </a:p>
          <a:p>
            <a:pPr>
              <a:buFont typeface="Wingdings" pitchFamily="2" charset="2"/>
              <a:buChar char="v"/>
            </a:pPr>
            <a:endParaRPr lang="el-GR" dirty="0" smtClean="0">
              <a:solidFill>
                <a:srgbClr val="C00000"/>
              </a:solidFill>
            </a:endParaRPr>
          </a:p>
          <a:p>
            <a:pPr>
              <a:buFont typeface="Wingdings" pitchFamily="2" charset="2"/>
              <a:buChar char="v"/>
            </a:pPr>
            <a:r>
              <a:rPr lang="el-GR" dirty="0" smtClean="0">
                <a:solidFill>
                  <a:srgbClr val="C00000"/>
                </a:solidFill>
              </a:rPr>
              <a:t>Η ζήλια του Μουντζούρη</a:t>
            </a:r>
          </a:p>
          <a:p>
            <a:pPr>
              <a:buFont typeface="Wingdings" pitchFamily="2" charset="2"/>
              <a:buChar char="v"/>
            </a:pPr>
            <a:endParaRPr lang="el-GR" dirty="0" smtClean="0">
              <a:solidFill>
                <a:srgbClr val="C00000"/>
              </a:solidFill>
            </a:endParaRPr>
          </a:p>
          <a:p>
            <a:pPr>
              <a:buFont typeface="Wingdings" pitchFamily="2" charset="2"/>
              <a:buChar char="v"/>
            </a:pPr>
            <a:r>
              <a:rPr lang="el-GR" dirty="0" smtClean="0">
                <a:solidFill>
                  <a:srgbClr val="C00000"/>
                </a:solidFill>
              </a:rPr>
              <a:t>Ιπτάμενος γιατρός</a:t>
            </a:r>
          </a:p>
          <a:p>
            <a:pPr>
              <a:buFont typeface="Wingdings" pitchFamily="2" charset="2"/>
              <a:buChar char="v"/>
            </a:pPr>
            <a:endParaRPr lang="el-GR" dirty="0" smtClean="0">
              <a:solidFill>
                <a:srgbClr val="C00000"/>
              </a:solidFill>
            </a:endParaRPr>
          </a:p>
          <a:p>
            <a:pPr>
              <a:buFont typeface="Wingdings" pitchFamily="2" charset="2"/>
              <a:buChar char="v"/>
            </a:pPr>
            <a:r>
              <a:rPr lang="el-GR" dirty="0" smtClean="0">
                <a:solidFill>
                  <a:srgbClr val="C00000"/>
                </a:solidFill>
              </a:rPr>
              <a:t>Ασυλλόγιστος</a:t>
            </a:r>
          </a:p>
          <a:p>
            <a:pPr>
              <a:buNone/>
            </a:pPr>
            <a:endParaRPr lang="el-GR" dirty="0" smtClean="0">
              <a:solidFill>
                <a:srgbClr val="C00000"/>
              </a:solidFill>
            </a:endParaRPr>
          </a:p>
          <a:p>
            <a:pPr>
              <a:buFont typeface="Wingdings" pitchFamily="2" charset="2"/>
              <a:buChar char="v"/>
            </a:pPr>
            <a:r>
              <a:rPr lang="el-GR" dirty="0" smtClean="0">
                <a:solidFill>
                  <a:srgbClr val="C00000"/>
                </a:solidFill>
              </a:rPr>
              <a:t>Ξιπασμένες</a:t>
            </a:r>
          </a:p>
          <a:p>
            <a:pPr>
              <a:buNone/>
            </a:pPr>
            <a:endParaRPr lang="el-GR" dirty="0"/>
          </a:p>
        </p:txBody>
      </p:sp>
      <p:sp>
        <p:nvSpPr>
          <p:cNvPr id="4" name="3 - Θέση περιεχομένου"/>
          <p:cNvSpPr>
            <a:spLocks noGrp="1"/>
          </p:cNvSpPr>
          <p:nvPr>
            <p:ph sz="quarter" idx="2"/>
          </p:nvPr>
        </p:nvSpPr>
        <p:spPr>
          <a:xfrm>
            <a:off x="4572000" y="1589566"/>
            <a:ext cx="4572000" cy="5268433"/>
          </a:xfrm>
        </p:spPr>
        <p:txBody>
          <a:bodyPr/>
          <a:lstStyle/>
          <a:p>
            <a:pPr>
              <a:buFont typeface="Wingdings" pitchFamily="2" charset="2"/>
              <a:buChar char="v"/>
            </a:pPr>
            <a:r>
              <a:rPr lang="el-GR" dirty="0" smtClean="0">
                <a:solidFill>
                  <a:srgbClr val="C00000"/>
                </a:solidFill>
              </a:rPr>
              <a:t>Αρχοντοχωριάτης</a:t>
            </a:r>
          </a:p>
          <a:p>
            <a:pPr>
              <a:buFont typeface="Wingdings" pitchFamily="2" charset="2"/>
              <a:buChar char="v"/>
            </a:pPr>
            <a:endParaRPr lang="el-GR" dirty="0" smtClean="0">
              <a:solidFill>
                <a:srgbClr val="C00000"/>
              </a:solidFill>
            </a:endParaRPr>
          </a:p>
          <a:p>
            <a:pPr>
              <a:buFont typeface="Wingdings" pitchFamily="2" charset="2"/>
              <a:buChar char="v"/>
            </a:pPr>
            <a:r>
              <a:rPr lang="el-GR" dirty="0" smtClean="0">
                <a:solidFill>
                  <a:srgbClr val="C00000"/>
                </a:solidFill>
              </a:rPr>
              <a:t>Φιλάργυρος</a:t>
            </a:r>
          </a:p>
          <a:p>
            <a:pPr>
              <a:buFont typeface="Wingdings" pitchFamily="2" charset="2"/>
              <a:buChar char="v"/>
            </a:pPr>
            <a:endParaRPr lang="el-GR" dirty="0" smtClean="0">
              <a:solidFill>
                <a:srgbClr val="C00000"/>
              </a:solidFill>
            </a:endParaRPr>
          </a:p>
          <a:p>
            <a:pPr>
              <a:buFont typeface="Wingdings" pitchFamily="2" charset="2"/>
              <a:buChar char="v"/>
            </a:pPr>
            <a:r>
              <a:rPr lang="el-GR" dirty="0" smtClean="0">
                <a:solidFill>
                  <a:srgbClr val="C00000"/>
                </a:solidFill>
              </a:rPr>
              <a:t>Μισάνθρωπος</a:t>
            </a:r>
          </a:p>
          <a:p>
            <a:pPr>
              <a:buNone/>
            </a:pPr>
            <a:endParaRPr lang="el-GR" dirty="0" smtClean="0">
              <a:solidFill>
                <a:srgbClr val="C00000"/>
              </a:solidFill>
            </a:endParaRPr>
          </a:p>
          <a:p>
            <a:pPr>
              <a:buFont typeface="Wingdings" pitchFamily="2" charset="2"/>
              <a:buChar char="v"/>
            </a:pPr>
            <a:r>
              <a:rPr lang="el-GR" dirty="0" smtClean="0">
                <a:solidFill>
                  <a:srgbClr val="C00000"/>
                </a:solidFill>
              </a:rPr>
              <a:t>Κατά </a:t>
            </a:r>
            <a:r>
              <a:rPr lang="el-GR" dirty="0" err="1" smtClean="0">
                <a:solidFill>
                  <a:srgbClr val="C00000"/>
                </a:solidFill>
              </a:rPr>
              <a:t>φαντασίαν</a:t>
            </a:r>
            <a:r>
              <a:rPr lang="el-GR" dirty="0" smtClean="0">
                <a:solidFill>
                  <a:srgbClr val="C00000"/>
                </a:solidFill>
              </a:rPr>
              <a:t> ασθενής</a:t>
            </a:r>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u="sng" dirty="0" smtClean="0">
                <a:latin typeface="Bookman Old Style" pitchFamily="18" charset="0"/>
              </a:rPr>
              <a:t>Ο </a:t>
            </a:r>
            <a:r>
              <a:rPr lang="el-GR" u="sng" dirty="0" smtClean="0">
                <a:latin typeface="Bookman Old Style" pitchFamily="18" charset="0"/>
              </a:rPr>
              <a:t>ΑΡΧΟΝΤΟΧΩΡΙΑΤΗΣ</a:t>
            </a:r>
            <a:endParaRPr lang="el-GR" u="sng" dirty="0">
              <a:latin typeface="Bookman Old Style" pitchFamily="18" charset="0"/>
            </a:endParaRPr>
          </a:p>
        </p:txBody>
      </p:sp>
      <p:pic>
        <p:nvPicPr>
          <p:cNvPr id="11" name="10 - Θέση περιεχομένου" descr="img0118aresize.jpg"/>
          <p:cNvPicPr>
            <a:picLocks noGrp="1" noChangeAspect="1"/>
          </p:cNvPicPr>
          <p:nvPr>
            <p:ph sz="quarter" idx="1"/>
          </p:nvPr>
        </p:nvPicPr>
        <p:blipFill>
          <a:blip r:embed="rId2" cstate="print"/>
          <a:stretch>
            <a:fillRect/>
          </a:stretch>
        </p:blipFill>
        <p:spPr>
          <a:xfrm>
            <a:off x="467544" y="1772816"/>
            <a:ext cx="3456384" cy="2304256"/>
          </a:xfrm>
          <a:prstGeom prst="rect">
            <a:avLst/>
          </a:prstGeom>
        </p:spPr>
      </p:pic>
      <p:sp>
        <p:nvSpPr>
          <p:cNvPr id="16" name="15 - Θέση περιεχομένου"/>
          <p:cNvSpPr>
            <a:spLocks noGrp="1"/>
          </p:cNvSpPr>
          <p:nvPr>
            <p:ph sz="quarter" idx="2"/>
          </p:nvPr>
        </p:nvSpPr>
        <p:spPr/>
        <p:txBody>
          <a:bodyPr/>
          <a:lstStyle/>
          <a:p>
            <a:pPr>
              <a:buNone/>
            </a:pPr>
            <a:r>
              <a:rPr lang="el-GR" dirty="0" smtClean="0"/>
              <a:t>	Εμπαίζει τον κύριο </a:t>
            </a:r>
            <a:r>
              <a:rPr lang="el-GR" dirty="0" err="1" smtClean="0"/>
              <a:t>Ζουρνταίν</a:t>
            </a:r>
            <a:r>
              <a:rPr lang="el-GR" dirty="0" smtClean="0"/>
              <a:t> που ζητά ν’ αγοράσει τους καλούς τρόπους και την ευγένεια με το χρήμα, ενώ παραμένει ένας άγαρμπος, νεόπλουτος χωριάτης</a:t>
            </a:r>
            <a:endParaRPr lang="el-GR" dirty="0"/>
          </a:p>
        </p:txBody>
      </p:sp>
      <p:pic>
        <p:nvPicPr>
          <p:cNvPr id="12" name="6 - Θέση περιεχομένου" descr="IMG_9957 A_resize (Small).jpg"/>
          <p:cNvPicPr>
            <a:picLocks noChangeAspect="1"/>
          </p:cNvPicPr>
          <p:nvPr/>
        </p:nvPicPr>
        <p:blipFill>
          <a:blip r:embed="rId3" cstate="print"/>
          <a:stretch>
            <a:fillRect/>
          </a:stretch>
        </p:blipFill>
        <p:spPr>
          <a:xfrm>
            <a:off x="611560" y="4221088"/>
            <a:ext cx="3312368" cy="2160240"/>
          </a:xfrm>
          <a:prstGeom prst="rect">
            <a:avLst/>
          </a:prstGeom>
          <a:solidFill>
            <a:schemeClr val="accent2"/>
          </a:solid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pPr algn="ctr"/>
            <a:r>
              <a:rPr lang="el-GR" u="sng" dirty="0" smtClean="0">
                <a:latin typeface="Bookman Old Style" pitchFamily="18" charset="0"/>
              </a:rPr>
              <a:t>Ο </a:t>
            </a:r>
            <a:r>
              <a:rPr lang="el-GR" u="sng" dirty="0" smtClean="0">
                <a:latin typeface="Bookman Old Style" pitchFamily="18" charset="0"/>
              </a:rPr>
              <a:t>ΦΙΛΑΡΓΥΡΟΣ</a:t>
            </a:r>
          </a:p>
        </p:txBody>
      </p:sp>
      <p:sp>
        <p:nvSpPr>
          <p:cNvPr id="9" name="8 - Θέση περιεχομένου"/>
          <p:cNvSpPr>
            <a:spLocks noGrp="1"/>
          </p:cNvSpPr>
          <p:nvPr>
            <p:ph sz="quarter" idx="2"/>
          </p:nvPr>
        </p:nvSpPr>
        <p:spPr/>
        <p:txBody>
          <a:bodyPr>
            <a:normAutofit fontScale="85000" lnSpcReduction="10000"/>
          </a:bodyPr>
          <a:lstStyle/>
          <a:p>
            <a:pPr>
              <a:buNone/>
            </a:pPr>
            <a:r>
              <a:rPr lang="el-GR" dirty="0" smtClean="0"/>
              <a:t>	Ένας μισητός άνθρωπος, ένας αυταρχικός πατέρας, τοκογλύφος, κυριευμένος από τον φόβο μήπως τον κλέψουν. Όταν όμως διεκδικεί την ίδια κοπέλα με το γιο του, τα παιδιά του, του κλέβουν το θησαυρό του με αντάλλαγμα να τους αφήσει να παντρευτούν τους αγαπημένους τους</a:t>
            </a:r>
            <a:endParaRPr lang="el-GR" dirty="0"/>
          </a:p>
        </p:txBody>
      </p:sp>
      <p:pic>
        <p:nvPicPr>
          <p:cNvPr id="10" name="12 - Θέση περιεχομένου" descr="1941.JPG"/>
          <p:cNvPicPr>
            <a:picLocks noGrp="1" noChangeAspect="1"/>
          </p:cNvPicPr>
          <p:nvPr>
            <p:ph sz="quarter" idx="1"/>
          </p:nvPr>
        </p:nvPicPr>
        <p:blipFill>
          <a:blip r:embed="rId2" cstate="print"/>
          <a:stretch>
            <a:fillRect/>
          </a:stretch>
        </p:blipFill>
        <p:spPr>
          <a:xfrm>
            <a:off x="827584" y="1628800"/>
            <a:ext cx="3458095" cy="2252749"/>
          </a:xfrm>
          <a:prstGeom prst="rect">
            <a:avLst/>
          </a:prstGeom>
        </p:spPr>
      </p:pic>
      <p:pic>
        <p:nvPicPr>
          <p:cNvPr id="11" name="10 - Εικόνα" descr="FILARGROS21.jpg"/>
          <p:cNvPicPr>
            <a:picLocks noChangeAspect="1"/>
          </p:cNvPicPr>
          <p:nvPr/>
        </p:nvPicPr>
        <p:blipFill>
          <a:blip r:embed="rId3" cstate="print"/>
          <a:stretch>
            <a:fillRect/>
          </a:stretch>
        </p:blipFill>
        <p:spPr>
          <a:xfrm>
            <a:off x="1187624" y="4293096"/>
            <a:ext cx="2952328" cy="198884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u="sng" dirty="0" smtClean="0">
                <a:latin typeface="Bookman Old Style" pitchFamily="18" charset="0"/>
              </a:rPr>
              <a:t>Ο ΜΙΣΑΝΘΡΩΠΟΣ</a:t>
            </a:r>
          </a:p>
        </p:txBody>
      </p:sp>
      <p:pic>
        <p:nvPicPr>
          <p:cNvPr id="9" name="3 - Θέση περιεχομένου" descr="DSCN7760.JPG"/>
          <p:cNvPicPr>
            <a:picLocks noGrp="1" noChangeAspect="1"/>
          </p:cNvPicPr>
          <p:nvPr>
            <p:ph sz="quarter" idx="1"/>
          </p:nvPr>
        </p:nvPicPr>
        <p:blipFill>
          <a:blip r:embed="rId2" cstate="print"/>
          <a:stretch>
            <a:fillRect/>
          </a:stretch>
        </p:blipFill>
        <p:spPr>
          <a:xfrm>
            <a:off x="539552" y="1772816"/>
            <a:ext cx="3470564" cy="2231967"/>
          </a:xfrm>
        </p:spPr>
      </p:pic>
      <p:sp>
        <p:nvSpPr>
          <p:cNvPr id="5" name="4 - Θέση κειμένου"/>
          <p:cNvSpPr>
            <a:spLocks noGrp="1"/>
          </p:cNvSpPr>
          <p:nvPr>
            <p:ph sz="quarter" idx="2"/>
          </p:nvPr>
        </p:nvSpPr>
        <p:spPr/>
        <p:txBody>
          <a:bodyPr/>
          <a:lstStyle/>
          <a:p>
            <a:pPr>
              <a:buNone/>
            </a:pPr>
            <a:r>
              <a:rPr lang="el-GR" b="0" dirty="0" smtClean="0">
                <a:latin typeface="Bookman Old Style" pitchFamily="18" charset="0"/>
              </a:rPr>
              <a:t>	Η αποστροφή του </a:t>
            </a:r>
            <a:r>
              <a:rPr lang="el-GR" b="0" dirty="0" err="1" smtClean="0">
                <a:latin typeface="Bookman Old Style" pitchFamily="18" charset="0"/>
              </a:rPr>
              <a:t>Αλσέστ</a:t>
            </a:r>
            <a:r>
              <a:rPr lang="el-GR" b="0" dirty="0" smtClean="0">
                <a:latin typeface="Bookman Old Style" pitchFamily="18" charset="0"/>
              </a:rPr>
              <a:t> για τον συνάνθρωπο δημιουργεί έναν γοητευτικό ήρωα που σαρκάζει τα ελαττώματα των άλλων        </a:t>
            </a:r>
            <a:endParaRPr lang="el-GR" b="0" dirty="0"/>
          </a:p>
        </p:txBody>
      </p:sp>
      <p:pic>
        <p:nvPicPr>
          <p:cNvPr id="10" name="9 - Εικόνα" descr="YE1943_02_PH011_sc.jpg"/>
          <p:cNvPicPr>
            <a:picLocks noChangeAspect="1"/>
          </p:cNvPicPr>
          <p:nvPr/>
        </p:nvPicPr>
        <p:blipFill>
          <a:blip r:embed="rId3" cstate="print"/>
          <a:stretch>
            <a:fillRect/>
          </a:stretch>
        </p:blipFill>
        <p:spPr>
          <a:xfrm>
            <a:off x="611560" y="4437112"/>
            <a:ext cx="3245608" cy="18722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219200"/>
          </a:xfrm>
        </p:spPr>
        <p:txBody>
          <a:bodyPr>
            <a:normAutofit fontScale="90000"/>
          </a:bodyPr>
          <a:lstStyle/>
          <a:p>
            <a:pPr algn="ctr"/>
            <a:r>
              <a:rPr lang="el-GR" i="1" u="sng" dirty="0" smtClean="0">
                <a:solidFill>
                  <a:srgbClr val="C00000"/>
                </a:solidFill>
                <a:latin typeface="Bookman Old Style" pitchFamily="18" charset="0"/>
              </a:rPr>
              <a:t>ΓΑΛΛΙΑ-Επίκεντρο θεατρικού πολιτισμού(17</a:t>
            </a:r>
            <a:r>
              <a:rPr lang="el-GR" i="1" u="sng" baseline="30000" dirty="0" smtClean="0">
                <a:solidFill>
                  <a:srgbClr val="C00000"/>
                </a:solidFill>
                <a:latin typeface="Bookman Old Style" pitchFamily="18" charset="0"/>
              </a:rPr>
              <a:t>ος</a:t>
            </a:r>
            <a:r>
              <a:rPr lang="el-GR" i="1" u="sng" dirty="0" smtClean="0">
                <a:solidFill>
                  <a:srgbClr val="C00000"/>
                </a:solidFill>
                <a:latin typeface="Bookman Old Style" pitchFamily="18" charset="0"/>
              </a:rPr>
              <a:t> αιώνας)</a:t>
            </a:r>
            <a:endParaRPr lang="el-GR" i="1" u="sng" dirty="0">
              <a:solidFill>
                <a:srgbClr val="C00000"/>
              </a:solidFill>
              <a:latin typeface="Bookman Old Style" pitchFamily="18" charset="0"/>
            </a:endParaRPr>
          </a:p>
        </p:txBody>
      </p:sp>
      <p:sp>
        <p:nvSpPr>
          <p:cNvPr id="3" name="2 - Θέση περιεχομένου"/>
          <p:cNvSpPr>
            <a:spLocks noGrp="1"/>
          </p:cNvSpPr>
          <p:nvPr>
            <p:ph sz="quarter" idx="1"/>
          </p:nvPr>
        </p:nvSpPr>
        <p:spPr>
          <a:xfrm>
            <a:off x="0" y="1628800"/>
            <a:ext cx="9144000" cy="5229200"/>
          </a:xfrm>
        </p:spPr>
        <p:txBody>
          <a:bodyPr/>
          <a:lstStyle/>
          <a:p>
            <a:pPr algn="ctr">
              <a:buNone/>
            </a:pPr>
            <a:r>
              <a:rPr lang="el-GR" dirty="0" smtClean="0">
                <a:solidFill>
                  <a:srgbClr val="C00000"/>
                </a:solidFill>
                <a:latin typeface="Bookman Old Style" pitchFamily="18" charset="0"/>
              </a:rPr>
              <a:t>Α</a:t>
            </a:r>
            <a:r>
              <a:rPr lang="el-GR" dirty="0" smtClean="0">
                <a:solidFill>
                  <a:srgbClr val="C00000"/>
                </a:solidFill>
                <a:latin typeface="Bookman Old Style" pitchFamily="18" charset="0"/>
              </a:rPr>
              <a:t>πό </a:t>
            </a:r>
            <a:r>
              <a:rPr lang="el-GR" dirty="0" smtClean="0">
                <a:solidFill>
                  <a:srgbClr val="C00000"/>
                </a:solidFill>
                <a:latin typeface="Bookman Old Style" pitchFamily="18" charset="0"/>
              </a:rPr>
              <a:t>τους σημαντικότερους συγγραφείς όλων των </a:t>
            </a:r>
            <a:r>
              <a:rPr lang="el-GR" dirty="0" smtClean="0">
                <a:solidFill>
                  <a:srgbClr val="C00000"/>
                </a:solidFill>
                <a:latin typeface="Bookman Old Style" pitchFamily="18" charset="0"/>
              </a:rPr>
              <a:t>εποχών:</a:t>
            </a:r>
            <a:endParaRPr lang="el-GR" dirty="0" smtClean="0">
              <a:solidFill>
                <a:srgbClr val="C00000"/>
              </a:solidFill>
              <a:latin typeface="Bookman Old Style" pitchFamily="18" charset="0"/>
            </a:endParaRPr>
          </a:p>
          <a:p>
            <a:pPr>
              <a:buNone/>
            </a:pPr>
            <a:endParaRPr lang="el-GR" dirty="0" smtClean="0">
              <a:solidFill>
                <a:srgbClr val="C00000"/>
              </a:solidFill>
              <a:latin typeface="Bookman Old Style" pitchFamily="18" charset="0"/>
            </a:endParaRPr>
          </a:p>
          <a:p>
            <a:pPr>
              <a:buFont typeface="Wingdings" pitchFamily="2" charset="2"/>
              <a:buChar char="v"/>
            </a:pPr>
            <a:r>
              <a:rPr lang="el-GR" dirty="0" smtClean="0">
                <a:solidFill>
                  <a:srgbClr val="C00000"/>
                </a:solidFill>
                <a:latin typeface="Bookman Old Style" pitchFamily="18" charset="0"/>
              </a:rPr>
              <a:t>ΠΙΕΡ </a:t>
            </a:r>
            <a:r>
              <a:rPr lang="el-GR" dirty="0" smtClean="0">
                <a:solidFill>
                  <a:srgbClr val="C00000"/>
                </a:solidFill>
                <a:latin typeface="Bookman Old Style" pitchFamily="18" charset="0"/>
              </a:rPr>
              <a:t>ΚΟΡΝΕΙΓ </a:t>
            </a:r>
            <a:r>
              <a:rPr lang="en-US" dirty="0" smtClean="0">
                <a:solidFill>
                  <a:srgbClr val="C00000"/>
                </a:solidFill>
                <a:latin typeface="Bookman Old Style" pitchFamily="18" charset="0"/>
              </a:rPr>
              <a:t>(Pierre Corneille)</a:t>
            </a:r>
            <a:endParaRPr lang="el-GR" dirty="0" smtClean="0">
              <a:solidFill>
                <a:srgbClr val="C00000"/>
              </a:solidFill>
              <a:latin typeface="Bookman Old Style" pitchFamily="18" charset="0"/>
            </a:endParaRPr>
          </a:p>
          <a:p>
            <a:pPr>
              <a:buFont typeface="Wingdings" pitchFamily="2" charset="2"/>
              <a:buChar char="v"/>
            </a:pPr>
            <a:endParaRPr lang="el-GR" dirty="0" smtClean="0">
              <a:solidFill>
                <a:srgbClr val="C00000"/>
              </a:solidFill>
              <a:latin typeface="Bookman Old Style" pitchFamily="18" charset="0"/>
            </a:endParaRPr>
          </a:p>
          <a:p>
            <a:pPr>
              <a:buFont typeface="Wingdings" pitchFamily="2" charset="2"/>
              <a:buChar char="v"/>
            </a:pPr>
            <a:r>
              <a:rPr lang="el-GR" dirty="0" smtClean="0">
                <a:solidFill>
                  <a:srgbClr val="C00000"/>
                </a:solidFill>
                <a:latin typeface="Bookman Old Style" pitchFamily="18" charset="0"/>
              </a:rPr>
              <a:t>ΖΑΝ </a:t>
            </a:r>
            <a:r>
              <a:rPr lang="el-GR" dirty="0" smtClean="0">
                <a:solidFill>
                  <a:srgbClr val="C00000"/>
                </a:solidFill>
                <a:latin typeface="Bookman Old Style" pitchFamily="18" charset="0"/>
              </a:rPr>
              <a:t>ΡΑΣΙΝ</a:t>
            </a:r>
            <a:r>
              <a:rPr lang="en-US" dirty="0" smtClean="0">
                <a:solidFill>
                  <a:srgbClr val="C00000"/>
                </a:solidFill>
                <a:latin typeface="Bookman Old Style" pitchFamily="18" charset="0"/>
              </a:rPr>
              <a:t> (Jean Racine)</a:t>
            </a:r>
            <a:endParaRPr lang="el-GR" dirty="0" smtClean="0">
              <a:solidFill>
                <a:srgbClr val="C00000"/>
              </a:solidFill>
              <a:latin typeface="Bookman Old Style" pitchFamily="18" charset="0"/>
            </a:endParaRPr>
          </a:p>
          <a:p>
            <a:pPr>
              <a:buNone/>
            </a:pPr>
            <a:endParaRPr lang="el-GR" dirty="0" smtClean="0">
              <a:solidFill>
                <a:srgbClr val="C00000"/>
              </a:solidFill>
              <a:latin typeface="Bookman Old Style" pitchFamily="18" charset="0"/>
            </a:endParaRPr>
          </a:p>
          <a:p>
            <a:pPr>
              <a:buFont typeface="Wingdings" pitchFamily="2" charset="2"/>
              <a:buChar char="v"/>
            </a:pPr>
            <a:r>
              <a:rPr lang="el-GR" dirty="0" smtClean="0">
                <a:solidFill>
                  <a:srgbClr val="C00000"/>
                </a:solidFill>
                <a:latin typeface="Bookman Old Style" pitchFamily="18" charset="0"/>
              </a:rPr>
              <a:t>ΜΟΛΙΕΡΟΣ</a:t>
            </a:r>
            <a:r>
              <a:rPr lang="en-US" dirty="0" smtClean="0">
                <a:solidFill>
                  <a:srgbClr val="C00000"/>
                </a:solidFill>
                <a:latin typeface="Bookman Old Style" pitchFamily="18" charset="0"/>
              </a:rPr>
              <a:t> (Moliere) </a:t>
            </a:r>
            <a:endParaRPr lang="el-GR" dirty="0" smtClean="0">
              <a:solidFill>
                <a:srgbClr val="C00000"/>
              </a:solidFill>
              <a:latin typeface="Bookman Old Style" pitchFamily="18" charset="0"/>
            </a:endParaRPr>
          </a:p>
          <a:p>
            <a:pPr>
              <a:buFont typeface="Wingdings" pitchFamily="2" charset="2"/>
              <a:buChar char="v"/>
            </a:pPr>
            <a:endParaRPr lang="el-GR" dirty="0">
              <a:solidFill>
                <a:srgbClr val="C00000"/>
              </a:solidFill>
              <a:latin typeface="Bookman Old Style"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fontScale="90000"/>
          </a:bodyPr>
          <a:lstStyle/>
          <a:p>
            <a:pPr algn="ctr"/>
            <a:r>
              <a:rPr lang="el-GR" u="sng" dirty="0" smtClean="0">
                <a:latin typeface="Bookman Old Style" pitchFamily="18" charset="0"/>
              </a:rPr>
              <a:t>ΚΑΤΑ </a:t>
            </a:r>
            <a:r>
              <a:rPr lang="el-GR" sz="4900" u="sng" dirty="0" smtClean="0">
                <a:latin typeface="Bookman Old Style" pitchFamily="18" charset="0"/>
              </a:rPr>
              <a:t>ΦΑΝΤΑΣΙΑΝ</a:t>
            </a:r>
            <a:r>
              <a:rPr lang="el-GR" u="sng" dirty="0" smtClean="0">
                <a:latin typeface="Bookman Old Style" pitchFamily="18" charset="0"/>
              </a:rPr>
              <a:t> ΑΣΘΕΝΗΣ</a:t>
            </a:r>
            <a:endParaRPr lang="el-GR" dirty="0"/>
          </a:p>
        </p:txBody>
      </p:sp>
      <p:sp>
        <p:nvSpPr>
          <p:cNvPr id="8" name="7 - Θέση περιεχομένου"/>
          <p:cNvSpPr>
            <a:spLocks noGrp="1"/>
          </p:cNvSpPr>
          <p:nvPr>
            <p:ph sz="quarter" idx="1"/>
          </p:nvPr>
        </p:nvSpPr>
        <p:spPr>
          <a:xfrm>
            <a:off x="609600" y="1589566"/>
            <a:ext cx="4394448" cy="4935777"/>
          </a:xfrm>
        </p:spPr>
        <p:txBody>
          <a:bodyPr>
            <a:normAutofit fontScale="55000" lnSpcReduction="20000"/>
          </a:bodyPr>
          <a:lstStyle/>
          <a:p>
            <a:pPr>
              <a:buNone/>
            </a:pPr>
            <a:r>
              <a:rPr lang="el-GR" sz="3300" dirty="0" smtClean="0"/>
              <a:t>	Ο </a:t>
            </a:r>
            <a:r>
              <a:rPr lang="el-GR" sz="3300" dirty="0" err="1" smtClean="0"/>
              <a:t>Αργκάν</a:t>
            </a:r>
            <a:r>
              <a:rPr lang="el-GR" sz="3300" dirty="0" smtClean="0"/>
              <a:t> είναι ένας </a:t>
            </a:r>
            <a:r>
              <a:rPr lang="el-GR" sz="3300" dirty="0" smtClean="0"/>
              <a:t>υποχόνδριος </a:t>
            </a:r>
            <a:r>
              <a:rPr lang="el-GR" sz="3300" dirty="0" smtClean="0"/>
              <a:t>και φιλάργυρος ηλικιωμένος. Αισθάνεται συνεχώς άρρωστος, </a:t>
            </a:r>
            <a:r>
              <a:rPr lang="el-GR" sz="3300" dirty="0" smtClean="0"/>
              <a:t>ενώ δεν </a:t>
            </a:r>
            <a:r>
              <a:rPr lang="el-GR" sz="3300" dirty="0" smtClean="0"/>
              <a:t>έχει τίποτα. Αδυνατεί να ακολουθήσει τις υποδείξεις των γιατρών </a:t>
            </a:r>
            <a:r>
              <a:rPr lang="el-GR" sz="3300" dirty="0" smtClean="0"/>
              <a:t>οι οποίοι τον </a:t>
            </a:r>
            <a:r>
              <a:rPr lang="el-GR" sz="3300" dirty="0" smtClean="0"/>
              <a:t>εκμεταλλεύονται</a:t>
            </a:r>
            <a:r>
              <a:rPr lang="el-GR" sz="3300" dirty="0" smtClean="0"/>
              <a:t>.</a:t>
            </a:r>
          </a:p>
          <a:p>
            <a:pPr>
              <a:buNone/>
            </a:pPr>
            <a:r>
              <a:rPr lang="el-GR" sz="3300" dirty="0" smtClean="0"/>
              <a:t>	</a:t>
            </a:r>
            <a:r>
              <a:rPr lang="el-GR" sz="3300" dirty="0" smtClean="0"/>
              <a:t> </a:t>
            </a:r>
            <a:r>
              <a:rPr lang="el-GR" sz="3300" dirty="0" smtClean="0"/>
              <a:t>Θέλει να παντρέψει την κόρη του, Αγγελική, με ένα γιατρό προκειμένου να έχει δωρεάν ιατρική φροντίδα, αλλά εκείνη είναι ερωτευμένη με τον </a:t>
            </a:r>
            <a:r>
              <a:rPr lang="el-GR" sz="3300" dirty="0" smtClean="0"/>
              <a:t>Κλεάνθη. </a:t>
            </a:r>
          </a:p>
          <a:p>
            <a:pPr>
              <a:buNone/>
            </a:pPr>
            <a:r>
              <a:rPr lang="el-GR" sz="3300" dirty="0" smtClean="0"/>
              <a:t>	</a:t>
            </a:r>
            <a:r>
              <a:rPr lang="el-GR" sz="3300" dirty="0" smtClean="0"/>
              <a:t>Ο </a:t>
            </a:r>
            <a:r>
              <a:rPr lang="el-GR" sz="3300" dirty="0" smtClean="0"/>
              <a:t>αδελφός </a:t>
            </a:r>
            <a:r>
              <a:rPr lang="el-GR" sz="3300" dirty="0" smtClean="0"/>
              <a:t>του θα </a:t>
            </a:r>
            <a:r>
              <a:rPr lang="el-GR" sz="3300" dirty="0" smtClean="0"/>
              <a:t>προσπαθήσει να τον "θεραπεύσει" </a:t>
            </a:r>
            <a:r>
              <a:rPr lang="el-GR" sz="3300" dirty="0" smtClean="0"/>
              <a:t>πείθοντάς τον να </a:t>
            </a:r>
            <a:r>
              <a:rPr lang="el-GR" sz="3300" dirty="0" smtClean="0"/>
              <a:t>παραστήσει το νεκρό ώστε να ανακαλύψει ποιος πραγματικά τον αγαπάει και του είναι </a:t>
            </a:r>
            <a:r>
              <a:rPr lang="el-GR" sz="3300" dirty="0" smtClean="0"/>
              <a:t>πιστός. </a:t>
            </a:r>
          </a:p>
          <a:p>
            <a:pPr>
              <a:buNone/>
            </a:pPr>
            <a:r>
              <a:rPr lang="el-GR" sz="3300" dirty="0" smtClean="0"/>
              <a:t>	</a:t>
            </a:r>
            <a:r>
              <a:rPr lang="el-GR" sz="3300" dirty="0" smtClean="0"/>
              <a:t>Μετά </a:t>
            </a:r>
            <a:r>
              <a:rPr lang="el-GR" sz="3300" dirty="0" smtClean="0"/>
              <a:t>τη "νεκρανάστασή" του, ο </a:t>
            </a:r>
            <a:r>
              <a:rPr lang="el-GR" sz="3300" dirty="0" err="1" smtClean="0"/>
              <a:t>Αργκάν</a:t>
            </a:r>
            <a:r>
              <a:rPr lang="el-GR" sz="3300" dirty="0" smtClean="0"/>
              <a:t> θα επιτρέψει στην Αγγελική να παντρευτεί τον άντρα που θα επιλέξει εκείνη.</a:t>
            </a:r>
          </a:p>
          <a:p>
            <a:endParaRPr lang="el-GR" dirty="0"/>
          </a:p>
        </p:txBody>
      </p:sp>
      <p:pic>
        <p:nvPicPr>
          <p:cNvPr id="10" name="6 - Θέση περιεχομένου" descr="images.jpg"/>
          <p:cNvPicPr>
            <a:picLocks noGrp="1" noChangeAspect="1"/>
          </p:cNvPicPr>
          <p:nvPr>
            <p:ph sz="quarter" idx="2"/>
          </p:nvPr>
        </p:nvPicPr>
        <p:blipFill>
          <a:blip r:embed="rId2" cstate="print"/>
          <a:stretch>
            <a:fillRect/>
          </a:stretch>
        </p:blipFill>
        <p:spPr>
          <a:xfrm>
            <a:off x="5292080" y="1628800"/>
            <a:ext cx="2657475" cy="1714500"/>
          </a:xfrm>
          <a:prstGeom prst="rect">
            <a:avLst/>
          </a:prstGeom>
        </p:spPr>
      </p:pic>
      <p:pic>
        <p:nvPicPr>
          <p:cNvPr id="11" name="10 - Εικόνα" descr="images66.jpg"/>
          <p:cNvPicPr>
            <a:picLocks noChangeAspect="1"/>
          </p:cNvPicPr>
          <p:nvPr/>
        </p:nvPicPr>
        <p:blipFill>
          <a:blip r:embed="rId3" cstate="print"/>
          <a:stretch>
            <a:fillRect/>
          </a:stretch>
        </p:blipFill>
        <p:spPr>
          <a:xfrm>
            <a:off x="5148064" y="3717032"/>
            <a:ext cx="3096344" cy="201622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u="sng" dirty="0" smtClean="0">
                <a:latin typeface="Bookman Old Style" pitchFamily="18" charset="0"/>
              </a:rPr>
              <a:t>Δον Ζουάν</a:t>
            </a:r>
          </a:p>
        </p:txBody>
      </p:sp>
      <p:sp>
        <p:nvSpPr>
          <p:cNvPr id="3" name="2 - Θέση περιεχομένου"/>
          <p:cNvSpPr>
            <a:spLocks noGrp="1"/>
          </p:cNvSpPr>
          <p:nvPr>
            <p:ph sz="quarter" idx="1"/>
          </p:nvPr>
        </p:nvSpPr>
        <p:spPr>
          <a:xfrm>
            <a:off x="609600" y="1589566"/>
            <a:ext cx="3674368" cy="4935777"/>
          </a:xfrm>
        </p:spPr>
        <p:txBody>
          <a:bodyPr>
            <a:normAutofit fontScale="85000" lnSpcReduction="10000"/>
          </a:bodyPr>
          <a:lstStyle/>
          <a:p>
            <a:pPr>
              <a:buNone/>
            </a:pPr>
            <a:r>
              <a:rPr lang="el-GR" dirty="0" smtClean="0"/>
              <a:t>	Ο </a:t>
            </a:r>
            <a:r>
              <a:rPr lang="el-GR" dirty="0" smtClean="0"/>
              <a:t>πρωταγωνιστής είναι ένας αριστοκράτης χωρίς φραγμούς, ο οποίος εκμεταλλεύεται την αφέλεια αλλά και τη ματαιοδοξία των κοριτσιών της υπαίθρου: τις αποπλανεί τάζοντάς τους γάμο, με γοητευτικά λόγια και φίνους τρόπους, και στο τέλος τις εγκαταλείπει.</a:t>
            </a:r>
            <a:endParaRPr lang="el-GR" dirty="0"/>
          </a:p>
        </p:txBody>
      </p:sp>
      <p:pic>
        <p:nvPicPr>
          <p:cNvPr id="5" name="4 - Θέση περιεχομένου" descr="DON JUAN 1.jpg"/>
          <p:cNvPicPr>
            <a:picLocks noGrp="1" noChangeAspect="1"/>
          </p:cNvPicPr>
          <p:nvPr>
            <p:ph sz="quarter" idx="2"/>
          </p:nvPr>
        </p:nvPicPr>
        <p:blipFill>
          <a:blip r:embed="rId2" cstate="print"/>
          <a:stretch>
            <a:fillRect/>
          </a:stretch>
        </p:blipFill>
        <p:spPr>
          <a:xfrm>
            <a:off x="3995936" y="3645024"/>
            <a:ext cx="4613610" cy="1641481"/>
          </a:xfrm>
        </p:spPr>
      </p:pic>
      <p:pic>
        <p:nvPicPr>
          <p:cNvPr id="6" name="5 - Εικόνα" descr="12048777.jpg"/>
          <p:cNvPicPr>
            <a:picLocks noChangeAspect="1"/>
          </p:cNvPicPr>
          <p:nvPr/>
        </p:nvPicPr>
        <p:blipFill>
          <a:blip r:embed="rId3" cstate="print"/>
          <a:stretch>
            <a:fillRect/>
          </a:stretch>
        </p:blipFill>
        <p:spPr>
          <a:xfrm>
            <a:off x="6804248" y="116632"/>
            <a:ext cx="1727297" cy="325071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u="sng" dirty="0" smtClean="0">
                <a:latin typeface="Bookman Old Style" pitchFamily="18" charset="0"/>
              </a:rPr>
              <a:t>Ο </a:t>
            </a:r>
            <a:r>
              <a:rPr lang="el-GR" u="sng" dirty="0" smtClean="0">
                <a:latin typeface="Bookman Old Style" pitchFamily="18" charset="0"/>
              </a:rPr>
              <a:t>ΤΑΡΤΟΥΦΟΣ</a:t>
            </a:r>
            <a:endParaRPr lang="el-GR" u="sng" dirty="0">
              <a:latin typeface="Bookman Old Style" pitchFamily="18" charset="0"/>
            </a:endParaRPr>
          </a:p>
        </p:txBody>
      </p:sp>
      <p:sp>
        <p:nvSpPr>
          <p:cNvPr id="3" name="2 - Θέση περιεχομένου"/>
          <p:cNvSpPr>
            <a:spLocks noGrp="1"/>
          </p:cNvSpPr>
          <p:nvPr>
            <p:ph sz="quarter" idx="1"/>
          </p:nvPr>
        </p:nvSpPr>
        <p:spPr>
          <a:xfrm>
            <a:off x="0" y="1556792"/>
            <a:ext cx="9144000" cy="5301208"/>
          </a:xfrm>
        </p:spPr>
        <p:txBody>
          <a:bodyPr>
            <a:normAutofit/>
          </a:bodyPr>
          <a:lstStyle/>
          <a:p>
            <a:pPr>
              <a:buNone/>
            </a:pPr>
            <a:r>
              <a:rPr lang="el-GR" sz="3200" dirty="0" smtClean="0">
                <a:latin typeface="Bookman Old Style" pitchFamily="18" charset="0"/>
              </a:rPr>
              <a:t>	</a:t>
            </a:r>
            <a:r>
              <a:rPr lang="el-GR" sz="2400" dirty="0" smtClean="0">
                <a:latin typeface="Bookman Old Style" pitchFamily="18" charset="0"/>
              </a:rPr>
              <a:t>Με </a:t>
            </a:r>
            <a:r>
              <a:rPr lang="el-GR" sz="2400" dirty="0" smtClean="0">
                <a:latin typeface="Bookman Old Style" pitchFamily="18" charset="0"/>
              </a:rPr>
              <a:t>τον Ταρτούφο ο Μολιέρος ενσαρκώνει τον υποκριτή θεοφοβούμενο, έναν τύπο των ημερών του. Έτσι καταφέρνει ένα καίριο πλήγμα στην οικογένεια </a:t>
            </a:r>
            <a:r>
              <a:rPr lang="el-GR" sz="2400" dirty="0" smtClean="0">
                <a:latin typeface="Bookman Old Style" pitchFamily="18" charset="0"/>
              </a:rPr>
              <a:t>στον πυρήνα της αστικής κοινωνίας της εποχής. </a:t>
            </a:r>
            <a:r>
              <a:rPr lang="el-GR" sz="2400" u="sng" dirty="0" smtClean="0">
                <a:solidFill>
                  <a:schemeClr val="bg2">
                    <a:lumMod val="50000"/>
                  </a:schemeClr>
                </a:solidFill>
                <a:latin typeface="Bookman Old Style" pitchFamily="18" charset="0"/>
              </a:rPr>
              <a:t/>
            </a:r>
            <a:br>
              <a:rPr lang="el-GR" sz="2400" u="sng" dirty="0" smtClean="0">
                <a:solidFill>
                  <a:schemeClr val="bg2">
                    <a:lumMod val="50000"/>
                  </a:schemeClr>
                </a:solidFill>
                <a:latin typeface="Bookman Old Style" pitchFamily="18" charset="0"/>
              </a:rPr>
            </a:br>
            <a:endParaRPr lang="el-GR" sz="2400" u="sng" dirty="0" smtClean="0">
              <a:solidFill>
                <a:schemeClr val="bg2">
                  <a:lumMod val="50000"/>
                </a:schemeClr>
              </a:solidFill>
              <a:latin typeface="Bookman Old Style" pitchFamily="18" charset="0"/>
            </a:endParaRPr>
          </a:p>
          <a:p>
            <a:pPr>
              <a:buNone/>
            </a:pPr>
            <a:endParaRPr lang="el-GR" dirty="0">
              <a:solidFill>
                <a:srgbClr val="C00000"/>
              </a:solidFill>
              <a:latin typeface="Bookman Old Style" pitchFamily="18" charset="0"/>
            </a:endParaRPr>
          </a:p>
        </p:txBody>
      </p:sp>
      <p:pic>
        <p:nvPicPr>
          <p:cNvPr id="4" name="3 - Εικόνα" descr="ταρτούφος μολιέρου.jpg"/>
          <p:cNvPicPr>
            <a:picLocks noChangeAspect="1"/>
          </p:cNvPicPr>
          <p:nvPr/>
        </p:nvPicPr>
        <p:blipFill>
          <a:blip r:embed="rId2" cstate="print"/>
          <a:stretch>
            <a:fillRect/>
          </a:stretch>
        </p:blipFill>
        <p:spPr>
          <a:xfrm>
            <a:off x="4788024" y="4149080"/>
            <a:ext cx="4032448" cy="2352675"/>
          </a:xfrm>
          <a:prstGeom prst="rect">
            <a:avLst/>
          </a:prstGeom>
        </p:spPr>
      </p:pic>
      <p:pic>
        <p:nvPicPr>
          <p:cNvPr id="5" name="4 - Εικόνα" descr="IMGP7620.JPG"/>
          <p:cNvPicPr>
            <a:picLocks noChangeAspect="1"/>
          </p:cNvPicPr>
          <p:nvPr/>
        </p:nvPicPr>
        <p:blipFill>
          <a:blip r:embed="rId3" cstate="print"/>
          <a:stretch>
            <a:fillRect/>
          </a:stretch>
        </p:blipFill>
        <p:spPr>
          <a:xfrm>
            <a:off x="251520" y="3645024"/>
            <a:ext cx="4383800" cy="294487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Κορνέιγ</a:t>
            </a:r>
            <a:r>
              <a:rPr lang="el-GR" dirty="0" smtClean="0"/>
              <a:t>, </a:t>
            </a:r>
            <a:r>
              <a:rPr lang="el-GR" dirty="0" err="1" smtClean="0"/>
              <a:t>Ρασίν</a:t>
            </a:r>
            <a:r>
              <a:rPr lang="el-GR" dirty="0" smtClean="0"/>
              <a:t> και Μολιέρος</a:t>
            </a:r>
            <a:endParaRPr lang="el-GR" dirty="0"/>
          </a:p>
        </p:txBody>
      </p:sp>
      <p:sp>
        <p:nvSpPr>
          <p:cNvPr id="8" name="7 - Θέση κειμένου"/>
          <p:cNvSpPr>
            <a:spLocks noGrp="1"/>
          </p:cNvSpPr>
          <p:nvPr>
            <p:ph type="body" idx="2"/>
          </p:nvPr>
        </p:nvSpPr>
        <p:spPr/>
        <p:txBody>
          <a:bodyPr/>
          <a:lstStyle/>
          <a:p>
            <a:endParaRPr lang="el-GR" dirty="0"/>
          </a:p>
        </p:txBody>
      </p:sp>
      <p:sp>
        <p:nvSpPr>
          <p:cNvPr id="7" name="6 - Θέση περιεχομένου"/>
          <p:cNvSpPr>
            <a:spLocks noGrp="1"/>
          </p:cNvSpPr>
          <p:nvPr>
            <p:ph sz="quarter" idx="1"/>
          </p:nvPr>
        </p:nvSpPr>
        <p:spPr/>
        <p:txBody>
          <a:bodyPr/>
          <a:lstStyle/>
          <a:p>
            <a:pPr>
              <a:buNone/>
            </a:pPr>
            <a:r>
              <a:rPr lang="el-GR" dirty="0" smtClean="0"/>
              <a:t>	Με τον </a:t>
            </a:r>
            <a:r>
              <a:rPr lang="el-GR" b="1" dirty="0" err="1" smtClean="0"/>
              <a:t>Κορνέιγ</a:t>
            </a:r>
            <a:r>
              <a:rPr lang="el-GR" dirty="0" smtClean="0"/>
              <a:t> και τον </a:t>
            </a:r>
            <a:r>
              <a:rPr lang="el-GR" b="1" dirty="0" err="1" smtClean="0"/>
              <a:t>Ρασίν</a:t>
            </a:r>
            <a:r>
              <a:rPr lang="el-GR" dirty="0" smtClean="0"/>
              <a:t> ζωντανεύει στη Γαλλία του 17</a:t>
            </a:r>
            <a:r>
              <a:rPr lang="el-GR" baseline="30000" dirty="0" smtClean="0"/>
              <a:t>ου</a:t>
            </a:r>
            <a:r>
              <a:rPr lang="el-GR" dirty="0" smtClean="0"/>
              <a:t> αιώνα η κλασική τραγωδία, ενώ με τον </a:t>
            </a:r>
            <a:r>
              <a:rPr lang="el-GR" b="1" dirty="0" smtClean="0"/>
              <a:t>Μολιέρο</a:t>
            </a:r>
            <a:r>
              <a:rPr lang="el-GR" dirty="0" smtClean="0"/>
              <a:t> η κωμωδία ξαναβρίσκει την ακμή της, παίρνοντας τη θέση που της αξίζει δίπλα στην αρχαία ελληνική (Αριστοφάνης, Μένανδρος) και τη λατινική κωμωδία (Πλαύτος, </a:t>
            </a:r>
            <a:r>
              <a:rPr lang="el-GR" dirty="0" err="1" smtClean="0"/>
              <a:t>Τερέντιος</a:t>
            </a:r>
            <a:r>
              <a:rPr lang="el-GR" dirty="0" smtClean="0"/>
              <a:t>)</a:t>
            </a:r>
            <a:endParaRPr lang="el-GR" dirty="0"/>
          </a:p>
        </p:txBody>
      </p:sp>
      <p:pic>
        <p:nvPicPr>
          <p:cNvPr id="9" name="8 - Εικόνα" descr="moliere.jpg"/>
          <p:cNvPicPr>
            <a:picLocks noChangeAspect="1"/>
          </p:cNvPicPr>
          <p:nvPr/>
        </p:nvPicPr>
        <p:blipFill>
          <a:blip r:embed="rId2" cstate="print"/>
          <a:stretch>
            <a:fillRect/>
          </a:stretch>
        </p:blipFill>
        <p:spPr>
          <a:xfrm>
            <a:off x="179512" y="1700808"/>
            <a:ext cx="2376264" cy="465313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C00000"/>
                </a:solidFill>
                <a:latin typeface="Bookman Old Style" pitchFamily="18" charset="0"/>
              </a:rPr>
              <a:t>ΠΙΕΡ ΚΟΡΝΕΙΓ (1606-1684)</a:t>
            </a:r>
            <a:endParaRPr lang="el-GR" dirty="0"/>
          </a:p>
        </p:txBody>
      </p:sp>
      <p:sp>
        <p:nvSpPr>
          <p:cNvPr id="3" name="2 - Θέση περιεχομένου"/>
          <p:cNvSpPr>
            <a:spLocks noGrp="1"/>
          </p:cNvSpPr>
          <p:nvPr>
            <p:ph sz="quarter" idx="1"/>
          </p:nvPr>
        </p:nvSpPr>
        <p:spPr>
          <a:xfrm>
            <a:off x="0" y="1556792"/>
            <a:ext cx="9144000" cy="5301208"/>
          </a:xfrm>
        </p:spPr>
        <p:txBody>
          <a:bodyPr/>
          <a:lstStyle/>
          <a:p>
            <a:pPr>
              <a:buNone/>
            </a:pPr>
            <a:r>
              <a:rPr lang="el-GR" dirty="0" smtClean="0">
                <a:solidFill>
                  <a:srgbClr val="C00000"/>
                </a:solidFill>
              </a:rPr>
              <a:t>    </a:t>
            </a:r>
            <a:r>
              <a:rPr lang="el-GR" sz="2400" dirty="0" smtClean="0">
                <a:solidFill>
                  <a:srgbClr val="C00000"/>
                </a:solidFill>
                <a:latin typeface="Bookman Old Style" pitchFamily="18" charset="0"/>
              </a:rPr>
              <a:t>Γράφει κυρίως τραγωδίες εφαρμόζοντας την </a:t>
            </a:r>
            <a:r>
              <a:rPr lang="el-GR" sz="2400" dirty="0" smtClean="0">
                <a:solidFill>
                  <a:srgbClr val="C00000"/>
                </a:solidFill>
                <a:latin typeface="Bookman Old Style" pitchFamily="18" charset="0"/>
              </a:rPr>
              <a:t>«κλασική θεωρία»: </a:t>
            </a:r>
            <a:r>
              <a:rPr lang="el-GR" sz="2400" dirty="0" smtClean="0">
                <a:solidFill>
                  <a:srgbClr val="C00000"/>
                </a:solidFill>
                <a:latin typeface="Bookman Old Style" pitchFamily="18" charset="0"/>
              </a:rPr>
              <a:t>Σύμφωνα με αυτήν η δράση σε ένα έργο εξελίσσεται στο ίδιο </a:t>
            </a:r>
            <a:r>
              <a:rPr lang="el-GR" sz="2400" dirty="0" smtClean="0">
                <a:solidFill>
                  <a:srgbClr val="C00000"/>
                </a:solidFill>
                <a:latin typeface="Bookman Old Style" pitchFamily="18" charset="0"/>
              </a:rPr>
              <a:t>χώρο, αρχίζει </a:t>
            </a:r>
            <a:r>
              <a:rPr lang="el-GR" sz="2400" dirty="0" smtClean="0">
                <a:solidFill>
                  <a:srgbClr val="C00000"/>
                </a:solidFill>
                <a:latin typeface="Bookman Old Style" pitchFamily="18" charset="0"/>
              </a:rPr>
              <a:t>το πρωί και τελειώνει το βράδυ ενώ η βασική υπόθεση δεν διασπάται σε άλλες δευτερεύουσες.</a:t>
            </a:r>
            <a:endParaRPr lang="el-GR" sz="2400" dirty="0">
              <a:solidFill>
                <a:srgbClr val="C00000"/>
              </a:solidFill>
              <a:latin typeface="Bookman Old Style" pitchFamily="18" charset="0"/>
            </a:endParaRPr>
          </a:p>
        </p:txBody>
      </p:sp>
      <p:pic>
        <p:nvPicPr>
          <p:cNvPr id="5" name="4 - Εικόνα" descr="Pierre_Corneille.jpg"/>
          <p:cNvPicPr>
            <a:picLocks noChangeAspect="1"/>
          </p:cNvPicPr>
          <p:nvPr/>
        </p:nvPicPr>
        <p:blipFill>
          <a:blip r:embed="rId2" cstate="print"/>
          <a:stretch>
            <a:fillRect/>
          </a:stretch>
        </p:blipFill>
        <p:spPr>
          <a:xfrm>
            <a:off x="4644008" y="3212976"/>
            <a:ext cx="4176464" cy="345638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pPr algn="ctr"/>
            <a:r>
              <a:rPr lang="el-GR" dirty="0" smtClean="0">
                <a:solidFill>
                  <a:srgbClr val="C00000"/>
                </a:solidFill>
                <a:latin typeface="Bookman Old Style" pitchFamily="18" charset="0"/>
              </a:rPr>
              <a:t>ΠΙΕΡ ΚΟΡΝΕΙΓ</a:t>
            </a:r>
            <a:endParaRPr lang="el-GR" dirty="0"/>
          </a:p>
        </p:txBody>
      </p:sp>
      <p:pic>
        <p:nvPicPr>
          <p:cNvPr id="4" name="3 - Θέση περιεχομένου" descr="index.jpg"/>
          <p:cNvPicPr>
            <a:picLocks noGrp="1" noChangeAspect="1"/>
          </p:cNvPicPr>
          <p:nvPr>
            <p:ph sz="quarter" idx="1"/>
          </p:nvPr>
        </p:nvPicPr>
        <p:blipFill>
          <a:blip r:embed="rId2" cstate="print"/>
          <a:stretch>
            <a:fillRect/>
          </a:stretch>
        </p:blipFill>
        <p:spPr>
          <a:xfrm>
            <a:off x="917854" y="2492897"/>
            <a:ext cx="3010894" cy="3024336"/>
          </a:xfrm>
          <a:prstGeom prst="rect">
            <a:avLst/>
          </a:prstGeom>
        </p:spPr>
      </p:pic>
      <p:sp>
        <p:nvSpPr>
          <p:cNvPr id="6" name="5 - Θέση περιεχομένου"/>
          <p:cNvSpPr>
            <a:spLocks noGrp="1"/>
          </p:cNvSpPr>
          <p:nvPr>
            <p:ph sz="quarter" idx="2"/>
          </p:nvPr>
        </p:nvSpPr>
        <p:spPr>
          <a:xfrm>
            <a:off x="4572000" y="1589567"/>
            <a:ext cx="4159101" cy="4572000"/>
          </a:xfrm>
        </p:spPr>
        <p:txBody>
          <a:bodyPr/>
          <a:lstStyle/>
          <a:p>
            <a:pPr>
              <a:buNone/>
            </a:pPr>
            <a:r>
              <a:rPr lang="el-GR" dirty="0" smtClean="0"/>
              <a:t>	Θα επικεντρώσει το ενδιαφέρον του στον ήρωα που παραπαίει, που διστάζει να επιλέξει τρόπο δράσης, αφού θα υποστεί τις συνέπειες.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rgbClr val="C00000"/>
                </a:solidFill>
                <a:latin typeface="Bookman Old Style" pitchFamily="18" charset="0"/>
              </a:rPr>
              <a:t>Τα έργα του </a:t>
            </a:r>
            <a:r>
              <a:rPr lang="el-GR" dirty="0" err="1" smtClean="0">
                <a:solidFill>
                  <a:srgbClr val="C00000"/>
                </a:solidFill>
                <a:latin typeface="Bookman Old Style" pitchFamily="18" charset="0"/>
              </a:rPr>
              <a:t>Κορνέιγ</a:t>
            </a:r>
            <a:endParaRPr lang="el-GR" dirty="0"/>
          </a:p>
        </p:txBody>
      </p:sp>
      <p:sp>
        <p:nvSpPr>
          <p:cNvPr id="3" name="2 - Θέση κειμένου"/>
          <p:cNvSpPr>
            <a:spLocks noGrp="1"/>
          </p:cNvSpPr>
          <p:nvPr>
            <p:ph type="body" idx="2"/>
          </p:nvPr>
        </p:nvSpPr>
        <p:spPr>
          <a:xfrm>
            <a:off x="609600" y="1752600"/>
            <a:ext cx="2954288" cy="4484712"/>
          </a:xfrm>
        </p:spPr>
        <p:txBody>
          <a:bodyPr>
            <a:normAutofit/>
          </a:bodyPr>
          <a:lstStyle/>
          <a:p>
            <a:r>
              <a:rPr lang="el-GR" sz="2400" dirty="0" smtClean="0">
                <a:latin typeface="Bookman Old Style" pitchFamily="18" charset="0"/>
              </a:rPr>
              <a:t>Τα τέσσερα αυτά έργα αποτελούν τετραλογία και το ύφος τους είναι υψηλό, ο λόγος κομψός, η δράση αριστοτεχνικά δομημένη και οι ιδέες σαφής.</a:t>
            </a:r>
            <a:endParaRPr lang="el-GR" sz="2400" dirty="0">
              <a:latin typeface="Bookman Old Style" pitchFamily="18" charset="0"/>
            </a:endParaRPr>
          </a:p>
        </p:txBody>
      </p:sp>
      <p:sp>
        <p:nvSpPr>
          <p:cNvPr id="4" name="3 - Θέση περιεχομένου"/>
          <p:cNvSpPr>
            <a:spLocks noGrp="1"/>
          </p:cNvSpPr>
          <p:nvPr>
            <p:ph sz="quarter" idx="1"/>
          </p:nvPr>
        </p:nvSpPr>
        <p:spPr>
          <a:xfrm>
            <a:off x="4355976" y="1772816"/>
            <a:ext cx="3326904" cy="4419600"/>
          </a:xfrm>
        </p:spPr>
        <p:txBody>
          <a:bodyPr/>
          <a:lstStyle/>
          <a:p>
            <a:pPr>
              <a:buFont typeface="Wingdings" pitchFamily="2" charset="2"/>
              <a:buChar char="v"/>
            </a:pPr>
            <a:r>
              <a:rPr lang="el-GR" dirty="0" smtClean="0">
                <a:solidFill>
                  <a:srgbClr val="C00000"/>
                </a:solidFill>
                <a:latin typeface="Bookman Old Style" pitchFamily="18" charset="0"/>
              </a:rPr>
              <a:t>Σιντ</a:t>
            </a:r>
          </a:p>
          <a:p>
            <a:pPr>
              <a:buFont typeface="Wingdings" pitchFamily="2" charset="2"/>
              <a:buChar char="v"/>
            </a:pPr>
            <a:endParaRPr lang="el-GR" dirty="0" smtClean="0">
              <a:solidFill>
                <a:srgbClr val="C00000"/>
              </a:solidFill>
              <a:latin typeface="Bookman Old Style" pitchFamily="18" charset="0"/>
            </a:endParaRPr>
          </a:p>
          <a:p>
            <a:pPr>
              <a:buFont typeface="Wingdings" pitchFamily="2" charset="2"/>
              <a:buChar char="v"/>
            </a:pPr>
            <a:r>
              <a:rPr lang="el-GR" dirty="0" smtClean="0">
                <a:solidFill>
                  <a:srgbClr val="C00000"/>
                </a:solidFill>
                <a:latin typeface="Bookman Old Style" pitchFamily="18" charset="0"/>
              </a:rPr>
              <a:t>Οράτιος </a:t>
            </a:r>
          </a:p>
          <a:p>
            <a:pPr>
              <a:buFont typeface="Wingdings" pitchFamily="2" charset="2"/>
              <a:buChar char="v"/>
            </a:pPr>
            <a:endParaRPr lang="el-GR" dirty="0" smtClean="0">
              <a:solidFill>
                <a:srgbClr val="C00000"/>
              </a:solidFill>
              <a:latin typeface="Bookman Old Style" pitchFamily="18" charset="0"/>
            </a:endParaRPr>
          </a:p>
          <a:p>
            <a:pPr>
              <a:buFont typeface="Wingdings" pitchFamily="2" charset="2"/>
              <a:buChar char="v"/>
            </a:pPr>
            <a:r>
              <a:rPr lang="el-GR" dirty="0" err="1" smtClean="0">
                <a:solidFill>
                  <a:srgbClr val="C00000"/>
                </a:solidFill>
                <a:latin typeface="Bookman Old Style" pitchFamily="18" charset="0"/>
              </a:rPr>
              <a:t>Κίννας</a:t>
            </a:r>
            <a:r>
              <a:rPr lang="el-GR" dirty="0" smtClean="0">
                <a:solidFill>
                  <a:srgbClr val="C00000"/>
                </a:solidFill>
                <a:latin typeface="Bookman Old Style" pitchFamily="18" charset="0"/>
              </a:rPr>
              <a:t> </a:t>
            </a:r>
          </a:p>
          <a:p>
            <a:pPr>
              <a:buFont typeface="Wingdings" pitchFamily="2" charset="2"/>
              <a:buChar char="v"/>
            </a:pPr>
            <a:endParaRPr lang="el-GR" dirty="0" smtClean="0">
              <a:solidFill>
                <a:srgbClr val="C00000"/>
              </a:solidFill>
              <a:latin typeface="Bookman Old Style" pitchFamily="18" charset="0"/>
            </a:endParaRPr>
          </a:p>
          <a:p>
            <a:pPr>
              <a:buFont typeface="Wingdings" pitchFamily="2" charset="2"/>
              <a:buChar char="v"/>
            </a:pPr>
            <a:r>
              <a:rPr lang="el-GR" dirty="0" smtClean="0">
                <a:solidFill>
                  <a:srgbClr val="C00000"/>
                </a:solidFill>
                <a:latin typeface="Bookman Old Style" pitchFamily="18" charset="0"/>
              </a:rPr>
              <a:t>Πολύευκτος</a:t>
            </a:r>
          </a:p>
          <a:p>
            <a:pPr>
              <a:buNone/>
            </a:pP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rgbClr val="C00000"/>
                </a:solidFill>
                <a:latin typeface="Bookman Old Style" pitchFamily="18" charset="0"/>
              </a:rPr>
              <a:t>Άλλα έργα του </a:t>
            </a:r>
            <a:r>
              <a:rPr lang="el-GR" dirty="0" err="1" smtClean="0">
                <a:solidFill>
                  <a:srgbClr val="C00000"/>
                </a:solidFill>
                <a:latin typeface="Bookman Old Style" pitchFamily="18" charset="0"/>
              </a:rPr>
              <a:t>Κ</a:t>
            </a:r>
            <a:r>
              <a:rPr lang="el-GR" dirty="0" err="1" smtClean="0">
                <a:solidFill>
                  <a:srgbClr val="C00000"/>
                </a:solidFill>
                <a:latin typeface="Bookman Old Style" pitchFamily="18" charset="0"/>
              </a:rPr>
              <a:t>ορνέιγ</a:t>
            </a:r>
            <a:endParaRPr lang="el-GR" dirty="0">
              <a:solidFill>
                <a:srgbClr val="C00000"/>
              </a:solidFill>
              <a:latin typeface="Bookman Old Style" pitchFamily="18" charset="0"/>
            </a:endParaRPr>
          </a:p>
        </p:txBody>
      </p:sp>
      <p:sp>
        <p:nvSpPr>
          <p:cNvPr id="3" name="2 - Θέση περιεχομένου"/>
          <p:cNvSpPr>
            <a:spLocks noGrp="1"/>
          </p:cNvSpPr>
          <p:nvPr>
            <p:ph sz="quarter" idx="1"/>
          </p:nvPr>
        </p:nvSpPr>
        <p:spPr>
          <a:xfrm>
            <a:off x="611560" y="1600200"/>
            <a:ext cx="8532440" cy="5257800"/>
          </a:xfrm>
        </p:spPr>
        <p:txBody>
          <a:bodyPr>
            <a:normAutofit fontScale="92500" lnSpcReduction="20000"/>
          </a:bodyPr>
          <a:lstStyle/>
          <a:p>
            <a:pPr>
              <a:buFont typeface="Wingdings" pitchFamily="2" charset="2"/>
              <a:buChar char="v"/>
            </a:pPr>
            <a:endParaRPr lang="el-GR" dirty="0" smtClean="0">
              <a:solidFill>
                <a:srgbClr val="C00000"/>
              </a:solidFill>
              <a:latin typeface="Bookman Old Style" pitchFamily="18" charset="0"/>
            </a:endParaRPr>
          </a:p>
          <a:p>
            <a:pPr>
              <a:buFont typeface="Wingdings" pitchFamily="2" charset="2"/>
              <a:buChar char="v"/>
            </a:pPr>
            <a:r>
              <a:rPr lang="el-GR" dirty="0" smtClean="0">
                <a:solidFill>
                  <a:srgbClr val="C00000"/>
                </a:solidFill>
                <a:latin typeface="Bookman Old Style" pitchFamily="18" charset="0"/>
              </a:rPr>
              <a:t>Μήδεια</a:t>
            </a:r>
          </a:p>
          <a:p>
            <a:pPr>
              <a:buFont typeface="Wingdings" pitchFamily="2" charset="2"/>
              <a:buChar char="v"/>
            </a:pPr>
            <a:endParaRPr lang="el-GR" dirty="0" smtClean="0">
              <a:solidFill>
                <a:srgbClr val="C00000"/>
              </a:solidFill>
              <a:latin typeface="Bookman Old Style" pitchFamily="18" charset="0"/>
            </a:endParaRPr>
          </a:p>
          <a:p>
            <a:pPr>
              <a:buFont typeface="Wingdings" pitchFamily="2" charset="2"/>
              <a:buChar char="v"/>
            </a:pPr>
            <a:r>
              <a:rPr lang="el-GR" dirty="0" err="1" smtClean="0">
                <a:solidFill>
                  <a:srgbClr val="C00000"/>
                </a:solidFill>
                <a:latin typeface="Bookman Old Style" pitchFamily="18" charset="0"/>
              </a:rPr>
              <a:t>Ροδογύνη</a:t>
            </a:r>
            <a:endParaRPr lang="el-GR" dirty="0" smtClean="0">
              <a:solidFill>
                <a:srgbClr val="C00000"/>
              </a:solidFill>
              <a:latin typeface="Bookman Old Style" pitchFamily="18" charset="0"/>
            </a:endParaRPr>
          </a:p>
          <a:p>
            <a:pPr>
              <a:buFont typeface="Wingdings" pitchFamily="2" charset="2"/>
              <a:buChar char="v"/>
            </a:pPr>
            <a:endParaRPr lang="el-GR" dirty="0" smtClean="0">
              <a:solidFill>
                <a:srgbClr val="C00000"/>
              </a:solidFill>
              <a:latin typeface="Bookman Old Style" pitchFamily="18" charset="0"/>
            </a:endParaRPr>
          </a:p>
          <a:p>
            <a:pPr>
              <a:buFont typeface="Wingdings" pitchFamily="2" charset="2"/>
              <a:buChar char="v"/>
            </a:pPr>
            <a:r>
              <a:rPr lang="el-GR" dirty="0" err="1" smtClean="0">
                <a:solidFill>
                  <a:srgbClr val="C00000"/>
                </a:solidFill>
                <a:latin typeface="Bookman Old Style" pitchFamily="18" charset="0"/>
              </a:rPr>
              <a:t>Όθωνας</a:t>
            </a:r>
            <a:endParaRPr lang="el-GR" dirty="0" smtClean="0">
              <a:solidFill>
                <a:srgbClr val="C00000"/>
              </a:solidFill>
              <a:latin typeface="Bookman Old Style" pitchFamily="18" charset="0"/>
            </a:endParaRPr>
          </a:p>
          <a:p>
            <a:pPr>
              <a:buFont typeface="Wingdings" pitchFamily="2" charset="2"/>
              <a:buChar char="v"/>
            </a:pPr>
            <a:endParaRPr lang="el-GR" dirty="0" smtClean="0">
              <a:solidFill>
                <a:srgbClr val="C00000"/>
              </a:solidFill>
              <a:latin typeface="Bookman Old Style" pitchFamily="18" charset="0"/>
            </a:endParaRPr>
          </a:p>
          <a:p>
            <a:pPr>
              <a:buFont typeface="Wingdings" pitchFamily="2" charset="2"/>
              <a:buChar char="v"/>
            </a:pPr>
            <a:r>
              <a:rPr lang="el-GR" dirty="0" err="1" smtClean="0">
                <a:solidFill>
                  <a:srgbClr val="C00000"/>
                </a:solidFill>
                <a:latin typeface="Bookman Old Style" pitchFamily="18" charset="0"/>
              </a:rPr>
              <a:t>Σουρήνα</a:t>
            </a:r>
            <a:endParaRPr lang="el-GR" dirty="0" smtClean="0">
              <a:solidFill>
                <a:srgbClr val="C00000"/>
              </a:solidFill>
              <a:latin typeface="Bookman Old Style" pitchFamily="18" charset="0"/>
            </a:endParaRPr>
          </a:p>
          <a:p>
            <a:pPr>
              <a:buFont typeface="Wingdings" pitchFamily="2" charset="2"/>
              <a:buChar char="v"/>
            </a:pPr>
            <a:endParaRPr lang="el-GR" dirty="0" smtClean="0">
              <a:solidFill>
                <a:srgbClr val="C00000"/>
              </a:solidFill>
              <a:latin typeface="Bookman Old Style" pitchFamily="18" charset="0"/>
            </a:endParaRPr>
          </a:p>
          <a:p>
            <a:pPr>
              <a:buFont typeface="Wingdings" pitchFamily="2" charset="2"/>
              <a:buChar char="v"/>
            </a:pPr>
            <a:r>
              <a:rPr lang="el-GR" dirty="0" smtClean="0">
                <a:solidFill>
                  <a:srgbClr val="C00000"/>
                </a:solidFill>
                <a:latin typeface="Bookman Old Style" pitchFamily="18" charset="0"/>
              </a:rPr>
              <a:t>Ψυχή </a:t>
            </a:r>
          </a:p>
          <a:p>
            <a:pPr>
              <a:buFont typeface="Wingdings" pitchFamily="2" charset="2"/>
              <a:buChar char="v"/>
            </a:pPr>
            <a:endParaRPr lang="el-GR" dirty="0" smtClean="0">
              <a:solidFill>
                <a:srgbClr val="C00000"/>
              </a:solidFill>
              <a:latin typeface="Bookman Old Style" pitchFamily="18" charset="0"/>
            </a:endParaRPr>
          </a:p>
          <a:p>
            <a:pPr>
              <a:buFont typeface="Wingdings" pitchFamily="2" charset="2"/>
              <a:buChar char="v"/>
            </a:pPr>
            <a:r>
              <a:rPr lang="el-GR" dirty="0" smtClean="0">
                <a:solidFill>
                  <a:srgbClr val="C00000"/>
                </a:solidFill>
                <a:latin typeface="Bookman Old Style" pitchFamily="18" charset="0"/>
              </a:rPr>
              <a:t>Χρυσόμαλλο δέρας κ.α.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Bookman Old Style" pitchFamily="18" charset="0"/>
              </a:rPr>
              <a:t>    </a:t>
            </a:r>
            <a:r>
              <a:rPr lang="el-GR" dirty="0" smtClean="0">
                <a:solidFill>
                  <a:srgbClr val="C00000"/>
                </a:solidFill>
                <a:latin typeface="Bookman Old Style" pitchFamily="18" charset="0"/>
              </a:rPr>
              <a:t>ΖΑΝ ΡΑΣΙΝ (1639-1699)</a:t>
            </a:r>
            <a:endParaRPr lang="el-GR" dirty="0">
              <a:solidFill>
                <a:srgbClr val="C00000"/>
              </a:solidFill>
              <a:latin typeface="Bookman Old Style" pitchFamily="18" charset="0"/>
            </a:endParaRPr>
          </a:p>
        </p:txBody>
      </p:sp>
      <p:sp>
        <p:nvSpPr>
          <p:cNvPr id="3" name="2 - Θέση περιεχομένου"/>
          <p:cNvSpPr>
            <a:spLocks noGrp="1"/>
          </p:cNvSpPr>
          <p:nvPr>
            <p:ph sz="quarter" idx="1"/>
          </p:nvPr>
        </p:nvSpPr>
        <p:spPr>
          <a:xfrm>
            <a:off x="0" y="1600200"/>
            <a:ext cx="9144000" cy="5257800"/>
          </a:xfrm>
        </p:spPr>
        <p:txBody>
          <a:bodyPr/>
          <a:lstStyle/>
          <a:p>
            <a:pPr>
              <a:buNone/>
            </a:pPr>
            <a:r>
              <a:rPr lang="el-GR" dirty="0" smtClean="0">
                <a:solidFill>
                  <a:srgbClr val="C00000"/>
                </a:solidFill>
                <a:latin typeface="Bookman Old Style" pitchFamily="18" charset="0"/>
              </a:rPr>
              <a:t>   </a:t>
            </a:r>
            <a:r>
              <a:rPr lang="el-GR" sz="2400" dirty="0" smtClean="0">
                <a:solidFill>
                  <a:srgbClr val="C00000"/>
                </a:solidFill>
                <a:latin typeface="Bookman Old Style" pitchFamily="18" charset="0"/>
              </a:rPr>
              <a:t>Έχοντας ως </a:t>
            </a:r>
            <a:r>
              <a:rPr lang="el-GR" sz="2400" dirty="0" smtClean="0">
                <a:solidFill>
                  <a:srgbClr val="C00000"/>
                </a:solidFill>
                <a:latin typeface="Bookman Old Style" pitchFamily="18" charset="0"/>
              </a:rPr>
              <a:t>αφετηρία το </a:t>
            </a:r>
            <a:r>
              <a:rPr lang="el-GR" sz="2400" dirty="0" smtClean="0">
                <a:solidFill>
                  <a:srgbClr val="C00000"/>
                </a:solidFill>
                <a:latin typeface="Bookman Old Style" pitchFamily="18" charset="0"/>
              </a:rPr>
              <a:t>αρχαίο ελληνικό θέατρο δημιουργεί ένα μνημειώδες έργο. Ο στίχος του είναι μουσικός γεμάτος συναίσθημα και πλαστικότητα. Η πλοκή στα έργα του είναι απλή το ΠΑΘΟΣ όμως είναι χειμαρρώδης και ο τρόπος του καθηλωτικός.</a:t>
            </a:r>
            <a:br>
              <a:rPr lang="el-GR" sz="2400" dirty="0" smtClean="0">
                <a:solidFill>
                  <a:srgbClr val="C00000"/>
                </a:solidFill>
                <a:latin typeface="Bookman Old Style" pitchFamily="18" charset="0"/>
              </a:rPr>
            </a:br>
            <a:r>
              <a:rPr lang="el-GR" sz="2400" dirty="0" smtClean="0">
                <a:solidFill>
                  <a:srgbClr val="C00000"/>
                </a:solidFill>
                <a:latin typeface="Bookman Old Style" pitchFamily="18" charset="0"/>
              </a:rPr>
              <a:t/>
            </a:r>
            <a:br>
              <a:rPr lang="el-GR" sz="2400" dirty="0" smtClean="0">
                <a:solidFill>
                  <a:srgbClr val="C00000"/>
                </a:solidFill>
                <a:latin typeface="Bookman Old Style" pitchFamily="18" charset="0"/>
              </a:rPr>
            </a:br>
            <a:endParaRPr lang="el-GR" sz="2400" dirty="0">
              <a:solidFill>
                <a:srgbClr val="C00000"/>
              </a:solidFill>
              <a:latin typeface="Bookman Old Style" pitchFamily="18" charset="0"/>
            </a:endParaRPr>
          </a:p>
        </p:txBody>
      </p:sp>
      <p:pic>
        <p:nvPicPr>
          <p:cNvPr id="4" name="3 - Εικόνα" descr="Jean_Racine.jpg"/>
          <p:cNvPicPr>
            <a:picLocks noChangeAspect="1"/>
          </p:cNvPicPr>
          <p:nvPr/>
        </p:nvPicPr>
        <p:blipFill>
          <a:blip r:embed="rId2" cstate="print"/>
          <a:stretch>
            <a:fillRect/>
          </a:stretch>
        </p:blipFill>
        <p:spPr>
          <a:xfrm>
            <a:off x="755576" y="3861048"/>
            <a:ext cx="3600400" cy="273630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C00000"/>
                </a:solidFill>
                <a:latin typeface="Bookman Old Style" pitchFamily="18" charset="0"/>
              </a:rPr>
              <a:t>          </a:t>
            </a:r>
            <a:r>
              <a:rPr lang="el-GR" dirty="0" smtClean="0">
                <a:solidFill>
                  <a:srgbClr val="C00000"/>
                </a:solidFill>
                <a:latin typeface="Bookman Old Style" pitchFamily="18" charset="0"/>
              </a:rPr>
              <a:t>Τα έργα </a:t>
            </a:r>
            <a:r>
              <a:rPr lang="el-GR" dirty="0" smtClean="0">
                <a:solidFill>
                  <a:srgbClr val="C00000"/>
                </a:solidFill>
                <a:latin typeface="Bookman Old Style" pitchFamily="18" charset="0"/>
              </a:rPr>
              <a:t>του</a:t>
            </a:r>
            <a:r>
              <a:rPr lang="el-GR" dirty="0" smtClean="0">
                <a:solidFill>
                  <a:srgbClr val="C00000"/>
                </a:solidFill>
                <a:latin typeface="Bookman Old Style" pitchFamily="18" charset="0"/>
              </a:rPr>
              <a:t> Ρακίνα</a:t>
            </a:r>
            <a:endParaRPr lang="el-GR" dirty="0"/>
          </a:p>
        </p:txBody>
      </p:sp>
      <p:sp>
        <p:nvSpPr>
          <p:cNvPr id="3" name="2 - Θέση περιεχομένου"/>
          <p:cNvSpPr>
            <a:spLocks noGrp="1"/>
          </p:cNvSpPr>
          <p:nvPr>
            <p:ph sz="quarter" idx="1"/>
          </p:nvPr>
        </p:nvSpPr>
        <p:spPr>
          <a:xfrm>
            <a:off x="609600" y="1628800"/>
            <a:ext cx="3886200" cy="5229199"/>
          </a:xfrm>
        </p:spPr>
        <p:txBody>
          <a:bodyPr/>
          <a:lstStyle/>
          <a:p>
            <a:pPr>
              <a:buFont typeface="Wingdings" pitchFamily="2" charset="2"/>
              <a:buChar char="v"/>
            </a:pPr>
            <a:r>
              <a:rPr lang="el-GR" dirty="0" smtClean="0">
                <a:solidFill>
                  <a:srgbClr val="C00000"/>
                </a:solidFill>
                <a:latin typeface="Bookman Old Style" pitchFamily="18" charset="0"/>
              </a:rPr>
              <a:t>Μιθριδάτης</a:t>
            </a:r>
            <a:endParaRPr lang="el-GR" dirty="0" smtClean="0">
              <a:solidFill>
                <a:srgbClr val="C00000"/>
              </a:solidFill>
              <a:latin typeface="Bookman Old Style" pitchFamily="18" charset="0"/>
            </a:endParaRPr>
          </a:p>
          <a:p>
            <a:pPr>
              <a:buFont typeface="Wingdings" pitchFamily="2" charset="2"/>
              <a:buChar char="v"/>
            </a:pPr>
            <a:endParaRPr lang="el-GR" dirty="0" smtClean="0">
              <a:solidFill>
                <a:srgbClr val="C00000"/>
              </a:solidFill>
              <a:latin typeface="Bookman Old Style" pitchFamily="18" charset="0"/>
            </a:endParaRPr>
          </a:p>
          <a:p>
            <a:pPr>
              <a:buFont typeface="Wingdings" pitchFamily="2" charset="2"/>
              <a:buChar char="v"/>
            </a:pPr>
            <a:r>
              <a:rPr lang="el-GR" dirty="0" smtClean="0">
                <a:solidFill>
                  <a:srgbClr val="C00000"/>
                </a:solidFill>
                <a:latin typeface="Bookman Old Style" pitchFamily="18" charset="0"/>
              </a:rPr>
              <a:t>Φαίδρα</a:t>
            </a:r>
          </a:p>
          <a:p>
            <a:pPr>
              <a:buFont typeface="Wingdings" pitchFamily="2" charset="2"/>
              <a:buChar char="v"/>
            </a:pPr>
            <a:endParaRPr lang="el-GR" dirty="0" smtClean="0">
              <a:solidFill>
                <a:srgbClr val="C00000"/>
              </a:solidFill>
              <a:latin typeface="Bookman Old Style" pitchFamily="18" charset="0"/>
            </a:endParaRPr>
          </a:p>
          <a:p>
            <a:pPr>
              <a:buFont typeface="Wingdings" pitchFamily="2" charset="2"/>
              <a:buChar char="v"/>
            </a:pPr>
            <a:r>
              <a:rPr lang="el-GR" dirty="0" smtClean="0">
                <a:solidFill>
                  <a:srgbClr val="C00000"/>
                </a:solidFill>
                <a:latin typeface="Bookman Old Style" pitchFamily="18" charset="0"/>
              </a:rPr>
              <a:t>Βερενίκη </a:t>
            </a:r>
            <a:r>
              <a:rPr lang="el-GR" dirty="0" smtClean="0">
                <a:solidFill>
                  <a:srgbClr val="C00000"/>
                </a:solidFill>
                <a:latin typeface="Bookman Old Style" pitchFamily="18" charset="0"/>
              </a:rPr>
              <a:t>και </a:t>
            </a:r>
            <a:r>
              <a:rPr lang="el-GR" dirty="0" smtClean="0">
                <a:solidFill>
                  <a:srgbClr val="C00000"/>
                </a:solidFill>
                <a:latin typeface="Bookman Old Style" pitchFamily="18" charset="0"/>
              </a:rPr>
              <a:t>Βρετανικός</a:t>
            </a:r>
          </a:p>
          <a:p>
            <a:pPr>
              <a:buFont typeface="Wingdings" pitchFamily="2" charset="2"/>
              <a:buChar char="v"/>
            </a:pPr>
            <a:endParaRPr lang="el-GR" dirty="0" smtClean="0">
              <a:solidFill>
                <a:srgbClr val="C00000"/>
              </a:solidFill>
              <a:latin typeface="Bookman Old Style" pitchFamily="18" charset="0"/>
            </a:endParaRPr>
          </a:p>
          <a:p>
            <a:pPr>
              <a:buFont typeface="Wingdings" pitchFamily="2" charset="2"/>
              <a:buChar char="v"/>
            </a:pPr>
            <a:r>
              <a:rPr lang="el-GR" dirty="0" smtClean="0">
                <a:solidFill>
                  <a:srgbClr val="C00000"/>
                </a:solidFill>
                <a:latin typeface="Bookman Old Style" pitchFamily="18" charset="0"/>
              </a:rPr>
              <a:t>Βαγιαζήτ και </a:t>
            </a:r>
            <a:r>
              <a:rPr lang="el-GR" dirty="0" err="1" smtClean="0">
                <a:solidFill>
                  <a:srgbClr val="C00000"/>
                </a:solidFill>
                <a:latin typeface="Bookman Old Style" pitchFamily="18" charset="0"/>
              </a:rPr>
              <a:t>Ατάλια</a:t>
            </a:r>
            <a:endParaRPr lang="el-GR" dirty="0" smtClean="0">
              <a:solidFill>
                <a:srgbClr val="C00000"/>
              </a:solidFill>
              <a:latin typeface="Bookman Old Style" pitchFamily="18" charset="0"/>
            </a:endParaRPr>
          </a:p>
          <a:p>
            <a:pPr>
              <a:buFont typeface="Wingdings" pitchFamily="2" charset="2"/>
              <a:buChar char="v"/>
            </a:pPr>
            <a:endParaRPr lang="el-GR" dirty="0" smtClean="0">
              <a:solidFill>
                <a:srgbClr val="C00000"/>
              </a:solidFill>
              <a:latin typeface="Bookman Old Style" pitchFamily="18" charset="0"/>
            </a:endParaRPr>
          </a:p>
        </p:txBody>
      </p:sp>
      <p:sp>
        <p:nvSpPr>
          <p:cNvPr id="4" name="3 - Θέση περιεχομένου"/>
          <p:cNvSpPr>
            <a:spLocks noGrp="1"/>
          </p:cNvSpPr>
          <p:nvPr>
            <p:ph sz="quarter" idx="2"/>
          </p:nvPr>
        </p:nvSpPr>
        <p:spPr>
          <a:xfrm>
            <a:off x="4844901" y="2132855"/>
            <a:ext cx="3886200" cy="4028711"/>
          </a:xfrm>
        </p:spPr>
        <p:txBody>
          <a:bodyPr/>
          <a:lstStyle/>
          <a:p>
            <a:pPr>
              <a:buFont typeface="Wingdings" pitchFamily="2" charset="2"/>
              <a:buChar char="v"/>
            </a:pPr>
            <a:endParaRPr lang="el-GR" dirty="0" smtClean="0">
              <a:solidFill>
                <a:srgbClr val="C00000"/>
              </a:solidFill>
              <a:latin typeface="Bookman Old Style" pitchFamily="18" charset="0"/>
            </a:endParaRPr>
          </a:p>
          <a:p>
            <a:pPr>
              <a:buFont typeface="Wingdings" pitchFamily="2" charset="2"/>
              <a:buChar char="v"/>
            </a:pPr>
            <a:endParaRPr lang="el-GR" dirty="0" smtClean="0">
              <a:solidFill>
                <a:srgbClr val="C00000"/>
              </a:solidFill>
              <a:latin typeface="Bookman Old Style" pitchFamily="18" charset="0"/>
            </a:endParaRPr>
          </a:p>
          <a:p>
            <a:pPr>
              <a:buFont typeface="Wingdings" pitchFamily="2" charset="2"/>
              <a:buChar char="v"/>
            </a:pPr>
            <a:endParaRPr lang="el-GR" dirty="0" smtClean="0">
              <a:solidFill>
                <a:srgbClr val="C00000"/>
              </a:solidFill>
              <a:latin typeface="Bookman Old Style" pitchFamily="18" charset="0"/>
            </a:endParaRPr>
          </a:p>
        </p:txBody>
      </p:sp>
      <p:pic>
        <p:nvPicPr>
          <p:cNvPr id="5" name="3 - Θέση περιεχομένου" descr="9mage0000239A.jpg"/>
          <p:cNvPicPr>
            <a:picLocks noChangeAspect="1"/>
          </p:cNvPicPr>
          <p:nvPr/>
        </p:nvPicPr>
        <p:blipFill>
          <a:blip r:embed="rId2" cstate="print"/>
          <a:stretch>
            <a:fillRect/>
          </a:stretch>
        </p:blipFill>
        <p:spPr>
          <a:xfrm>
            <a:off x="5220072" y="2132856"/>
            <a:ext cx="3168352" cy="352771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rgbClr val="C00000"/>
                </a:solidFill>
                <a:latin typeface="Bookman Old Style" pitchFamily="18" charset="0"/>
              </a:rPr>
              <a:t>Τα έργα του Ρακίνα</a:t>
            </a:r>
            <a:endParaRPr lang="el-GR" dirty="0"/>
          </a:p>
        </p:txBody>
      </p:sp>
      <p:sp>
        <p:nvSpPr>
          <p:cNvPr id="3" name="2 - Θέση περιεχομένου"/>
          <p:cNvSpPr>
            <a:spLocks noGrp="1"/>
          </p:cNvSpPr>
          <p:nvPr>
            <p:ph sz="quarter" idx="2"/>
          </p:nvPr>
        </p:nvSpPr>
        <p:spPr/>
        <p:txBody>
          <a:bodyPr/>
          <a:lstStyle/>
          <a:p>
            <a:pPr>
              <a:buNone/>
            </a:pPr>
            <a:r>
              <a:rPr lang="el-GR" dirty="0" smtClean="0"/>
              <a:t>	Η δεσποτεία ενός ηλικιωμένου άξεστου Ασιάτη αντιπαρατίθεται στην ευγενή κομψότητα μιας νεαρής ελληνίδας</a:t>
            </a:r>
            <a:endParaRPr lang="el-GR" dirty="0"/>
          </a:p>
        </p:txBody>
      </p:sp>
      <p:sp>
        <p:nvSpPr>
          <p:cNvPr id="4" name="3 - Θέση περιεχομένου"/>
          <p:cNvSpPr>
            <a:spLocks noGrp="1"/>
          </p:cNvSpPr>
          <p:nvPr>
            <p:ph sz="quarter" idx="4"/>
          </p:nvPr>
        </p:nvSpPr>
        <p:spPr/>
        <p:txBody>
          <a:bodyPr/>
          <a:lstStyle/>
          <a:p>
            <a:pPr>
              <a:buNone/>
            </a:pPr>
            <a:r>
              <a:rPr lang="el-GR" dirty="0" smtClean="0"/>
              <a:t>	Εμπνευσμένα από τον Ιππόλυτο του Ευριπίδη. Το αιμομικτικό πάθος της ηρωίδας θα συνδεθεί με το λόγο της ηθικής της κατάπτωσης</a:t>
            </a:r>
            <a:endParaRPr lang="el-GR" dirty="0"/>
          </a:p>
        </p:txBody>
      </p:sp>
      <p:sp>
        <p:nvSpPr>
          <p:cNvPr id="5" name="4 - Θέση κειμένου"/>
          <p:cNvSpPr>
            <a:spLocks noGrp="1"/>
          </p:cNvSpPr>
          <p:nvPr>
            <p:ph type="body" sz="quarter" idx="1"/>
          </p:nvPr>
        </p:nvSpPr>
        <p:spPr/>
        <p:txBody>
          <a:bodyPr>
            <a:normAutofit/>
          </a:bodyPr>
          <a:lstStyle/>
          <a:p>
            <a:r>
              <a:rPr lang="el-GR" sz="2400" dirty="0" smtClean="0"/>
              <a:t>Μιθριδάτης</a:t>
            </a:r>
            <a:endParaRPr lang="el-GR" sz="2400" dirty="0"/>
          </a:p>
        </p:txBody>
      </p:sp>
      <p:sp>
        <p:nvSpPr>
          <p:cNvPr id="6" name="5 - Θέση κειμένου"/>
          <p:cNvSpPr>
            <a:spLocks noGrp="1"/>
          </p:cNvSpPr>
          <p:nvPr>
            <p:ph type="body" sz="quarter" idx="3"/>
          </p:nvPr>
        </p:nvSpPr>
        <p:spPr/>
        <p:txBody>
          <a:bodyPr>
            <a:normAutofit/>
          </a:bodyPr>
          <a:lstStyle/>
          <a:p>
            <a:r>
              <a:rPr lang="el-GR" sz="2400" dirty="0" smtClean="0"/>
              <a:t>Φαίδρα</a:t>
            </a:r>
            <a:endParaRPr lang="el-GR"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318</TotalTime>
  <Words>411</Words>
  <Application>Microsoft Office PowerPoint</Application>
  <PresentationFormat>Προβολή στην οθόνη (4:3)</PresentationFormat>
  <Paragraphs>111</Paragraphs>
  <Slides>23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Διάμεσος</vt:lpstr>
      <vt:lpstr>Γαλλία 17ος αιώνας</vt:lpstr>
      <vt:lpstr>ΓΑΛΛΙΑ-Επίκεντρο θεατρικού πολιτισμού(17ος αιώνας)</vt:lpstr>
      <vt:lpstr>ΠΙΕΡ ΚΟΡΝΕΙΓ (1606-1684)</vt:lpstr>
      <vt:lpstr>ΠΙΕΡ ΚΟΡΝΕΙΓ</vt:lpstr>
      <vt:lpstr>Τα έργα του Κορνέιγ</vt:lpstr>
      <vt:lpstr>Άλλα έργα του Κορνέιγ</vt:lpstr>
      <vt:lpstr>    ΖΑΝ ΡΑΣΙΝ (1639-1699)</vt:lpstr>
      <vt:lpstr>          Τα έργα του Ρακίνα</vt:lpstr>
      <vt:lpstr>Τα έργα του Ρακίνα</vt:lpstr>
      <vt:lpstr>Τα έργα του Ρακίνα</vt:lpstr>
      <vt:lpstr>Μολιέρος ή Ζαν-Μπατίστ Ποκλέν</vt:lpstr>
      <vt:lpstr>     ΜΟΛΙΕΡΟΣ (1621-1673)</vt:lpstr>
      <vt:lpstr>Πρώτα έργα</vt:lpstr>
      <vt:lpstr>Η αναγνώριση</vt:lpstr>
      <vt:lpstr>Οι ήρωες του Μολιέρου</vt:lpstr>
      <vt:lpstr>         ΤΑ ΕΡΓΑ ΤΟΥ</vt:lpstr>
      <vt:lpstr>Ο ΑΡΧΟΝΤΟΧΩΡΙΑΤΗΣ</vt:lpstr>
      <vt:lpstr>Ο ΦΙΛΑΡΓΥΡΟΣ</vt:lpstr>
      <vt:lpstr>Ο ΜΙΣΑΝΘΡΩΠΟΣ</vt:lpstr>
      <vt:lpstr>ΚΑΤΑ ΦΑΝΤΑΣΙΑΝ ΑΣΘΕΝΗΣ</vt:lpstr>
      <vt:lpstr>Δον Ζουάν</vt:lpstr>
      <vt:lpstr>Ο ΤΑΡΤΟΥΦΟΣ</vt:lpstr>
      <vt:lpstr>Κορνέιγ, Ρασίν και Μολιέρος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artpc</dc:creator>
  <cp:lastModifiedBy>CMAMD</cp:lastModifiedBy>
  <cp:revision>37</cp:revision>
  <dcterms:created xsi:type="dcterms:W3CDTF">2013-12-08T15:15:41Z</dcterms:created>
  <dcterms:modified xsi:type="dcterms:W3CDTF">2015-01-18T22:09:56Z</dcterms:modified>
</cp:coreProperties>
</file>