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4" r:id="rId8"/>
    <p:sldId id="265" r:id="rId9"/>
    <p:sldId id="266" r:id="rId10"/>
    <p:sldId id="262" r:id="rId11"/>
    <p:sldId id="263" r:id="rId12"/>
    <p:sldId id="267" r:id="rId13"/>
    <p:sldId id="268" r:id="rId14"/>
    <p:sldId id="269" r:id="rId15"/>
    <p:sldId id="270" r:id="rId16"/>
    <p:sldId id="271" r:id="rId17"/>
    <p:sldId id="276" r:id="rId18"/>
    <p:sldId id="272" r:id="rId19"/>
    <p:sldId id="273" r:id="rId20"/>
    <p:sldId id="274" r:id="rId21"/>
    <p:sldId id="275" r:id="rId22"/>
  </p:sldIdLst>
  <p:sldSz cx="12192000" cy="6858000"/>
  <p:notesSz cx="6761163" cy="99425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14"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3D6C291-63F0-4C0B-86E9-801BFD33CFC0}" type="datetimeFigureOut">
              <a:rPr lang="el-GR" smtClean="0"/>
              <a:pPr/>
              <a:t>30/5/2021</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F655D8-6D2E-4638-A85D-46D121B904D6}" type="slidenum">
              <a:rPr lang="el-GR" smtClean="0"/>
              <a:pPr/>
              <a:t>‹#›</a:t>
            </a:fld>
            <a:endParaRPr lang="el-G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2970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3D6C291-63F0-4C0B-86E9-801BFD33CFC0}" type="datetimeFigureOut">
              <a:rPr lang="el-GR" smtClean="0"/>
              <a:pPr/>
              <a:t>30/5/2021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299299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3D6C291-63F0-4C0B-86E9-801BFD33CFC0}" type="datetimeFigureOut">
              <a:rPr lang="el-GR" smtClean="0"/>
              <a:pPr/>
              <a:t>30/5/2021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266304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3D6C291-63F0-4C0B-86E9-801BFD33CFC0}" type="datetimeFigureOut">
              <a:rPr lang="el-GR" smtClean="0"/>
              <a:pPr/>
              <a:t>30/5/2021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290845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3D6C291-63F0-4C0B-86E9-801BFD33CFC0}" type="datetimeFigureOut">
              <a:rPr lang="el-GR" smtClean="0"/>
              <a:pPr/>
              <a:t>30/5/2021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F655D8-6D2E-4638-A85D-46D121B904D6}" type="slidenum">
              <a:rPr lang="el-GR" smtClean="0"/>
              <a:pPr/>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9483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3D6C291-63F0-4C0B-86E9-801BFD33CFC0}" type="datetimeFigureOut">
              <a:rPr lang="el-GR" smtClean="0"/>
              <a:pPr/>
              <a:t>30/5/2021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51051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3D6C291-63F0-4C0B-86E9-801BFD33CFC0}" type="datetimeFigureOut">
              <a:rPr lang="el-GR" smtClean="0"/>
              <a:pPr/>
              <a:t>30/5/2021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26328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3D6C291-63F0-4C0B-86E9-801BFD33CFC0}" type="datetimeFigureOut">
              <a:rPr lang="el-GR" smtClean="0"/>
              <a:pPr/>
              <a:t>30/5/2021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8669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6C291-63F0-4C0B-86E9-801BFD33CFC0}" type="datetimeFigureOut">
              <a:rPr lang="el-GR" smtClean="0"/>
              <a:pPr/>
              <a:t>30/5/2021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327147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3D6C291-63F0-4C0B-86E9-801BFD33CFC0}" type="datetimeFigureOut">
              <a:rPr lang="el-GR" smtClean="0"/>
              <a:pPr/>
              <a:t>30/5/2021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249567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3D6C291-63F0-4C0B-86E9-801BFD33CFC0}" type="datetimeFigureOut">
              <a:rPr lang="el-GR" smtClean="0"/>
              <a:pPr/>
              <a:t>30/5/2021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3995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3D6C291-63F0-4C0B-86E9-801BFD33CFC0}" type="datetimeFigureOut">
              <a:rPr lang="el-GR" smtClean="0"/>
              <a:pPr/>
              <a:t>30/5/2021</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F655D8-6D2E-4638-A85D-46D121B904D6}" type="slidenum">
              <a:rPr lang="el-GR" smtClean="0"/>
              <a:pPr/>
              <a:t>‹#›</a:t>
            </a:fld>
            <a:endParaRPr lang="el-GR"/>
          </a:p>
        </p:txBody>
      </p:sp>
    </p:spTree>
    <p:extLst>
      <p:ext uri="{BB962C8B-B14F-4D97-AF65-F5344CB8AC3E}">
        <p14:creationId xmlns="" xmlns:p14="http://schemas.microsoft.com/office/powerpoint/2010/main" val="135540319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32103" y="223349"/>
            <a:ext cx="10722713" cy="3080024"/>
          </a:xfrm>
        </p:spPr>
        <p:txBody>
          <a:bodyPr>
            <a:normAutofit/>
          </a:bodyPr>
          <a:lstStyle/>
          <a:p>
            <a:r>
              <a:rPr lang="el-GR" sz="6000" dirty="0" smtClean="0"/>
              <a:t>Η επιδραση του φωτοσ στην αναπτυξη των φυτων</a:t>
            </a:r>
            <a:endParaRPr lang="el-GR" sz="6000" dirty="0"/>
          </a:p>
        </p:txBody>
      </p:sp>
      <p:sp>
        <p:nvSpPr>
          <p:cNvPr id="8" name="Ορθογώνιο 7"/>
          <p:cNvSpPr/>
          <p:nvPr/>
        </p:nvSpPr>
        <p:spPr>
          <a:xfrm>
            <a:off x="5770441" y="3217171"/>
            <a:ext cx="45719" cy="369332"/>
          </a:xfrm>
          <a:prstGeom prst="rect">
            <a:avLst/>
          </a:prstGeom>
        </p:spPr>
        <p:txBody>
          <a:bodyPr wrap="square">
            <a:spAutoFit/>
          </a:bodyPr>
          <a:lstStyle/>
          <a:p>
            <a:r>
              <a:rPr lang="el-GR" b="0" dirty="0" smtClean="0">
                <a:effectLst/>
              </a:rPr>
              <a:t> </a:t>
            </a:r>
            <a:endParaRPr lang="el-GR" dirty="0"/>
          </a:p>
        </p:txBody>
      </p:sp>
      <p:sp>
        <p:nvSpPr>
          <p:cNvPr id="9" name="AutoShape 2" descr="Ηλίανθος - Ηλιοτρόπιο: θεραπευτικός, αλλά και μία καλή επένδυση - Προϊόντα  της Φύσης"/>
          <p:cNvSpPr>
            <a:spLocks noGrp="1" noChangeAspect="1" noChangeArrowheads="1"/>
          </p:cNvSpPr>
          <p:nvPr>
            <p:ph type="subTitle" idx="1"/>
          </p:nvPr>
        </p:nvSpPr>
        <p:spPr bwMode="auto">
          <a:xfrm>
            <a:off x="4102896" y="4404220"/>
            <a:ext cx="3191741" cy="50533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l-GR" sz="1800" dirty="0" smtClean="0"/>
              <a:t>Γιώργος Μουμουλίδης</a:t>
            </a:r>
          </a:p>
          <a:p>
            <a:r>
              <a:rPr lang="el-GR" sz="1800" dirty="0" smtClean="0"/>
              <a:t>Τμήμα Γ1   </a:t>
            </a:r>
          </a:p>
          <a:p>
            <a:r>
              <a:rPr lang="el-GR" sz="1800" dirty="0" smtClean="0"/>
              <a:t>1</a:t>
            </a:r>
            <a:r>
              <a:rPr lang="el-GR" sz="1800" baseline="30000" dirty="0" smtClean="0"/>
              <a:t>ο</a:t>
            </a:r>
            <a:r>
              <a:rPr lang="el-GR" sz="1800" dirty="0" smtClean="0"/>
              <a:t> Γυμνάσιο Πτολεμαΐδας </a:t>
            </a:r>
          </a:p>
          <a:p>
            <a:r>
              <a:rPr lang="el-GR" sz="1800" dirty="0" smtClean="0"/>
              <a:t>2020-2021</a:t>
            </a:r>
            <a:endParaRPr lang="el-GR" sz="1800" dirty="0"/>
          </a:p>
        </p:txBody>
      </p:sp>
      <p:sp>
        <p:nvSpPr>
          <p:cNvPr id="10" name="AutoShape 4" descr="Ηλίανθος - Ηλιοτρόπιο: θεραπευτικός, αλλά και μία καλή επένδυση - Προϊόντα  της Φύσης"/>
          <p:cNvSpPr>
            <a:spLocks noChangeAspect="1" noChangeArrowheads="1"/>
          </p:cNvSpPr>
          <p:nvPr/>
        </p:nvSpPr>
        <p:spPr bwMode="auto">
          <a:xfrm>
            <a:off x="155575" y="-144463"/>
            <a:ext cx="989484"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0" name="Picture 6" descr="ΗΛΙΟΤΡΟΠΙΟ ΚΙΤΡΙΝΟ GIANT YELLOW | Χρυσόπουλος Γεωπονικά | Χρυσούπολη Καβάλα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2187" y="3838832"/>
            <a:ext cx="1698722" cy="1698722"/>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Κάθε φυτό έχει τη δική του υπερηχητική «υπογραφή» σε περίπτωση  στρεσαρίσματος | in.g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66624" y="3838832"/>
            <a:ext cx="2466975" cy="1847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97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1681" y="525162"/>
            <a:ext cx="9872871" cy="4038600"/>
          </a:xfrm>
        </p:spPr>
        <p:txBody>
          <a:bodyPr>
            <a:normAutofit/>
          </a:bodyPr>
          <a:lstStyle/>
          <a:p>
            <a:pPr>
              <a:buNone/>
            </a:pPr>
            <a:r>
              <a:rPr lang="el-GR" dirty="0" smtClean="0"/>
              <a:t> </a:t>
            </a:r>
            <a:r>
              <a:rPr lang="el-GR" u="sng" dirty="0" smtClean="0"/>
              <a:t>Παρουσίαση του </a:t>
            </a:r>
            <a:r>
              <a:rPr lang="el-GR" u="sng" dirty="0" smtClean="0"/>
              <a:t>προβλήματος</a:t>
            </a:r>
          </a:p>
          <a:p>
            <a:r>
              <a:rPr lang="el-GR" dirty="0" smtClean="0"/>
              <a:t>Στην </a:t>
            </a:r>
            <a:r>
              <a:rPr lang="el-GR" dirty="0" smtClean="0"/>
              <a:t>συγκεκριμένη έρευνα θα μελετήσουμε το πόσο σημαντικό </a:t>
            </a:r>
            <a:r>
              <a:rPr lang="el-GR" dirty="0" smtClean="0"/>
              <a:t>είναι </a:t>
            </a:r>
            <a:r>
              <a:rPr lang="el-GR" dirty="0" smtClean="0"/>
              <a:t>το φως για την ανάπτυξη των </a:t>
            </a:r>
            <a:r>
              <a:rPr lang="el-GR" dirty="0" smtClean="0"/>
              <a:t>φυτών. </a:t>
            </a:r>
            <a:r>
              <a:rPr lang="el-GR" dirty="0" smtClean="0"/>
              <a:t>Δηλαδή θα παρατηρήσουμε την φακή υπό συνθήκες φωτός και αντίστοιχα υπό συνθήκες σκιάς και θα δούμε σε ποία περίπτωση </a:t>
            </a:r>
            <a:r>
              <a:rPr lang="el-GR" dirty="0" smtClean="0"/>
              <a:t>αναπτύσσεται </a:t>
            </a:r>
            <a:r>
              <a:rPr lang="el-GR" dirty="0" smtClean="0"/>
              <a:t>καλύτερα</a:t>
            </a:r>
            <a:r>
              <a:rPr lang="el-GR" dirty="0" smtClean="0"/>
              <a:t>.</a:t>
            </a:r>
          </a:p>
          <a:p>
            <a:pPr>
              <a:buNone/>
            </a:pPr>
            <a:endParaRPr lang="el-GR" dirty="0" smtClean="0"/>
          </a:p>
          <a:p>
            <a:pPr>
              <a:buNone/>
            </a:pPr>
            <a:r>
              <a:rPr lang="el-GR" u="sng" dirty="0" smtClean="0"/>
              <a:t>Παρουσίαση του σκοπού της </a:t>
            </a:r>
            <a:r>
              <a:rPr lang="el-GR" u="sng" dirty="0" smtClean="0"/>
              <a:t>έρευνας</a:t>
            </a:r>
            <a:endParaRPr lang="el-GR" u="sng" dirty="0" smtClean="0"/>
          </a:p>
          <a:p>
            <a:r>
              <a:rPr lang="el-GR" dirty="0" smtClean="0"/>
              <a:t>Αναρωτηθήκαμε , πώς θα συμπεριφερθεί ένα φυτό </a:t>
            </a:r>
            <a:r>
              <a:rPr lang="el-GR" dirty="0" smtClean="0"/>
              <a:t>εάν, </a:t>
            </a:r>
            <a:r>
              <a:rPr lang="el-GR" dirty="0" smtClean="0"/>
              <a:t>αφότου </a:t>
            </a:r>
            <a:r>
              <a:rPr lang="el-GR" dirty="0" smtClean="0"/>
              <a:t>φυτρώσει, </a:t>
            </a:r>
            <a:r>
              <a:rPr lang="el-GR" dirty="0" smtClean="0"/>
              <a:t>βρίσκεται υπό συνθήκες ελάχιστου </a:t>
            </a:r>
            <a:r>
              <a:rPr lang="el-GR" dirty="0" smtClean="0"/>
              <a:t>φωτός. </a:t>
            </a:r>
            <a:r>
              <a:rPr lang="el-GR" dirty="0" smtClean="0"/>
              <a:t>Έτσι με αυτή την έρευνα θέλουμε να ξεκαθαρίσουμε εάν πράγματι το φώς παίζει ρόλο στην ανάπτυξή τους.</a:t>
            </a:r>
          </a:p>
          <a:p>
            <a:endParaRPr lang="el-GR" dirty="0" smtClean="0"/>
          </a:p>
          <a:p>
            <a:endParaRPr lang="el-GR" dirty="0"/>
          </a:p>
        </p:txBody>
      </p:sp>
    </p:spTree>
    <p:extLst>
      <p:ext uri="{BB962C8B-B14F-4D97-AF65-F5344CB8AC3E}">
        <p14:creationId xmlns="" xmlns:p14="http://schemas.microsoft.com/office/powerpoint/2010/main" val="4162058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700" dirty="0" smtClean="0"/>
              <a:t>Παρουσίαση των κοινωνικών αναγκών που εξυπηρετεί η έρευνα</a:t>
            </a:r>
            <a:r>
              <a:rPr lang="el-GR" dirty="0" smtClean="0"/>
              <a:t/>
            </a:r>
            <a:br>
              <a:rPr lang="el-GR" dirty="0" smtClean="0"/>
            </a:br>
            <a:endParaRPr lang="el-GR" dirty="0"/>
          </a:p>
        </p:txBody>
      </p:sp>
      <p:sp>
        <p:nvSpPr>
          <p:cNvPr id="3" name="2 - Θέση περιεχομένου"/>
          <p:cNvSpPr>
            <a:spLocks noGrp="1"/>
          </p:cNvSpPr>
          <p:nvPr>
            <p:ph idx="1"/>
          </p:nvPr>
        </p:nvSpPr>
        <p:spPr>
          <a:xfrm>
            <a:off x="973183" y="1286692"/>
            <a:ext cx="9872871" cy="4038600"/>
          </a:xfrm>
        </p:spPr>
        <p:txBody>
          <a:bodyPr/>
          <a:lstStyle/>
          <a:p>
            <a:pPr>
              <a:buNone/>
            </a:pPr>
            <a:r>
              <a:rPr lang="el-GR" dirty="0" smtClean="0"/>
              <a:t> </a:t>
            </a:r>
            <a:r>
              <a:rPr lang="el-GR" dirty="0" smtClean="0"/>
              <a:t>Η </a:t>
            </a:r>
            <a:r>
              <a:rPr lang="el-GR" dirty="0" smtClean="0"/>
              <a:t>έρευνα αυτή απευθύνεται σε ένα ευρύτερο κοινωνικό πλαίσιο. Απευθύνεται κυρίως σε αγρότες αλλά και σε ερασιτέχνες μικροκαλλιεργητές οι οποίοι μπορεί να σπέρνουν μικρά φυτά σε γλάστρες. Είναι λοιπόν χρήσιμο να ξέρουμε ποιοι παράγοντες επηρεάζουν την πλήρη ανάπτυξη του φυτού.</a:t>
            </a:r>
          </a:p>
          <a:p>
            <a:pPr>
              <a:buNone/>
            </a:pPr>
            <a:endParaRPr lang="el-GR" dirty="0" smtClean="0"/>
          </a:p>
        </p:txBody>
      </p:sp>
      <p:pic>
        <p:nvPicPr>
          <p:cNvPr id="2053" name="Picture 5" descr="70 εκατομμύρια ευρώ για 5.000 μικροκαλλιεργητές σε ολόκληρη τη χώρα |  AgrinioPress"/>
          <p:cNvPicPr>
            <a:picLocks noChangeAspect="1" noChangeArrowheads="1"/>
          </p:cNvPicPr>
          <p:nvPr/>
        </p:nvPicPr>
        <p:blipFill>
          <a:blip r:embed="rId2" cstate="print"/>
          <a:srcRect/>
          <a:stretch>
            <a:fillRect/>
          </a:stretch>
        </p:blipFill>
        <p:spPr bwMode="auto">
          <a:xfrm>
            <a:off x="2937965" y="2670327"/>
            <a:ext cx="5892527" cy="38376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29937" y="1001485"/>
            <a:ext cx="9875520" cy="1356360"/>
          </a:xfrm>
        </p:spPr>
        <p:txBody>
          <a:bodyPr/>
          <a:lstStyle/>
          <a:p>
            <a:r>
              <a:rPr lang="el-GR" sz="2400" dirty="0" smtClean="0"/>
              <a:t>Υπόθεση</a:t>
            </a:r>
            <a:r>
              <a:rPr lang="el-GR" dirty="0" smtClean="0"/>
              <a:t/>
            </a:r>
            <a:br>
              <a:rPr lang="el-GR" dirty="0" smtClean="0"/>
            </a:br>
            <a:endParaRPr lang="el-GR" dirty="0"/>
          </a:p>
        </p:txBody>
      </p:sp>
      <p:sp>
        <p:nvSpPr>
          <p:cNvPr id="3" name="2 - Θέση περιεχομένου"/>
          <p:cNvSpPr>
            <a:spLocks noGrp="1"/>
          </p:cNvSpPr>
          <p:nvPr>
            <p:ph idx="1"/>
          </p:nvPr>
        </p:nvSpPr>
        <p:spPr>
          <a:xfrm>
            <a:off x="973183" y="2070463"/>
            <a:ext cx="3664132" cy="4787537"/>
          </a:xfrm>
        </p:spPr>
        <p:txBody>
          <a:bodyPr/>
          <a:lstStyle/>
          <a:p>
            <a:r>
              <a:rPr lang="el-GR" dirty="0" smtClean="0"/>
              <a:t>Υποθέτουμε ότι </a:t>
            </a:r>
            <a:r>
              <a:rPr lang="el-GR" dirty="0" smtClean="0"/>
              <a:t>η φακές που αναπτύσσονται στην σκιά θα είναι πιο αδύναμα και με λιγότερο πράσινο στα φύλλα τους γιατί δεν θα μπορούν να εκτελέσουν τις διάφορες ιδιότητες όπως την φωτοσύνθεση</a:t>
            </a:r>
          </a:p>
          <a:p>
            <a:pPr>
              <a:buNone/>
            </a:pPr>
            <a:endParaRPr lang="el-GR" dirty="0"/>
          </a:p>
        </p:txBody>
      </p:sp>
      <p:pic>
        <p:nvPicPr>
          <p:cNvPr id="6148" name="Picture 4" descr="Η καλλιέργεια της φακής - Farmacon - Blog - Η #1 online αγροτική εφαρμογή"/>
          <p:cNvPicPr>
            <a:picLocks noChangeAspect="1" noChangeArrowheads="1"/>
          </p:cNvPicPr>
          <p:nvPr/>
        </p:nvPicPr>
        <p:blipFill>
          <a:blip r:embed="rId2" cstate="print"/>
          <a:srcRect/>
          <a:stretch>
            <a:fillRect/>
          </a:stretch>
        </p:blipFill>
        <p:spPr bwMode="auto">
          <a:xfrm>
            <a:off x="5798730" y="1299276"/>
            <a:ext cx="4207419" cy="3685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7685" y="518160"/>
            <a:ext cx="9875520" cy="735874"/>
          </a:xfrm>
        </p:spPr>
        <p:txBody>
          <a:bodyPr>
            <a:normAutofit fontScale="90000"/>
          </a:bodyPr>
          <a:lstStyle/>
          <a:p>
            <a:r>
              <a:rPr lang="el-GR" sz="2700" dirty="0" smtClean="0"/>
              <a:t>Περιγραφή </a:t>
            </a:r>
            <a:r>
              <a:rPr lang="el-GR" sz="2700" dirty="0" smtClean="0"/>
              <a:t>ερευνητικής μεθόδου (μεθοδολογία) </a:t>
            </a:r>
            <a:r>
              <a:rPr lang="el-GR" sz="2400" dirty="0" smtClean="0"/>
              <a:t>:</a:t>
            </a:r>
            <a:r>
              <a:rPr lang="el-GR" dirty="0" smtClean="0"/>
              <a:t> </a:t>
            </a:r>
            <a:br>
              <a:rPr lang="el-GR" dirty="0" smtClean="0"/>
            </a:br>
            <a:endParaRPr lang="el-GR" dirty="0"/>
          </a:p>
        </p:txBody>
      </p:sp>
      <p:sp>
        <p:nvSpPr>
          <p:cNvPr id="3" name="2 - Θέση περιεχομένου"/>
          <p:cNvSpPr>
            <a:spLocks noGrp="1"/>
          </p:cNvSpPr>
          <p:nvPr>
            <p:ph idx="1"/>
          </p:nvPr>
        </p:nvSpPr>
        <p:spPr>
          <a:xfrm>
            <a:off x="1143000" y="1084217"/>
            <a:ext cx="9872871" cy="5011783"/>
          </a:xfrm>
        </p:spPr>
        <p:txBody>
          <a:bodyPr>
            <a:normAutofit fontScale="92500"/>
          </a:bodyPr>
          <a:lstStyle/>
          <a:p>
            <a:pPr lvl="0"/>
            <a:r>
              <a:rPr lang="el-GR" dirty="0" smtClean="0"/>
              <a:t>Στην </a:t>
            </a:r>
            <a:r>
              <a:rPr lang="el-GR" dirty="0" smtClean="0"/>
              <a:t>αρχή πήραμε 2 κουπάκια από γιαούρτι και τα καθαρίσαμε</a:t>
            </a:r>
            <a:r>
              <a:rPr lang="el-GR" dirty="0" smtClean="0"/>
              <a:t>.</a:t>
            </a:r>
            <a:r>
              <a:rPr lang="el-GR" dirty="0" smtClean="0"/>
              <a:t> </a:t>
            </a:r>
          </a:p>
          <a:p>
            <a:pPr lvl="0"/>
            <a:r>
              <a:rPr lang="el-GR" dirty="0" smtClean="0"/>
              <a:t>Τοποθετήσαμε στο καθένα μια στρώση βαμβάκι</a:t>
            </a:r>
            <a:r>
              <a:rPr lang="el-GR" dirty="0" smtClean="0"/>
              <a:t>.</a:t>
            </a:r>
            <a:r>
              <a:rPr lang="el-GR" dirty="0" smtClean="0"/>
              <a:t> </a:t>
            </a:r>
          </a:p>
          <a:p>
            <a:pPr lvl="0"/>
            <a:r>
              <a:rPr lang="el-GR" dirty="0" smtClean="0"/>
              <a:t>Έπειτα ‘σπείραμε’ μια στρώση φακές πάνω από το βαμβάκι</a:t>
            </a:r>
            <a:r>
              <a:rPr lang="el-GR" dirty="0" smtClean="0"/>
              <a:t>.</a:t>
            </a:r>
            <a:r>
              <a:rPr lang="el-GR" dirty="0" smtClean="0"/>
              <a:t> </a:t>
            </a:r>
          </a:p>
          <a:p>
            <a:pPr lvl="0"/>
            <a:r>
              <a:rPr lang="el-GR" dirty="0" smtClean="0"/>
              <a:t>Πάνω από την στρώση με τις φακές , τοποθετήσαμε μια επιπλέον στρώση από βαμβάκι μαζί με μερικές σταγόνες νερό</a:t>
            </a:r>
            <a:r>
              <a:rPr lang="el-GR" dirty="0" smtClean="0"/>
              <a:t>.</a:t>
            </a:r>
            <a:r>
              <a:rPr lang="el-GR" dirty="0" smtClean="0"/>
              <a:t> </a:t>
            </a:r>
            <a:br>
              <a:rPr lang="el-GR" dirty="0" smtClean="0"/>
            </a:br>
            <a:r>
              <a:rPr lang="el-GR" dirty="0" smtClean="0"/>
              <a:t>Βάλαμε και τα δύο κουπάκια σε ένα δροσερό και σκοτεινό μέρος , ποτίζοντας τα με ελάχιστες σταγόνες νερό κάθε 3 μέρες , έως ότου φυτρώσουν (δηλαδή για περίπου 8 ημέρες</a:t>
            </a:r>
            <a:r>
              <a:rPr lang="el-GR" dirty="0" smtClean="0"/>
              <a:t>)</a:t>
            </a:r>
            <a:r>
              <a:rPr lang="el-GR" dirty="0" smtClean="0"/>
              <a:t> </a:t>
            </a:r>
          </a:p>
          <a:p>
            <a:r>
              <a:rPr lang="el-GR" dirty="0" smtClean="0"/>
              <a:t>Στην </a:t>
            </a:r>
            <a:r>
              <a:rPr lang="el-GR" dirty="0" smtClean="0"/>
              <a:t>συνέχεια , τοποθετήσαμε το ένα κουπάκι σε έναν διάδρομο με λιγοστό φως και το άλλο κουπάκι σε ένα παράθυρο με άπλετο φως ποτίζοντάς τα κάθε όποτε το χρειάζονταν , βγάζοντας φωτογραφίες , μετρώντας το ύψος του καθενός και καταγράφοντάς το, και παρατηρώντας αν αναπτύσσονται και αν αλλάζουν χρώμα </a:t>
            </a:r>
            <a:r>
              <a:rPr lang="el-GR" dirty="0" smtClean="0"/>
              <a:t>.</a:t>
            </a:r>
            <a:r>
              <a:rPr lang="el-GR" dirty="0" smtClean="0"/>
              <a:t> </a:t>
            </a:r>
          </a:p>
          <a:p>
            <a:r>
              <a:rPr lang="el-GR" dirty="0" smtClean="0"/>
              <a:t> </a:t>
            </a:r>
            <a:r>
              <a:rPr lang="el-GR" dirty="0" smtClean="0"/>
              <a:t>Έπειτα καταγράψαμε τα </a:t>
            </a:r>
            <a:r>
              <a:rPr lang="el-GR" dirty="0" smtClean="0"/>
              <a:t>αποτελέσματα</a:t>
            </a:r>
            <a:r>
              <a:rPr lang="el-GR" dirty="0" smtClean="0"/>
              <a:t> </a:t>
            </a:r>
          </a:p>
          <a:p>
            <a:r>
              <a:rPr lang="el-GR" dirty="0" smtClean="0"/>
              <a:t>Τέλος </a:t>
            </a:r>
            <a:r>
              <a:rPr lang="el-GR" dirty="0" smtClean="0"/>
              <a:t>, καταλήξαμε στα συμπεράσματά </a:t>
            </a:r>
            <a:r>
              <a:rPr lang="el-GR" dirty="0" smtClean="0"/>
              <a:t>μας</a:t>
            </a:r>
            <a:r>
              <a:rPr lang="el-GR" dirty="0" smtClean="0"/>
              <a:t> </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Μεταβλητές-σταθερές- ορισμοί:</a:t>
            </a:r>
            <a:endParaRPr lang="el-GR" sz="2400" dirty="0"/>
          </a:p>
        </p:txBody>
      </p:sp>
      <p:sp>
        <p:nvSpPr>
          <p:cNvPr id="3" name="2 - Θέση περιεχομένου"/>
          <p:cNvSpPr>
            <a:spLocks noGrp="1"/>
          </p:cNvSpPr>
          <p:nvPr>
            <p:ph idx="1"/>
          </p:nvPr>
        </p:nvSpPr>
        <p:spPr/>
        <p:txBody>
          <a:bodyPr>
            <a:normAutofit/>
          </a:bodyPr>
          <a:lstStyle/>
          <a:p>
            <a:pPr>
              <a:buNone/>
            </a:pPr>
            <a:r>
              <a:rPr lang="el-GR" dirty="0" smtClean="0"/>
              <a:t>Μεταβλητές</a:t>
            </a:r>
            <a:r>
              <a:rPr lang="el-GR" dirty="0" smtClean="0"/>
              <a:t>: </a:t>
            </a:r>
            <a:endParaRPr lang="el-GR" dirty="0" smtClean="0"/>
          </a:p>
          <a:p>
            <a:r>
              <a:rPr lang="el-GR" dirty="0" smtClean="0"/>
              <a:t>ανεξάρτητη:      μέρες</a:t>
            </a:r>
            <a:r>
              <a:rPr lang="el-GR" dirty="0" smtClean="0"/>
              <a:t> </a:t>
            </a:r>
          </a:p>
          <a:p>
            <a:r>
              <a:rPr lang="el-GR" dirty="0" smtClean="0"/>
              <a:t>εξαρτημένη:      φώς </a:t>
            </a:r>
            <a:r>
              <a:rPr lang="el-GR" dirty="0" smtClean="0"/>
              <a:t>και σκιά</a:t>
            </a:r>
          </a:p>
          <a:p>
            <a:r>
              <a:rPr lang="el-GR" dirty="0" smtClean="0"/>
              <a:t> </a:t>
            </a:r>
            <a:r>
              <a:rPr lang="el-GR" dirty="0" smtClean="0"/>
              <a:t>ελεγχόμενες:     νερό </a:t>
            </a:r>
            <a:r>
              <a:rPr lang="el-GR" dirty="0" smtClean="0"/>
              <a:t>, ώρα </a:t>
            </a:r>
            <a:r>
              <a:rPr lang="el-GR" dirty="0" smtClean="0"/>
              <a:t>μετρήσεων</a:t>
            </a:r>
            <a:r>
              <a:rPr lang="el-GR" dirty="0" smtClean="0"/>
              <a:t> </a:t>
            </a:r>
            <a:endParaRPr lang="el-GR" dirty="0" smtClean="0"/>
          </a:p>
          <a:p>
            <a:pPr lvl="0">
              <a:buNone/>
            </a:pPr>
            <a:r>
              <a:rPr lang="el-GR" dirty="0" smtClean="0"/>
              <a:t>Όρια:</a:t>
            </a:r>
          </a:p>
          <a:p>
            <a:pPr lvl="0"/>
            <a:r>
              <a:rPr lang="el-GR" dirty="0" smtClean="0"/>
              <a:t>υπόθεση </a:t>
            </a:r>
            <a:r>
              <a:rPr lang="el-GR" dirty="0" smtClean="0"/>
              <a:t>ισχύει μόνο για το συγκεκριμένο είδος </a:t>
            </a:r>
            <a:r>
              <a:rPr lang="el-GR" dirty="0" smtClean="0"/>
              <a:t>φυτού</a:t>
            </a:r>
            <a:r>
              <a:rPr lang="el-GR" dirty="0" smtClean="0"/>
              <a:t> </a:t>
            </a:r>
          </a:p>
          <a:p>
            <a:pPr lvl="0"/>
            <a:r>
              <a:rPr lang="el-GR" dirty="0" smtClean="0"/>
              <a:t>υπόθεση ισχύει μόνο για τις συγκεκριμένες θερμοκρασίες.</a:t>
            </a:r>
          </a:p>
          <a:p>
            <a:r>
              <a:rPr lang="el-GR" dirty="0" smtClean="0"/>
              <a:t>υπόθεση </a:t>
            </a:r>
            <a:r>
              <a:rPr lang="el-GR" dirty="0" smtClean="0"/>
              <a:t>ισχύει μόνο για τα φυτά που βρίσκονται σε σκοτάδι</a:t>
            </a:r>
          </a:p>
          <a:p>
            <a:endParaRPr lang="el-GR" dirty="0" smtClean="0"/>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1127760"/>
          </a:xfrm>
        </p:spPr>
        <p:txBody>
          <a:bodyPr>
            <a:normAutofit/>
          </a:bodyPr>
          <a:lstStyle/>
          <a:p>
            <a:r>
              <a:rPr lang="el-GR" sz="2400" dirty="0" smtClean="0"/>
              <a:t>Χρονική διάρκεια: </a:t>
            </a:r>
            <a:endParaRPr lang="el-GR" sz="2400" dirty="0"/>
          </a:p>
        </p:txBody>
      </p:sp>
      <p:sp>
        <p:nvSpPr>
          <p:cNvPr id="3" name="2 - Θέση περιεχομένου"/>
          <p:cNvSpPr>
            <a:spLocks noGrp="1"/>
          </p:cNvSpPr>
          <p:nvPr>
            <p:ph idx="1"/>
          </p:nvPr>
        </p:nvSpPr>
        <p:spPr>
          <a:xfrm>
            <a:off x="1182188" y="1743891"/>
            <a:ext cx="9872871" cy="4038600"/>
          </a:xfrm>
        </p:spPr>
        <p:txBody>
          <a:bodyPr/>
          <a:lstStyle/>
          <a:p>
            <a:pPr>
              <a:buNone/>
            </a:pPr>
            <a:r>
              <a:rPr lang="el-GR" dirty="0" smtClean="0"/>
              <a:t>   Για </a:t>
            </a:r>
            <a:r>
              <a:rPr lang="el-GR" dirty="0" smtClean="0"/>
              <a:t>να ολοκληρωθεί η έρευνα χρειαστήκαμε </a:t>
            </a:r>
            <a:r>
              <a:rPr lang="el-GR" dirty="0" smtClean="0"/>
              <a:t>20 </a:t>
            </a:r>
            <a:r>
              <a:rPr lang="el-GR" dirty="0" smtClean="0"/>
              <a:t>μέρες. 5 μέρες για να φυτρώσουν οι φακές, άλλες </a:t>
            </a:r>
            <a:r>
              <a:rPr lang="el-GR" dirty="0" smtClean="0"/>
              <a:t>12 </a:t>
            </a:r>
            <a:r>
              <a:rPr lang="el-GR" dirty="0" smtClean="0"/>
              <a:t>για να παρατηρήσουμε την διαφορά στην ανάπτυξη τους και άλλες 2-3 για να καταγράψουμε τις πληροφορίες μας και να συντελέσουμε την εργασία.</a:t>
            </a:r>
          </a:p>
          <a:p>
            <a:endParaRPr lang="el-GR" dirty="0"/>
          </a:p>
        </p:txBody>
      </p:sp>
      <p:pic>
        <p:nvPicPr>
          <p:cNvPr id="5" name="4 - Εικόνα" descr="Φυτεύω: φακές και ρεβίθια | Άρθρα | Bostanistas.gr : Ιστορίες για να  τρεφόμαστε διαφορετικά"/>
          <p:cNvPicPr/>
          <p:nvPr/>
        </p:nvPicPr>
        <p:blipFill>
          <a:blip r:embed="rId2" cstate="print"/>
          <a:srcRect/>
          <a:stretch>
            <a:fillRect/>
          </a:stretch>
        </p:blipFill>
        <p:spPr bwMode="auto">
          <a:xfrm>
            <a:off x="3278777" y="3041195"/>
            <a:ext cx="48768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ΑΠΟΤΕΛΕΣΜΑΤΑ</a:t>
            </a:r>
            <a:endParaRPr lang="el-GR" sz="2800" b="1" dirty="0"/>
          </a:p>
        </p:txBody>
      </p:sp>
      <p:graphicFrame>
        <p:nvGraphicFramePr>
          <p:cNvPr id="6" name="5 - Θέση περιεχομένου"/>
          <p:cNvGraphicFramePr>
            <a:graphicFrameLocks noGrp="1"/>
          </p:cNvGraphicFramePr>
          <p:nvPr>
            <p:ph idx="1"/>
          </p:nvPr>
        </p:nvGraphicFramePr>
        <p:xfrm>
          <a:off x="1143000" y="2057400"/>
          <a:ext cx="9872664" cy="2595880"/>
        </p:xfrm>
        <a:graphic>
          <a:graphicData uri="http://schemas.openxmlformats.org/drawingml/2006/table">
            <a:tbl>
              <a:tblPr firstRow="1" bandRow="1">
                <a:tableStyleId>{5C22544A-7EE6-4342-B048-85BDC9FD1C3A}</a:tableStyleId>
              </a:tblPr>
              <a:tblGrid>
                <a:gridCol w="2736669"/>
                <a:gridCol w="3435531"/>
                <a:gridCol w="3700464"/>
              </a:tblGrid>
              <a:tr h="370840">
                <a:tc>
                  <a:txBody>
                    <a:bodyPr/>
                    <a:lstStyle/>
                    <a:p>
                      <a:r>
                        <a:rPr lang="el-GR" dirty="0" smtClean="0"/>
                        <a:t>ΜΕΡΕΣ</a:t>
                      </a:r>
                      <a:endParaRPr lang="el-GR" dirty="0"/>
                    </a:p>
                  </a:txBody>
                  <a:tcPr/>
                </a:tc>
                <a:tc>
                  <a:txBody>
                    <a:bodyPr/>
                    <a:lstStyle/>
                    <a:p>
                      <a:r>
                        <a:rPr lang="el-GR" dirty="0" smtClean="0"/>
                        <a:t>ΦΑΚΕΣ  ΣΕ ΦΩΣ σε</a:t>
                      </a:r>
                      <a:r>
                        <a:rPr lang="el-GR" baseline="0" dirty="0" smtClean="0"/>
                        <a:t> </a:t>
                      </a:r>
                      <a:r>
                        <a:rPr lang="el-GR" dirty="0" smtClean="0"/>
                        <a:t>εκ</a:t>
                      </a:r>
                      <a:r>
                        <a:rPr lang="el-GR" baseline="0" dirty="0" smtClean="0"/>
                        <a:t> (ύψος)</a:t>
                      </a:r>
                      <a:endParaRPr lang="el-GR" dirty="0"/>
                    </a:p>
                  </a:txBody>
                  <a:tcPr/>
                </a:tc>
                <a:tc>
                  <a:txBody>
                    <a:bodyPr/>
                    <a:lstStyle/>
                    <a:p>
                      <a:r>
                        <a:rPr lang="el-GR" dirty="0" smtClean="0"/>
                        <a:t>ΦΑΚΕΣ ΣΕ ΣΚΟΤΑΔΙ  σε εκ  (ύψος)</a:t>
                      </a:r>
                      <a:endParaRPr lang="el-GR" dirty="0"/>
                    </a:p>
                  </a:txBody>
                  <a:tcPr/>
                </a:tc>
              </a:tr>
              <a:tr h="370840">
                <a:tc>
                  <a:txBody>
                    <a:bodyPr/>
                    <a:lstStyle/>
                    <a:p>
                      <a:r>
                        <a:rPr lang="el-GR" dirty="0" smtClean="0">
                          <a:latin typeface="Times New Roman" pitchFamily="18" charset="0"/>
                          <a:cs typeface="Times New Roman" pitchFamily="18" charset="0"/>
                        </a:rPr>
                        <a:t>1</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0</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0</a:t>
                      </a:r>
                      <a:endParaRPr lang="el-GR" dirty="0">
                        <a:latin typeface="Times New Roman" pitchFamily="18" charset="0"/>
                        <a:cs typeface="Times New Roman" pitchFamily="18" charset="0"/>
                      </a:endParaRPr>
                    </a:p>
                  </a:txBody>
                  <a:tcPr/>
                </a:tc>
              </a:tr>
              <a:tr h="370840">
                <a:tc>
                  <a:txBody>
                    <a:bodyPr/>
                    <a:lstStyle/>
                    <a:p>
                      <a:r>
                        <a:rPr lang="el-GR" dirty="0" smtClean="0">
                          <a:latin typeface="Times New Roman" pitchFamily="18" charset="0"/>
                          <a:cs typeface="Times New Roman" pitchFamily="18" charset="0"/>
                        </a:rPr>
                        <a:t>4</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2,9</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2,6</a:t>
                      </a:r>
                      <a:endParaRPr lang="el-GR" dirty="0">
                        <a:latin typeface="Times New Roman" pitchFamily="18" charset="0"/>
                        <a:cs typeface="Times New Roman" pitchFamily="18" charset="0"/>
                      </a:endParaRPr>
                    </a:p>
                  </a:txBody>
                  <a:tcPr/>
                </a:tc>
              </a:tr>
              <a:tr h="370840">
                <a:tc>
                  <a:txBody>
                    <a:bodyPr/>
                    <a:lstStyle/>
                    <a:p>
                      <a:r>
                        <a:rPr lang="el-GR" dirty="0" smtClean="0">
                          <a:latin typeface="Times New Roman" pitchFamily="18" charset="0"/>
                          <a:cs typeface="Times New Roman" pitchFamily="18" charset="0"/>
                        </a:rPr>
                        <a:t>7</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8</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5,7</a:t>
                      </a:r>
                      <a:endParaRPr lang="el-GR" dirty="0">
                        <a:latin typeface="Times New Roman" pitchFamily="18" charset="0"/>
                        <a:cs typeface="Times New Roman" pitchFamily="18" charset="0"/>
                      </a:endParaRPr>
                    </a:p>
                  </a:txBody>
                  <a:tcPr/>
                </a:tc>
              </a:tr>
              <a:tr h="370840">
                <a:tc>
                  <a:txBody>
                    <a:bodyPr/>
                    <a:lstStyle/>
                    <a:p>
                      <a:r>
                        <a:rPr lang="el-GR" dirty="0" smtClean="0">
                          <a:latin typeface="Times New Roman" pitchFamily="18" charset="0"/>
                          <a:cs typeface="Times New Roman" pitchFamily="18" charset="0"/>
                        </a:rPr>
                        <a:t>10</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12</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10,1</a:t>
                      </a:r>
                      <a:endParaRPr lang="el-GR" dirty="0">
                        <a:latin typeface="Times New Roman" pitchFamily="18" charset="0"/>
                        <a:cs typeface="Times New Roman" pitchFamily="18" charset="0"/>
                      </a:endParaRPr>
                    </a:p>
                  </a:txBody>
                  <a:tcPr/>
                </a:tc>
              </a:tr>
              <a:tr h="370840">
                <a:tc>
                  <a:txBody>
                    <a:bodyPr/>
                    <a:lstStyle/>
                    <a:p>
                      <a:r>
                        <a:rPr lang="el-GR" dirty="0" smtClean="0">
                          <a:latin typeface="Times New Roman" pitchFamily="18" charset="0"/>
                          <a:cs typeface="Times New Roman" pitchFamily="18" charset="0"/>
                        </a:rPr>
                        <a:t>12</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15,2</a:t>
                      </a:r>
                      <a:endParaRPr lang="el-GR" dirty="0">
                        <a:latin typeface="Times New Roman" pitchFamily="18" charset="0"/>
                        <a:cs typeface="Times New Roman" pitchFamily="18" charset="0"/>
                      </a:endParaRPr>
                    </a:p>
                  </a:txBody>
                  <a:tcPr/>
                </a:tc>
                <a:tc>
                  <a:txBody>
                    <a:bodyPr/>
                    <a:lstStyle/>
                    <a:p>
                      <a:r>
                        <a:rPr lang="el-GR" dirty="0" smtClean="0">
                          <a:latin typeface="Times New Roman" pitchFamily="18" charset="0"/>
                          <a:cs typeface="Times New Roman" pitchFamily="18" charset="0"/>
                        </a:rPr>
                        <a:t>12,8</a:t>
                      </a:r>
                      <a:endParaRPr lang="el-GR" dirty="0">
                        <a:latin typeface="Times New Roman" pitchFamily="18" charset="0"/>
                        <a:cs typeface="Times New Roman" pitchFamily="18" charset="0"/>
                      </a:endParaRPr>
                    </a:p>
                  </a:txBody>
                  <a:tcPr/>
                </a:tc>
              </a:tr>
              <a:tr h="370840">
                <a:tc>
                  <a:txBody>
                    <a:bodyPr/>
                    <a:lstStyle/>
                    <a:p>
                      <a:endParaRPr lang="el-GR"/>
                    </a:p>
                  </a:txBody>
                  <a:tcPr/>
                </a:tc>
                <a:tc>
                  <a:txBody>
                    <a:bodyPr/>
                    <a:lstStyle/>
                    <a:p>
                      <a:endParaRPr lang="el-GR"/>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Grp="1" noChangeAspect="1" noChangeArrowheads="1"/>
          </p:cNvPicPr>
          <p:nvPr>
            <p:ph idx="1"/>
          </p:nvPr>
        </p:nvPicPr>
        <p:blipFill>
          <a:blip r:embed="rId2" cstate="print"/>
          <a:srcRect/>
          <a:stretch>
            <a:fillRect/>
          </a:stretch>
        </p:blipFill>
        <p:spPr bwMode="auto">
          <a:xfrm>
            <a:off x="2094278" y="1126435"/>
            <a:ext cx="7747137" cy="4664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210446" y="342900"/>
            <a:ext cx="3016997" cy="2465905"/>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1228242" y="3359031"/>
            <a:ext cx="3025704" cy="2515829"/>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5012842" y="566806"/>
            <a:ext cx="2861893" cy="1659559"/>
          </a:xfrm>
          <a:prstGeom prst="rect">
            <a:avLst/>
          </a:prstGeom>
          <a:noFill/>
          <a:ln w="9525">
            <a:noFill/>
            <a:miter lim="800000"/>
            <a:headEnd/>
            <a:tailEnd/>
          </a:ln>
          <a:effectLst/>
        </p:spPr>
      </p:pic>
      <p:pic>
        <p:nvPicPr>
          <p:cNvPr id="29701" name="Picture 5"/>
          <p:cNvPicPr>
            <a:picLocks noChangeAspect="1" noChangeArrowheads="1"/>
          </p:cNvPicPr>
          <p:nvPr/>
        </p:nvPicPr>
        <p:blipFill>
          <a:blip r:embed="rId5" cstate="print"/>
          <a:srcRect/>
          <a:stretch>
            <a:fillRect/>
          </a:stretch>
        </p:blipFill>
        <p:spPr bwMode="auto">
          <a:xfrm>
            <a:off x="5063986" y="2884488"/>
            <a:ext cx="2781300" cy="3234315"/>
          </a:xfrm>
          <a:prstGeom prst="rect">
            <a:avLst/>
          </a:prstGeom>
          <a:noFill/>
          <a:ln w="9525">
            <a:noFill/>
            <a:miter lim="800000"/>
            <a:headEnd/>
            <a:tailEnd/>
          </a:ln>
          <a:effectLst/>
        </p:spPr>
      </p:pic>
      <p:pic>
        <p:nvPicPr>
          <p:cNvPr id="29705" name="Picture 9"/>
          <p:cNvPicPr>
            <a:picLocks noChangeAspect="1" noChangeArrowheads="1"/>
          </p:cNvPicPr>
          <p:nvPr/>
        </p:nvPicPr>
        <p:blipFill>
          <a:blip r:embed="rId6" cstate="print"/>
          <a:srcRect/>
          <a:stretch>
            <a:fillRect/>
          </a:stretch>
        </p:blipFill>
        <p:spPr bwMode="auto">
          <a:xfrm>
            <a:off x="8018392" y="1545191"/>
            <a:ext cx="3086929" cy="3541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t>ΚΑΤΑΛΟΓΟΣ </a:t>
            </a:r>
            <a:r>
              <a:rPr lang="el-GR" sz="2800" b="1" dirty="0" smtClean="0"/>
              <a:t>ΥΛΙΚΩΝ</a:t>
            </a:r>
            <a:r>
              <a:rPr lang="el-GR" dirty="0" smtClean="0"/>
              <a:t/>
            </a:r>
            <a:br>
              <a:rPr lang="el-GR" dirty="0" smtClean="0"/>
            </a:br>
            <a:endParaRPr lang="el-GR" dirty="0"/>
          </a:p>
        </p:txBody>
      </p:sp>
      <p:sp>
        <p:nvSpPr>
          <p:cNvPr id="3" name="2 - Θέση περιεχομένου"/>
          <p:cNvSpPr>
            <a:spLocks noGrp="1"/>
          </p:cNvSpPr>
          <p:nvPr>
            <p:ph idx="1"/>
          </p:nvPr>
        </p:nvSpPr>
        <p:spPr>
          <a:xfrm>
            <a:off x="1129748" y="1487557"/>
            <a:ext cx="9872871" cy="4038600"/>
          </a:xfrm>
        </p:spPr>
        <p:txBody>
          <a:bodyPr>
            <a:normAutofit/>
          </a:bodyPr>
          <a:lstStyle/>
          <a:p>
            <a:r>
              <a:rPr lang="el-GR" dirty="0" smtClean="0"/>
              <a:t> </a:t>
            </a:r>
            <a:r>
              <a:rPr lang="el-GR" dirty="0" smtClean="0"/>
              <a:t>Λίγη φακή</a:t>
            </a:r>
            <a:r>
              <a:rPr lang="el-GR" dirty="0" smtClean="0"/>
              <a:t> </a:t>
            </a:r>
          </a:p>
          <a:p>
            <a:pPr lvl="0"/>
            <a:r>
              <a:rPr lang="el-GR" dirty="0" smtClean="0"/>
              <a:t>Λίγο </a:t>
            </a:r>
            <a:r>
              <a:rPr lang="el-GR" dirty="0" smtClean="0"/>
              <a:t>μπαμπάκι</a:t>
            </a:r>
            <a:endParaRPr lang="el-GR" dirty="0" smtClean="0"/>
          </a:p>
          <a:p>
            <a:pPr lvl="0"/>
            <a:r>
              <a:rPr lang="el-GR" dirty="0" smtClean="0"/>
              <a:t>Ν</a:t>
            </a:r>
            <a:r>
              <a:rPr lang="el-GR" dirty="0" smtClean="0"/>
              <a:t>ερό</a:t>
            </a:r>
            <a:r>
              <a:rPr lang="el-GR" dirty="0" smtClean="0"/>
              <a:t> </a:t>
            </a:r>
          </a:p>
          <a:p>
            <a:pPr lvl="0"/>
            <a:r>
              <a:rPr lang="el-GR" dirty="0" smtClean="0"/>
              <a:t>2 </a:t>
            </a:r>
            <a:r>
              <a:rPr lang="el-GR" dirty="0" smtClean="0"/>
              <a:t>κεσεδάκια</a:t>
            </a:r>
            <a:r>
              <a:rPr lang="el-GR" dirty="0" smtClean="0"/>
              <a:t> </a:t>
            </a:r>
            <a:r>
              <a:rPr lang="el-GR" dirty="0" smtClean="0"/>
              <a:t>γιαούρτι</a:t>
            </a:r>
            <a:endParaRPr lang="el-GR" dirty="0" smtClean="0"/>
          </a:p>
          <a:p>
            <a:pPr lvl="0"/>
            <a:r>
              <a:rPr lang="el-GR" dirty="0" smtClean="0"/>
              <a:t>Χάρακας</a:t>
            </a:r>
            <a:r>
              <a:rPr lang="el-GR" dirty="0" smtClean="0"/>
              <a:t> </a:t>
            </a:r>
          </a:p>
          <a:p>
            <a:r>
              <a:rPr lang="el-GR" dirty="0" smtClean="0"/>
              <a:t>Φωτογραφική μηχανή</a:t>
            </a:r>
            <a:endParaRPr lang="el-GR" dirty="0"/>
          </a:p>
        </p:txBody>
      </p:sp>
      <p:pic>
        <p:nvPicPr>
          <p:cNvPr id="30724" name="Picture 4"/>
          <p:cNvPicPr>
            <a:picLocks noChangeAspect="1" noChangeArrowheads="1"/>
          </p:cNvPicPr>
          <p:nvPr/>
        </p:nvPicPr>
        <p:blipFill>
          <a:blip r:embed="rId2" cstate="print"/>
          <a:srcRect/>
          <a:stretch>
            <a:fillRect/>
          </a:stretch>
        </p:blipFill>
        <p:spPr bwMode="auto">
          <a:xfrm>
            <a:off x="6233076" y="1159013"/>
            <a:ext cx="1254401" cy="1087940"/>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cstate="print"/>
          <a:srcRect/>
          <a:stretch>
            <a:fillRect/>
          </a:stretch>
        </p:blipFill>
        <p:spPr bwMode="auto">
          <a:xfrm>
            <a:off x="7908235" y="1099792"/>
            <a:ext cx="1368287" cy="1189815"/>
          </a:xfrm>
          <a:prstGeom prst="rect">
            <a:avLst/>
          </a:prstGeom>
          <a:noFill/>
          <a:ln w="9525">
            <a:noFill/>
            <a:miter lim="800000"/>
            <a:headEnd/>
            <a:tailEnd/>
          </a:ln>
          <a:effectLst/>
        </p:spPr>
      </p:pic>
      <p:pic>
        <p:nvPicPr>
          <p:cNvPr id="30726" name="Picture 6"/>
          <p:cNvPicPr>
            <a:picLocks noChangeAspect="1" noChangeArrowheads="1"/>
          </p:cNvPicPr>
          <p:nvPr/>
        </p:nvPicPr>
        <p:blipFill>
          <a:blip r:embed="rId4" cstate="print"/>
          <a:srcRect/>
          <a:stretch>
            <a:fillRect/>
          </a:stretch>
        </p:blipFill>
        <p:spPr bwMode="auto">
          <a:xfrm>
            <a:off x="6217134" y="4021482"/>
            <a:ext cx="1139169" cy="974587"/>
          </a:xfrm>
          <a:prstGeom prst="rect">
            <a:avLst/>
          </a:prstGeom>
          <a:noFill/>
          <a:ln w="9525">
            <a:noFill/>
            <a:miter lim="800000"/>
            <a:headEnd/>
            <a:tailEnd/>
          </a:ln>
          <a:effectLst/>
        </p:spPr>
      </p:pic>
      <p:pic>
        <p:nvPicPr>
          <p:cNvPr id="30728" name="Picture 8" descr="Νερό Φυσικό Μεταλλικό Κορπή (500 ml) | e-Fresh.gr"/>
          <p:cNvPicPr>
            <a:picLocks noChangeAspect="1" noChangeArrowheads="1"/>
          </p:cNvPicPr>
          <p:nvPr/>
        </p:nvPicPr>
        <p:blipFill>
          <a:blip r:embed="rId5" cstate="print"/>
          <a:srcRect/>
          <a:stretch>
            <a:fillRect/>
          </a:stretch>
        </p:blipFill>
        <p:spPr bwMode="auto">
          <a:xfrm>
            <a:off x="6185315" y="2418521"/>
            <a:ext cx="1209399" cy="1209399"/>
          </a:xfrm>
          <a:prstGeom prst="rect">
            <a:avLst/>
          </a:prstGeom>
          <a:noFill/>
        </p:spPr>
      </p:pic>
      <p:pic>
        <p:nvPicPr>
          <p:cNvPr id="30730" name="Picture 10" descr="SONY DSC-W15 CYBERSHOT ΦΩΤΟΓΡΑΦΙΚΗ ΜΗΧΑΝΗ - Καρώνης Ηλεκτρικά"/>
          <p:cNvPicPr>
            <a:picLocks noChangeAspect="1" noChangeArrowheads="1"/>
          </p:cNvPicPr>
          <p:nvPr/>
        </p:nvPicPr>
        <p:blipFill>
          <a:blip r:embed="rId6" cstate="print"/>
          <a:srcRect/>
          <a:stretch>
            <a:fillRect/>
          </a:stretch>
        </p:blipFill>
        <p:spPr bwMode="auto">
          <a:xfrm>
            <a:off x="7735818" y="3743395"/>
            <a:ext cx="1646721" cy="1646721"/>
          </a:xfrm>
          <a:prstGeom prst="rect">
            <a:avLst/>
          </a:prstGeom>
          <a:noFill/>
        </p:spPr>
      </p:pic>
      <p:pic>
        <p:nvPicPr>
          <p:cNvPr id="30732" name="Picture 12" descr="Total 2% - Στραγγιστό γιαούρτι με λίγα λιπαρά"/>
          <p:cNvPicPr>
            <a:picLocks noChangeAspect="1" noChangeArrowheads="1"/>
          </p:cNvPicPr>
          <p:nvPr/>
        </p:nvPicPr>
        <p:blipFill>
          <a:blip r:embed="rId7" cstate="print"/>
          <a:srcRect/>
          <a:stretch>
            <a:fillRect/>
          </a:stretch>
        </p:blipFill>
        <p:spPr bwMode="auto">
          <a:xfrm>
            <a:off x="7855090" y="2431774"/>
            <a:ext cx="1461190" cy="12632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p:txBody>
          <a:bodyPr/>
          <a:lstStyle/>
          <a:p>
            <a:r>
              <a:rPr lang="el-GR" dirty="0" smtClean="0"/>
              <a:t>Εισαγωγή</a:t>
            </a:r>
          </a:p>
          <a:p>
            <a:r>
              <a:rPr lang="el-GR" dirty="0" smtClean="0"/>
              <a:t>Ανασκόπηση</a:t>
            </a:r>
          </a:p>
          <a:p>
            <a:r>
              <a:rPr lang="el-GR" dirty="0" smtClean="0"/>
              <a:t>Σχεδιασμός της έρευνας</a:t>
            </a:r>
          </a:p>
          <a:p>
            <a:r>
              <a:rPr lang="el-GR" dirty="0" smtClean="0"/>
              <a:t>Παρουσίαση των Αποτελεσμάτων</a:t>
            </a:r>
          </a:p>
          <a:p>
            <a:r>
              <a:rPr lang="el-GR" dirty="0" smtClean="0"/>
              <a:t>Συμπεράσματα</a:t>
            </a:r>
          </a:p>
          <a:p>
            <a:r>
              <a:rPr lang="el-GR" dirty="0" smtClean="0"/>
              <a:t>Βιβλιογραφία</a:t>
            </a:r>
            <a:endParaRPr lang="el-GR" dirty="0"/>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23968" y="609600"/>
            <a:ext cx="4459504" cy="2229752"/>
          </a:xfrm>
          <a:prstGeom prst="rect">
            <a:avLst/>
          </a:prstGeom>
        </p:spPr>
      </p:pic>
      <p:pic>
        <p:nvPicPr>
          <p:cNvPr id="7" name="Εικόνα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23968" y="4169170"/>
            <a:ext cx="4591903" cy="2018270"/>
          </a:xfrm>
          <a:prstGeom prst="rect">
            <a:avLst/>
          </a:prstGeom>
        </p:spPr>
      </p:pic>
    </p:spTree>
    <p:extLst>
      <p:ext uri="{BB962C8B-B14F-4D97-AF65-F5344CB8AC3E}">
        <p14:creationId xmlns="" xmlns:p14="http://schemas.microsoft.com/office/powerpoint/2010/main" val="331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i="1" u="sng" dirty="0" smtClean="0"/>
              <a:t>ΣΥΜΠΕΡΑΣΜΑ</a:t>
            </a:r>
            <a:r>
              <a:rPr lang="el-GR" dirty="0" smtClean="0"/>
              <a:t/>
            </a:r>
            <a:br>
              <a:rPr lang="el-GR" dirty="0" smtClean="0"/>
            </a:br>
            <a:endParaRPr lang="el-GR" dirty="0"/>
          </a:p>
        </p:txBody>
      </p:sp>
      <p:sp>
        <p:nvSpPr>
          <p:cNvPr id="3" name="2 - Θέση περιεχομένου"/>
          <p:cNvSpPr>
            <a:spLocks noGrp="1"/>
          </p:cNvSpPr>
          <p:nvPr>
            <p:ph idx="1"/>
          </p:nvPr>
        </p:nvSpPr>
        <p:spPr>
          <a:xfrm>
            <a:off x="1103245" y="1792357"/>
            <a:ext cx="3110946" cy="4210878"/>
          </a:xfrm>
        </p:spPr>
        <p:txBody>
          <a:bodyPr/>
          <a:lstStyle/>
          <a:p>
            <a:pPr>
              <a:buNone/>
            </a:pPr>
            <a:r>
              <a:rPr lang="el-GR" dirty="0" smtClean="0"/>
              <a:t> </a:t>
            </a:r>
            <a:r>
              <a:rPr lang="el-GR" dirty="0" smtClean="0"/>
              <a:t>  Τα </a:t>
            </a:r>
            <a:r>
              <a:rPr lang="el-GR" dirty="0" smtClean="0"/>
              <a:t>φυτά που δέχονται φώς αναπτύσσονται περισσότερο από τα φυτά που δεν βλέπουν φώς. Ακόμα τα φυτά στο σκοτάδι χάνουν και το πράσινο χρώμα λόγω της απουσίας της χλωροφύλλης.</a:t>
            </a:r>
          </a:p>
          <a:p>
            <a:pPr>
              <a:buNone/>
            </a:pPr>
            <a:endParaRPr lang="el-GR" dirty="0" smtClean="0"/>
          </a:p>
          <a:p>
            <a:endParaRPr lang="el-GR" dirty="0"/>
          </a:p>
        </p:txBody>
      </p:sp>
      <p:pic>
        <p:nvPicPr>
          <p:cNvPr id="31748" name="Picture 4" descr="Φακή - Βικιπαίδεια"/>
          <p:cNvPicPr>
            <a:picLocks noChangeAspect="1" noChangeArrowheads="1"/>
          </p:cNvPicPr>
          <p:nvPr/>
        </p:nvPicPr>
        <p:blipFill>
          <a:blip r:embed="rId2" cstate="print"/>
          <a:srcRect/>
          <a:stretch>
            <a:fillRect/>
          </a:stretch>
        </p:blipFill>
        <p:spPr bwMode="auto">
          <a:xfrm>
            <a:off x="6821420" y="1120155"/>
            <a:ext cx="2843218" cy="44457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i="1" u="sng" dirty="0" smtClean="0"/>
              <a:t>ΠΡΟΤΑΣΕΙΣ </a:t>
            </a:r>
            <a:r>
              <a:rPr lang="el-GR" sz="2800" b="1" i="1" u="sng" dirty="0" smtClean="0"/>
              <a:t>ΓΙΑ ΤΟ ΜΕΛΛΟΝ</a:t>
            </a:r>
            <a:r>
              <a:rPr lang="el-GR" dirty="0" smtClean="0"/>
              <a:t/>
            </a:r>
            <a:br>
              <a:rPr lang="el-GR" dirty="0" smtClean="0"/>
            </a:br>
            <a:endParaRPr lang="el-GR" dirty="0"/>
          </a:p>
        </p:txBody>
      </p:sp>
      <p:sp>
        <p:nvSpPr>
          <p:cNvPr id="3" name="2 - Θέση περιεχομένου"/>
          <p:cNvSpPr>
            <a:spLocks noGrp="1"/>
          </p:cNvSpPr>
          <p:nvPr>
            <p:ph idx="1"/>
          </p:nvPr>
        </p:nvSpPr>
        <p:spPr>
          <a:xfrm>
            <a:off x="930967" y="1593574"/>
            <a:ext cx="3482008" cy="4038600"/>
          </a:xfrm>
        </p:spPr>
        <p:txBody>
          <a:bodyPr/>
          <a:lstStyle/>
          <a:p>
            <a:pPr lvl="0">
              <a:buNone/>
            </a:pPr>
            <a:r>
              <a:rPr lang="el-GR" dirty="0" smtClean="0"/>
              <a:t>Η </a:t>
            </a:r>
            <a:r>
              <a:rPr lang="el-GR" dirty="0" smtClean="0"/>
              <a:t>επίδραση του χώματος στην απόδοση του φυτού</a:t>
            </a:r>
          </a:p>
          <a:p>
            <a:pPr>
              <a:buNone/>
            </a:pPr>
            <a:r>
              <a:rPr lang="el-GR" dirty="0" smtClean="0"/>
              <a:t>Η </a:t>
            </a:r>
            <a:r>
              <a:rPr lang="el-GR" dirty="0" smtClean="0"/>
              <a:t>επίδραση του λιπάσματος στη απόδοση του φυτού.</a:t>
            </a:r>
          </a:p>
          <a:p>
            <a:pPr>
              <a:buNone/>
            </a:pPr>
            <a:r>
              <a:rPr lang="el-GR" dirty="0" smtClean="0"/>
              <a:t>Η </a:t>
            </a:r>
            <a:r>
              <a:rPr lang="el-GR" dirty="0" smtClean="0"/>
              <a:t>επίδραση της πυκνότητας του αέρα στη απόδοση του φυτού.</a:t>
            </a:r>
          </a:p>
          <a:p>
            <a:pPr>
              <a:buNone/>
            </a:pPr>
            <a:r>
              <a:rPr lang="el-GR" dirty="0" smtClean="0"/>
              <a:t> </a:t>
            </a:r>
          </a:p>
          <a:p>
            <a:pPr>
              <a:buNone/>
            </a:pPr>
            <a:endParaRPr lang="el-GR" dirty="0"/>
          </a:p>
        </p:txBody>
      </p:sp>
      <p:pic>
        <p:nvPicPr>
          <p:cNvPr id="5" name="4 - Εικόνα" descr="Φακή – ANTHIMIDIS agro"/>
          <p:cNvPicPr/>
          <p:nvPr/>
        </p:nvPicPr>
        <p:blipFill>
          <a:blip r:embed="rId2" cstate="print"/>
          <a:srcRect/>
          <a:stretch>
            <a:fillRect/>
          </a:stretch>
        </p:blipFill>
        <p:spPr bwMode="auto">
          <a:xfrm>
            <a:off x="5418758" y="1148591"/>
            <a:ext cx="57277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1. </a:t>
            </a:r>
            <a:r>
              <a:rPr lang="el-GR" dirty="0" smtClean="0"/>
              <a:t>Εισαγωγή</a:t>
            </a:r>
            <a:endParaRPr lang="el-GR" dirty="0"/>
          </a:p>
        </p:txBody>
      </p:sp>
      <p:sp>
        <p:nvSpPr>
          <p:cNvPr id="3" name="Θέση περιεχομένου 2"/>
          <p:cNvSpPr>
            <a:spLocks noGrp="1"/>
          </p:cNvSpPr>
          <p:nvPr>
            <p:ph idx="1"/>
          </p:nvPr>
        </p:nvSpPr>
        <p:spPr/>
        <p:txBody>
          <a:bodyPr>
            <a:normAutofit/>
          </a:bodyPr>
          <a:lstStyle/>
          <a:p>
            <a:pPr marL="45720" indent="0">
              <a:buNone/>
            </a:pPr>
            <a:r>
              <a:rPr lang="el-GR" sz="2600" b="1" u="sng" dirty="0" smtClean="0"/>
              <a:t>Παρουσίαση του προβλήματος</a:t>
            </a:r>
          </a:p>
          <a:p>
            <a:pPr marL="45720" indent="0">
              <a:buNone/>
            </a:pPr>
            <a:r>
              <a:rPr lang="el-GR" dirty="0"/>
              <a:t> </a:t>
            </a:r>
            <a:r>
              <a:rPr lang="el-GR" dirty="0" smtClean="0"/>
              <a:t>  </a:t>
            </a:r>
          </a:p>
          <a:p>
            <a:pPr fontAlgn="base"/>
            <a:r>
              <a:rPr lang="el-GR" dirty="0"/>
              <a:t>Η έρευνα αυτή διεξάγεται θέλοντας να </a:t>
            </a:r>
            <a:r>
              <a:rPr lang="el-GR" dirty="0" smtClean="0"/>
              <a:t>εξηγήσει </a:t>
            </a:r>
            <a:r>
              <a:rPr lang="el-GR" dirty="0"/>
              <a:t>το πόσο σημαντική είναι η επίδραση του φωτός στην ανάπτυξη των φυτών και πως το ηλιακό φως βοηθάει αποτελεσματικότερα στην ανάπτυξη του φυτού</a:t>
            </a:r>
            <a:r>
              <a:rPr lang="el-GR" dirty="0" smtClean="0"/>
              <a:t>.</a:t>
            </a:r>
            <a:endParaRPr lang="el-GR" dirty="0"/>
          </a:p>
          <a:p>
            <a:pPr fontAlgn="base"/>
            <a:r>
              <a:rPr lang="el-GR" dirty="0" smtClean="0"/>
              <a:t>ΜΕΤΑΒΛΗΤΕΣ </a:t>
            </a:r>
            <a:r>
              <a:rPr lang="el-GR" dirty="0"/>
              <a:t>→ ανάπτυξη (εξαρτημένη)</a:t>
            </a:r>
          </a:p>
          <a:p>
            <a:pPr marL="45720" indent="0">
              <a:buNone/>
            </a:pPr>
            <a:r>
              <a:rPr lang="el-GR" dirty="0"/>
              <a:t>                              επίδραση φωτός (ανεξάρτητη)</a:t>
            </a:r>
          </a:p>
          <a:p>
            <a:pPr marL="45720" indent="0">
              <a:buNone/>
            </a:pPr>
            <a:r>
              <a:rPr lang="el-GR" dirty="0"/>
              <a:t/>
            </a:r>
            <a:br>
              <a:rPr lang="el-GR" dirty="0"/>
            </a:br>
            <a:endParaRPr lang="el-GR" dirty="0"/>
          </a:p>
        </p:txBody>
      </p:sp>
    </p:spTree>
    <p:extLst>
      <p:ext uri="{BB962C8B-B14F-4D97-AF65-F5344CB8AC3E}">
        <p14:creationId xmlns="" xmlns:p14="http://schemas.microsoft.com/office/powerpoint/2010/main" val="228323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86481" y="2197443"/>
            <a:ext cx="9872871" cy="4038600"/>
          </a:xfrm>
        </p:spPr>
        <p:txBody>
          <a:bodyPr>
            <a:normAutofit/>
          </a:bodyPr>
          <a:lstStyle/>
          <a:p>
            <a:pPr marL="45720" indent="0">
              <a:buNone/>
            </a:pPr>
            <a:r>
              <a:rPr lang="el-GR" sz="2400" b="1" u="sng" dirty="0" smtClean="0"/>
              <a:t>Σκοπός της έρευνας</a:t>
            </a:r>
          </a:p>
          <a:p>
            <a:r>
              <a:rPr lang="el-GR" sz="2400" dirty="0" smtClean="0"/>
              <a:t>Να πληροφορήσει για τα φυτά και την ανάπτυξη τους</a:t>
            </a:r>
          </a:p>
          <a:p>
            <a:r>
              <a:rPr lang="el-GR" sz="2400" dirty="0" smtClean="0"/>
              <a:t>Να αποδείξει την σχέση της ανάπτυξης των φυτών με τον παράγοντα του φωτός</a:t>
            </a:r>
            <a:endParaRPr lang="el-GR" sz="2400" dirty="0"/>
          </a:p>
        </p:txBody>
      </p:sp>
    </p:spTree>
    <p:extLst>
      <p:ext uri="{BB962C8B-B14F-4D97-AF65-F5344CB8AC3E}">
        <p14:creationId xmlns="" xmlns:p14="http://schemas.microsoft.com/office/powerpoint/2010/main" val="1424685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5908" y="198532"/>
            <a:ext cx="9875520" cy="1356360"/>
          </a:xfrm>
        </p:spPr>
        <p:txBody>
          <a:bodyPr/>
          <a:lstStyle/>
          <a:p>
            <a:r>
              <a:rPr lang="el-GR" dirty="0" smtClean="0"/>
              <a:t>2. Ανασκόπηση</a:t>
            </a:r>
            <a:endParaRPr lang="el-GR" dirty="0"/>
          </a:p>
        </p:txBody>
      </p:sp>
      <p:sp>
        <p:nvSpPr>
          <p:cNvPr id="3" name="Θέση περιεχομένου 2"/>
          <p:cNvSpPr>
            <a:spLocks noGrp="1"/>
          </p:cNvSpPr>
          <p:nvPr>
            <p:ph idx="1"/>
          </p:nvPr>
        </p:nvSpPr>
        <p:spPr>
          <a:xfrm>
            <a:off x="461320" y="1554891"/>
            <a:ext cx="10225038" cy="4681151"/>
          </a:xfrm>
        </p:spPr>
        <p:txBody>
          <a:bodyPr>
            <a:normAutofit fontScale="92500" lnSpcReduction="20000"/>
          </a:bodyPr>
          <a:lstStyle/>
          <a:p>
            <a:pPr marL="45720" indent="0">
              <a:buNone/>
            </a:pPr>
            <a:r>
              <a:rPr lang="el-GR" sz="2400" b="1" u="sng" dirty="0" smtClean="0"/>
              <a:t>Γενικές πληροφορίες για τα φυτά</a:t>
            </a:r>
            <a:endParaRPr lang="el-GR" sz="2400" b="1" u="sng" dirty="0"/>
          </a:p>
          <a:p>
            <a:pPr fontAlgn="base"/>
            <a:r>
              <a:rPr lang="el-GR" dirty="0" smtClean="0"/>
              <a:t>ΦΥΤΟ γενική </a:t>
            </a:r>
            <a:r>
              <a:rPr lang="el-GR" dirty="0"/>
              <a:t>ονομασία που απευθύνεται στα ποώδη, θαμνώδη, και δενδρώδη ζωντανά είδη</a:t>
            </a:r>
          </a:p>
          <a:p>
            <a:pPr marL="45720" indent="0" fontAlgn="base">
              <a:buNone/>
            </a:pPr>
            <a:r>
              <a:rPr lang="el-GR" dirty="0"/>
              <a:t>                  </a:t>
            </a:r>
            <a:r>
              <a:rPr lang="el-GR" b="1" u="sng" dirty="0"/>
              <a:t>ΧΑΡΑΚΤΗΡΙΣΤΙΚΑ </a:t>
            </a:r>
          </a:p>
          <a:p>
            <a:pPr fontAlgn="base"/>
            <a:r>
              <a:rPr lang="el-GR" dirty="0"/>
              <a:t>αδυναμία μετακίνησης και κάποια έλλειψη αισθήσεων</a:t>
            </a:r>
          </a:p>
          <a:p>
            <a:pPr fontAlgn="base"/>
            <a:r>
              <a:rPr lang="el-GR" dirty="0"/>
              <a:t>παρουσία χλωροφύλλης</a:t>
            </a:r>
          </a:p>
          <a:p>
            <a:pPr fontAlgn="base"/>
            <a:r>
              <a:rPr lang="el-GR" dirty="0"/>
              <a:t>θρέψη  από ανόργανες ουσίες δια της φωτοσύνθεσης  </a:t>
            </a:r>
          </a:p>
          <a:p>
            <a:pPr fontAlgn="base"/>
            <a:r>
              <a:rPr lang="el-GR" dirty="0"/>
              <a:t>παρουσία </a:t>
            </a:r>
            <a:r>
              <a:rPr lang="el-GR" dirty="0" smtClean="0"/>
              <a:t>κυτταρίνης</a:t>
            </a:r>
          </a:p>
          <a:p>
            <a:pPr fontAlgn="base"/>
            <a:endParaRPr lang="el-GR" dirty="0"/>
          </a:p>
          <a:p>
            <a:pPr marL="45720" indent="0" fontAlgn="base">
              <a:buNone/>
            </a:pPr>
            <a:r>
              <a:rPr lang="el-GR" b="1" dirty="0"/>
              <a:t>Η σημαντικότερη  βιολογική διεργασία των φυτών είναι η φωτοσύνθεση με την οποία τα φυτά παράγουν την τροφή τους [γλυκόζη] και παράλληλα δεσμεύουν το διοξείδιο του άνθρακα και απελευθερώνουν στην ατμόσφαιρα οξυγόνο, σημαντικό στοιχείο για τη ζωή.</a:t>
            </a:r>
            <a:endParaRPr lang="el-GR" dirty="0"/>
          </a:p>
          <a:p>
            <a:pPr fontAlgn="base"/>
            <a:endParaRPr lang="el-GR" dirty="0"/>
          </a:p>
          <a:p>
            <a:pPr marL="45720" indent="0">
              <a:buNone/>
            </a:pPr>
            <a:endParaRPr lang="el-GR" b="1" u="sng" dirty="0" smtClean="0"/>
          </a:p>
        </p:txBody>
      </p:sp>
    </p:spTree>
    <p:extLst>
      <p:ext uri="{BB962C8B-B14F-4D97-AF65-F5344CB8AC3E}">
        <p14:creationId xmlns="" xmlns:p14="http://schemas.microsoft.com/office/powerpoint/2010/main" val="414155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45989" y="280087"/>
            <a:ext cx="11063416" cy="6277232"/>
          </a:xfrm>
        </p:spPr>
        <p:txBody>
          <a:bodyPr>
            <a:normAutofit fontScale="92500" lnSpcReduction="20000"/>
          </a:bodyPr>
          <a:lstStyle/>
          <a:p>
            <a:endParaRPr lang="el-GR" dirty="0"/>
          </a:p>
          <a:p>
            <a:pPr marL="45720" indent="0">
              <a:buNone/>
            </a:pPr>
            <a:r>
              <a:rPr lang="el-GR" sz="2400" b="1" u="sng" dirty="0" smtClean="0"/>
              <a:t>ΦΩΣ ΚΑΙ ΦΥΤΑ</a:t>
            </a:r>
          </a:p>
          <a:p>
            <a:pPr marL="45720" indent="0">
              <a:buNone/>
            </a:pPr>
            <a:r>
              <a:rPr lang="el-GR" sz="2400" u="sng" dirty="0"/>
              <a:t>Το φως ρυθμίζει </a:t>
            </a:r>
            <a:r>
              <a:rPr lang="el-GR" sz="2400" u="sng" dirty="0" smtClean="0"/>
              <a:t>τρεις </a:t>
            </a:r>
            <a:r>
              <a:rPr lang="el-GR" sz="2400" u="sng" dirty="0"/>
              <a:t>τουλάχιστον βασικές </a:t>
            </a:r>
            <a:r>
              <a:rPr lang="el-GR" sz="2400" u="sng" dirty="0" smtClean="0"/>
              <a:t>διαδικασίες:</a:t>
            </a:r>
            <a:endParaRPr lang="el-GR" sz="2400" u="sng" dirty="0"/>
          </a:p>
          <a:p>
            <a:pPr fontAlgn="base"/>
            <a:r>
              <a:rPr lang="el-GR" sz="2400" dirty="0"/>
              <a:t>Την, φωτοσύνθεση.</a:t>
            </a:r>
          </a:p>
          <a:p>
            <a:pPr fontAlgn="base"/>
            <a:r>
              <a:rPr lang="el-GR" sz="2400" dirty="0"/>
              <a:t>Τον, φωτοτροπισμό.</a:t>
            </a:r>
          </a:p>
          <a:p>
            <a:r>
              <a:rPr lang="el-GR" sz="2400" dirty="0"/>
              <a:t> Τον, χρόνο ηλιάσματος των </a:t>
            </a:r>
            <a:r>
              <a:rPr lang="el-GR" sz="2400" dirty="0" smtClean="0"/>
              <a:t>φυτών.</a:t>
            </a:r>
          </a:p>
          <a:p>
            <a:endParaRPr lang="el-GR" sz="2400" u="sng" dirty="0"/>
          </a:p>
          <a:p>
            <a:pPr marL="45720" indent="0">
              <a:buNone/>
            </a:pPr>
            <a:r>
              <a:rPr lang="el-GR" sz="2400" u="sng" dirty="0" smtClean="0"/>
              <a:t>Χαρακτηριστικά </a:t>
            </a:r>
            <a:r>
              <a:rPr lang="el-GR" sz="2400" u="sng" dirty="0"/>
              <a:t>του φωτός που επιδρούν στην ανάπτυξη του </a:t>
            </a:r>
            <a:r>
              <a:rPr lang="el-GR" sz="2400" u="sng" dirty="0" smtClean="0"/>
              <a:t>φυτού:</a:t>
            </a:r>
            <a:endParaRPr lang="el-GR" sz="2400" u="sng" dirty="0"/>
          </a:p>
          <a:p>
            <a:pPr fontAlgn="base"/>
            <a:r>
              <a:rPr lang="el-GR" sz="2400" dirty="0"/>
              <a:t>1. το χρώμα του φωτός </a:t>
            </a:r>
          </a:p>
          <a:p>
            <a:pPr fontAlgn="base"/>
            <a:r>
              <a:rPr lang="el-GR" sz="2400" dirty="0"/>
              <a:t>2. την ένταση του φωτός </a:t>
            </a:r>
          </a:p>
          <a:p>
            <a:pPr fontAlgn="base"/>
            <a:r>
              <a:rPr lang="el-GR" sz="2400" dirty="0"/>
              <a:t>3. την προέλευση του </a:t>
            </a:r>
            <a:r>
              <a:rPr lang="el-GR" sz="2400" dirty="0" smtClean="0"/>
              <a:t>φωτός</a:t>
            </a:r>
          </a:p>
          <a:p>
            <a:pPr fontAlgn="base"/>
            <a:endParaRPr lang="el-GR" sz="2400" dirty="0"/>
          </a:p>
          <a:p>
            <a:pPr marL="45720" indent="0" fontAlgn="base">
              <a:buNone/>
            </a:pPr>
            <a:r>
              <a:rPr lang="el-GR" sz="2000" dirty="0"/>
              <a:t>Τα φυτά αδυνατούν να αναπτυχθούν σε σκοτεινό περιβάλλον παρά μόνο αν υπάρχουν αποθέματα </a:t>
            </a:r>
            <a:r>
              <a:rPr lang="el-GR" sz="2000" dirty="0" smtClean="0"/>
              <a:t>πρωτεϊνών.</a:t>
            </a:r>
            <a:endParaRPr lang="el-GR" sz="2000" dirty="0"/>
          </a:p>
          <a:p>
            <a:pPr marL="45720" indent="0" fontAlgn="base">
              <a:buNone/>
            </a:pPr>
            <a:r>
              <a:rPr lang="el-GR" sz="2000" dirty="0"/>
              <a:t>Τη νύχτα τα φυτά αν και σταματούν να φωτοσυνθέτουν συνεχίζουν να αποβάλλουν διοξείδιο του άνθρακα και υπάρχει πιθανότητα να μας βλάψει αυτή η αποβολή.</a:t>
            </a:r>
          </a:p>
          <a:p>
            <a:pPr fontAlgn="base"/>
            <a:endParaRPr lang="el-GR" sz="2400" dirty="0"/>
          </a:p>
          <a:p>
            <a:endParaRPr lang="el-GR" sz="2400" b="1" u="sng" dirty="0"/>
          </a:p>
        </p:txBody>
      </p:sp>
    </p:spTree>
    <p:extLst>
      <p:ext uri="{BB962C8B-B14F-4D97-AF65-F5344CB8AC3E}">
        <p14:creationId xmlns="" xmlns:p14="http://schemas.microsoft.com/office/powerpoint/2010/main" val="50312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801189"/>
          </a:xfrm>
        </p:spPr>
        <p:txBody>
          <a:bodyPr>
            <a:normAutofit fontScale="90000"/>
          </a:bodyPr>
          <a:lstStyle/>
          <a:p>
            <a:r>
              <a:rPr lang="el-GR" sz="3100" b="1" dirty="0" smtClean="0"/>
              <a:t>ΦΩΤΟΣΥΝΘΕΣΗ</a:t>
            </a:r>
            <a:r>
              <a:rPr lang="el-GR" sz="3100" b="1" dirty="0" smtClean="0"/>
              <a:t>:</a:t>
            </a:r>
            <a:r>
              <a:rPr lang="el-GR" dirty="0" smtClean="0"/>
              <a:t/>
            </a:r>
            <a:br>
              <a:rPr lang="el-GR" dirty="0" smtClean="0"/>
            </a:br>
            <a:endParaRPr lang="el-GR" dirty="0"/>
          </a:p>
        </p:txBody>
      </p:sp>
      <p:sp>
        <p:nvSpPr>
          <p:cNvPr id="3" name="2 - Θέση περιεχομένου"/>
          <p:cNvSpPr>
            <a:spLocks noGrp="1"/>
          </p:cNvSpPr>
          <p:nvPr>
            <p:ph idx="1"/>
          </p:nvPr>
        </p:nvSpPr>
        <p:spPr>
          <a:xfrm>
            <a:off x="1012373" y="1156063"/>
            <a:ext cx="5087981" cy="4343400"/>
          </a:xfrm>
        </p:spPr>
        <p:txBody>
          <a:bodyPr>
            <a:normAutofit/>
          </a:bodyPr>
          <a:lstStyle/>
          <a:p>
            <a:r>
              <a:rPr lang="el-GR" dirty="0" smtClean="0"/>
              <a:t>Γενικότερα </a:t>
            </a:r>
            <a:r>
              <a:rPr lang="el-GR" dirty="0" smtClean="0"/>
              <a:t>είναι η διαδικασία κατά </a:t>
            </a:r>
            <a:r>
              <a:rPr lang="el-GR" dirty="0" smtClean="0"/>
              <a:t>την οποία </a:t>
            </a:r>
            <a:r>
              <a:rPr lang="el-GR" dirty="0" smtClean="0"/>
              <a:t>ένας φωτοσυνθετικός οργανισμός με τη βοήθεια </a:t>
            </a:r>
            <a:r>
              <a:rPr lang="el-GR" dirty="0" smtClean="0"/>
              <a:t>του φωτός</a:t>
            </a:r>
            <a:r>
              <a:rPr lang="el-GR" dirty="0" smtClean="0"/>
              <a:t>, μετατρέπει ανόργανες ουσίες σε οργανικές </a:t>
            </a:r>
            <a:r>
              <a:rPr lang="el-GR" dirty="0" smtClean="0"/>
              <a:t>θρεπτικές. Κατά </a:t>
            </a:r>
            <a:r>
              <a:rPr lang="el-GR" dirty="0" smtClean="0"/>
              <a:t>τη διαδικασία αυτή τα φυτά, όπως επίσης και </a:t>
            </a:r>
            <a:r>
              <a:rPr lang="el-GR" dirty="0" smtClean="0"/>
              <a:t>κάποιοι μικροοργανισμοί</a:t>
            </a:r>
            <a:r>
              <a:rPr lang="el-GR" dirty="0" smtClean="0"/>
              <a:t>, το φυτοπλαγκτόν, παρασκευάζουν </a:t>
            </a:r>
            <a:r>
              <a:rPr lang="el-GR" dirty="0" smtClean="0"/>
              <a:t>την τροφή </a:t>
            </a:r>
            <a:r>
              <a:rPr lang="el-GR" dirty="0" smtClean="0"/>
              <a:t>τους. Το φως διευκολύνει την </a:t>
            </a:r>
            <a:r>
              <a:rPr lang="el-GR" dirty="0" smtClean="0"/>
              <a:t>ανάπτυξη της </a:t>
            </a:r>
            <a:r>
              <a:rPr lang="el-GR" dirty="0" smtClean="0"/>
              <a:t>χλωροφύλλης και άλλων φωτοληπτικών </a:t>
            </a:r>
            <a:r>
              <a:rPr lang="el-GR" dirty="0" smtClean="0"/>
              <a:t>ουσιών σημαντικών </a:t>
            </a:r>
            <a:r>
              <a:rPr lang="el-GR" dirty="0" smtClean="0"/>
              <a:t>για την ανάπτυξη των φυτών. </a:t>
            </a:r>
            <a:endParaRPr lang="el-GR" dirty="0"/>
          </a:p>
        </p:txBody>
      </p:sp>
      <p:pic>
        <p:nvPicPr>
          <p:cNvPr id="3076" name="Picture 4" descr="Φωτοσύνθεση αναπνοή και διαπνοή - ΦΩΤΟΣΥΝΘΕΣΗ"/>
          <p:cNvPicPr>
            <a:picLocks noChangeAspect="1" noChangeArrowheads="1"/>
          </p:cNvPicPr>
          <p:nvPr/>
        </p:nvPicPr>
        <p:blipFill>
          <a:blip r:embed="rId2" cstate="print"/>
          <a:srcRect/>
          <a:stretch>
            <a:fillRect/>
          </a:stretch>
        </p:blipFill>
        <p:spPr bwMode="auto">
          <a:xfrm>
            <a:off x="6987449" y="1221692"/>
            <a:ext cx="3867785" cy="37303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801189"/>
          </a:xfrm>
        </p:spPr>
        <p:txBody>
          <a:bodyPr>
            <a:normAutofit fontScale="90000"/>
          </a:bodyPr>
          <a:lstStyle/>
          <a:p>
            <a:r>
              <a:rPr lang="el-GR" sz="3100" b="1" dirty="0" smtClean="0"/>
              <a:t>ΦΩΤΟΤΡΟΠΙΣΜΟΣ</a:t>
            </a:r>
            <a:r>
              <a:rPr lang="el-GR" dirty="0" smtClean="0"/>
              <a:t/>
            </a:r>
            <a:br>
              <a:rPr lang="el-GR" dirty="0" smtClean="0"/>
            </a:br>
            <a:endParaRPr lang="el-GR" dirty="0"/>
          </a:p>
        </p:txBody>
      </p:sp>
      <p:sp>
        <p:nvSpPr>
          <p:cNvPr id="3" name="2 - Θέση περιεχομένου"/>
          <p:cNvSpPr>
            <a:spLocks noGrp="1"/>
          </p:cNvSpPr>
          <p:nvPr>
            <p:ph idx="1"/>
          </p:nvPr>
        </p:nvSpPr>
        <p:spPr>
          <a:xfrm>
            <a:off x="829491" y="1247502"/>
            <a:ext cx="10861765" cy="2553789"/>
          </a:xfrm>
        </p:spPr>
        <p:txBody>
          <a:bodyPr>
            <a:normAutofit fontScale="92500" lnSpcReduction="10000"/>
          </a:bodyPr>
          <a:lstStyle/>
          <a:p>
            <a:r>
              <a:rPr lang="el-GR" dirty="0" smtClean="0"/>
              <a:t>Είναι </a:t>
            </a:r>
            <a:r>
              <a:rPr lang="el-GR" dirty="0" smtClean="0"/>
              <a:t>η ιδιότητα των φυτών να στρέφονται προς το φώς. Η κίνηση αυτή, που προκαλείται από την άνιση ανάπτυξη του φυτού, οφείλεται κυρίως στη διαφορά πυκνότητας της αυξίνης, (auxin) του φυτού. Για παράδειγμα τα περισσότερα σπέρματα όταν βλαστάνουν χαρακτηρίζονται ως "θετικά φωτοτροπικά" και αναπτύσσονται προς το μέρος με τον περισσότερο φωτισμό. Επειδή όμως υπάρχει μεγαλύτερη ποσότητα της αυξίνης στο σημείο που φωτίζεται λιγότερο, τούτο έχει ως συνέπεια να αυξάνεται εκεί το φυτό περισσότερο και έτσι να γέρνει ο βλαστός προς το φως. Αντίθετα των βλαστών οι ρίζες του φυτού χαρακτηρίζονται "αρνητικά φωτοτροπικές" όπου και αναπτύσσονται </a:t>
            </a:r>
            <a:r>
              <a:rPr lang="el-GR" dirty="0" smtClean="0"/>
              <a:t>μακριά από </a:t>
            </a:r>
            <a:r>
              <a:rPr lang="el-GR" dirty="0" smtClean="0"/>
              <a:t>τα ερεθίσματα του φωτός. Όλα τα φυτά είναι προγραμματισμένα σύμφωνα με το φως του φυσικού τους περιβάλλοντος.</a:t>
            </a:r>
          </a:p>
          <a:p>
            <a:endParaRPr lang="el-GR" dirty="0"/>
          </a:p>
        </p:txBody>
      </p:sp>
      <p:pic>
        <p:nvPicPr>
          <p:cNvPr id="4100" name="Picture 4" descr="Φωτοτροπισμός: Για μια θέση στον ήλιο - Xalazi.gr"/>
          <p:cNvPicPr>
            <a:picLocks noChangeAspect="1" noChangeArrowheads="1"/>
          </p:cNvPicPr>
          <p:nvPr/>
        </p:nvPicPr>
        <p:blipFill>
          <a:blip r:embed="rId2" cstate="print"/>
          <a:srcRect/>
          <a:stretch>
            <a:fillRect/>
          </a:stretch>
        </p:blipFill>
        <p:spPr bwMode="auto">
          <a:xfrm>
            <a:off x="3329850" y="3571613"/>
            <a:ext cx="4207419" cy="29336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609600"/>
            <a:ext cx="9875520" cy="762000"/>
          </a:xfrm>
        </p:spPr>
        <p:txBody>
          <a:bodyPr>
            <a:normAutofit fontScale="90000"/>
          </a:bodyPr>
          <a:lstStyle/>
          <a:p>
            <a:r>
              <a:rPr lang="el-GR" b="1" dirty="0" smtClean="0"/>
              <a:t> </a:t>
            </a:r>
            <a:r>
              <a:rPr lang="el-GR" sz="2800" b="1" dirty="0" smtClean="0"/>
              <a:t>ΧΡΟΝΟΣ ΗΛΙΑΣΜΑΤΟΣ</a:t>
            </a:r>
            <a:r>
              <a:rPr lang="el-GR" dirty="0" smtClean="0"/>
              <a:t/>
            </a:r>
            <a:br>
              <a:rPr lang="el-GR" dirty="0" smtClean="0"/>
            </a:br>
            <a:endParaRPr lang="el-GR" dirty="0"/>
          </a:p>
        </p:txBody>
      </p:sp>
      <p:sp>
        <p:nvSpPr>
          <p:cNvPr id="3" name="2 - Θέση περιεχομένου"/>
          <p:cNvSpPr>
            <a:spLocks noGrp="1"/>
          </p:cNvSpPr>
          <p:nvPr>
            <p:ph idx="1"/>
          </p:nvPr>
        </p:nvSpPr>
        <p:spPr>
          <a:xfrm>
            <a:off x="1103811" y="1234440"/>
            <a:ext cx="4931229" cy="4643846"/>
          </a:xfrm>
        </p:spPr>
        <p:txBody>
          <a:bodyPr>
            <a:normAutofit fontScale="92500"/>
          </a:bodyPr>
          <a:lstStyle/>
          <a:p>
            <a:r>
              <a:rPr lang="el-GR" dirty="0" smtClean="0"/>
              <a:t>Αρκετά </a:t>
            </a:r>
            <a:r>
              <a:rPr lang="el-GR" dirty="0" smtClean="0"/>
              <a:t>φυτά επιζούν καλά σε περισσότερο φως από όσο χρειάζονται, αλλά λίγα μπορούν να αντέξουν σε λιγότερο φως. Σε συνθήκες ανεπαρκούς ηλιασμού το φυτό θα χρησιμοποιήσει τους αποθηκευμένους του υδρογονάνθρακες για όσο διάστημα επαρκούν μέχρι να τους εξαντλήσει οπότε θα ξεραθεί. Η φωτοσύνθεση </a:t>
            </a:r>
            <a:r>
              <a:rPr lang="el-GR" dirty="0" smtClean="0"/>
              <a:t>δεν πραγματοποιείται </a:t>
            </a:r>
            <a:r>
              <a:rPr lang="el-GR" dirty="0" smtClean="0"/>
              <a:t>σε θερμοκρασίες πάνω από </a:t>
            </a:r>
            <a:r>
              <a:rPr lang="el-GR" dirty="0" smtClean="0"/>
              <a:t>30°C</a:t>
            </a:r>
            <a:r>
              <a:rPr lang="el-GR" dirty="0" smtClean="0"/>
              <a:t>. Κανένα φυτό όποια και αν </a:t>
            </a:r>
            <a:r>
              <a:rPr lang="el-GR" dirty="0" smtClean="0"/>
              <a:t>είναι η κατάσταση </a:t>
            </a:r>
            <a:r>
              <a:rPr lang="el-GR" dirty="0" smtClean="0"/>
              <a:t>της υγείας του δεν πρέπει να υπόκειται σε έντονες μεταβολές του φωτός χωρίς προστασία. Αν πρέπει να αλλαχτεί η θέση ενός φυτού, αυτό πρέπει να γίνει κατά διαστήματα εβδομάδων. </a:t>
            </a:r>
            <a:endParaRPr lang="el-GR" dirty="0"/>
          </a:p>
        </p:txBody>
      </p:sp>
      <p:sp>
        <p:nvSpPr>
          <p:cNvPr id="5124" name="AutoShape 4" descr="ΚΕΦΑΛΑΙΟ 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ΚΕΦΑΛΑΙΟ 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8" name="AutoShape 8" descr="ΚΕΦΑΛΑΙΟ 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30" name="Picture 10" descr="ΠΑΝΕΠΙΣΤΗΜΙΟ ΘΕΣΣΑΛΙΑΣ Σχολή Γεωπονικών Επιστημών Τμήμα Γεωπονίας Φ"/>
          <p:cNvPicPr>
            <a:picLocks noChangeAspect="1" noChangeArrowheads="1"/>
          </p:cNvPicPr>
          <p:nvPr/>
        </p:nvPicPr>
        <p:blipFill>
          <a:blip r:embed="rId2" cstate="print"/>
          <a:srcRect/>
          <a:stretch>
            <a:fillRect/>
          </a:stretch>
        </p:blipFill>
        <p:spPr bwMode="auto">
          <a:xfrm>
            <a:off x="6164489" y="1641429"/>
            <a:ext cx="5542951" cy="3518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Βάση">
  <a:themeElements>
    <a:clrScheme name="Βάση">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Βάση">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TM03457444[[fn=Βάση]]</Template>
  <TotalTime>274</TotalTime>
  <Words>693</Words>
  <Application>Microsoft Office PowerPoint</Application>
  <PresentationFormat>Προσαρμογή</PresentationFormat>
  <Paragraphs>114</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Βάση</vt:lpstr>
      <vt:lpstr>Η επιδραση του φωτοσ στην αναπτυξη των φυτων</vt:lpstr>
      <vt:lpstr>Περιεχόμενα</vt:lpstr>
      <vt:lpstr>1. Εισαγωγή</vt:lpstr>
      <vt:lpstr>Διαφάνεια 4</vt:lpstr>
      <vt:lpstr>2. Ανασκόπηση</vt:lpstr>
      <vt:lpstr>Διαφάνεια 6</vt:lpstr>
      <vt:lpstr>ΦΩΤΟΣΥΝΘΕΣΗ: </vt:lpstr>
      <vt:lpstr>ΦΩΤΟΤΡΟΠΙΣΜΟΣ </vt:lpstr>
      <vt:lpstr> ΧΡΟΝΟΣ ΗΛΙΑΣΜΑΤΟΣ </vt:lpstr>
      <vt:lpstr>Διαφάνεια 10</vt:lpstr>
      <vt:lpstr>Παρουσίαση των κοινωνικών αναγκών που εξυπηρετεί η έρευνα </vt:lpstr>
      <vt:lpstr>Υπόθεση </vt:lpstr>
      <vt:lpstr>Περιγραφή ερευνητικής μεθόδου (μεθοδολογία) :  </vt:lpstr>
      <vt:lpstr>Μεταβλητές-σταθερές- ορισμοί:</vt:lpstr>
      <vt:lpstr>Χρονική διάρκεια: </vt:lpstr>
      <vt:lpstr>ΑΠΟΤΕΛΕΣΜΑΤΑ</vt:lpstr>
      <vt:lpstr>Διαφάνεια 17</vt:lpstr>
      <vt:lpstr>Διαφάνεια 18</vt:lpstr>
      <vt:lpstr>ΚΑΤΑΛΟΓΟΣ ΥΛΙΚΩΝ </vt:lpstr>
      <vt:lpstr>ΣΥΜΠΕΡΑΣΜΑ </vt:lpstr>
      <vt:lpstr>ΠΡΟΤΑΣΕΙΣ ΓΙΑ ΤΟ ΜΕΛΛΟΝ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επιδραση του φωτοσ στην αναπτυξη των φυτων</dc:title>
  <dc:creator>USER</dc:creator>
  <cp:lastModifiedBy>ΝΤΙΝΑ</cp:lastModifiedBy>
  <cp:revision>38</cp:revision>
  <cp:lastPrinted>2021-01-31T18:58:35Z</cp:lastPrinted>
  <dcterms:created xsi:type="dcterms:W3CDTF">2021-01-31T18:17:39Z</dcterms:created>
  <dcterms:modified xsi:type="dcterms:W3CDTF">2021-05-30T16:42:55Z</dcterms:modified>
</cp:coreProperties>
</file>