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2" r:id="rId6"/>
    <p:sldId id="261" r:id="rId7"/>
    <p:sldId id="260" r:id="rId8"/>
    <p:sldId id="263" r:id="rId9"/>
    <p:sldId id="275"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811"/>
    <a:srgbClr val="7EA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24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1209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7445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24892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20173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59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99434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0012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4144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03399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28731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3/1/2021</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19895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3/1/2021</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58848282"/>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ssuu.com/katerinaarabatzi/docs/____________________________________714aaaab22b0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023C836-67BE-4EEB-8A7D-C7BBE2384A14}"/>
              </a:ext>
            </a:extLst>
          </p:cNvPr>
          <p:cNvSpPr>
            <a:spLocks noGrp="1"/>
          </p:cNvSpPr>
          <p:nvPr>
            <p:ph type="ctrTitle"/>
          </p:nvPr>
        </p:nvSpPr>
        <p:spPr>
          <a:xfrm>
            <a:off x="6096001" y="1998940"/>
            <a:ext cx="4021122" cy="1218960"/>
          </a:xfrm>
        </p:spPr>
        <p:txBody>
          <a:bodyPr>
            <a:normAutofit/>
          </a:bodyPr>
          <a:lstStyle/>
          <a:p>
            <a:r>
              <a:rPr lang="en-US" dirty="0">
                <a:solidFill>
                  <a:schemeClr val="accent2"/>
                </a:solidFill>
              </a:rPr>
              <a:t>TEENS AND VIDEOGAMES</a:t>
            </a:r>
            <a:endParaRPr lang="el-GR" dirty="0">
              <a:solidFill>
                <a:schemeClr val="accent2"/>
              </a:solidFill>
            </a:endParaRPr>
          </a:p>
        </p:txBody>
      </p:sp>
      <p:sp>
        <p:nvSpPr>
          <p:cNvPr id="3" name="Υπότιτλος 2">
            <a:extLst>
              <a:ext uri="{FF2B5EF4-FFF2-40B4-BE49-F238E27FC236}">
                <a16:creationId xmlns:a16="http://schemas.microsoft.com/office/drawing/2014/main" id="{C04985AA-D465-4CCA-9759-128673B1EF8F}"/>
              </a:ext>
            </a:extLst>
          </p:cNvPr>
          <p:cNvSpPr>
            <a:spLocks noGrp="1"/>
          </p:cNvSpPr>
          <p:nvPr>
            <p:ph type="subTitle" idx="1"/>
          </p:nvPr>
        </p:nvSpPr>
        <p:spPr>
          <a:xfrm>
            <a:off x="5905850" y="4113213"/>
            <a:ext cx="4840448" cy="1036451"/>
          </a:xfrm>
        </p:spPr>
        <p:txBody>
          <a:bodyPr>
            <a:normAutofit fontScale="92500"/>
          </a:bodyPr>
          <a:lstStyle/>
          <a:p>
            <a:r>
              <a:rPr lang="el-GR" sz="3200" dirty="0">
                <a:solidFill>
                  <a:srgbClr val="FFFF00">
                    <a:alpha val="70000"/>
                  </a:srgbClr>
                </a:solidFill>
              </a:rPr>
              <a:t>ΈΦΗΒΟΙ ΚΑΙ ΒΙΝΤΕΟΠΑΙΧΝΙΔΙΑ</a:t>
            </a:r>
          </a:p>
        </p:txBody>
      </p:sp>
      <p:pic>
        <p:nvPicPr>
          <p:cNvPr id="4" name="Picture 3">
            <a:extLst>
              <a:ext uri="{FF2B5EF4-FFF2-40B4-BE49-F238E27FC236}">
                <a16:creationId xmlns:a16="http://schemas.microsoft.com/office/drawing/2014/main" id="{ACAAD5C1-A6B6-498C-B6A8-91E18C190CEA}"/>
              </a:ext>
            </a:extLst>
          </p:cNvPr>
          <p:cNvPicPr>
            <a:picLocks noChangeAspect="1"/>
          </p:cNvPicPr>
          <p:nvPr/>
        </p:nvPicPr>
        <p:blipFill rotWithShape="1">
          <a:blip r:embed="rId2"/>
          <a:srcRect l="27578" r="34813" b="-1"/>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Εικόνα 5">
            <a:extLst>
              <a:ext uri="{FF2B5EF4-FFF2-40B4-BE49-F238E27FC236}">
                <a16:creationId xmlns:a16="http://schemas.microsoft.com/office/drawing/2014/main" id="{5D89AF51-2502-46B7-B23C-4003B3273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 y="1747228"/>
            <a:ext cx="3863974" cy="3241145"/>
          </a:xfrm>
          <a:prstGeom prst="rect">
            <a:avLst/>
          </a:prstGeom>
        </p:spPr>
      </p:pic>
      <p:pic>
        <p:nvPicPr>
          <p:cNvPr id="8" name="Εικόνα 7">
            <a:extLst>
              <a:ext uri="{FF2B5EF4-FFF2-40B4-BE49-F238E27FC236}">
                <a16:creationId xmlns:a16="http://schemas.microsoft.com/office/drawing/2014/main" id="{6C83325C-3854-43C9-A963-CEA8AC62B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 y="0"/>
            <a:ext cx="3863974" cy="1808426"/>
          </a:xfrm>
          <a:prstGeom prst="rect">
            <a:avLst/>
          </a:prstGeom>
        </p:spPr>
      </p:pic>
      <p:pic>
        <p:nvPicPr>
          <p:cNvPr id="12" name="Εικόνα 11">
            <a:extLst>
              <a:ext uri="{FF2B5EF4-FFF2-40B4-BE49-F238E27FC236}">
                <a16:creationId xmlns:a16="http://schemas.microsoft.com/office/drawing/2014/main" id="{0333E2D3-6DA9-4C6C-89F4-423FC3A3B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6" y="4988373"/>
            <a:ext cx="3863973" cy="1974644"/>
          </a:xfrm>
          <a:prstGeom prst="rect">
            <a:avLst/>
          </a:prstGeom>
        </p:spPr>
      </p:pic>
      <p:pic>
        <p:nvPicPr>
          <p:cNvPr id="14" name="Εικόνα 13">
            <a:extLst>
              <a:ext uri="{FF2B5EF4-FFF2-40B4-BE49-F238E27FC236}">
                <a16:creationId xmlns:a16="http://schemas.microsoft.com/office/drawing/2014/main" id="{74965B11-E11D-4CC2-9C51-D05E11D4AC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43864">
            <a:off x="3961808" y="156234"/>
            <a:ext cx="2189653" cy="1240875"/>
          </a:xfrm>
          <a:prstGeom prst="rect">
            <a:avLst/>
          </a:prstGeom>
        </p:spPr>
      </p:pic>
      <p:pic>
        <p:nvPicPr>
          <p:cNvPr id="16" name="Εικόνα 15">
            <a:extLst>
              <a:ext uri="{FF2B5EF4-FFF2-40B4-BE49-F238E27FC236}">
                <a16:creationId xmlns:a16="http://schemas.microsoft.com/office/drawing/2014/main" id="{6FE0C566-DD71-4376-AEB6-E024C60884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66171">
            <a:off x="9885907" y="220006"/>
            <a:ext cx="2200166" cy="1155563"/>
          </a:xfrm>
          <a:prstGeom prst="rect">
            <a:avLst/>
          </a:prstGeom>
        </p:spPr>
      </p:pic>
      <p:pic>
        <p:nvPicPr>
          <p:cNvPr id="18" name="Εικόνα 17">
            <a:extLst>
              <a:ext uri="{FF2B5EF4-FFF2-40B4-BE49-F238E27FC236}">
                <a16:creationId xmlns:a16="http://schemas.microsoft.com/office/drawing/2014/main" id="{59B4905D-20A2-4FF6-8490-26889C3EB7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2731" y="18976"/>
            <a:ext cx="2056439" cy="1562256"/>
          </a:xfrm>
          <a:prstGeom prst="rect">
            <a:avLst/>
          </a:prstGeom>
        </p:spPr>
      </p:pic>
      <p:pic>
        <p:nvPicPr>
          <p:cNvPr id="20" name="Εικόνα 19">
            <a:extLst>
              <a:ext uri="{FF2B5EF4-FFF2-40B4-BE49-F238E27FC236}">
                <a16:creationId xmlns:a16="http://schemas.microsoft.com/office/drawing/2014/main" id="{060421D8-023E-4D37-B06F-CA87B993B8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8843" y="4923067"/>
            <a:ext cx="1905000" cy="1905000"/>
          </a:xfrm>
          <a:prstGeom prst="rect">
            <a:avLst/>
          </a:prstGeom>
        </p:spPr>
      </p:pic>
      <p:pic>
        <p:nvPicPr>
          <p:cNvPr id="22" name="Εικόνα 21">
            <a:extLst>
              <a:ext uri="{FF2B5EF4-FFF2-40B4-BE49-F238E27FC236}">
                <a16:creationId xmlns:a16="http://schemas.microsoft.com/office/drawing/2014/main" id="{C89D9C04-19DF-48CF-B09B-4431708AAB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50597" y="2329873"/>
            <a:ext cx="2608926" cy="1467436"/>
          </a:xfrm>
          <a:prstGeom prst="rect">
            <a:avLst/>
          </a:prstGeom>
        </p:spPr>
      </p:pic>
      <p:pic>
        <p:nvPicPr>
          <p:cNvPr id="24" name="Εικόνα 23">
            <a:extLst>
              <a:ext uri="{FF2B5EF4-FFF2-40B4-BE49-F238E27FC236}">
                <a16:creationId xmlns:a16="http://schemas.microsoft.com/office/drawing/2014/main" id="{A1085D61-4DAA-48FB-98A7-D3ECDA913A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785428">
            <a:off x="3980369" y="5412568"/>
            <a:ext cx="2303709" cy="1203874"/>
          </a:xfrm>
          <a:prstGeom prst="rect">
            <a:avLst/>
          </a:prstGeom>
        </p:spPr>
      </p:pic>
      <p:pic>
        <p:nvPicPr>
          <p:cNvPr id="26" name="Εικόνα 25">
            <a:extLst>
              <a:ext uri="{FF2B5EF4-FFF2-40B4-BE49-F238E27FC236}">
                <a16:creationId xmlns:a16="http://schemas.microsoft.com/office/drawing/2014/main" id="{77111E2A-4E6E-408B-9B84-D71E359FBA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625313">
            <a:off x="9867549" y="5383425"/>
            <a:ext cx="2236883" cy="1252654"/>
          </a:xfrm>
          <a:prstGeom prst="rect">
            <a:avLst/>
          </a:prstGeom>
        </p:spPr>
      </p:pic>
      <p:pic>
        <p:nvPicPr>
          <p:cNvPr id="28" name="Εικόνα 27">
            <a:extLst>
              <a:ext uri="{FF2B5EF4-FFF2-40B4-BE49-F238E27FC236}">
                <a16:creationId xmlns:a16="http://schemas.microsoft.com/office/drawing/2014/main" id="{44834644-EC91-4F05-8E13-15D56000B9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27406" y="2349173"/>
            <a:ext cx="2608926" cy="1537679"/>
          </a:xfrm>
          <a:prstGeom prst="rect">
            <a:avLst/>
          </a:prstGeom>
        </p:spPr>
      </p:pic>
    </p:spTree>
    <p:extLst>
      <p:ext uri="{BB962C8B-B14F-4D97-AF65-F5344CB8AC3E}">
        <p14:creationId xmlns:p14="http://schemas.microsoft.com/office/powerpoint/2010/main" val="190785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E6A426-C7F8-4612-A6F7-40B121B6E233}"/>
              </a:ext>
            </a:extLst>
          </p:cNvPr>
          <p:cNvSpPr>
            <a:spLocks noGrp="1"/>
          </p:cNvSpPr>
          <p:nvPr>
            <p:ph type="title"/>
          </p:nvPr>
        </p:nvSpPr>
        <p:spPr/>
        <p:txBody>
          <a:bodyPr/>
          <a:lstStyle/>
          <a:p>
            <a:pPr algn="ctr"/>
            <a:r>
              <a:rPr lang="el-GR" dirty="0">
                <a:solidFill>
                  <a:schemeClr val="tx2">
                    <a:lumMod val="50000"/>
                  </a:schemeClr>
                </a:solidFill>
              </a:rPr>
              <a:t>ανασκοπηση</a:t>
            </a:r>
          </a:p>
        </p:txBody>
      </p:sp>
      <p:sp>
        <p:nvSpPr>
          <p:cNvPr id="3" name="Θέση περιεχομένου 2">
            <a:extLst>
              <a:ext uri="{FF2B5EF4-FFF2-40B4-BE49-F238E27FC236}">
                <a16:creationId xmlns:a16="http://schemas.microsoft.com/office/drawing/2014/main" id="{865781AE-7584-4138-BAC9-21B09370361D}"/>
              </a:ext>
            </a:extLst>
          </p:cNvPr>
          <p:cNvSpPr>
            <a:spLocks noGrp="1"/>
          </p:cNvSpPr>
          <p:nvPr>
            <p:ph idx="1"/>
          </p:nvPr>
        </p:nvSpPr>
        <p:spPr/>
        <p:txBody>
          <a:bodyPr/>
          <a:lstStyle/>
          <a:p>
            <a:r>
              <a:rPr lang="el-GR" dirty="0"/>
              <a:t>Έφηβοι και βιντεοπαιχνίδια</a:t>
            </a:r>
            <a:r>
              <a:rPr lang="en-US" dirty="0"/>
              <a:t> :</a:t>
            </a:r>
            <a:r>
              <a:rPr lang="el-GR" dirty="0"/>
              <a:t> Η εφηβική ηλικία, είναι για πολλούς έφηβους τα πιο ωραία χρόνια της ζωής τους, παρόλο αυτά όμως υπάρχουν πολλές δυσκολίες όπως </a:t>
            </a:r>
            <a:r>
              <a:rPr lang="en-US" dirty="0"/>
              <a:t>:</a:t>
            </a:r>
            <a:r>
              <a:rPr lang="el-GR" dirty="0"/>
              <a:t> διαβάσματα είτε σχολικά είτε εξωσχολικά , πρώτες ερωτικές απογοητεύσεις αλλά και επιτυχίες. Όλα αυτά γεμίζουν τον έφηβο γεμάτο με άγχος με αποτέλεσμα αυτός να πρέπει κάπως να χαλαρώσει , να ψυχαγωγηθεί. Τα βιντεοπαιχνίδια είναι τα κατάλληλα για αυτήν για μια τέτοια περίπτωση. </a:t>
            </a:r>
          </a:p>
        </p:txBody>
      </p:sp>
    </p:spTree>
    <p:extLst>
      <p:ext uri="{BB962C8B-B14F-4D97-AF65-F5344CB8AC3E}">
        <p14:creationId xmlns:p14="http://schemas.microsoft.com/office/powerpoint/2010/main" val="194427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DA3837-4F48-4DAE-9A7F-2E1AB66F03F2}"/>
              </a:ext>
            </a:extLst>
          </p:cNvPr>
          <p:cNvSpPr>
            <a:spLocks noGrp="1"/>
          </p:cNvSpPr>
          <p:nvPr>
            <p:ph type="title"/>
          </p:nvPr>
        </p:nvSpPr>
        <p:spPr/>
        <p:txBody>
          <a:bodyPr/>
          <a:lstStyle/>
          <a:p>
            <a:pPr algn="ctr"/>
            <a:r>
              <a:rPr lang="el-GR" dirty="0">
                <a:solidFill>
                  <a:schemeClr val="tx2">
                    <a:lumMod val="50000"/>
                  </a:schemeClr>
                </a:solidFill>
              </a:rPr>
              <a:t>Σχεδιασμος της ερευνασ</a:t>
            </a:r>
          </a:p>
        </p:txBody>
      </p:sp>
      <p:sp>
        <p:nvSpPr>
          <p:cNvPr id="3" name="Θέση περιεχομένου 2">
            <a:extLst>
              <a:ext uri="{FF2B5EF4-FFF2-40B4-BE49-F238E27FC236}">
                <a16:creationId xmlns:a16="http://schemas.microsoft.com/office/drawing/2014/main" id="{14EC5CA6-B8E1-4A08-A28A-3583C89F0156}"/>
              </a:ext>
            </a:extLst>
          </p:cNvPr>
          <p:cNvSpPr>
            <a:spLocks noGrp="1"/>
          </p:cNvSpPr>
          <p:nvPr>
            <p:ph idx="1"/>
          </p:nvPr>
        </p:nvSpPr>
        <p:spPr/>
        <p:txBody>
          <a:bodyPr/>
          <a:lstStyle/>
          <a:p>
            <a:r>
              <a:rPr lang="el-GR" dirty="0"/>
              <a:t>Σχεδίασα ερωτηματολόγια με 10 ερωτήσεις και τα έδωσα σε όλους τους μαθητές του τμήματός μου, του Γ3, του 1ου Γυμνασίου Πτολεμαΐδας.</a:t>
            </a:r>
          </a:p>
          <a:p>
            <a:endParaRPr lang="el-GR" dirty="0"/>
          </a:p>
        </p:txBody>
      </p:sp>
    </p:spTree>
    <p:extLst>
      <p:ext uri="{BB962C8B-B14F-4D97-AF65-F5344CB8AC3E}">
        <p14:creationId xmlns:p14="http://schemas.microsoft.com/office/powerpoint/2010/main" val="153206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D846FE-8253-4E0F-AED2-CE388A1756CD}"/>
              </a:ext>
            </a:extLst>
          </p:cNvPr>
          <p:cNvSpPr>
            <a:spLocks noGrp="1"/>
          </p:cNvSpPr>
          <p:nvPr>
            <p:ph type="title"/>
          </p:nvPr>
        </p:nvSpPr>
        <p:spPr/>
        <p:txBody>
          <a:bodyPr/>
          <a:lstStyle/>
          <a:p>
            <a:pPr algn="ctr"/>
            <a:r>
              <a:rPr lang="el-GR" dirty="0">
                <a:solidFill>
                  <a:schemeClr val="tx2">
                    <a:lumMod val="50000"/>
                  </a:schemeClr>
                </a:solidFill>
              </a:rPr>
              <a:t>ερωτηματολογιο</a:t>
            </a:r>
          </a:p>
        </p:txBody>
      </p:sp>
      <p:sp>
        <p:nvSpPr>
          <p:cNvPr id="3" name="Θέση περιεχομένου 2">
            <a:extLst>
              <a:ext uri="{FF2B5EF4-FFF2-40B4-BE49-F238E27FC236}">
                <a16:creationId xmlns:a16="http://schemas.microsoft.com/office/drawing/2014/main" id="{C32379CB-FDB4-45AD-A879-3F59A47B2BAC}"/>
              </a:ext>
            </a:extLst>
          </p:cNvPr>
          <p:cNvSpPr>
            <a:spLocks noGrp="1"/>
          </p:cNvSpPr>
          <p:nvPr>
            <p:ph idx="1"/>
          </p:nvPr>
        </p:nvSpPr>
        <p:spPr/>
        <p:txBody>
          <a:bodyPr>
            <a:normAutofit fontScale="77500" lnSpcReduction="20000"/>
          </a:bodyPr>
          <a:lstStyle/>
          <a:p>
            <a:endParaRPr lang="el-GR" sz="1000" dirty="0">
              <a:solidFill>
                <a:srgbClr val="FFFF00">
                  <a:alpha val="70000"/>
                </a:srgbClr>
              </a:solidFill>
            </a:endParaRPr>
          </a:p>
          <a:p>
            <a:r>
              <a:rPr lang="el-GR" sz="1000" dirty="0">
                <a:solidFill>
                  <a:srgbClr val="FFFF00">
                    <a:alpha val="70000"/>
                  </a:srgbClr>
                </a:solidFill>
              </a:rPr>
              <a:t>1) Φύλο          </a:t>
            </a:r>
            <a:r>
              <a:rPr lang="el-GR" sz="1000" dirty="0">
                <a:solidFill>
                  <a:srgbClr val="00B0F0">
                    <a:alpha val="70000"/>
                  </a:srgbClr>
                </a:solidFill>
              </a:rPr>
              <a:t>2)Ηλικία                               </a:t>
            </a:r>
            <a:r>
              <a:rPr lang="el-GR" sz="1000" dirty="0">
                <a:solidFill>
                  <a:srgbClr val="FF0000">
                    <a:alpha val="70000"/>
                  </a:srgbClr>
                </a:solidFill>
              </a:rPr>
              <a:t>3) Πόσες ώρες την εβδομάδα                       </a:t>
            </a:r>
            <a:r>
              <a:rPr lang="el-GR" sz="1000" dirty="0">
                <a:solidFill>
                  <a:srgbClr val="92D050">
                    <a:alpha val="70000"/>
                  </a:srgbClr>
                </a:solidFill>
              </a:rPr>
              <a:t>4) Από τι βιντεοπαιχνιδομηχανή παίζεις ; </a:t>
            </a:r>
          </a:p>
          <a:p>
            <a:r>
              <a:rPr lang="el-GR" sz="1000" dirty="0">
                <a:solidFill>
                  <a:srgbClr val="FFFF00">
                    <a:alpha val="70000"/>
                  </a:srgbClr>
                </a:solidFill>
              </a:rPr>
              <a:t>α)αγόρι           </a:t>
            </a:r>
            <a:r>
              <a:rPr lang="el-GR" sz="1000" dirty="0">
                <a:solidFill>
                  <a:srgbClr val="00B0F0">
                    <a:alpha val="70000"/>
                  </a:srgbClr>
                </a:solidFill>
              </a:rPr>
              <a:t>α)10-            β)11-13            </a:t>
            </a:r>
            <a:r>
              <a:rPr lang="el-GR" sz="1000" dirty="0">
                <a:solidFill>
                  <a:srgbClr val="FF0000">
                    <a:alpha val="70000"/>
                  </a:srgbClr>
                </a:solidFill>
              </a:rPr>
              <a:t>αφιερώνεις για τα βιντεοπαιχνίδια ;             </a:t>
            </a:r>
            <a:r>
              <a:rPr lang="el-GR" sz="1000" dirty="0">
                <a:solidFill>
                  <a:srgbClr val="92D050">
                    <a:alpha val="70000"/>
                  </a:srgbClr>
                </a:solidFill>
              </a:rPr>
              <a:t>α)κονσόλα         β)κινητό/τάμπλετ  </a:t>
            </a:r>
          </a:p>
          <a:p>
            <a:r>
              <a:rPr lang="el-GR" sz="1000" dirty="0">
                <a:solidFill>
                  <a:srgbClr val="FFFF00">
                    <a:alpha val="70000"/>
                  </a:srgbClr>
                </a:solidFill>
              </a:rPr>
              <a:t>β)κορίτσι         </a:t>
            </a:r>
            <a:r>
              <a:rPr lang="el-GR" sz="1000" dirty="0">
                <a:solidFill>
                  <a:srgbClr val="00B0F0">
                    <a:alpha val="70000"/>
                  </a:srgbClr>
                </a:solidFill>
              </a:rPr>
              <a:t>γ)14-17      δ)18+                </a:t>
            </a:r>
            <a:r>
              <a:rPr lang="el-GR" sz="1000" dirty="0">
                <a:solidFill>
                  <a:srgbClr val="FF0000">
                    <a:alpha val="70000"/>
                  </a:srgbClr>
                </a:solidFill>
              </a:rPr>
              <a:t>α)1-   β) 10+  γ)2-4  δ) 5-9                            </a:t>
            </a:r>
            <a:r>
              <a:rPr lang="el-GR" sz="1000" dirty="0">
                <a:solidFill>
                  <a:srgbClr val="92D050">
                    <a:alpha val="70000"/>
                  </a:srgbClr>
                </a:solidFill>
              </a:rPr>
              <a:t>γ)σταθερό υπολογιστή    δ)άλλο</a:t>
            </a:r>
          </a:p>
          <a:p>
            <a:endParaRPr lang="el-GR" sz="1000" dirty="0">
              <a:solidFill>
                <a:srgbClr val="7EA2A0"/>
              </a:solidFill>
            </a:endParaRPr>
          </a:p>
          <a:p>
            <a:r>
              <a:rPr lang="el-GR" sz="1000" dirty="0">
                <a:solidFill>
                  <a:srgbClr val="7EA2A0"/>
                </a:solidFill>
              </a:rPr>
              <a:t>5) Τι είδους βιντεοπαιχνίδια προτιμάς ;               </a:t>
            </a:r>
            <a:r>
              <a:rPr lang="el-GR" sz="1000" dirty="0">
                <a:solidFill>
                  <a:schemeClr val="accent5">
                    <a:lumMod val="60000"/>
                    <a:lumOff val="40000"/>
                  </a:schemeClr>
                </a:solidFill>
              </a:rPr>
              <a:t>6) Προτιμάς </a:t>
            </a:r>
            <a:r>
              <a:rPr lang="en-US" sz="1000" dirty="0">
                <a:solidFill>
                  <a:schemeClr val="accent5">
                    <a:lumMod val="60000"/>
                    <a:lumOff val="40000"/>
                  </a:schemeClr>
                </a:solidFill>
              </a:rPr>
              <a:t>offline </a:t>
            </a:r>
            <a:r>
              <a:rPr lang="el-GR" sz="1000" dirty="0">
                <a:solidFill>
                  <a:schemeClr val="accent5">
                    <a:lumMod val="60000"/>
                    <a:lumOff val="40000"/>
                  </a:schemeClr>
                </a:solidFill>
              </a:rPr>
              <a:t>ή </a:t>
            </a:r>
            <a:r>
              <a:rPr lang="en-US" sz="1000" dirty="0">
                <a:solidFill>
                  <a:schemeClr val="accent5">
                    <a:lumMod val="60000"/>
                    <a:lumOff val="40000"/>
                  </a:schemeClr>
                </a:solidFill>
              </a:rPr>
              <a:t>online ;               </a:t>
            </a:r>
            <a:r>
              <a:rPr lang="en-US" sz="1000" dirty="0">
                <a:solidFill>
                  <a:srgbClr val="7030A0"/>
                </a:solidFill>
              </a:rPr>
              <a:t>7)</a:t>
            </a:r>
            <a:r>
              <a:rPr lang="el-GR" sz="1000" dirty="0">
                <a:solidFill>
                  <a:srgbClr val="7030A0"/>
                </a:solidFill>
              </a:rPr>
              <a:t> Πόσα χρόνια παίζεις βιντεοπαιχνίδια ; </a:t>
            </a:r>
          </a:p>
          <a:p>
            <a:r>
              <a:rPr lang="el-GR" sz="1000" dirty="0">
                <a:solidFill>
                  <a:srgbClr val="7EA2A0"/>
                </a:solidFill>
              </a:rPr>
              <a:t>α)</a:t>
            </a:r>
            <a:r>
              <a:rPr lang="en-US" sz="1000" dirty="0">
                <a:solidFill>
                  <a:srgbClr val="7EA2A0"/>
                </a:solidFill>
              </a:rPr>
              <a:t>campaign  </a:t>
            </a:r>
            <a:r>
              <a:rPr lang="el-GR" sz="1000" dirty="0">
                <a:solidFill>
                  <a:srgbClr val="7EA2A0"/>
                </a:solidFill>
              </a:rPr>
              <a:t>β)</a:t>
            </a:r>
            <a:r>
              <a:rPr lang="en-US" sz="1000" dirty="0">
                <a:solidFill>
                  <a:srgbClr val="7EA2A0"/>
                </a:solidFill>
              </a:rPr>
              <a:t>competitive  </a:t>
            </a:r>
            <a:r>
              <a:rPr lang="el-GR" sz="1000" dirty="0">
                <a:solidFill>
                  <a:srgbClr val="7EA2A0"/>
                </a:solidFill>
              </a:rPr>
              <a:t>γ</a:t>
            </a:r>
            <a:r>
              <a:rPr lang="en-US" sz="1000" dirty="0">
                <a:solidFill>
                  <a:srgbClr val="7EA2A0"/>
                </a:solidFill>
              </a:rPr>
              <a:t>)strategy</a:t>
            </a:r>
            <a:r>
              <a:rPr lang="el-GR" sz="1000" dirty="0">
                <a:solidFill>
                  <a:srgbClr val="7EA2A0"/>
                </a:solidFill>
              </a:rPr>
              <a:t>           </a:t>
            </a:r>
            <a:r>
              <a:rPr lang="en-US" sz="1000" dirty="0">
                <a:solidFill>
                  <a:srgbClr val="7EA2A0"/>
                </a:solidFill>
              </a:rPr>
              <a:t>      </a:t>
            </a:r>
            <a:r>
              <a:rPr lang="el-GR" sz="1000" dirty="0">
                <a:solidFill>
                  <a:srgbClr val="7EA2A0"/>
                </a:solidFill>
              </a:rPr>
              <a:t> </a:t>
            </a:r>
            <a:r>
              <a:rPr lang="el-GR" sz="1000" dirty="0">
                <a:solidFill>
                  <a:schemeClr val="accent5">
                    <a:lumMod val="60000"/>
                    <a:lumOff val="40000"/>
                  </a:schemeClr>
                </a:solidFill>
              </a:rPr>
              <a:t>α)</a:t>
            </a:r>
            <a:r>
              <a:rPr lang="en-US" sz="1000" dirty="0">
                <a:solidFill>
                  <a:schemeClr val="accent5">
                    <a:lumMod val="60000"/>
                    <a:lumOff val="40000"/>
                  </a:schemeClr>
                </a:solidFill>
              </a:rPr>
              <a:t>online     </a:t>
            </a:r>
            <a:r>
              <a:rPr lang="el-GR" sz="1000" dirty="0">
                <a:solidFill>
                  <a:schemeClr val="accent5">
                    <a:lumMod val="60000"/>
                    <a:lumOff val="40000"/>
                  </a:schemeClr>
                </a:solidFill>
              </a:rPr>
              <a:t>β)</a:t>
            </a:r>
            <a:r>
              <a:rPr lang="en-US" sz="1000" dirty="0">
                <a:solidFill>
                  <a:schemeClr val="accent5">
                    <a:lumMod val="60000"/>
                    <a:lumOff val="40000"/>
                  </a:schemeClr>
                </a:solidFill>
              </a:rPr>
              <a:t>offline                      </a:t>
            </a:r>
            <a:r>
              <a:rPr lang="el-GR" sz="1000" dirty="0">
                <a:solidFill>
                  <a:schemeClr val="accent5">
                    <a:lumMod val="60000"/>
                    <a:lumOff val="40000"/>
                  </a:schemeClr>
                </a:solidFill>
              </a:rPr>
              <a:t>           </a:t>
            </a:r>
            <a:r>
              <a:rPr lang="en-US" sz="1000" dirty="0">
                <a:solidFill>
                  <a:schemeClr val="accent5">
                    <a:lumMod val="60000"/>
                    <a:lumOff val="40000"/>
                  </a:schemeClr>
                </a:solidFill>
              </a:rPr>
              <a:t> </a:t>
            </a:r>
            <a:r>
              <a:rPr lang="el-GR" sz="1000" dirty="0">
                <a:solidFill>
                  <a:srgbClr val="7030A0"/>
                </a:solidFill>
              </a:rPr>
              <a:t>α)1-  β)2-3  γ)4-12  δ)13+</a:t>
            </a:r>
            <a:endParaRPr lang="en-US" sz="1000" dirty="0">
              <a:solidFill>
                <a:srgbClr val="7030A0"/>
              </a:solidFill>
            </a:endParaRPr>
          </a:p>
          <a:p>
            <a:r>
              <a:rPr lang="el-GR" sz="1000" dirty="0">
                <a:solidFill>
                  <a:srgbClr val="7EA2A0"/>
                </a:solidFill>
              </a:rPr>
              <a:t>δ) </a:t>
            </a:r>
            <a:r>
              <a:rPr lang="en-US" sz="1000" dirty="0">
                <a:solidFill>
                  <a:srgbClr val="7EA2A0"/>
                </a:solidFill>
              </a:rPr>
              <a:t>sports  </a:t>
            </a:r>
            <a:r>
              <a:rPr lang="el-GR" sz="1000" dirty="0">
                <a:solidFill>
                  <a:srgbClr val="7EA2A0"/>
                </a:solidFill>
              </a:rPr>
              <a:t>ε)</a:t>
            </a:r>
            <a:r>
              <a:rPr lang="en-US" sz="1000" dirty="0">
                <a:solidFill>
                  <a:srgbClr val="7EA2A0"/>
                </a:solidFill>
              </a:rPr>
              <a:t>team sports</a:t>
            </a:r>
            <a:endParaRPr lang="el-GR" sz="1000" dirty="0">
              <a:solidFill>
                <a:srgbClr val="7EA2A0"/>
              </a:solidFill>
            </a:endParaRPr>
          </a:p>
          <a:p>
            <a:endParaRPr lang="el-GR" sz="1000" dirty="0">
              <a:solidFill>
                <a:schemeClr val="accent1">
                  <a:lumMod val="40000"/>
                  <a:lumOff val="60000"/>
                </a:schemeClr>
              </a:solidFill>
            </a:endParaRPr>
          </a:p>
          <a:p>
            <a:r>
              <a:rPr lang="el-GR" sz="1000" dirty="0">
                <a:solidFill>
                  <a:schemeClr val="accent1">
                    <a:lumMod val="40000"/>
                    <a:lumOff val="60000"/>
                  </a:schemeClr>
                </a:solidFill>
              </a:rPr>
              <a:t>8) Γιατί παίζεις βιντεοπαιχνίδια ;        </a:t>
            </a:r>
            <a:r>
              <a:rPr lang="el-GR" sz="1000" dirty="0">
                <a:solidFill>
                  <a:schemeClr val="accent6">
                    <a:lumMod val="50000"/>
                  </a:schemeClr>
                </a:solidFill>
              </a:rPr>
              <a:t>9) Πώς ξεκίνησες να παίζεις ; Ποιος σου τα γνώρισε ;            </a:t>
            </a:r>
            <a:r>
              <a:rPr lang="el-GR" sz="1000" dirty="0">
                <a:solidFill>
                  <a:srgbClr val="5D5811"/>
                </a:solidFill>
              </a:rPr>
              <a:t>10) Πόσο καθορίζουν την ζωή σου από την κλίμακα 0-10 ; </a:t>
            </a:r>
          </a:p>
          <a:p>
            <a:r>
              <a:rPr lang="el-GR" sz="1000" dirty="0">
                <a:solidFill>
                  <a:schemeClr val="accent1">
                    <a:lumMod val="40000"/>
                    <a:lumOff val="60000"/>
                  </a:schemeClr>
                </a:solidFill>
              </a:rPr>
              <a:t>α)διασκέδαση  β)επάγγελμα              </a:t>
            </a:r>
            <a:r>
              <a:rPr lang="el-GR" sz="1000" dirty="0">
                <a:solidFill>
                  <a:schemeClr val="accent6">
                    <a:lumMod val="50000"/>
                  </a:schemeClr>
                </a:solidFill>
              </a:rPr>
              <a:t>α)γονείς  β)αδερφός/φή  γ)ξάδερφος/φη  γ)Άλλος/η                                           </a:t>
            </a:r>
            <a:r>
              <a:rPr lang="el-GR" sz="1000" dirty="0">
                <a:solidFill>
                  <a:srgbClr val="5D5811"/>
                </a:solidFill>
              </a:rPr>
              <a:t>1,2,3,4,5,6,7,8,9,10</a:t>
            </a:r>
          </a:p>
          <a:p>
            <a:endParaRPr lang="el-GR" sz="1000" dirty="0">
              <a:solidFill>
                <a:srgbClr val="5D5811"/>
              </a:solidFill>
            </a:endParaRPr>
          </a:p>
          <a:p>
            <a:endParaRPr lang="el-GR" sz="1000" dirty="0">
              <a:solidFill>
                <a:srgbClr val="5D5811"/>
              </a:solidFill>
            </a:endParaRPr>
          </a:p>
          <a:p>
            <a:endParaRPr lang="el-GR" sz="1000" dirty="0">
              <a:solidFill>
                <a:srgbClr val="5D5811"/>
              </a:solidFill>
            </a:endParaRPr>
          </a:p>
          <a:p>
            <a:r>
              <a:rPr lang="el-GR" sz="1900" dirty="0">
                <a:solidFill>
                  <a:schemeClr val="tx1"/>
                </a:solidFill>
              </a:rPr>
              <a:t>Λινκ για το ερωτηματολόγιο </a:t>
            </a:r>
            <a:r>
              <a:rPr lang="en-US" sz="1900" dirty="0">
                <a:solidFill>
                  <a:schemeClr val="tx1"/>
                </a:solidFill>
              </a:rPr>
              <a:t>:</a:t>
            </a:r>
            <a:r>
              <a:rPr lang="el-GR" sz="1900" dirty="0">
                <a:solidFill>
                  <a:schemeClr val="tx1"/>
                </a:solidFill>
              </a:rPr>
              <a:t> </a:t>
            </a:r>
            <a:r>
              <a:rPr lang="en-US" sz="1900" dirty="0">
                <a:solidFill>
                  <a:schemeClr val="tx1"/>
                </a:solidFill>
              </a:rPr>
              <a:t>https://www.smartsurvey.co.uk/s/ZBNFFH/</a:t>
            </a:r>
            <a:endParaRPr lang="el-GR" sz="1900" dirty="0">
              <a:solidFill>
                <a:schemeClr val="tx1"/>
              </a:solidFill>
            </a:endParaRPr>
          </a:p>
        </p:txBody>
      </p:sp>
    </p:spTree>
    <p:extLst>
      <p:ext uri="{BB962C8B-B14F-4D97-AF65-F5344CB8AC3E}">
        <p14:creationId xmlns:p14="http://schemas.microsoft.com/office/powerpoint/2010/main" val="58086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A353C3-287A-435C-BAAB-74FC580DB4F3}"/>
              </a:ext>
            </a:extLst>
          </p:cNvPr>
          <p:cNvSpPr>
            <a:spLocks noGrp="1"/>
          </p:cNvSpPr>
          <p:nvPr>
            <p:ph type="title"/>
          </p:nvPr>
        </p:nvSpPr>
        <p:spPr/>
        <p:txBody>
          <a:bodyPr>
            <a:normAutofit/>
          </a:bodyPr>
          <a:lstStyle/>
          <a:p>
            <a:pPr algn="ctr"/>
            <a:r>
              <a:rPr lang="el-GR" sz="2400" dirty="0">
                <a:solidFill>
                  <a:schemeClr val="tx2">
                    <a:lumMod val="50000"/>
                  </a:schemeClr>
                </a:solidFill>
              </a:rPr>
              <a:t>Αποτελεσματα ερωτηματολογιου</a:t>
            </a:r>
          </a:p>
        </p:txBody>
      </p:sp>
      <p:pic>
        <p:nvPicPr>
          <p:cNvPr id="4" name="Θέση περιεχομένου 3">
            <a:extLst>
              <a:ext uri="{FF2B5EF4-FFF2-40B4-BE49-F238E27FC236}">
                <a16:creationId xmlns:a16="http://schemas.microsoft.com/office/drawing/2014/main" id="{4C8AB9C7-00BB-417F-BD4D-F94DEF04E928}"/>
              </a:ext>
            </a:extLst>
          </p:cNvPr>
          <p:cNvPicPr>
            <a:picLocks noGrp="1" noChangeAspect="1"/>
          </p:cNvPicPr>
          <p:nvPr>
            <p:ph idx="1"/>
          </p:nvPr>
        </p:nvPicPr>
        <p:blipFill>
          <a:blip r:embed="rId2"/>
          <a:stretch>
            <a:fillRect/>
          </a:stretch>
        </p:blipFill>
        <p:spPr>
          <a:xfrm>
            <a:off x="381000" y="1535577"/>
            <a:ext cx="5640302" cy="3099859"/>
          </a:xfrm>
          <a:prstGeom prst="rect">
            <a:avLst/>
          </a:prstGeom>
        </p:spPr>
      </p:pic>
      <p:pic>
        <p:nvPicPr>
          <p:cNvPr id="5" name="Εικόνα 4">
            <a:extLst>
              <a:ext uri="{FF2B5EF4-FFF2-40B4-BE49-F238E27FC236}">
                <a16:creationId xmlns:a16="http://schemas.microsoft.com/office/drawing/2014/main" id="{6D679D3D-2D66-4058-9743-4A9A22E687DB}"/>
              </a:ext>
            </a:extLst>
          </p:cNvPr>
          <p:cNvPicPr>
            <a:picLocks noChangeAspect="1"/>
          </p:cNvPicPr>
          <p:nvPr/>
        </p:nvPicPr>
        <p:blipFill>
          <a:blip r:embed="rId3"/>
          <a:stretch>
            <a:fillRect/>
          </a:stretch>
        </p:blipFill>
        <p:spPr>
          <a:xfrm>
            <a:off x="6256424" y="3697181"/>
            <a:ext cx="5833679" cy="3099859"/>
          </a:xfrm>
          <a:prstGeom prst="rect">
            <a:avLst/>
          </a:prstGeom>
        </p:spPr>
      </p:pic>
    </p:spTree>
    <p:extLst>
      <p:ext uri="{BB962C8B-B14F-4D97-AF65-F5344CB8AC3E}">
        <p14:creationId xmlns:p14="http://schemas.microsoft.com/office/powerpoint/2010/main" val="20254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EBB090-AF49-43F0-9D61-95AEBE2C161A}"/>
              </a:ext>
            </a:extLst>
          </p:cNvPr>
          <p:cNvSpPr>
            <a:spLocks noGrp="1"/>
          </p:cNvSpPr>
          <p:nvPr>
            <p:ph type="title"/>
          </p:nvPr>
        </p:nvSpPr>
        <p:spPr/>
        <p:txBody>
          <a:bodyPr>
            <a:normAutofit/>
          </a:bodyPr>
          <a:lstStyle/>
          <a:p>
            <a:pPr algn="ctr"/>
            <a:r>
              <a:rPr lang="el-GR" sz="2400" dirty="0">
                <a:solidFill>
                  <a:schemeClr val="tx2">
                    <a:lumMod val="50000"/>
                  </a:schemeClr>
                </a:solidFill>
              </a:rPr>
              <a:t>Αποτελεσματα ερωτηματολογιου</a:t>
            </a:r>
          </a:p>
        </p:txBody>
      </p:sp>
      <p:pic>
        <p:nvPicPr>
          <p:cNvPr id="4" name="Θέση περιεχομένου 3">
            <a:extLst>
              <a:ext uri="{FF2B5EF4-FFF2-40B4-BE49-F238E27FC236}">
                <a16:creationId xmlns:a16="http://schemas.microsoft.com/office/drawing/2014/main" id="{BCFC0F2A-2146-4996-B2BE-9932F0191F12}"/>
              </a:ext>
            </a:extLst>
          </p:cNvPr>
          <p:cNvPicPr>
            <a:picLocks noGrp="1" noChangeAspect="1"/>
          </p:cNvPicPr>
          <p:nvPr>
            <p:ph idx="1"/>
          </p:nvPr>
        </p:nvPicPr>
        <p:blipFill>
          <a:blip r:embed="rId2"/>
          <a:stretch>
            <a:fillRect/>
          </a:stretch>
        </p:blipFill>
        <p:spPr>
          <a:xfrm>
            <a:off x="371475" y="1502561"/>
            <a:ext cx="5228136" cy="3002712"/>
          </a:xfrm>
          <a:prstGeom prst="rect">
            <a:avLst/>
          </a:prstGeom>
        </p:spPr>
      </p:pic>
      <p:pic>
        <p:nvPicPr>
          <p:cNvPr id="5" name="Εικόνα 4">
            <a:extLst>
              <a:ext uri="{FF2B5EF4-FFF2-40B4-BE49-F238E27FC236}">
                <a16:creationId xmlns:a16="http://schemas.microsoft.com/office/drawing/2014/main" id="{878DD116-6F1C-4901-B6A1-13F1F163C328}"/>
              </a:ext>
            </a:extLst>
          </p:cNvPr>
          <p:cNvPicPr>
            <a:picLocks noChangeAspect="1"/>
          </p:cNvPicPr>
          <p:nvPr/>
        </p:nvPicPr>
        <p:blipFill>
          <a:blip r:embed="rId3"/>
          <a:stretch>
            <a:fillRect/>
          </a:stretch>
        </p:blipFill>
        <p:spPr>
          <a:xfrm>
            <a:off x="5869692" y="3709851"/>
            <a:ext cx="5771479" cy="3148149"/>
          </a:xfrm>
          <a:prstGeom prst="rect">
            <a:avLst/>
          </a:prstGeom>
        </p:spPr>
      </p:pic>
    </p:spTree>
    <p:extLst>
      <p:ext uri="{BB962C8B-B14F-4D97-AF65-F5344CB8AC3E}">
        <p14:creationId xmlns:p14="http://schemas.microsoft.com/office/powerpoint/2010/main" val="2590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40F2AA-9DB6-4130-A475-0D87A9EC95B8}"/>
              </a:ext>
            </a:extLst>
          </p:cNvPr>
          <p:cNvSpPr>
            <a:spLocks noGrp="1"/>
          </p:cNvSpPr>
          <p:nvPr>
            <p:ph type="title"/>
          </p:nvPr>
        </p:nvSpPr>
        <p:spPr/>
        <p:txBody>
          <a:bodyPr>
            <a:normAutofit/>
          </a:bodyPr>
          <a:lstStyle/>
          <a:p>
            <a:pPr algn="ctr"/>
            <a:r>
              <a:rPr lang="el-GR" sz="2400" dirty="0">
                <a:solidFill>
                  <a:schemeClr val="tx2">
                    <a:lumMod val="50000"/>
                  </a:schemeClr>
                </a:solidFill>
              </a:rPr>
              <a:t>Αποτελεσματα ερωτηματολογιου</a:t>
            </a:r>
          </a:p>
        </p:txBody>
      </p:sp>
      <p:pic>
        <p:nvPicPr>
          <p:cNvPr id="4" name="Θέση περιεχομένου 3">
            <a:extLst>
              <a:ext uri="{FF2B5EF4-FFF2-40B4-BE49-F238E27FC236}">
                <a16:creationId xmlns:a16="http://schemas.microsoft.com/office/drawing/2014/main" id="{8591AFC3-6E94-43B2-A0EC-8E3EDDEB4931}"/>
              </a:ext>
            </a:extLst>
          </p:cNvPr>
          <p:cNvPicPr>
            <a:picLocks noGrp="1" noChangeAspect="1"/>
          </p:cNvPicPr>
          <p:nvPr>
            <p:ph idx="1"/>
          </p:nvPr>
        </p:nvPicPr>
        <p:blipFill>
          <a:blip r:embed="rId2"/>
          <a:stretch>
            <a:fillRect/>
          </a:stretch>
        </p:blipFill>
        <p:spPr>
          <a:xfrm>
            <a:off x="295529" y="1666874"/>
            <a:ext cx="5514720" cy="3057109"/>
          </a:xfrm>
          <a:prstGeom prst="rect">
            <a:avLst/>
          </a:prstGeom>
        </p:spPr>
      </p:pic>
      <p:pic>
        <p:nvPicPr>
          <p:cNvPr id="5" name="Εικόνα 4">
            <a:extLst>
              <a:ext uri="{FF2B5EF4-FFF2-40B4-BE49-F238E27FC236}">
                <a16:creationId xmlns:a16="http://schemas.microsoft.com/office/drawing/2014/main" id="{54344018-621E-4A3A-9ABA-9840CCF9B31D}"/>
              </a:ext>
            </a:extLst>
          </p:cNvPr>
          <p:cNvPicPr>
            <a:picLocks noChangeAspect="1"/>
          </p:cNvPicPr>
          <p:nvPr/>
        </p:nvPicPr>
        <p:blipFill>
          <a:blip r:embed="rId3"/>
          <a:stretch>
            <a:fillRect/>
          </a:stretch>
        </p:blipFill>
        <p:spPr>
          <a:xfrm>
            <a:off x="6219826" y="3407950"/>
            <a:ext cx="5676646" cy="3195923"/>
          </a:xfrm>
          <a:prstGeom prst="rect">
            <a:avLst/>
          </a:prstGeom>
        </p:spPr>
      </p:pic>
    </p:spTree>
    <p:extLst>
      <p:ext uri="{BB962C8B-B14F-4D97-AF65-F5344CB8AC3E}">
        <p14:creationId xmlns:p14="http://schemas.microsoft.com/office/powerpoint/2010/main" val="308726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2F6960-2B90-4398-AF3F-8CA54563AF2D}"/>
              </a:ext>
            </a:extLst>
          </p:cNvPr>
          <p:cNvSpPr>
            <a:spLocks noGrp="1"/>
          </p:cNvSpPr>
          <p:nvPr>
            <p:ph type="title"/>
          </p:nvPr>
        </p:nvSpPr>
        <p:spPr/>
        <p:txBody>
          <a:bodyPr>
            <a:normAutofit/>
          </a:bodyPr>
          <a:lstStyle/>
          <a:p>
            <a:pPr algn="ctr"/>
            <a:r>
              <a:rPr lang="el-GR" sz="2400" dirty="0">
                <a:solidFill>
                  <a:schemeClr val="tx2">
                    <a:lumMod val="50000"/>
                  </a:schemeClr>
                </a:solidFill>
              </a:rPr>
              <a:t>Αποτελεσματα ερωτηματολογιου</a:t>
            </a:r>
          </a:p>
        </p:txBody>
      </p:sp>
      <p:pic>
        <p:nvPicPr>
          <p:cNvPr id="4" name="Θέση περιεχομένου 3">
            <a:extLst>
              <a:ext uri="{FF2B5EF4-FFF2-40B4-BE49-F238E27FC236}">
                <a16:creationId xmlns:a16="http://schemas.microsoft.com/office/drawing/2014/main" id="{84624E1E-166A-4753-B49A-1B9829FAF525}"/>
              </a:ext>
            </a:extLst>
          </p:cNvPr>
          <p:cNvPicPr>
            <a:picLocks noGrp="1" noChangeAspect="1"/>
          </p:cNvPicPr>
          <p:nvPr>
            <p:ph idx="1"/>
          </p:nvPr>
        </p:nvPicPr>
        <p:blipFill>
          <a:blip r:embed="rId2"/>
          <a:stretch>
            <a:fillRect/>
          </a:stretch>
        </p:blipFill>
        <p:spPr>
          <a:xfrm>
            <a:off x="276479" y="1574292"/>
            <a:ext cx="5352796" cy="3283458"/>
          </a:xfrm>
          <a:prstGeom prst="rect">
            <a:avLst/>
          </a:prstGeom>
        </p:spPr>
      </p:pic>
      <p:pic>
        <p:nvPicPr>
          <p:cNvPr id="5" name="Εικόνα 4">
            <a:extLst>
              <a:ext uri="{FF2B5EF4-FFF2-40B4-BE49-F238E27FC236}">
                <a16:creationId xmlns:a16="http://schemas.microsoft.com/office/drawing/2014/main" id="{9257F6F9-DAF6-4261-AD7F-E6494D8D5C68}"/>
              </a:ext>
            </a:extLst>
          </p:cNvPr>
          <p:cNvPicPr>
            <a:picLocks noChangeAspect="1"/>
          </p:cNvPicPr>
          <p:nvPr/>
        </p:nvPicPr>
        <p:blipFill>
          <a:blip r:embed="rId3"/>
          <a:stretch>
            <a:fillRect/>
          </a:stretch>
        </p:blipFill>
        <p:spPr>
          <a:xfrm>
            <a:off x="6210300" y="3257550"/>
            <a:ext cx="5787771" cy="3365754"/>
          </a:xfrm>
          <a:prstGeom prst="rect">
            <a:avLst/>
          </a:prstGeom>
        </p:spPr>
      </p:pic>
    </p:spTree>
    <p:extLst>
      <p:ext uri="{BB962C8B-B14F-4D97-AF65-F5344CB8AC3E}">
        <p14:creationId xmlns:p14="http://schemas.microsoft.com/office/powerpoint/2010/main" val="222137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74862F-D3D6-405E-A9FC-55F5E2DD5E6C}"/>
              </a:ext>
            </a:extLst>
          </p:cNvPr>
          <p:cNvSpPr>
            <a:spLocks noGrp="1"/>
          </p:cNvSpPr>
          <p:nvPr>
            <p:ph type="title"/>
          </p:nvPr>
        </p:nvSpPr>
        <p:spPr/>
        <p:txBody>
          <a:bodyPr>
            <a:normAutofit/>
          </a:bodyPr>
          <a:lstStyle/>
          <a:p>
            <a:pPr algn="ctr"/>
            <a:r>
              <a:rPr lang="el-GR" sz="2400" dirty="0">
                <a:solidFill>
                  <a:schemeClr val="tx2">
                    <a:lumMod val="50000"/>
                  </a:schemeClr>
                </a:solidFill>
              </a:rPr>
              <a:t>Αποτελεσματα ερωτηματολογιου</a:t>
            </a:r>
          </a:p>
        </p:txBody>
      </p:sp>
      <p:pic>
        <p:nvPicPr>
          <p:cNvPr id="4" name="Θέση περιεχομένου 3">
            <a:extLst>
              <a:ext uri="{FF2B5EF4-FFF2-40B4-BE49-F238E27FC236}">
                <a16:creationId xmlns:a16="http://schemas.microsoft.com/office/drawing/2014/main" id="{AC26EF92-97FC-4D93-AA56-C22A44CB56C1}"/>
              </a:ext>
            </a:extLst>
          </p:cNvPr>
          <p:cNvPicPr>
            <a:picLocks noGrp="1" noChangeAspect="1"/>
          </p:cNvPicPr>
          <p:nvPr>
            <p:ph idx="1"/>
          </p:nvPr>
        </p:nvPicPr>
        <p:blipFill>
          <a:blip r:embed="rId2"/>
          <a:stretch>
            <a:fillRect/>
          </a:stretch>
        </p:blipFill>
        <p:spPr>
          <a:xfrm>
            <a:off x="537082" y="1666875"/>
            <a:ext cx="5387467" cy="3143250"/>
          </a:xfrm>
          <a:prstGeom prst="rect">
            <a:avLst/>
          </a:prstGeom>
        </p:spPr>
      </p:pic>
      <p:pic>
        <p:nvPicPr>
          <p:cNvPr id="5" name="Εικόνα 4">
            <a:extLst>
              <a:ext uri="{FF2B5EF4-FFF2-40B4-BE49-F238E27FC236}">
                <a16:creationId xmlns:a16="http://schemas.microsoft.com/office/drawing/2014/main" id="{A4003A0E-01C2-48C9-9A83-738D0B473975}"/>
              </a:ext>
            </a:extLst>
          </p:cNvPr>
          <p:cNvPicPr>
            <a:picLocks noChangeAspect="1"/>
          </p:cNvPicPr>
          <p:nvPr/>
        </p:nvPicPr>
        <p:blipFill>
          <a:blip r:embed="rId3"/>
          <a:stretch>
            <a:fillRect/>
          </a:stretch>
        </p:blipFill>
        <p:spPr>
          <a:xfrm>
            <a:off x="6410327" y="2733675"/>
            <a:ext cx="5562597" cy="3886200"/>
          </a:xfrm>
          <a:prstGeom prst="rect">
            <a:avLst/>
          </a:prstGeom>
        </p:spPr>
      </p:pic>
    </p:spTree>
    <p:extLst>
      <p:ext uri="{BB962C8B-B14F-4D97-AF65-F5344CB8AC3E}">
        <p14:creationId xmlns:p14="http://schemas.microsoft.com/office/powerpoint/2010/main" val="19821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4C102D-44DB-4610-A312-89A614542B85}"/>
              </a:ext>
            </a:extLst>
          </p:cNvPr>
          <p:cNvSpPr>
            <a:spLocks noGrp="1"/>
          </p:cNvSpPr>
          <p:nvPr>
            <p:ph type="title"/>
          </p:nvPr>
        </p:nvSpPr>
        <p:spPr/>
        <p:txBody>
          <a:bodyPr>
            <a:normAutofit/>
          </a:bodyPr>
          <a:lstStyle/>
          <a:p>
            <a:pPr algn="ctr"/>
            <a:r>
              <a:rPr lang="el-GR" sz="2400" dirty="0">
                <a:solidFill>
                  <a:schemeClr val="tx2">
                    <a:lumMod val="50000"/>
                  </a:schemeClr>
                </a:solidFill>
              </a:rPr>
              <a:t>Αποτελεσματα / συμπερασματα</a:t>
            </a:r>
          </a:p>
        </p:txBody>
      </p:sp>
      <p:sp>
        <p:nvSpPr>
          <p:cNvPr id="3" name="Θέση περιεχομένου 2">
            <a:extLst>
              <a:ext uri="{FF2B5EF4-FFF2-40B4-BE49-F238E27FC236}">
                <a16:creationId xmlns:a16="http://schemas.microsoft.com/office/drawing/2014/main" id="{A2CB5E7E-3CB5-4069-826F-086D56FF4FB1}"/>
              </a:ext>
            </a:extLst>
          </p:cNvPr>
          <p:cNvSpPr>
            <a:spLocks noGrp="1"/>
          </p:cNvSpPr>
          <p:nvPr>
            <p:ph idx="1"/>
          </p:nvPr>
        </p:nvSpPr>
        <p:spPr/>
        <p:txBody>
          <a:bodyPr/>
          <a:lstStyle/>
          <a:p>
            <a:pPr algn="just"/>
            <a:r>
              <a:rPr lang="el-GR" dirty="0"/>
              <a:t>Στην έρευνά μου απάντησαν 7 άτομα όπως είδατε πριν λίγο. Εκτών οποίον 4 ήταν αγόρια και 3 κορίτσια. Η ηλικία όλων (100%) κυμαίνεται ανάμεσα στα 14-17 έτη. Στους περισσότερους ερωτώμενους αρέσουν τα βιντεοπαιχνίδια αρκετά και αυτό μπορούμε να το καταλάβουμε από το ερώτημα&lt;&lt;Πόσες ώρες αφιερώνεις την εβδομάδα στα βιντεοπαιχνίδια</a:t>
            </a:r>
            <a:r>
              <a:rPr lang="en-US" dirty="0"/>
              <a:t>;</a:t>
            </a:r>
            <a:r>
              <a:rPr lang="el-GR" dirty="0"/>
              <a:t>&gt;&gt; μιας και οι περισσότεροι απαντήσαν την 4</a:t>
            </a:r>
            <a:r>
              <a:rPr lang="el-GR" baseline="30000" dirty="0"/>
              <a:t>η</a:t>
            </a:r>
            <a:r>
              <a:rPr lang="el-GR" dirty="0"/>
              <a:t> επιλογή 5-9 ώρες (42,86%).  Επιπρόσθετα ,οι ερωτώμενοι δηλώνουν πως παίζουν και </a:t>
            </a:r>
            <a:r>
              <a:rPr lang="en-US" dirty="0"/>
              <a:t>offline </a:t>
            </a:r>
            <a:r>
              <a:rPr lang="el-GR" dirty="0"/>
              <a:t>και </a:t>
            </a:r>
            <a:r>
              <a:rPr lang="en-US" dirty="0"/>
              <a:t>online </a:t>
            </a:r>
            <a:r>
              <a:rPr lang="el-GR" dirty="0"/>
              <a:t>παιχνίδια (85,71%). Στην κορυφή των προτιμήσεων κατηγορίας βρίσκονται τα </a:t>
            </a:r>
            <a:r>
              <a:rPr lang="en-US" dirty="0"/>
              <a:t>competitive ,strategy ,sports </a:t>
            </a:r>
            <a:r>
              <a:rPr lang="el-GR" dirty="0"/>
              <a:t>με ποσοστά (57,14%). </a:t>
            </a:r>
            <a:r>
              <a:rPr lang="en-US" dirty="0"/>
              <a:t> </a:t>
            </a:r>
            <a:endParaRPr lang="el-GR" dirty="0"/>
          </a:p>
        </p:txBody>
      </p:sp>
    </p:spTree>
    <p:extLst>
      <p:ext uri="{BB962C8B-B14F-4D97-AF65-F5344CB8AC3E}">
        <p14:creationId xmlns:p14="http://schemas.microsoft.com/office/powerpoint/2010/main" val="289811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E559EF-261E-4C2C-A7C8-FFA503A7D2C5}"/>
              </a:ext>
            </a:extLst>
          </p:cNvPr>
          <p:cNvSpPr>
            <a:spLocks noGrp="1"/>
          </p:cNvSpPr>
          <p:nvPr>
            <p:ph type="title"/>
          </p:nvPr>
        </p:nvSpPr>
        <p:spPr/>
        <p:txBody>
          <a:bodyPr>
            <a:normAutofit/>
          </a:bodyPr>
          <a:lstStyle/>
          <a:p>
            <a:pPr algn="ctr"/>
            <a:r>
              <a:rPr lang="el-GR" sz="2400" dirty="0">
                <a:solidFill>
                  <a:schemeClr val="tx2">
                    <a:lumMod val="50000"/>
                  </a:schemeClr>
                </a:solidFill>
              </a:rPr>
              <a:t>Προτασεις για περεταιρω έρευνα</a:t>
            </a:r>
          </a:p>
        </p:txBody>
      </p:sp>
      <p:sp>
        <p:nvSpPr>
          <p:cNvPr id="3" name="Θέση περιεχομένου 2">
            <a:extLst>
              <a:ext uri="{FF2B5EF4-FFF2-40B4-BE49-F238E27FC236}">
                <a16:creationId xmlns:a16="http://schemas.microsoft.com/office/drawing/2014/main" id="{2A5BB66D-9CD8-415D-920E-A9342086BE93}"/>
              </a:ext>
            </a:extLst>
          </p:cNvPr>
          <p:cNvSpPr>
            <a:spLocks noGrp="1"/>
          </p:cNvSpPr>
          <p:nvPr>
            <p:ph idx="1"/>
          </p:nvPr>
        </p:nvSpPr>
        <p:spPr/>
        <p:txBody>
          <a:bodyPr>
            <a:normAutofit lnSpcReduction="10000"/>
          </a:bodyPr>
          <a:lstStyle/>
          <a:p>
            <a:r>
              <a:rPr lang="el-GR" dirty="0"/>
              <a:t>	</a:t>
            </a:r>
          </a:p>
          <a:p>
            <a:r>
              <a:rPr lang="el-GR" dirty="0"/>
              <a:t>Υπάρχουν πολλά ακόμα ερωτήματα που θα μπορούσαν να απαντηθούν σε έναν μεγάλο βαθμό και σχετίζονται και αυτά με τα βιντεοπαιχνίδια.</a:t>
            </a:r>
          </a:p>
          <a:p>
            <a:endParaRPr lang="el-GR" dirty="0"/>
          </a:p>
          <a:p>
            <a:r>
              <a:rPr lang="el-GR" dirty="0"/>
              <a:t>Μερικά από αυτά</a:t>
            </a:r>
            <a:r>
              <a:rPr lang="en-US" dirty="0"/>
              <a:t> :</a:t>
            </a:r>
            <a:endParaRPr lang="el-GR" dirty="0"/>
          </a:p>
          <a:p>
            <a:r>
              <a:rPr lang="el-GR" dirty="0"/>
              <a:t>Ποιος δημιούργησε το πρώτο βιντεοπαιχνίδι </a:t>
            </a:r>
            <a:r>
              <a:rPr lang="en-US" dirty="0"/>
              <a:t>;</a:t>
            </a:r>
            <a:endParaRPr lang="el-GR" dirty="0"/>
          </a:p>
          <a:p>
            <a:r>
              <a:rPr lang="el-GR" dirty="0"/>
              <a:t>Πως γεννήθηκε η ιδέα για την κατασκευή του πρώτου βιντεοπαιχνιδιού.</a:t>
            </a:r>
          </a:p>
          <a:p>
            <a:r>
              <a:rPr lang="el-GR" dirty="0"/>
              <a:t>Ποια είναι τα πιο δημοφιλή βιντεοπαιχνίδια όλων των εποχών και γιατί ο κόσμος τα λάτρεψε τόσο </a:t>
            </a:r>
            <a:r>
              <a:rPr lang="en-US" dirty="0"/>
              <a:t>;</a:t>
            </a:r>
            <a:endParaRPr lang="el-GR" dirty="0"/>
          </a:p>
        </p:txBody>
      </p:sp>
    </p:spTree>
    <p:extLst>
      <p:ext uri="{BB962C8B-B14F-4D97-AF65-F5344CB8AC3E}">
        <p14:creationId xmlns:p14="http://schemas.microsoft.com/office/powerpoint/2010/main" val="350081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CE7182-0823-4ECB-844A-4F315470DA58}"/>
              </a:ext>
            </a:extLst>
          </p:cNvPr>
          <p:cNvSpPr>
            <a:spLocks noGrp="1"/>
          </p:cNvSpPr>
          <p:nvPr>
            <p:ph type="title"/>
          </p:nvPr>
        </p:nvSpPr>
        <p:spPr>
          <a:xfrm>
            <a:off x="1079500" y="1011238"/>
            <a:ext cx="10026650" cy="779462"/>
          </a:xfrm>
        </p:spPr>
        <p:txBody>
          <a:bodyPr>
            <a:normAutofit fontScale="90000"/>
          </a:bodyPr>
          <a:lstStyle/>
          <a:p>
            <a:r>
              <a:rPr lang="el-GR" b="1" dirty="0">
                <a:solidFill>
                  <a:schemeClr val="tx2">
                    <a:lumMod val="50000"/>
                  </a:schemeClr>
                </a:solidFill>
              </a:rPr>
              <a:t>ΕΡΓΑΣΙΑ Β΄ ΤΕΤΡΑΜΗΝΟΥ ΣΤΟ ΜΑΘΗΜΑ ΤΗΣ ΤΕΧΝΟΝΟΓΙΑΣ</a:t>
            </a:r>
            <a:r>
              <a:rPr lang="en-US" b="1" dirty="0">
                <a:solidFill>
                  <a:schemeClr val="tx2">
                    <a:lumMod val="50000"/>
                  </a:schemeClr>
                </a:solidFill>
              </a:rPr>
              <a:t>:</a:t>
            </a:r>
            <a:endParaRPr lang="el-GR" b="1" dirty="0">
              <a:solidFill>
                <a:schemeClr val="tx2">
                  <a:lumMod val="50000"/>
                </a:schemeClr>
              </a:solidFill>
            </a:endParaRPr>
          </a:p>
        </p:txBody>
      </p:sp>
      <p:sp>
        <p:nvSpPr>
          <p:cNvPr id="3" name="Θέση περιεχομένου 2">
            <a:extLst>
              <a:ext uri="{FF2B5EF4-FFF2-40B4-BE49-F238E27FC236}">
                <a16:creationId xmlns:a16="http://schemas.microsoft.com/office/drawing/2014/main" id="{B2F7B82F-A0AC-4324-8ACE-9B16947DF6ED}"/>
              </a:ext>
            </a:extLst>
          </p:cNvPr>
          <p:cNvSpPr>
            <a:spLocks noGrp="1"/>
          </p:cNvSpPr>
          <p:nvPr>
            <p:ph idx="1"/>
          </p:nvPr>
        </p:nvSpPr>
        <p:spPr>
          <a:xfrm>
            <a:off x="953665" y="1790700"/>
            <a:ext cx="10026650" cy="3978275"/>
          </a:xfrm>
          <a:ln>
            <a:solidFill>
              <a:schemeClr val="bg2"/>
            </a:solidFill>
          </a:ln>
        </p:spPr>
        <p:txBody>
          <a:bodyPr>
            <a:normAutofit/>
          </a:bodyPr>
          <a:lstStyle/>
          <a:p>
            <a:endParaRPr lang="el-GR" sz="2800" i="1" dirty="0">
              <a:solidFill>
                <a:schemeClr val="accent6">
                  <a:lumMod val="60000"/>
                  <a:lumOff val="40000"/>
                  <a:alpha val="70000"/>
                </a:schemeClr>
              </a:solidFill>
            </a:endParaRPr>
          </a:p>
          <a:p>
            <a:pPr marL="0" indent="0">
              <a:buNone/>
            </a:pPr>
            <a:r>
              <a:rPr lang="en-US" sz="2800" i="1" dirty="0">
                <a:solidFill>
                  <a:schemeClr val="tx1"/>
                </a:solidFill>
              </a:rPr>
              <a:t>:</a:t>
            </a:r>
            <a:r>
              <a:rPr lang="el-GR" sz="2800" i="1" dirty="0">
                <a:solidFill>
                  <a:schemeClr val="tx1"/>
                </a:solidFill>
              </a:rPr>
              <a:t>ΕΙΔΗ ΒΙΝΤΕΟΠΑΙΧΝΙΔΙΟΝ ΠΟΥ ΠΡΟΤΙΜΟΥΝ ΕΦΗΒΟΙ ΗΛΙΚΙΑΣ 14  - 15 ΧΡΟΝΩΝ.</a:t>
            </a:r>
          </a:p>
          <a:p>
            <a:pPr marL="0" indent="0">
              <a:buNone/>
            </a:pPr>
            <a:r>
              <a:rPr lang="el-GR" sz="2800" i="1" dirty="0">
                <a:solidFill>
                  <a:schemeClr val="tx1"/>
                </a:solidFill>
              </a:rPr>
              <a:t>Τσαούσης Ευθύμιος ,   Γ3   , 1</a:t>
            </a:r>
            <a:r>
              <a:rPr lang="el-GR" sz="2800" i="1" baseline="30000" dirty="0">
                <a:solidFill>
                  <a:schemeClr val="tx1"/>
                </a:solidFill>
              </a:rPr>
              <a:t>ο</a:t>
            </a:r>
            <a:r>
              <a:rPr lang="el-GR" sz="2800" i="1" dirty="0">
                <a:solidFill>
                  <a:schemeClr val="tx1"/>
                </a:solidFill>
              </a:rPr>
              <a:t> Γυμνάσιο Πτολεμα</a:t>
            </a:r>
            <a:r>
              <a:rPr lang="el-GR" i="1" dirty="0">
                <a:solidFill>
                  <a:schemeClr val="tx1"/>
                </a:solidFill>
              </a:rPr>
              <a:t>΄ί΄</a:t>
            </a:r>
            <a:r>
              <a:rPr lang="el-GR" sz="2800" i="1" dirty="0">
                <a:solidFill>
                  <a:schemeClr val="tx1"/>
                </a:solidFill>
              </a:rPr>
              <a:t>δας .</a:t>
            </a:r>
          </a:p>
          <a:p>
            <a:pPr marL="0" indent="0">
              <a:buNone/>
            </a:pPr>
            <a:r>
              <a:rPr lang="el-GR" sz="2800" i="1" dirty="0">
                <a:solidFill>
                  <a:schemeClr val="tx1"/>
                </a:solidFill>
              </a:rPr>
              <a:t>Σχολικό Έτος 2020-2021.</a:t>
            </a:r>
          </a:p>
        </p:txBody>
      </p:sp>
    </p:spTree>
    <p:extLst>
      <p:ext uri="{BB962C8B-B14F-4D97-AF65-F5344CB8AC3E}">
        <p14:creationId xmlns:p14="http://schemas.microsoft.com/office/powerpoint/2010/main" val="32127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A0587-FF9D-4467-9E79-E9CE105003FA}"/>
              </a:ext>
            </a:extLst>
          </p:cNvPr>
          <p:cNvSpPr>
            <a:spLocks noGrp="1"/>
          </p:cNvSpPr>
          <p:nvPr>
            <p:ph type="title"/>
          </p:nvPr>
        </p:nvSpPr>
        <p:spPr/>
        <p:txBody>
          <a:bodyPr>
            <a:normAutofit/>
          </a:bodyPr>
          <a:lstStyle/>
          <a:p>
            <a:pPr algn="ctr"/>
            <a:r>
              <a:rPr lang="el-GR" sz="2400" dirty="0">
                <a:solidFill>
                  <a:schemeClr val="tx2">
                    <a:lumMod val="50000"/>
                  </a:schemeClr>
                </a:solidFill>
              </a:rPr>
              <a:t>ΒΙΟΒΛΙΟΓΡΑΦΙΑ</a:t>
            </a:r>
          </a:p>
        </p:txBody>
      </p:sp>
      <p:sp>
        <p:nvSpPr>
          <p:cNvPr id="3" name="Θέση περιεχομένου 2">
            <a:extLst>
              <a:ext uri="{FF2B5EF4-FFF2-40B4-BE49-F238E27FC236}">
                <a16:creationId xmlns:a16="http://schemas.microsoft.com/office/drawing/2014/main" id="{B1AD7E0D-0239-4C48-834C-472AD6048B20}"/>
              </a:ext>
            </a:extLst>
          </p:cNvPr>
          <p:cNvSpPr>
            <a:spLocks noGrp="1"/>
          </p:cNvSpPr>
          <p:nvPr>
            <p:ph idx="1"/>
          </p:nvPr>
        </p:nvSpPr>
        <p:spPr/>
        <p:txBody>
          <a:bodyPr/>
          <a:lstStyle/>
          <a:p>
            <a:r>
              <a:rPr lang="el-GR" dirty="0"/>
              <a:t>Χρησιμοποίησα πηγές διαδικτύου όπως την βικιπαίδια.</a:t>
            </a:r>
          </a:p>
          <a:p>
            <a:r>
              <a:rPr lang="en-US" dirty="0"/>
              <a:t>https://el.wikipedia.org/wiki/%CE%92%CE%B9%CE%BD%CF%84%CE%B5%CE%BF%CF%80%CE%B1%CE%B9%CF%87%CE%BD%CE%AF%CE%B4%CE%B9</a:t>
            </a:r>
            <a:endParaRPr lang="el-GR" dirty="0"/>
          </a:p>
          <a:p>
            <a:r>
              <a:rPr lang="el-GR" dirty="0"/>
              <a:t>Μία ιστοσελίδα που με βοήθησε </a:t>
            </a:r>
            <a:r>
              <a:rPr lang="en-US" dirty="0"/>
              <a:t>:</a:t>
            </a:r>
            <a:endParaRPr lang="el-GR" dirty="0"/>
          </a:p>
          <a:p>
            <a:r>
              <a:rPr lang="en-US" dirty="0">
                <a:hlinkClick r:id="rId2"/>
              </a:rPr>
              <a:t>https://issuu.com/katerinaarabatzi/docs/____________________________________714aaaab22b0ce</a:t>
            </a:r>
            <a:endParaRPr lang="en-US" dirty="0"/>
          </a:p>
          <a:p>
            <a:r>
              <a:rPr lang="el-GR" dirty="0"/>
              <a:t>Επίσης οφείλω να αναφέρω πως πήρα και κάποια βοήθεια από την εργασία του Παπουλίδη Ισαάκ , περσινό μαθητή του σχολείου μας.</a:t>
            </a:r>
          </a:p>
          <a:p>
            <a:endParaRPr lang="el-GR" dirty="0"/>
          </a:p>
        </p:txBody>
      </p:sp>
    </p:spTree>
    <p:extLst>
      <p:ext uri="{BB962C8B-B14F-4D97-AF65-F5344CB8AC3E}">
        <p14:creationId xmlns:p14="http://schemas.microsoft.com/office/powerpoint/2010/main" val="181570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D4A0D3-67DF-43BA-9ECA-0810C790E515}"/>
              </a:ext>
            </a:extLst>
          </p:cNvPr>
          <p:cNvSpPr>
            <a:spLocks noGrp="1"/>
          </p:cNvSpPr>
          <p:nvPr>
            <p:ph type="title"/>
          </p:nvPr>
        </p:nvSpPr>
        <p:spPr/>
        <p:txBody>
          <a:bodyPr>
            <a:normAutofit/>
          </a:bodyPr>
          <a:lstStyle/>
          <a:p>
            <a:pPr algn="ctr"/>
            <a:r>
              <a:rPr lang="el-GR" sz="3600" b="1" dirty="0">
                <a:solidFill>
                  <a:schemeClr val="tx2">
                    <a:lumMod val="50000"/>
                  </a:schemeClr>
                </a:solidFill>
              </a:rPr>
              <a:t>Περιεχομενα</a:t>
            </a:r>
            <a:r>
              <a:rPr lang="el-GR" sz="3200" dirty="0">
                <a:solidFill>
                  <a:schemeClr val="accent5">
                    <a:lumMod val="60000"/>
                    <a:lumOff val="40000"/>
                  </a:schemeClr>
                </a:solidFill>
              </a:rPr>
              <a:t> </a:t>
            </a:r>
          </a:p>
        </p:txBody>
      </p:sp>
      <p:sp>
        <p:nvSpPr>
          <p:cNvPr id="3" name="Θέση περιεχομένου 2">
            <a:extLst>
              <a:ext uri="{FF2B5EF4-FFF2-40B4-BE49-F238E27FC236}">
                <a16:creationId xmlns:a16="http://schemas.microsoft.com/office/drawing/2014/main" id="{C526B476-0433-49EA-90C9-EEBBBEC38F3D}"/>
              </a:ext>
            </a:extLst>
          </p:cNvPr>
          <p:cNvSpPr>
            <a:spLocks noGrp="1"/>
          </p:cNvSpPr>
          <p:nvPr>
            <p:ph idx="1"/>
          </p:nvPr>
        </p:nvSpPr>
        <p:spPr>
          <a:xfrm>
            <a:off x="1079500" y="1779943"/>
            <a:ext cx="10111414" cy="3978275"/>
          </a:xfrm>
          <a:ln>
            <a:solidFill>
              <a:schemeClr val="bg2"/>
            </a:solidFill>
          </a:ln>
          <a:effectLst>
            <a:outerShdw blurRad="50800" dist="38100" dir="2700000" algn="tl" rotWithShape="0">
              <a:prstClr val="black">
                <a:alpha val="40000"/>
              </a:prstClr>
            </a:outerShdw>
          </a:effectLst>
        </p:spPr>
        <p:txBody>
          <a:bodyPr numCol="1">
            <a:normAutofit/>
          </a:bodyPr>
          <a:lstStyle/>
          <a:p>
            <a:pPr marL="0" indent="0" algn="r">
              <a:buNone/>
            </a:pPr>
            <a:endParaRPr lang="en-US" sz="3200" dirty="0">
              <a:solidFill>
                <a:schemeClr val="accent6">
                  <a:lumMod val="60000"/>
                  <a:lumOff val="40000"/>
                  <a:alpha val="70000"/>
                </a:schemeClr>
              </a:solidFill>
            </a:endParaRPr>
          </a:p>
          <a:p>
            <a:pPr marL="0" indent="0" algn="r">
              <a:buNone/>
            </a:pPr>
            <a:r>
              <a:rPr lang="el-GR" sz="1800" dirty="0"/>
              <a:t>ΕΙΣΑΓΩΓΗ</a:t>
            </a:r>
          </a:p>
          <a:p>
            <a:pPr marL="0" indent="0" algn="r">
              <a:buNone/>
            </a:pPr>
            <a:r>
              <a:rPr lang="el-GR" sz="1800" dirty="0"/>
              <a:t>ΑΝΑΣΚΟΠΗΣΗ</a:t>
            </a:r>
          </a:p>
          <a:p>
            <a:pPr marL="0" indent="0" algn="r">
              <a:buNone/>
            </a:pPr>
            <a:r>
              <a:rPr lang="el-GR" sz="1800" dirty="0"/>
              <a:t>ΣΧΕΔΙΑΣΜΟΣ ΈΡΕΥΝΑΣ</a:t>
            </a:r>
          </a:p>
          <a:p>
            <a:pPr marL="0" indent="0" algn="r">
              <a:buNone/>
            </a:pPr>
            <a:r>
              <a:rPr lang="el-GR" sz="1800" dirty="0"/>
              <a:t>ΠΑΡΟΥΣΙΑΣΗ ΑΠΟΤΕΛΕΣΜΑΤΩΝ</a:t>
            </a:r>
          </a:p>
          <a:p>
            <a:pPr marL="0" indent="0" algn="r">
              <a:buNone/>
            </a:pPr>
            <a:r>
              <a:rPr lang="el-GR" sz="1800" dirty="0"/>
              <a:t>ΣΥΜΠΕΡΑΜΑΤΑ</a:t>
            </a:r>
          </a:p>
          <a:p>
            <a:pPr marL="0" indent="0" algn="r">
              <a:buNone/>
            </a:pPr>
            <a:r>
              <a:rPr lang="el-GR" sz="1800" dirty="0"/>
              <a:t>ΠΡΟΤΑΣΕΙΣ ΓΙΑ ΠΕΡΕΤΑΙΡΩ  ΈΡΕΥΝΑ</a:t>
            </a:r>
          </a:p>
          <a:p>
            <a:pPr marL="0" indent="0" algn="r">
              <a:buNone/>
            </a:pPr>
            <a:r>
              <a:rPr lang="el-GR" sz="1800" dirty="0"/>
              <a:t>ΒΙΒΛΙΟΓΡΑΦΙΑ</a:t>
            </a:r>
          </a:p>
          <a:p>
            <a:pPr marL="0" indent="0" algn="r">
              <a:buNone/>
            </a:pPr>
            <a:endParaRPr lang="el-GR" sz="1800" dirty="0"/>
          </a:p>
        </p:txBody>
      </p:sp>
      <p:pic>
        <p:nvPicPr>
          <p:cNvPr id="11" name="Εικόνα 10">
            <a:extLst>
              <a:ext uri="{FF2B5EF4-FFF2-40B4-BE49-F238E27FC236}">
                <a16:creationId xmlns:a16="http://schemas.microsoft.com/office/drawing/2014/main" id="{D986F498-04B5-4CD0-A873-991646322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710" y="2534732"/>
            <a:ext cx="3437914" cy="2237048"/>
          </a:xfrm>
          <a:prstGeom prst="rect">
            <a:avLst/>
          </a:prstGeom>
        </p:spPr>
      </p:pic>
    </p:spTree>
    <p:extLst>
      <p:ext uri="{BB962C8B-B14F-4D97-AF65-F5344CB8AC3E}">
        <p14:creationId xmlns:p14="http://schemas.microsoft.com/office/powerpoint/2010/main" val="103618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9A2029-8FE0-4EF4-A48B-AEF438289314}"/>
              </a:ext>
            </a:extLst>
          </p:cNvPr>
          <p:cNvSpPr>
            <a:spLocks noGrp="1"/>
          </p:cNvSpPr>
          <p:nvPr>
            <p:ph type="title"/>
          </p:nvPr>
        </p:nvSpPr>
        <p:spPr/>
        <p:txBody>
          <a:bodyPr>
            <a:normAutofit/>
          </a:bodyPr>
          <a:lstStyle/>
          <a:p>
            <a:pPr algn="ctr"/>
            <a:r>
              <a:rPr lang="el-GR" sz="3600" b="1" dirty="0">
                <a:solidFill>
                  <a:schemeClr val="tx2">
                    <a:lumMod val="50000"/>
                  </a:schemeClr>
                </a:solidFill>
              </a:rPr>
              <a:t>ΕΙΣΑΓΩΓΗ</a:t>
            </a:r>
          </a:p>
        </p:txBody>
      </p:sp>
      <p:sp>
        <p:nvSpPr>
          <p:cNvPr id="3" name="Θέση περιεχομένου 2">
            <a:extLst>
              <a:ext uri="{FF2B5EF4-FFF2-40B4-BE49-F238E27FC236}">
                <a16:creationId xmlns:a16="http://schemas.microsoft.com/office/drawing/2014/main" id="{4801FE5A-AC24-4358-AF73-034344F32DCF}"/>
              </a:ext>
            </a:extLst>
          </p:cNvPr>
          <p:cNvSpPr>
            <a:spLocks noGrp="1"/>
          </p:cNvSpPr>
          <p:nvPr>
            <p:ph idx="1"/>
          </p:nvPr>
        </p:nvSpPr>
        <p:spPr>
          <a:ln>
            <a:solidFill>
              <a:schemeClr val="bg2"/>
            </a:solidFill>
          </a:ln>
        </p:spPr>
        <p:txBody>
          <a:bodyPr>
            <a:normAutofit/>
          </a:bodyPr>
          <a:lstStyle/>
          <a:p>
            <a:pPr marL="0" indent="0">
              <a:buNone/>
            </a:pPr>
            <a:r>
              <a:rPr lang="el-GR" sz="2400" dirty="0">
                <a:solidFill>
                  <a:schemeClr val="tx1"/>
                </a:solidFill>
              </a:rPr>
              <a:t>Τίτλος Έρευνας</a:t>
            </a:r>
            <a:r>
              <a:rPr lang="en-US" sz="2400" dirty="0">
                <a:solidFill>
                  <a:schemeClr val="tx1"/>
                </a:solidFill>
              </a:rPr>
              <a:t>:</a:t>
            </a:r>
            <a:r>
              <a:rPr lang="el-GR" sz="2400" dirty="0">
                <a:solidFill>
                  <a:schemeClr val="tx1"/>
                </a:solidFill>
              </a:rPr>
              <a:t>Είδη βιντεοπαιχνιδιών που προτιμούν οι έφηβοι</a:t>
            </a:r>
            <a:r>
              <a:rPr lang="en-US" sz="2400" dirty="0">
                <a:solidFill>
                  <a:schemeClr val="tx1"/>
                </a:solidFill>
              </a:rPr>
              <a:t> 14-15</a:t>
            </a:r>
            <a:r>
              <a:rPr lang="el-GR" sz="2400" dirty="0">
                <a:solidFill>
                  <a:schemeClr val="tx1"/>
                </a:solidFill>
              </a:rPr>
              <a:t> ετών</a:t>
            </a:r>
            <a:r>
              <a:rPr lang="en-US" sz="2400" dirty="0">
                <a:solidFill>
                  <a:schemeClr val="tx1"/>
                </a:solidFill>
              </a:rPr>
              <a:t> </a:t>
            </a:r>
            <a:r>
              <a:rPr lang="el-GR" sz="2400" dirty="0">
                <a:solidFill>
                  <a:schemeClr val="accent6">
                    <a:lumMod val="60000"/>
                    <a:lumOff val="40000"/>
                    <a:alpha val="70000"/>
                  </a:schemeClr>
                </a:solidFill>
              </a:rPr>
              <a:t>.</a:t>
            </a:r>
          </a:p>
        </p:txBody>
      </p:sp>
    </p:spTree>
    <p:extLst>
      <p:ext uri="{BB962C8B-B14F-4D97-AF65-F5344CB8AC3E}">
        <p14:creationId xmlns:p14="http://schemas.microsoft.com/office/powerpoint/2010/main" val="212614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2426C3-DC94-41DF-9C2E-641CE652BCC8}"/>
              </a:ext>
            </a:extLst>
          </p:cNvPr>
          <p:cNvSpPr>
            <a:spLocks noGrp="1"/>
          </p:cNvSpPr>
          <p:nvPr>
            <p:ph type="title"/>
          </p:nvPr>
        </p:nvSpPr>
        <p:spPr/>
        <p:txBody>
          <a:bodyPr/>
          <a:lstStyle/>
          <a:p>
            <a:r>
              <a:rPr lang="el-GR" dirty="0">
                <a:solidFill>
                  <a:schemeClr val="tx2">
                    <a:lumMod val="50000"/>
                  </a:schemeClr>
                </a:solidFill>
              </a:rPr>
              <a:t>Εντοπισμοσ προβληματοσ</a:t>
            </a:r>
          </a:p>
        </p:txBody>
      </p:sp>
      <p:sp>
        <p:nvSpPr>
          <p:cNvPr id="3" name="Θέση περιεχομένου 2">
            <a:extLst>
              <a:ext uri="{FF2B5EF4-FFF2-40B4-BE49-F238E27FC236}">
                <a16:creationId xmlns:a16="http://schemas.microsoft.com/office/drawing/2014/main" id="{8F3A0EDE-4C09-44C3-BF72-238132D4E211}"/>
              </a:ext>
            </a:extLst>
          </p:cNvPr>
          <p:cNvSpPr>
            <a:spLocks noGrp="1"/>
          </p:cNvSpPr>
          <p:nvPr>
            <p:ph idx="1"/>
          </p:nvPr>
        </p:nvSpPr>
        <p:spPr/>
        <p:txBody>
          <a:bodyPr/>
          <a:lstStyle/>
          <a:p>
            <a:pPr algn="just"/>
            <a:r>
              <a:rPr lang="el-GR" dirty="0"/>
              <a:t>Στις μέρες μας ολοένα και περισσότεροι νέοι παίζουν βιντεοπαιχνίδια. Ποιο είναι λοιπόν το αγαπημένο τους είδος, πόσες ώρες ασχολούνται με αυτά, με τι μέσο τα παίζουν, πόσο συχνά παίζουν? αυτές και άλλες λοιπόν ερωτήσεις μου κίνησαν το ενδιαφέρον για μα ξεκινήσω αυτή την ερευνά!!!!</a:t>
            </a:r>
          </a:p>
          <a:p>
            <a:endParaRPr lang="el-GR" dirty="0"/>
          </a:p>
        </p:txBody>
      </p:sp>
    </p:spTree>
    <p:extLst>
      <p:ext uri="{BB962C8B-B14F-4D97-AF65-F5344CB8AC3E}">
        <p14:creationId xmlns:p14="http://schemas.microsoft.com/office/powerpoint/2010/main" val="23404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18E970-B54E-44FF-8A54-7D4A52674251}"/>
              </a:ext>
            </a:extLst>
          </p:cNvPr>
          <p:cNvSpPr>
            <a:spLocks noGrp="1"/>
          </p:cNvSpPr>
          <p:nvPr>
            <p:ph type="title"/>
          </p:nvPr>
        </p:nvSpPr>
        <p:spPr/>
        <p:txBody>
          <a:bodyPr>
            <a:normAutofit/>
          </a:bodyPr>
          <a:lstStyle/>
          <a:p>
            <a:pPr algn="ctr"/>
            <a:r>
              <a:rPr lang="el-GR" sz="3200" b="1" dirty="0">
                <a:solidFill>
                  <a:schemeClr val="tx2">
                    <a:lumMod val="50000"/>
                  </a:schemeClr>
                </a:solidFill>
              </a:rPr>
              <a:t>ΣΚΟΠΟΣ ΈΡΕΥΝΑΣ</a:t>
            </a:r>
          </a:p>
        </p:txBody>
      </p:sp>
      <p:sp>
        <p:nvSpPr>
          <p:cNvPr id="3" name="Θέση περιεχομένου 2">
            <a:extLst>
              <a:ext uri="{FF2B5EF4-FFF2-40B4-BE49-F238E27FC236}">
                <a16:creationId xmlns:a16="http://schemas.microsoft.com/office/drawing/2014/main" id="{809A3641-C87E-476B-813A-E331E8A9A404}"/>
              </a:ext>
            </a:extLst>
          </p:cNvPr>
          <p:cNvSpPr>
            <a:spLocks noGrp="1"/>
          </p:cNvSpPr>
          <p:nvPr>
            <p:ph idx="1"/>
          </p:nvPr>
        </p:nvSpPr>
        <p:spPr>
          <a:ln>
            <a:solidFill>
              <a:schemeClr val="bg2"/>
            </a:solidFill>
          </a:ln>
        </p:spPr>
        <p:txBody>
          <a:bodyPr/>
          <a:lstStyle/>
          <a:p>
            <a:pPr marL="0" indent="0">
              <a:buNone/>
            </a:pPr>
            <a:r>
              <a:rPr lang="el-GR" b="1" u="sng" dirty="0">
                <a:solidFill>
                  <a:schemeClr val="tx1"/>
                </a:solidFill>
              </a:rPr>
              <a:t>◊ </a:t>
            </a:r>
            <a:r>
              <a:rPr lang="el-GR" dirty="0">
                <a:solidFill>
                  <a:schemeClr val="tx1"/>
                </a:solidFill>
              </a:rPr>
              <a:t> Να απαντηθούν τα παρακάτω ερωτήματα </a:t>
            </a:r>
            <a:r>
              <a:rPr lang="en-US" dirty="0">
                <a:solidFill>
                  <a:schemeClr val="tx1"/>
                </a:solidFill>
              </a:rPr>
              <a:t>:</a:t>
            </a:r>
            <a:r>
              <a:rPr lang="el-GR" dirty="0">
                <a:solidFill>
                  <a:schemeClr val="tx1"/>
                </a:solidFill>
              </a:rPr>
              <a:t>   </a:t>
            </a:r>
          </a:p>
          <a:p>
            <a:pPr marL="0" indent="0">
              <a:buNone/>
            </a:pPr>
            <a:r>
              <a:rPr lang="el-GR" dirty="0">
                <a:solidFill>
                  <a:schemeClr val="tx1"/>
                </a:solidFill>
              </a:rPr>
              <a:t>   1)</a:t>
            </a:r>
            <a:r>
              <a:rPr lang="el-GR" baseline="30000" dirty="0">
                <a:solidFill>
                  <a:schemeClr val="tx1"/>
                </a:solidFill>
              </a:rPr>
              <a:t>Τι ποσοστό εφήβων παίζει βιντεοπαιχνίδια.</a:t>
            </a:r>
          </a:p>
          <a:p>
            <a:pPr marL="0" indent="0">
              <a:buNone/>
            </a:pPr>
            <a:r>
              <a:rPr lang="el-GR" dirty="0">
                <a:solidFill>
                  <a:schemeClr val="tx1"/>
                </a:solidFill>
              </a:rPr>
              <a:t>   </a:t>
            </a:r>
            <a:r>
              <a:rPr lang="el-GR" sz="1600" dirty="0">
                <a:solidFill>
                  <a:schemeClr val="tx1"/>
                </a:solidFill>
              </a:rPr>
              <a:t>2) Πότε παίζουν βιντεοπαιχνίδια.</a:t>
            </a:r>
          </a:p>
          <a:p>
            <a:pPr marL="0" indent="0">
              <a:buNone/>
            </a:pPr>
            <a:r>
              <a:rPr lang="el-GR" dirty="0">
                <a:solidFill>
                  <a:schemeClr val="tx1"/>
                </a:solidFill>
              </a:rPr>
              <a:t>   </a:t>
            </a:r>
            <a:r>
              <a:rPr lang="el-GR" sz="1800" dirty="0">
                <a:solidFill>
                  <a:schemeClr val="tx1"/>
                </a:solidFill>
              </a:rPr>
              <a:t>3)</a:t>
            </a:r>
            <a:r>
              <a:rPr lang="el-GR" sz="1600" dirty="0">
                <a:solidFill>
                  <a:schemeClr val="tx1"/>
                </a:solidFill>
              </a:rPr>
              <a:t>Ποιο είναι το αγαπημένο τους βιντεοπαιχνίδι </a:t>
            </a:r>
            <a:r>
              <a:rPr lang="en-US" sz="1600" dirty="0">
                <a:solidFill>
                  <a:schemeClr val="tx1"/>
                </a:solidFill>
              </a:rPr>
              <a:t>;</a:t>
            </a:r>
            <a:endParaRPr lang="el-GR" sz="1600" dirty="0">
              <a:solidFill>
                <a:schemeClr val="tx1"/>
              </a:solidFill>
            </a:endParaRPr>
          </a:p>
          <a:p>
            <a:pPr marL="0" indent="0">
              <a:buNone/>
            </a:pPr>
            <a:r>
              <a:rPr lang="el-GR" sz="1800" dirty="0">
                <a:solidFill>
                  <a:schemeClr val="tx1"/>
                </a:solidFill>
              </a:rPr>
              <a:t>   4)Που παίζουν βιντεοπαιχνίδια.</a:t>
            </a:r>
          </a:p>
          <a:p>
            <a:pPr marL="0" indent="0">
              <a:buNone/>
            </a:pPr>
            <a:r>
              <a:rPr lang="el-GR" sz="1800" u="sng" dirty="0"/>
              <a:t>             </a:t>
            </a:r>
            <a:r>
              <a:rPr lang="el-GR" sz="1800" b="1" u="sng" dirty="0"/>
              <a:t>Σκοπός να απαντηθούν αυτά καθώς και κάποια πιο λεπτομερή ερωτήματα</a:t>
            </a:r>
          </a:p>
        </p:txBody>
      </p:sp>
    </p:spTree>
    <p:extLst>
      <p:ext uri="{BB962C8B-B14F-4D97-AF65-F5344CB8AC3E}">
        <p14:creationId xmlns:p14="http://schemas.microsoft.com/office/powerpoint/2010/main" val="108760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7E6B05-5720-4520-B811-34E418DFCDDC}"/>
              </a:ext>
            </a:extLst>
          </p:cNvPr>
          <p:cNvSpPr>
            <a:spLocks noGrp="1"/>
          </p:cNvSpPr>
          <p:nvPr>
            <p:ph type="title"/>
          </p:nvPr>
        </p:nvSpPr>
        <p:spPr/>
        <p:txBody>
          <a:bodyPr>
            <a:normAutofit/>
          </a:bodyPr>
          <a:lstStyle/>
          <a:p>
            <a:pPr algn="ctr"/>
            <a:r>
              <a:rPr lang="el-GR" sz="3600" b="1" dirty="0">
                <a:solidFill>
                  <a:schemeClr val="tx2">
                    <a:lumMod val="50000"/>
                  </a:schemeClr>
                </a:solidFill>
              </a:rPr>
              <a:t>ΠΕΡΙΟΡΙΣΜΟΙ</a:t>
            </a:r>
          </a:p>
        </p:txBody>
      </p:sp>
      <p:sp>
        <p:nvSpPr>
          <p:cNvPr id="3" name="Θέση περιεχομένου 2">
            <a:extLst>
              <a:ext uri="{FF2B5EF4-FFF2-40B4-BE49-F238E27FC236}">
                <a16:creationId xmlns:a16="http://schemas.microsoft.com/office/drawing/2014/main" id="{405A1728-A3F4-47D2-A61A-7CEC4FF9D9F1}"/>
              </a:ext>
            </a:extLst>
          </p:cNvPr>
          <p:cNvSpPr>
            <a:spLocks noGrp="1"/>
          </p:cNvSpPr>
          <p:nvPr>
            <p:ph idx="1"/>
          </p:nvPr>
        </p:nvSpPr>
        <p:spPr>
          <a:ln>
            <a:solidFill>
              <a:schemeClr val="bg2"/>
            </a:solidFill>
          </a:ln>
        </p:spPr>
        <p:txBody>
          <a:bodyPr/>
          <a:lstStyle/>
          <a:p>
            <a:endParaRPr lang="el-GR" dirty="0"/>
          </a:p>
          <a:p>
            <a:endParaRPr lang="el-GR" dirty="0"/>
          </a:p>
          <a:p>
            <a:pPr marL="0" indent="0">
              <a:buNone/>
            </a:pPr>
            <a:r>
              <a:rPr lang="el-GR" dirty="0">
                <a:solidFill>
                  <a:schemeClr val="tx1"/>
                </a:solidFill>
              </a:rPr>
              <a:t> </a:t>
            </a:r>
            <a:r>
              <a:rPr lang="el-GR" b="1" u="sng" dirty="0">
                <a:solidFill>
                  <a:schemeClr val="tx1"/>
                </a:solidFill>
              </a:rPr>
              <a:t>◊</a:t>
            </a:r>
            <a:r>
              <a:rPr lang="el-GR" dirty="0">
                <a:solidFill>
                  <a:schemeClr val="tx1"/>
                </a:solidFill>
              </a:rPr>
              <a:t>  Η έρευνα θα διεξαχθεί στους μαθητές του τμήματος Γ3 του 1</a:t>
            </a:r>
            <a:r>
              <a:rPr lang="el-GR" baseline="30000" dirty="0">
                <a:solidFill>
                  <a:schemeClr val="tx1"/>
                </a:solidFill>
              </a:rPr>
              <a:t>ου</a:t>
            </a:r>
            <a:r>
              <a:rPr lang="el-GR" dirty="0">
                <a:solidFill>
                  <a:schemeClr val="tx1"/>
                </a:solidFill>
              </a:rPr>
              <a:t> Γυμνασίου Πτολεμα</a:t>
            </a:r>
            <a:r>
              <a:rPr lang="el-GR" sz="1600" dirty="0">
                <a:solidFill>
                  <a:schemeClr val="tx1"/>
                </a:solidFill>
              </a:rPr>
              <a:t>’ί’</a:t>
            </a:r>
            <a:r>
              <a:rPr lang="el-GR" dirty="0">
                <a:solidFill>
                  <a:schemeClr val="tx1"/>
                </a:solidFill>
              </a:rPr>
              <a:t>δας. </a:t>
            </a:r>
          </a:p>
        </p:txBody>
      </p:sp>
    </p:spTree>
    <p:extLst>
      <p:ext uri="{BB962C8B-B14F-4D97-AF65-F5344CB8AC3E}">
        <p14:creationId xmlns:p14="http://schemas.microsoft.com/office/powerpoint/2010/main" val="153335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1513C2-E8A8-457D-A0B2-6465EC1853C8}"/>
              </a:ext>
            </a:extLst>
          </p:cNvPr>
          <p:cNvSpPr>
            <a:spLocks noGrp="1"/>
          </p:cNvSpPr>
          <p:nvPr>
            <p:ph type="title"/>
          </p:nvPr>
        </p:nvSpPr>
        <p:spPr/>
        <p:txBody>
          <a:bodyPr/>
          <a:lstStyle/>
          <a:p>
            <a:pPr algn="ctr"/>
            <a:r>
              <a:rPr lang="el-GR" dirty="0">
                <a:solidFill>
                  <a:schemeClr val="tx2">
                    <a:lumMod val="50000"/>
                  </a:schemeClr>
                </a:solidFill>
              </a:rPr>
              <a:t>ανασκοπηση</a:t>
            </a:r>
          </a:p>
        </p:txBody>
      </p:sp>
      <p:sp>
        <p:nvSpPr>
          <p:cNvPr id="3" name="Θέση περιεχομένου 2">
            <a:extLst>
              <a:ext uri="{FF2B5EF4-FFF2-40B4-BE49-F238E27FC236}">
                <a16:creationId xmlns:a16="http://schemas.microsoft.com/office/drawing/2014/main" id="{C5612DA6-0137-4347-BE02-370E385C23B9}"/>
              </a:ext>
            </a:extLst>
          </p:cNvPr>
          <p:cNvSpPr>
            <a:spLocks noGrp="1"/>
          </p:cNvSpPr>
          <p:nvPr>
            <p:ph idx="1"/>
          </p:nvPr>
        </p:nvSpPr>
        <p:spPr/>
        <p:txBody>
          <a:bodyPr>
            <a:normAutofit/>
          </a:bodyPr>
          <a:lstStyle/>
          <a:p>
            <a:r>
              <a:rPr lang="en-US" sz="1600" dirty="0"/>
              <a:t>Videogames</a:t>
            </a:r>
            <a:r>
              <a:rPr lang="el-GR" sz="1600" dirty="0"/>
              <a:t> </a:t>
            </a:r>
            <a:r>
              <a:rPr lang="en-US" sz="1600" dirty="0"/>
              <a:t>=</a:t>
            </a:r>
            <a:r>
              <a:rPr lang="el-GR" sz="1600" dirty="0"/>
              <a:t> Βιντεοπαιχνίδια είναι τα παιχνίδια τα οποία παίζονται από κάποια ηλεκτρονική συσκευή.</a:t>
            </a:r>
          </a:p>
          <a:p>
            <a:r>
              <a:rPr lang="el-GR" sz="1600" dirty="0"/>
              <a:t>Τα βιντεοπαιχνίδια  είναι ένα μέσο διαφυγής από την καθημερινότητα μας, τα άγχη μας , τις ανησυχίες μας κ.τ.λ</a:t>
            </a:r>
          </a:p>
          <a:p>
            <a:r>
              <a:rPr lang="el-GR" sz="1600" dirty="0"/>
              <a:t>Και αυτός είναι και ο λόγος που θεωρείται ως το πιο αγαπημένο μέσο ψυχαγωγίας και διασκέδασης για εκατομμύρια ανθρώπους παγκοσμίως. Τα βιντεοπαιχνίδια μας προσφέρουν πολλά πράγματα. Μας προσφέρουν εμπειρίες, γνώσεις, μαθήματα ζωής, ηθικά διδάγματα, διασκέδαση, μας βελτιώνουν την ψυχική υγειά και πολλά άλλα. </a:t>
            </a:r>
          </a:p>
          <a:p>
            <a:r>
              <a:rPr lang="el-GR" sz="1600" dirty="0"/>
              <a:t> Τα βιντεοπαιχνίδια έχουν πολλές υποκατηγορίες , δηλαδή είδη. Μερικά από αυτά είναι τα </a:t>
            </a:r>
            <a:r>
              <a:rPr lang="en-US" sz="1600" dirty="0"/>
              <a:t>online </a:t>
            </a:r>
            <a:r>
              <a:rPr lang="el-GR" sz="1600" dirty="0"/>
              <a:t>τα </a:t>
            </a:r>
            <a:r>
              <a:rPr lang="en-US" sz="1600" dirty="0"/>
              <a:t>campaign, strategy, horror,</a:t>
            </a:r>
            <a:r>
              <a:rPr lang="el-GR" sz="1600" dirty="0"/>
              <a:t> </a:t>
            </a:r>
            <a:r>
              <a:rPr lang="en-US" sz="1600" dirty="0"/>
              <a:t>sports </a:t>
            </a:r>
            <a:r>
              <a:rPr lang="el-GR" sz="1600" dirty="0"/>
              <a:t>και πολλά άλλα. </a:t>
            </a:r>
          </a:p>
        </p:txBody>
      </p:sp>
    </p:spTree>
    <p:extLst>
      <p:ext uri="{BB962C8B-B14F-4D97-AF65-F5344CB8AC3E}">
        <p14:creationId xmlns:p14="http://schemas.microsoft.com/office/powerpoint/2010/main" val="182984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C0351B-5112-4096-9B38-9362CC6A0928}"/>
              </a:ext>
            </a:extLst>
          </p:cNvPr>
          <p:cNvSpPr>
            <a:spLocks noGrp="1"/>
          </p:cNvSpPr>
          <p:nvPr>
            <p:ph type="title"/>
          </p:nvPr>
        </p:nvSpPr>
        <p:spPr/>
        <p:txBody>
          <a:bodyPr>
            <a:normAutofit/>
          </a:bodyPr>
          <a:lstStyle/>
          <a:p>
            <a:pPr algn="ctr"/>
            <a:r>
              <a:rPr lang="el-GR" sz="3200" dirty="0">
                <a:solidFill>
                  <a:schemeClr val="tx2">
                    <a:lumMod val="50000"/>
                  </a:schemeClr>
                </a:solidFill>
              </a:rPr>
              <a:t>ΕΠΊΛΟΓΟΣ</a:t>
            </a:r>
          </a:p>
        </p:txBody>
      </p:sp>
      <p:sp>
        <p:nvSpPr>
          <p:cNvPr id="3" name="Θέση περιεχομένου 2">
            <a:extLst>
              <a:ext uri="{FF2B5EF4-FFF2-40B4-BE49-F238E27FC236}">
                <a16:creationId xmlns:a16="http://schemas.microsoft.com/office/drawing/2014/main" id="{C93F92C0-C3F6-425D-8606-011738746908}"/>
              </a:ext>
            </a:extLst>
          </p:cNvPr>
          <p:cNvSpPr>
            <a:spLocks noGrp="1"/>
          </p:cNvSpPr>
          <p:nvPr>
            <p:ph idx="1"/>
          </p:nvPr>
        </p:nvSpPr>
        <p:spPr/>
        <p:txBody>
          <a:bodyPr/>
          <a:lstStyle/>
          <a:p>
            <a:r>
              <a:rPr lang="el-GR" dirty="0"/>
              <a:t>Κλείνοντας θα ήθελα να σας ευχαριστήσω για την προσοχή που δείξατε. Τέλος πρέπει να αναφέρω πως επειδή το ερωτηματολόγιο μου απαντήθηκε μόνο από 7 άτομα , τα στοιχεία δεν είναι τόσο ακριβής όσο θα ήθελα προσωπικά. Γεια σας!</a:t>
            </a:r>
          </a:p>
          <a:p>
            <a:endParaRPr lang="el-GR" dirty="0"/>
          </a:p>
          <a:p>
            <a:endParaRPr lang="el-GR" dirty="0"/>
          </a:p>
        </p:txBody>
      </p:sp>
      <p:pic>
        <p:nvPicPr>
          <p:cNvPr id="5" name="Εικόνα 4">
            <a:extLst>
              <a:ext uri="{FF2B5EF4-FFF2-40B4-BE49-F238E27FC236}">
                <a16:creationId xmlns:a16="http://schemas.microsoft.com/office/drawing/2014/main" id="{8CFB78FD-277C-4FFF-A6DC-C936DF50F3B8}"/>
              </a:ext>
            </a:extLst>
          </p:cNvPr>
          <p:cNvPicPr>
            <a:picLocks noChangeAspect="1"/>
          </p:cNvPicPr>
          <p:nvPr/>
        </p:nvPicPr>
        <p:blipFill>
          <a:blip r:embed="rId2"/>
          <a:stretch>
            <a:fillRect/>
          </a:stretch>
        </p:blipFill>
        <p:spPr>
          <a:xfrm>
            <a:off x="1466850" y="3109912"/>
            <a:ext cx="4419600" cy="2581275"/>
          </a:xfrm>
          <a:prstGeom prst="rect">
            <a:avLst/>
          </a:prstGeom>
        </p:spPr>
      </p:pic>
      <p:pic>
        <p:nvPicPr>
          <p:cNvPr id="6" name="Εικόνα 5">
            <a:extLst>
              <a:ext uri="{FF2B5EF4-FFF2-40B4-BE49-F238E27FC236}">
                <a16:creationId xmlns:a16="http://schemas.microsoft.com/office/drawing/2014/main" id="{6121F55A-F839-4DE0-BA6A-B7485123A927}"/>
              </a:ext>
            </a:extLst>
          </p:cNvPr>
          <p:cNvPicPr>
            <a:picLocks noChangeAspect="1"/>
          </p:cNvPicPr>
          <p:nvPr/>
        </p:nvPicPr>
        <p:blipFill>
          <a:blip r:embed="rId3"/>
          <a:stretch>
            <a:fillRect/>
          </a:stretch>
        </p:blipFill>
        <p:spPr>
          <a:xfrm>
            <a:off x="6797675" y="3109912"/>
            <a:ext cx="4314825" cy="2581275"/>
          </a:xfrm>
          <a:prstGeom prst="rect">
            <a:avLst/>
          </a:prstGeom>
        </p:spPr>
      </p:pic>
    </p:spTree>
    <p:extLst>
      <p:ext uri="{BB962C8B-B14F-4D97-AF65-F5344CB8AC3E}">
        <p14:creationId xmlns:p14="http://schemas.microsoft.com/office/powerpoint/2010/main" val="2965477363"/>
      </p:ext>
    </p:extLst>
  </p:cSld>
  <p:clrMapOvr>
    <a:masterClrMapping/>
  </p:clrMapOvr>
</p:sld>
</file>

<file path=ppt/theme/theme1.xml><?xml version="1.0" encoding="utf-8"?>
<a:theme xmlns:a="http://schemas.openxmlformats.org/drawingml/2006/main" name="Leaf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296</TotalTime>
  <Words>946</Words>
  <Application>Microsoft Office PowerPoint</Application>
  <PresentationFormat>Ευρεία οθόνη</PresentationFormat>
  <Paragraphs>79</Paragraphs>
  <Slides>20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Arial</vt:lpstr>
      <vt:lpstr>Avenir Next LT Pro Light</vt:lpstr>
      <vt:lpstr>Rockwell Nova Light</vt:lpstr>
      <vt:lpstr>Wingdings</vt:lpstr>
      <vt:lpstr>LeafVTI</vt:lpstr>
      <vt:lpstr>TEENS AND VIDEOGAMES</vt:lpstr>
      <vt:lpstr>ΕΡΓΑΣΙΑ Β΄ ΤΕΤΡΑΜΗΝΟΥ ΣΤΟ ΜΑΘΗΜΑ ΤΗΣ ΤΕΧΝΟΝΟΓΙΑΣ:</vt:lpstr>
      <vt:lpstr>Περιεχομενα </vt:lpstr>
      <vt:lpstr>ΕΙΣΑΓΩΓΗ</vt:lpstr>
      <vt:lpstr>Εντοπισμοσ προβληματοσ</vt:lpstr>
      <vt:lpstr>ΣΚΟΠΟΣ ΈΡΕΥΝΑΣ</vt:lpstr>
      <vt:lpstr>ΠΕΡΙΟΡΙΣΜΟΙ</vt:lpstr>
      <vt:lpstr>ανασκοπηση</vt:lpstr>
      <vt:lpstr>ΕΠΊΛΟΓΟΣ</vt:lpstr>
      <vt:lpstr>ανασκοπηση</vt:lpstr>
      <vt:lpstr>Σχεδιασμος της ερευνασ</vt:lpstr>
      <vt:lpstr>ερωτηματολογιο</vt:lpstr>
      <vt:lpstr>Αποτελεσματα ερωτηματολογιου</vt:lpstr>
      <vt:lpstr>Αποτελεσματα ερωτηματολογιου</vt:lpstr>
      <vt:lpstr>Αποτελεσματα ερωτηματολογιου</vt:lpstr>
      <vt:lpstr>Αποτελεσματα ερωτηματολογιου</vt:lpstr>
      <vt:lpstr>Αποτελεσματα ερωτηματολογιου</vt:lpstr>
      <vt:lpstr>Αποτελεσματα / συμπερασματα</vt:lpstr>
      <vt:lpstr>Προτασεις για περεταιρω έρευνα</vt:lpstr>
      <vt:lpstr>ΒΙΟΒΛΙΟΓΡΑΦΙΑ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TEENS AND VIDEOGAMES</dc:title>
  <dc:creator>Ευθύμης</dc:creator>
  <cp:lastModifiedBy>Ευθύμης</cp:lastModifiedBy>
  <cp:revision>41</cp:revision>
  <dcterms:created xsi:type="dcterms:W3CDTF">2021-01-21T14:52:44Z</dcterms:created>
  <dcterms:modified xsi:type="dcterms:W3CDTF">2021-03-01T17:38:01Z</dcterms:modified>
</cp:coreProperties>
</file>