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9" r:id="rId4"/>
    <p:sldId id="260" r:id="rId5"/>
    <p:sldId id="261" r:id="rId6"/>
    <p:sldId id="262" r:id="rId7"/>
    <p:sldId id="263" r:id="rId8"/>
    <p:sldId id="264" r:id="rId9"/>
    <p:sldId id="265" r:id="rId10"/>
    <p:sldId id="270" r:id="rId11"/>
    <p:sldId id="271"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20" y="-5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E82C2B-6394-4066-81A7-9B30B96FFCB3}" type="datetimeFigureOut">
              <a:rPr lang="el-GR" smtClean="0"/>
              <a:pPr/>
              <a:t>2/12/2015</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A9F6CA-9F89-43E5-8CEB-3D95B0328AEC}" type="slidenum">
              <a:rPr lang="el-GR" smtClean="0"/>
              <a:pPr/>
              <a:t>‹#›</a:t>
            </a:fld>
            <a:endParaRPr lang="el-GR" dirty="0"/>
          </a:p>
        </p:txBody>
      </p:sp>
    </p:spTree>
    <p:extLst>
      <p:ext uri="{BB962C8B-B14F-4D97-AF65-F5344CB8AC3E}">
        <p14:creationId xmlns:p14="http://schemas.microsoft.com/office/powerpoint/2010/main" val="1799135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1</a:t>
            </a:fld>
            <a:endParaRPr lang="el-G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10</a:t>
            </a:fld>
            <a:endParaRPr lang="el-G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11</a:t>
            </a:fld>
            <a:endParaRPr lang="el-G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12</a:t>
            </a:fld>
            <a:endParaRPr lang="el-G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13</a:t>
            </a:fld>
            <a:endParaRPr lang="el-G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14</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2</a:t>
            </a:fld>
            <a:endParaRPr lang="el-G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3</a:t>
            </a:fld>
            <a:endParaRPr lang="el-G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4</a:t>
            </a:fld>
            <a:endParaRPr lang="el-G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5</a:t>
            </a:fld>
            <a:endParaRPr lang="el-G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6</a:t>
            </a:fld>
            <a:endParaRPr lang="el-G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7</a:t>
            </a:fld>
            <a:endParaRPr lang="el-G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8</a:t>
            </a:fld>
            <a:endParaRPr lang="el-G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CA9F6CA-9F89-43E5-8CEB-3D95B0328AEC}" type="slidenum">
              <a:rPr lang="el-GR" smtClean="0"/>
              <a:pPr/>
              <a:t>9</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D570A8A0-3660-4AC8-A51A-2CFC8EBB424E}" type="datetimeFigureOut">
              <a:rPr lang="el-GR" smtClean="0"/>
              <a:pPr/>
              <a:t>2/12/2015</a:t>
            </a:fld>
            <a:endParaRPr lang="el-GR" dirty="0"/>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dirty="0"/>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D056017-0B58-4F3B-AD1B-9E353D73610C}"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70A8A0-3660-4AC8-A51A-2CFC8EBB424E}" type="datetimeFigureOut">
              <a:rPr lang="el-GR" smtClean="0"/>
              <a:pPr/>
              <a:t>2/12/2015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D056017-0B58-4F3B-AD1B-9E353D73610C}"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70A8A0-3660-4AC8-A51A-2CFC8EBB424E}" type="datetimeFigureOut">
              <a:rPr lang="el-GR" smtClean="0"/>
              <a:pPr/>
              <a:t>2/12/2015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D056017-0B58-4F3B-AD1B-9E353D73610C}"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D570A8A0-3660-4AC8-A51A-2CFC8EBB424E}" type="datetimeFigureOut">
              <a:rPr lang="el-GR" smtClean="0"/>
              <a:pPr/>
              <a:t>2/12/2015</a:t>
            </a:fld>
            <a:endParaRPr lang="el-GR" dirty="0"/>
          </a:p>
        </p:txBody>
      </p:sp>
      <p:sp>
        <p:nvSpPr>
          <p:cNvPr id="5" name="4 - Θέση υποσέλιδου"/>
          <p:cNvSpPr>
            <a:spLocks noGrp="1"/>
          </p:cNvSpPr>
          <p:nvPr>
            <p:ph type="ftr" sz="quarter" idx="11"/>
          </p:nvPr>
        </p:nvSpPr>
        <p:spPr>
          <a:xfrm>
            <a:off x="457200" y="6480969"/>
            <a:ext cx="4260056" cy="300831"/>
          </a:xfrm>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D056017-0B58-4F3B-AD1B-9E353D73610C}"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 Θέση ημερομηνίας"/>
          <p:cNvSpPr>
            <a:spLocks noGrp="1"/>
          </p:cNvSpPr>
          <p:nvPr>
            <p:ph type="dt" sz="half" idx="10"/>
          </p:nvPr>
        </p:nvSpPr>
        <p:spPr>
          <a:xfrm>
            <a:off x="6955632" y="6477000"/>
            <a:ext cx="2133600" cy="304800"/>
          </a:xfrm>
        </p:spPr>
        <p:txBody>
          <a:bodyPr/>
          <a:lstStyle/>
          <a:p>
            <a:fld id="{D570A8A0-3660-4AC8-A51A-2CFC8EBB424E}" type="datetimeFigureOut">
              <a:rPr lang="el-GR" smtClean="0"/>
              <a:pPr/>
              <a:t>2/12/2015</a:t>
            </a:fld>
            <a:endParaRPr lang="el-GR" dirty="0"/>
          </a:p>
        </p:txBody>
      </p:sp>
      <p:sp>
        <p:nvSpPr>
          <p:cNvPr id="5" name="4 - Θέση υποσέλιδου"/>
          <p:cNvSpPr>
            <a:spLocks noGrp="1"/>
          </p:cNvSpPr>
          <p:nvPr>
            <p:ph type="ftr" sz="quarter" idx="11"/>
          </p:nvPr>
        </p:nvSpPr>
        <p:spPr>
          <a:xfrm>
            <a:off x="2619376" y="6480969"/>
            <a:ext cx="4260056" cy="300831"/>
          </a:xfrm>
        </p:spPr>
        <p:txBody>
          <a:bodyPr/>
          <a:lstStyle/>
          <a:p>
            <a:endParaRPr lang="el-GR" dirty="0"/>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ED056017-0B58-4F3B-AD1B-9E353D73610C}" type="slidenum">
              <a:rPr lang="el-GR" smtClean="0"/>
              <a:pPr/>
              <a:t>‹#›</a:t>
            </a:fld>
            <a:endParaRPr lang="el-GR" dirty="0"/>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D570A8A0-3660-4AC8-A51A-2CFC8EBB424E}" type="datetimeFigureOut">
              <a:rPr lang="el-GR" smtClean="0"/>
              <a:pPr/>
              <a:t>2/12/2015</a:t>
            </a:fld>
            <a:endParaRPr lang="el-GR" dirty="0"/>
          </a:p>
        </p:txBody>
      </p:sp>
      <p:sp>
        <p:nvSpPr>
          <p:cNvPr id="6" name="5 - Θέση υποσέλιδου"/>
          <p:cNvSpPr>
            <a:spLocks noGrp="1"/>
          </p:cNvSpPr>
          <p:nvPr>
            <p:ph type="ftr" sz="quarter" idx="11"/>
          </p:nvPr>
        </p:nvSpPr>
        <p:spPr>
          <a:xfrm>
            <a:off x="457200" y="6480969"/>
            <a:ext cx="4260056" cy="301752"/>
          </a:xfrm>
        </p:spPr>
        <p:txBody>
          <a:bodyPr/>
          <a:lstStyle/>
          <a:p>
            <a:endParaRPr lang="el-GR" dirty="0"/>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ED056017-0B58-4F3B-AD1B-9E353D73610C}"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D570A8A0-3660-4AC8-A51A-2CFC8EBB424E}" type="datetimeFigureOut">
              <a:rPr lang="el-GR" smtClean="0"/>
              <a:pPr/>
              <a:t>2/12/2015</a:t>
            </a:fld>
            <a:endParaRPr lang="el-GR" dirty="0"/>
          </a:p>
        </p:txBody>
      </p:sp>
      <p:sp>
        <p:nvSpPr>
          <p:cNvPr id="8" name="7 - Θέση υποσέλιδου"/>
          <p:cNvSpPr>
            <a:spLocks noGrp="1"/>
          </p:cNvSpPr>
          <p:nvPr>
            <p:ph type="ftr" sz="quarter" idx="11"/>
          </p:nvPr>
        </p:nvSpPr>
        <p:spPr>
          <a:xfrm>
            <a:off x="457200" y="6480969"/>
            <a:ext cx="4261104" cy="301752"/>
          </a:xfrm>
        </p:spPr>
        <p:txBody>
          <a:bodyPr/>
          <a:lstStyle/>
          <a:p>
            <a:endParaRPr lang="el-GR" dirty="0"/>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ED056017-0B58-4F3B-AD1B-9E353D73610C}"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570A8A0-3660-4AC8-A51A-2CFC8EBB424E}" type="datetimeFigureOut">
              <a:rPr lang="el-GR" smtClean="0"/>
              <a:pPr/>
              <a:t>2/12/2015</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ED056017-0B58-4F3B-AD1B-9E353D73610C}"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D570A8A0-3660-4AC8-A51A-2CFC8EBB424E}" type="datetimeFigureOut">
              <a:rPr lang="el-GR" smtClean="0"/>
              <a:pPr/>
              <a:t>2/12/2015</a:t>
            </a:fld>
            <a:endParaRPr lang="el-GR" dirty="0"/>
          </a:p>
        </p:txBody>
      </p:sp>
      <p:sp>
        <p:nvSpPr>
          <p:cNvPr id="3" name="2 - Θέση υποσέλιδου"/>
          <p:cNvSpPr>
            <a:spLocks noGrp="1"/>
          </p:cNvSpPr>
          <p:nvPr>
            <p:ph type="ftr" sz="quarter" idx="11"/>
          </p:nvPr>
        </p:nvSpPr>
        <p:spPr>
          <a:xfrm>
            <a:off x="457200" y="6481890"/>
            <a:ext cx="4260056" cy="300831"/>
          </a:xfrm>
        </p:spPr>
        <p:txBody>
          <a:bodyPr/>
          <a:lstStyle/>
          <a:p>
            <a:endParaRPr lang="el-GR" dirty="0"/>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ED056017-0B58-4F3B-AD1B-9E353D73610C}"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D570A8A0-3660-4AC8-A51A-2CFC8EBB424E}" type="datetimeFigureOut">
              <a:rPr lang="el-GR" smtClean="0"/>
              <a:pPr/>
              <a:t>2/12/2015</a:t>
            </a:fld>
            <a:endParaRPr lang="el-GR" dirty="0"/>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dirty="0"/>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ED056017-0B58-4F3B-AD1B-9E353D73610C}"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D570A8A0-3660-4AC8-A51A-2CFC8EBB424E}" type="datetimeFigureOut">
              <a:rPr lang="el-GR" smtClean="0"/>
              <a:pPr/>
              <a:t>2/12/2015</a:t>
            </a:fld>
            <a:endParaRPr lang="el-GR" dirty="0"/>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dirty="0"/>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ED056017-0B58-4F3B-AD1B-9E353D73610C}"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570A8A0-3660-4AC8-A51A-2CFC8EBB424E}" type="datetimeFigureOut">
              <a:rPr lang="el-GR" smtClean="0"/>
              <a:pPr/>
              <a:t>2/12/2015</a:t>
            </a:fld>
            <a:endParaRPr lang="el-GR" dirty="0"/>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dirty="0"/>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D056017-0B58-4F3B-AD1B-9E353D73610C}"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231415"/>
            <a:ext cx="914400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ΠΑΝΕΠΙΣΤΗΜΙΟ ΙΩΑΝΝΙΝΩΝ</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ΣΧΟΛΗ ΕΠΙΣΤΗΜΩΝ ΑΓΩΓΗΣ</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ΠΑΙΔΑΓΩΓΙΚΟ ΤΜΗΜΑ ΔΗΜΟΤΙΚΗΣ ΕΚΠΑΙΔΕΥΣΗΣ</a:t>
            </a:r>
            <a:endPar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ΕΡΓΑΣΙΑ ΣΤΟ ΜΑΘΗΜΑ ΔΙΔΑΚΤΙΚΗ ΤΩΝ ΘΡΗΣΚΕΥΤΙΚΩΝ</a:t>
            </a:r>
            <a:endPar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ΣΧΕΔΙΟ ΔΙΔΑΣΚΑΛΙΑΣ</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3313" name="Εικόνα 1" descr="http://4.bp.blogspot.com/-pqCJlf3JI7Y/T5R4XjNMsGI/AAAAAAAAA54/Vs3-T9aW20k/s1600/gaitanakidsfs.33883401_std.jpg"/>
          <p:cNvPicPr>
            <a:picLocks noChangeAspect="1" noChangeArrowheads="1"/>
          </p:cNvPicPr>
          <p:nvPr/>
        </p:nvPicPr>
        <p:blipFill>
          <a:blip r:embed="rId3" cstate="print"/>
          <a:srcRect/>
          <a:stretch>
            <a:fillRect/>
          </a:stretch>
        </p:blipFill>
        <p:spPr bwMode="auto">
          <a:xfrm>
            <a:off x="3347864" y="2204864"/>
            <a:ext cx="2555776" cy="2304256"/>
          </a:xfrm>
          <a:prstGeom prst="rect">
            <a:avLst/>
          </a:prstGeom>
          <a:noFill/>
        </p:spPr>
      </p:pic>
      <p:sp>
        <p:nvSpPr>
          <p:cNvPr id="13315" name="Rectangle 3"/>
          <p:cNvSpPr>
            <a:spLocks noChangeArrowheads="1"/>
          </p:cNvSpPr>
          <p:nvPr/>
        </p:nvSpPr>
        <p:spPr bwMode="auto">
          <a:xfrm>
            <a:off x="0" y="5202031"/>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ΔΙΔΑΣΚΩΝ ΚΑΘΗΓΗΤΗΣ: ΠΟΡΤΕΛΑΝΟΣ ΣΤΑΜΑΤΗΣ</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ΦΟΙΤΗΤΡΙ</a:t>
            </a:r>
            <a:r>
              <a:rPr lang="el-GR" sz="1600" dirty="0">
                <a:latin typeface="Times New Roman" pitchFamily="18" charset="0"/>
                <a:ea typeface="Calibri" pitchFamily="34" charset="0"/>
                <a:cs typeface="Times New Roman" pitchFamily="18" charset="0"/>
              </a:rPr>
              <a:t>Α</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ΑΡΑΜΠΑΤΖΗ </a:t>
            </a: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ΜΑΡΙΑ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Α.Μ.: 5639</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ΙΩΑΝΝΙΝΑ 2013</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1008112"/>
          </a:xfrm>
        </p:spPr>
        <p:txBody>
          <a:bodyPr>
            <a:normAutofit fontScale="90000"/>
          </a:bodyPr>
          <a:lstStyle/>
          <a:p>
            <a:pPr algn="ctr"/>
            <a:r>
              <a:rPr lang="el-GR" sz="3200" dirty="0" smtClean="0">
                <a:latin typeface="Times New Roman" pitchFamily="18" charset="0"/>
                <a:cs typeface="Times New Roman" pitchFamily="18" charset="0"/>
              </a:rPr>
              <a:t>ΕΠΕΞΕΡΓΑΣΙΑ - ΕΜΒΑΝΘΥΝΣΗ - ΠΡΟΒΛΗΜΑΤΙΣΜΟΣ (2)</a:t>
            </a:r>
            <a:endParaRPr lang="el-GR" sz="3200" dirty="0"/>
          </a:p>
        </p:txBody>
      </p:sp>
      <p:sp>
        <p:nvSpPr>
          <p:cNvPr id="3" name="2 - Θέση περιεχομένου"/>
          <p:cNvSpPr>
            <a:spLocks noGrp="1"/>
          </p:cNvSpPr>
          <p:nvPr>
            <p:ph idx="1"/>
          </p:nvPr>
        </p:nvSpPr>
        <p:spPr>
          <a:xfrm>
            <a:off x="457200" y="1268760"/>
            <a:ext cx="8229600" cy="5328592"/>
          </a:xfrm>
        </p:spPr>
        <p:txBody>
          <a:bodyPr>
            <a:normAutofit fontScale="92500" lnSpcReduction="10000"/>
          </a:bodyPr>
          <a:lstStyle/>
          <a:p>
            <a:pPr algn="just">
              <a:buNone/>
            </a:pPr>
            <a:r>
              <a:rPr lang="el-GR" sz="1800" dirty="0" smtClean="0">
                <a:latin typeface="Times New Roman" pitchFamily="18" charset="0"/>
                <a:cs typeface="Times New Roman" pitchFamily="18" charset="0"/>
              </a:rPr>
              <a:t>           </a:t>
            </a:r>
            <a:r>
              <a:rPr lang="el-GR" sz="1700" dirty="0" smtClean="0">
                <a:latin typeface="Times New Roman" pitchFamily="18" charset="0"/>
                <a:cs typeface="Times New Roman" pitchFamily="18" charset="0"/>
              </a:rPr>
              <a:t>Για να ενισχυθεί η παραπάνω θέση, θα γίνει εισαγωγή στο σχολικό βιβλίο. Συγκεκριμένα ο εκπαιδευτικός θα χρησιμοποιήσει την ερμηνευτική μέθοδο, κατά την οποία αφού διαβαστεί το κείμενο της σελίδας 29, θα ακολουθήσει διάλογος, όπου θα αναλύσει και θα εξηγήσει το περιεχόμενο του κειμένου και θα απαντήσει σε τυχόν απορίες των μαθητών. Ιδιαίτερη έμφαση θα δοθεί στην ερμηνεία της φράσης «Πάτερ ημών» και στα λόγια του Αποστόλου Παύλου, τα οποία συνδέονται με τους δύο πρώτους θεολογικούς άξονες. Ακολούθως, ο εκπαιδευτικός θα αναθέσει στους μαθητές τις δραστηριότητες της σελίδας 30 του σχολικού βιβλίου. Οι δραστηριότητες, αυτές έχουν σκοπό τόσο την ευαισθητοποίηση των μαθητών πάνω στα προβλήματα άλλων παιδιών, όσο και την ανάπτυξη της φαντασίας, της δημιουργικής σκέψης και της γλωσσικής ικανότητας των παιδιών.</a:t>
            </a:r>
          </a:p>
          <a:p>
            <a:pPr algn="just">
              <a:buNone/>
            </a:pPr>
            <a:r>
              <a:rPr lang="el-GR" sz="1700" dirty="0" smtClean="0">
                <a:latin typeface="Times New Roman" pitchFamily="18" charset="0"/>
                <a:cs typeface="Times New Roman" pitchFamily="18" charset="0"/>
              </a:rPr>
              <a:t>            Στη συνέχεια, ο εκπαιδευτικός θα στρέψει και πάλι την προσοχή των παιδιών στο κολάζ και με αφορμή τις εικόνες θα τους θέσει την εξής ερώτηση: </a:t>
            </a:r>
            <a:r>
              <a:rPr lang="el-GR" sz="1700" i="1" dirty="0" smtClean="0">
                <a:latin typeface="Times New Roman" pitchFamily="18" charset="0"/>
                <a:cs typeface="Times New Roman" pitchFamily="18" charset="0"/>
              </a:rPr>
              <a:t>Υπάρχει κάτι που μπορούμε εμείς να κάνουμε για να βοηθήσουμε τα παιδιά που υποφέρουν;</a:t>
            </a:r>
            <a:r>
              <a:rPr lang="el-GR" sz="1700" dirty="0" smtClean="0">
                <a:latin typeface="Times New Roman" pitchFamily="18" charset="0"/>
                <a:cs typeface="Times New Roman" pitchFamily="18" charset="0"/>
              </a:rPr>
              <a:t> Οι μαθητές θα σκεφτούν και θα προτείνουν τρόπους, καθώς και θα μιλήσουν για προσωπικές τους εμπειρίες, κατά τις οποίες έχουν έρθει σε επαφή με πάσχοντες συνανθρώπους. Ο εκπαιδευτικός, έπειτα, θα ενημερώσει τους μαθητές για την ύπαρξη, τη δράση και τη συμβολή τόσο της Εκκλησίας αλλά και διαφόρων άλλων εθελοντικών οργανώσεων, όπως ο Ερυθρός Σταυρός, η </a:t>
            </a:r>
            <a:r>
              <a:rPr lang="en-US" sz="1700" dirty="0" smtClean="0">
                <a:latin typeface="Times New Roman" pitchFamily="18" charset="0"/>
                <a:cs typeface="Times New Roman" pitchFamily="18" charset="0"/>
              </a:rPr>
              <a:t>UNICEF </a:t>
            </a:r>
            <a:r>
              <a:rPr lang="el-GR" sz="1700" dirty="0" smtClean="0">
                <a:latin typeface="Times New Roman" pitchFamily="18" charset="0"/>
                <a:cs typeface="Times New Roman" pitchFamily="18" charset="0"/>
              </a:rPr>
              <a:t>και άλλοι. Σε συνδυασμό με την ανάγνωση του κειμένου της σελίδας 31 του σχολικού βιβλίου, που θα ακολουθήσει, ο εκπαιδευτικός θα πληροφορήσει τους μαθητές για τους τρόπους με τους οποίους οι εθελοντικοί αυτοί οργανισμοί δρουν και βοηθούν τους συνανθρώπους που έχουν ανάγκη. Επίσης, θα εξηγήσει στους μαθητές έννοιες όπως ορθόδοξη ιεραποστολή, εθελοντισμός, διεθνείς οργανώσεις κλπ.</a:t>
            </a:r>
            <a:endParaRPr lang="el-GR" sz="17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080120"/>
          </a:xfrm>
        </p:spPr>
        <p:txBody>
          <a:bodyPr>
            <a:normAutofit/>
          </a:bodyPr>
          <a:lstStyle/>
          <a:p>
            <a:pPr algn="ctr"/>
            <a:r>
              <a:rPr lang="el-GR" sz="3200" dirty="0" smtClean="0">
                <a:latin typeface="Times New Roman" pitchFamily="18" charset="0"/>
                <a:cs typeface="Times New Roman" pitchFamily="18" charset="0"/>
              </a:rPr>
              <a:t>ΕΠΕΞΕΡΓΑΣΙΑ - ΕΜΒΑΝΘΥΝΣΗ - ΠΡΟΒΛΗΜΑΤΙΣΜΟΣ (3)</a:t>
            </a:r>
            <a:endParaRPr lang="el-GR" sz="3200" dirty="0"/>
          </a:p>
        </p:txBody>
      </p:sp>
      <p:sp>
        <p:nvSpPr>
          <p:cNvPr id="3" name="2 - Θέση περιεχομένου"/>
          <p:cNvSpPr>
            <a:spLocks noGrp="1"/>
          </p:cNvSpPr>
          <p:nvPr>
            <p:ph sz="half" idx="1"/>
          </p:nvPr>
        </p:nvSpPr>
        <p:spPr>
          <a:xfrm>
            <a:off x="457200" y="1268761"/>
            <a:ext cx="8291264" cy="2880319"/>
          </a:xfrm>
        </p:spPr>
        <p:txBody>
          <a:bodyPr>
            <a:normAutofit fontScale="62500" lnSpcReduction="20000"/>
          </a:bodyPr>
          <a:lstStyle/>
          <a:p>
            <a:pPr algn="just">
              <a:buNone/>
            </a:pPr>
            <a:r>
              <a:rPr lang="el-GR" sz="2800" dirty="0" smtClean="0">
                <a:latin typeface="Times New Roman" pitchFamily="18" charset="0"/>
                <a:cs typeface="Times New Roman" pitchFamily="18" charset="0"/>
              </a:rPr>
              <a:t>       </a:t>
            </a:r>
            <a:r>
              <a:rPr lang="el-GR" sz="3200" dirty="0" smtClean="0">
                <a:latin typeface="Times New Roman" pitchFamily="18" charset="0"/>
                <a:cs typeface="Times New Roman" pitchFamily="18" charset="0"/>
              </a:rPr>
              <a:t>Ακολούθως, ο εκπαιδευτικός χρησιμοποιώντας ως βάση τις δύο δραστηριότητες στη σελίδα 32 του σχολικού βιβλίου, θα ζητήσει από τον κάθε μαθητή να γράψει ένα γράμμα προς κάποιο παιδί που υποφέρει, μέσα στο οποίο θα του εκφράζει τις απορίες που τυχόν έχει και θα του μεταδίδει μηνύματα ελπίδας και αισιοδοξίας. Οι μαθητές μπορούν να συνδυάσουν τα γράμματα τους με ζωγραφιές. Τα γράμματα αυτά θα συγκεντρωθούν και θα τοποθετηθούν μέσα σε μια κατασκευή που θα έχει φτιάξει ήδη ο εκπαιδευτικός. Η κατασκευή αυτή, που θα θυμίζει στο σχήμα κιβωτό, θα ονομαστεί «κιβωτός της αγάπης» και στο τέλος της σχολικής χρονιάς θα σταλεί σε κάποιο εθελοντικό οργανισμό, τον οποίο και θα επιλέξουν οι ίδιοι οι μαθητές.</a:t>
            </a:r>
          </a:p>
          <a:p>
            <a:endParaRPr lang="el-GR" dirty="0"/>
          </a:p>
        </p:txBody>
      </p:sp>
      <p:pic>
        <p:nvPicPr>
          <p:cNvPr id="5" name="Content Placeholder 4" descr="DSC00237.jpg"/>
          <p:cNvPicPr>
            <a:picLocks noGrp="1"/>
          </p:cNvPicPr>
          <p:nvPr>
            <p:ph sz="half" idx="2"/>
          </p:nvPr>
        </p:nvPicPr>
        <p:blipFill>
          <a:blip r:embed="rId3" cstate="print"/>
          <a:srcRect l="4844" t="8264" r="14052" b="8815"/>
          <a:stretch>
            <a:fillRect/>
          </a:stretch>
        </p:blipFill>
        <p:spPr>
          <a:xfrm>
            <a:off x="4067944" y="4077072"/>
            <a:ext cx="4010447" cy="259201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929258"/>
          </a:xfrm>
        </p:spPr>
        <p:txBody>
          <a:bodyPr>
            <a:normAutofit/>
          </a:bodyPr>
          <a:lstStyle/>
          <a:p>
            <a:pPr algn="ctr"/>
            <a:r>
              <a:rPr lang="el-GR" sz="3200" dirty="0" smtClean="0">
                <a:effectLst>
                  <a:outerShdw blurRad="38100" dist="38100" dir="2700000" algn="tl">
                    <a:srgbClr val="000000">
                      <a:alpha val="43137"/>
                    </a:srgbClr>
                  </a:outerShdw>
                </a:effectLst>
                <a:latin typeface="Times New Roman" pitchFamily="18" charset="0"/>
                <a:cs typeface="Times New Roman" pitchFamily="18" charset="0"/>
              </a:rPr>
              <a:t>ΔΙΑΘΕΜΑΤΙΚΟΤΗΤΑ</a:t>
            </a:r>
            <a:endParaRPr lang="el-GR"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24744"/>
            <a:ext cx="8229600" cy="5330064"/>
          </a:xfrm>
        </p:spPr>
        <p:txBody>
          <a:bodyPr>
            <a:normAutofit fontScale="92500" lnSpcReduction="20000"/>
          </a:bodyPr>
          <a:lstStyle/>
          <a:p>
            <a:pPr algn="just">
              <a:buNone/>
            </a:pPr>
            <a:r>
              <a:rPr lang="el-GR" sz="2000"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Η</a:t>
            </a: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παραπάνω δραστηριότητα, με την κιβωτό της αγάπης, που περιγράφτηκε</a:t>
            </a: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ενδείκνυται για διαθεματική προσέγγιση, καθώς συνδυάζει το μάθημα των Θρησκευτικών με το μάθημα της Γλώσσας. Οι μαθητές διδάσκονται τα βασικά χαρακτηριστικά μιας επιστολής και του τρόπου δόμησής της, τα οποία και εφαρμόζουν στην πράξη. Επιπλέον, η σύνδεση με το μάθημα των Εικαστικών είναι εμφανής καθώς οι μαθητές εργάζονται σε διάφορες κατασκευές.</a:t>
            </a:r>
          </a:p>
          <a:p>
            <a:endParaRPr lang="el-GR" dirty="0" smtClean="0"/>
          </a:p>
          <a:p>
            <a:pPr algn="ctr">
              <a:buNone/>
            </a:pPr>
            <a:r>
              <a:rPr lang="el-GR" sz="3500"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ΔΙΑΠΟΛΙΤΙΣΜΙΚΟΤΗΤΑ</a:t>
            </a:r>
          </a:p>
          <a:p>
            <a:pPr algn="ctr">
              <a:buNone/>
            </a:pPr>
            <a:endParaRPr lang="el-GR" sz="1900"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Η διαπολιτισμικότητα είναι διάχυτη σε όλη την έκταση του παρόντος σχεδίου διδασκαλίας και αποτελεί έναν από τους βασικότερους στόχους του συγκεκριμένου μαθήματος. Οι μαθητές πληροφορούνται για τις διαφορετικές συνθήκες ζωής παιδιών ανά τον κόσμο και συνειδητοποιούν την αναγκαιότητα ανάληψης πρωτοβουλιών για την παροχή βοήθειας σε αυτά. Το σημαντικότερο που καλούνται οι μαθητές να κατανοήσουν είναι ότι όλα τα παιδιά του κόσμου έχουν τα ίδια δικαιώματα, είναι ίσα ανεξάρτητα από φυλετικές και κοινωνικές διακρίσεις.</a:t>
            </a:r>
          </a:p>
          <a:p>
            <a:pPr algn="just"/>
            <a:endParaRPr lang="el-GR" sz="2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217290"/>
          </a:xfrm>
        </p:spPr>
        <p:txBody>
          <a:bodyPr>
            <a:normAutofit/>
          </a:bodyPr>
          <a:lstStyle/>
          <a:p>
            <a:pPr algn="ctr"/>
            <a:r>
              <a:rPr lang="el-GR" sz="3200" dirty="0" smtClean="0">
                <a:latin typeface="Times New Roman" pitchFamily="18" charset="0"/>
                <a:cs typeface="Times New Roman" pitchFamily="18" charset="0"/>
              </a:rPr>
              <a:t>ΕΜΠΕΔΩΣΗ - ΣΥΜΠΕΡΑΣΜΑΤΑ</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lvl="0" algn="just">
              <a:lnSpc>
                <a:spcPct val="150000"/>
              </a:lnSpc>
            </a:pPr>
            <a:r>
              <a:rPr lang="el-GR" sz="2400" dirty="0" smtClean="0">
                <a:latin typeface="Times New Roman" pitchFamily="18" charset="0"/>
                <a:cs typeface="Times New Roman" pitchFamily="18" charset="0"/>
              </a:rPr>
              <a:t>Ο Θεός είναι πατέρας όλων μας, κι επομένως όλοι είμαστε αδέρφια, δηλαδή όλοι είμαστε ίσοι.</a:t>
            </a:r>
          </a:p>
          <a:p>
            <a:pPr lvl="0" algn="just">
              <a:lnSpc>
                <a:spcPct val="150000"/>
              </a:lnSpc>
            </a:pPr>
            <a:r>
              <a:rPr lang="el-GR" sz="2400" dirty="0" smtClean="0">
                <a:latin typeface="Times New Roman" pitchFamily="18" charset="0"/>
                <a:cs typeface="Times New Roman" pitchFamily="18" charset="0"/>
              </a:rPr>
              <a:t>Όλα τα παιδιά της γης έχουν τα ίδια δικαιώματα στη ζωή.</a:t>
            </a:r>
          </a:p>
          <a:p>
            <a:pPr lvl="0" algn="just">
              <a:lnSpc>
                <a:spcPct val="150000"/>
              </a:lnSpc>
            </a:pPr>
            <a:r>
              <a:rPr lang="el-GR" sz="2400" dirty="0" smtClean="0">
                <a:latin typeface="Times New Roman" pitchFamily="18" charset="0"/>
                <a:cs typeface="Times New Roman" pitchFamily="18" charset="0"/>
              </a:rPr>
              <a:t>Η ιεραποστολή και οι εθελοντικές οργανώσεις βοηθούν τα παιδιά που υποφέρουν.</a:t>
            </a:r>
          </a:p>
          <a:p>
            <a:pPr algn="just">
              <a:lnSpc>
                <a:spcPct val="150000"/>
              </a:lnSpc>
              <a:buNone/>
            </a:pPr>
            <a:r>
              <a:rPr lang="el-GR" sz="2400" dirty="0" smtClean="0">
                <a:latin typeface="Times New Roman" pitchFamily="18" charset="0"/>
                <a:cs typeface="Times New Roman" pitchFamily="18" charset="0"/>
              </a:rPr>
              <a:t> </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6632"/>
            <a:ext cx="8229600" cy="936104"/>
          </a:xfrm>
        </p:spPr>
        <p:txBody>
          <a:bodyPr>
            <a:normAutofit/>
          </a:bodyPr>
          <a:lstStyle/>
          <a:p>
            <a:pPr algn="ctr"/>
            <a:r>
              <a:rPr lang="el-GR" sz="3200" dirty="0" smtClean="0">
                <a:latin typeface="Times New Roman" pitchFamily="18" charset="0"/>
                <a:cs typeface="Times New Roman" pitchFamily="18" charset="0"/>
              </a:rPr>
              <a:t>ΑΞΙΟΛΟΓΗΣΗ</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sz="half" idx="1"/>
          </p:nvPr>
        </p:nvSpPr>
        <p:spPr>
          <a:xfrm>
            <a:off x="457200" y="1052737"/>
            <a:ext cx="8147248" cy="3312368"/>
          </a:xfrm>
        </p:spPr>
        <p:txBody>
          <a:bodyPr>
            <a:normAutofit fontScale="25000" lnSpcReduction="20000"/>
          </a:bodyPr>
          <a:lstStyle/>
          <a:p>
            <a:pPr algn="just">
              <a:buNone/>
            </a:pPr>
            <a:r>
              <a:rPr lang="el-GR" sz="3400" dirty="0" smtClean="0">
                <a:latin typeface="Times New Roman" pitchFamily="18" charset="0"/>
                <a:cs typeface="Times New Roman" pitchFamily="18" charset="0"/>
              </a:rPr>
              <a:t>            </a:t>
            </a:r>
            <a:r>
              <a:rPr lang="el-GR" sz="8000" dirty="0" smtClean="0">
                <a:latin typeface="Times New Roman" pitchFamily="18" charset="0"/>
                <a:cs typeface="Times New Roman" pitchFamily="18" charset="0"/>
              </a:rPr>
              <a:t>Το σχέδιο διδασκαλίας ολοκληρώνεται με την αξιολόγηση των μαθητών. Μέσα από την δραστηριότητα, που παρουσιάζεται στη συνέχεια, ο εκπαιδευτικός θα διαπιστώσει αν οι μαθητές έχουν κατανοήσει τα κεντρικά σημεία του μαθήματος. Η δραστηριότητα είναι η ακόλουθη: Ο εκπαιδευτικός, στηριζόμενος στην ομαδοσυνεργατική μέθοδο, θα χωρίσει τα παιδιά σε δύο ομάδες, σε κάθε μία εκ των οποίων θα δώσει ένα μεγάλο χαρτόνι. Στη συνέχεια, θα ζητήσει από κάθε ομάδα να σχεδιάσει στο χαρτόνι και να κόψει ένα τεράστιο χέρι. Στο κάθε δάχτυλο οι μαθητές θα γράψουν ένα από τα δικαιώματα των παιδιών, τα οποία είχαν αναφερθεί κατά τη διάρκεια διδασκαλίας. Τέλος, ο εκπαιδευτικός θα ζητήσει από τους μαθητές της κάθε ομάδας να ζωγραφίσουν στην παλάμη του χεριού μια εικόνα με την οποία θα εκφράζουν τι είναι για αυτά η </a:t>
            </a:r>
            <a:r>
              <a:rPr lang="el-GR" sz="8000" i="1" dirty="0" smtClean="0">
                <a:latin typeface="Times New Roman" pitchFamily="18" charset="0"/>
                <a:cs typeface="Times New Roman" pitchFamily="18" charset="0"/>
              </a:rPr>
              <a:t>ισότητα</a:t>
            </a:r>
            <a:r>
              <a:rPr lang="el-GR" sz="8000" dirty="0" smtClean="0">
                <a:latin typeface="Times New Roman" pitchFamily="18" charset="0"/>
                <a:cs typeface="Times New Roman" pitchFamily="18" charset="0"/>
              </a:rPr>
              <a:t>.</a:t>
            </a:r>
          </a:p>
          <a:p>
            <a:pPr>
              <a:buNone/>
            </a:pPr>
            <a:r>
              <a:rPr lang="el-GR" sz="6200" dirty="0" smtClean="0">
                <a:latin typeface="Times New Roman" pitchFamily="18" charset="0"/>
                <a:cs typeface="Times New Roman" pitchFamily="18" charset="0"/>
              </a:rPr>
              <a:t> </a:t>
            </a:r>
          </a:p>
          <a:p>
            <a:endParaRPr lang="el-GR" dirty="0"/>
          </a:p>
        </p:txBody>
      </p:sp>
      <p:pic>
        <p:nvPicPr>
          <p:cNvPr id="5" name="Content Placeholder 4" descr="DSC00239.jpg"/>
          <p:cNvPicPr>
            <a:picLocks noGrp="1"/>
          </p:cNvPicPr>
          <p:nvPr>
            <p:ph sz="half" idx="2"/>
          </p:nvPr>
        </p:nvPicPr>
        <p:blipFill>
          <a:blip r:embed="rId3" cstate="print"/>
          <a:srcRect r="971" b="1928"/>
          <a:stretch>
            <a:fillRect/>
          </a:stretch>
        </p:blipFill>
        <p:spPr>
          <a:xfrm>
            <a:off x="4283968" y="4221088"/>
            <a:ext cx="3937675" cy="244827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latin typeface="Times New Roman" pitchFamily="18" charset="0"/>
                <a:cs typeface="Times New Roman" pitchFamily="18" charset="0"/>
              </a:rPr>
              <a:t>ΣΧΕΔΙΟ ΜΑΘΗΜΑΤΟΣ</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algn="just">
              <a:lnSpc>
                <a:spcPct val="150000"/>
              </a:lnSpc>
              <a:buNone/>
            </a:pPr>
            <a:r>
              <a:rPr lang="el-G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Το ακόλουθο </a:t>
            </a:r>
            <a:r>
              <a:rPr lang="el-GR" sz="2000" dirty="0">
                <a:latin typeface="Times New Roman" pitchFamily="18" charset="0"/>
                <a:cs typeface="Times New Roman" pitchFamily="18" charset="0"/>
              </a:rPr>
              <a:t>σχέδιο διδασκαλίας Θρησκευτικών απευθύνεται σε μαθητές Γ΄ τάξης δημοτικού σχολείου. Η διδακτική ενότητα, με την οποία θα γίνει η ενασχόληση είναι η ενότητα 9 του σχολικού βιβλίου με τίτλο </a:t>
            </a:r>
            <a:r>
              <a:rPr lang="el-GR" sz="2000" i="1" dirty="0">
                <a:latin typeface="Times New Roman" pitchFamily="18" charset="0"/>
                <a:cs typeface="Times New Roman" pitchFamily="18" charset="0"/>
              </a:rPr>
              <a:t>Όλα τα παιδιά του κόσμου είναι αδέλφια</a:t>
            </a:r>
            <a:r>
              <a:rPr lang="el-GR" sz="2000" dirty="0">
                <a:latin typeface="Times New Roman" pitchFamily="18" charset="0"/>
                <a:cs typeface="Times New Roman" pitchFamily="18" charset="0"/>
              </a:rPr>
              <a:t>. Το χρονικό πλαίσιο εφαρμογής είναι 2 διδακτικές ώρες (90 λεπτά).</a:t>
            </a: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07504" y="290732"/>
            <a:ext cx="720080" cy="1698108"/>
          </a:xfrm>
          <a:solidFill>
            <a:schemeClr val="bg2"/>
          </a:solidFill>
        </p:spPr>
        <p:txBody>
          <a:bodyPr>
            <a:normAutofit fontScale="92500"/>
          </a:bodyPr>
          <a:lstStyle/>
          <a:p>
            <a:r>
              <a:rPr lang="el-GR" sz="3200" dirty="0" smtClean="0">
                <a:solidFill>
                  <a:schemeClr val="accent2"/>
                </a:solidFill>
                <a:latin typeface="Times New Roman" pitchFamily="18" charset="0"/>
                <a:cs typeface="Times New Roman" pitchFamily="18" charset="0"/>
              </a:rPr>
              <a:t>ΣΚΟΠΟΣ</a:t>
            </a:r>
            <a:endParaRPr lang="el-GR" sz="3200" dirty="0">
              <a:solidFill>
                <a:schemeClr val="accent2"/>
              </a:solidFill>
              <a:latin typeface="Times New Roman" pitchFamily="18" charset="0"/>
              <a:cs typeface="Times New Roman" pitchFamily="18" charset="0"/>
            </a:endParaRPr>
          </a:p>
        </p:txBody>
      </p:sp>
      <p:sp>
        <p:nvSpPr>
          <p:cNvPr id="4" name="3 - Θέση κειμένου"/>
          <p:cNvSpPr>
            <a:spLocks noGrp="1"/>
          </p:cNvSpPr>
          <p:nvPr>
            <p:ph type="body" sz="half" idx="3"/>
          </p:nvPr>
        </p:nvSpPr>
        <p:spPr>
          <a:xfrm>
            <a:off x="107504" y="2420888"/>
            <a:ext cx="720080" cy="4023756"/>
          </a:xfrm>
          <a:solidFill>
            <a:schemeClr val="bg2"/>
          </a:solidFill>
        </p:spPr>
        <p:txBody>
          <a:bodyPr>
            <a:normAutofit/>
          </a:bodyPr>
          <a:lstStyle/>
          <a:p>
            <a:r>
              <a:rPr lang="el-GR" sz="3200" dirty="0" smtClean="0">
                <a:solidFill>
                  <a:schemeClr val="accent2"/>
                </a:solidFill>
                <a:latin typeface="Times New Roman" pitchFamily="18" charset="0"/>
                <a:cs typeface="Times New Roman" pitchFamily="18" charset="0"/>
              </a:rPr>
              <a:t>ΣΤΟΧΟΙ (1)</a:t>
            </a:r>
            <a:endParaRPr lang="el-GR" sz="3200" dirty="0">
              <a:solidFill>
                <a:schemeClr val="accent2"/>
              </a:solidFill>
              <a:latin typeface="Times New Roman" pitchFamily="18" charset="0"/>
              <a:cs typeface="Times New Roman" pitchFamily="18" charset="0"/>
            </a:endParaRPr>
          </a:p>
        </p:txBody>
      </p:sp>
      <p:sp>
        <p:nvSpPr>
          <p:cNvPr id="5" name="4 - Θέση περιεχομένου"/>
          <p:cNvSpPr>
            <a:spLocks noGrp="1"/>
          </p:cNvSpPr>
          <p:nvPr>
            <p:ph sz="quarter" idx="2"/>
          </p:nvPr>
        </p:nvSpPr>
        <p:spPr>
          <a:xfrm>
            <a:off x="971600" y="260648"/>
            <a:ext cx="7488832" cy="1728192"/>
          </a:xfrm>
        </p:spPr>
        <p:txBody>
          <a:bodyPr anchor="ctr">
            <a:noAutofit/>
          </a:bodyPr>
          <a:lstStyle/>
          <a:p>
            <a:pPr algn="just">
              <a:lnSpc>
                <a:spcPct val="150000"/>
              </a:lnSpc>
              <a:buNone/>
            </a:pPr>
            <a:r>
              <a:rPr lang="el-GR" sz="2000" dirty="0" smtClean="0">
                <a:latin typeface="Times New Roman" pitchFamily="18" charset="0"/>
                <a:cs typeface="Times New Roman" pitchFamily="18" charset="0"/>
              </a:rPr>
              <a:t>      Όλα τα παιδιά, ανεξαρτήτως χρώματος, φυλής, εθνικότητας, ως δημιουργήματα του Θεού, είναι αδέλφια και έχουν τα ίδια δικαιώματα.</a:t>
            </a:r>
            <a:endParaRPr lang="el-GR" sz="2000" dirty="0">
              <a:latin typeface="Times New Roman" pitchFamily="18" charset="0"/>
              <a:cs typeface="Times New Roman" pitchFamily="18" charset="0"/>
            </a:endParaRPr>
          </a:p>
        </p:txBody>
      </p:sp>
      <p:sp>
        <p:nvSpPr>
          <p:cNvPr id="6" name="5 - Θέση περιεχομένου"/>
          <p:cNvSpPr>
            <a:spLocks noGrp="1"/>
          </p:cNvSpPr>
          <p:nvPr>
            <p:ph sz="quarter" idx="4"/>
          </p:nvPr>
        </p:nvSpPr>
        <p:spPr>
          <a:xfrm>
            <a:off x="971600" y="2420888"/>
            <a:ext cx="7908630" cy="4248472"/>
          </a:xfrm>
        </p:spPr>
        <p:txBody>
          <a:bodyPr>
            <a:noAutofit/>
          </a:bodyPr>
          <a:lstStyle/>
          <a:p>
            <a:r>
              <a:rPr lang="el-GR" sz="2000" b="1" dirty="0" smtClean="0">
                <a:latin typeface="Times New Roman" pitchFamily="18" charset="0"/>
                <a:cs typeface="Times New Roman" pitchFamily="18" charset="0"/>
              </a:rPr>
              <a:t>Γνωστικοί: </a:t>
            </a:r>
            <a:endParaRPr lang="el-GR" sz="2000" dirty="0" smtClean="0">
              <a:latin typeface="Times New Roman" pitchFamily="18" charset="0"/>
              <a:cs typeface="Times New Roman" pitchFamily="18" charset="0"/>
            </a:endParaRPr>
          </a:p>
          <a:p>
            <a:pPr lvl="0" algn="just">
              <a:buNone/>
            </a:pPr>
            <a:r>
              <a:rPr lang="el-GR" sz="2000" dirty="0" smtClean="0">
                <a:latin typeface="Times New Roman" pitchFamily="18" charset="0"/>
                <a:cs typeface="Times New Roman" pitchFamily="18" charset="0"/>
              </a:rPr>
              <a:t>    -Να κατανοήσουν ότι όλοι άνθρωποι έχουν τα ίδια δικαιώματα στη ζωή, στη μόρφωση, στην ελευθερία, στην εκπαίδευση.</a:t>
            </a:r>
          </a:p>
          <a:p>
            <a:pPr lvl="0" algn="just">
              <a:buNone/>
            </a:pPr>
            <a:r>
              <a:rPr lang="el-GR" sz="2000" dirty="0" smtClean="0">
                <a:latin typeface="Times New Roman" pitchFamily="18" charset="0"/>
                <a:cs typeface="Times New Roman" pitchFamily="18" charset="0"/>
              </a:rPr>
              <a:t>    -Να ενημερωθούν για την εθελοντική βοήθεια που μπορούμε όλοι μας να προσφέρουμε.</a:t>
            </a:r>
            <a:r>
              <a:rPr lang="el-GR" sz="2000" b="1" dirty="0" smtClean="0">
                <a:latin typeface="Times New Roman" pitchFamily="18" charset="0"/>
                <a:cs typeface="Times New Roman" pitchFamily="18" charset="0"/>
              </a:rPr>
              <a:t> </a:t>
            </a:r>
            <a:endParaRPr lang="el-GR" sz="2000" dirty="0" smtClean="0">
              <a:latin typeface="Times New Roman" pitchFamily="18" charset="0"/>
              <a:cs typeface="Times New Roman" pitchFamily="18" charset="0"/>
            </a:endParaRPr>
          </a:p>
          <a:p>
            <a:pPr lvl="0" algn="just">
              <a:buNone/>
            </a:pPr>
            <a:r>
              <a:rPr lang="el-GR" sz="2000" dirty="0" smtClean="0">
                <a:latin typeface="Times New Roman" pitchFamily="18" charset="0"/>
                <a:cs typeface="Times New Roman" pitchFamily="18" charset="0"/>
              </a:rPr>
              <a:t>    -Να γνωρίσουν ποιές χώρες του κόσμου πλήττονται περισσότερο από προβλήματα όπως η φτώχεια και η ανισότητα.</a:t>
            </a:r>
          </a:p>
          <a:p>
            <a:pPr algn="just"/>
            <a:r>
              <a:rPr lang="el-GR" sz="2000" b="1" dirty="0" smtClean="0">
                <a:latin typeface="Times New Roman" pitchFamily="18" charset="0"/>
                <a:cs typeface="Times New Roman" pitchFamily="18" charset="0"/>
              </a:rPr>
              <a:t>Βιωματικός: </a:t>
            </a:r>
            <a:endParaRPr lang="el-GR" sz="2000" dirty="0" smtClean="0">
              <a:latin typeface="Times New Roman" pitchFamily="18" charset="0"/>
              <a:cs typeface="Times New Roman" pitchFamily="18" charset="0"/>
            </a:endParaRPr>
          </a:p>
          <a:p>
            <a:pPr lvl="0" algn="just">
              <a:buNone/>
            </a:pPr>
            <a:r>
              <a:rPr lang="el-GR" sz="2000" dirty="0" smtClean="0">
                <a:latin typeface="Times New Roman" pitchFamily="18" charset="0"/>
                <a:cs typeface="Times New Roman" pitchFamily="18" charset="0"/>
              </a:rPr>
              <a:t>    -Να αναφέρουν παραδείγματα προσωπικής εμπειρίας από τη σχέση τους με τον πάσχοντα συνάνθρωπο και να σκεφτούν τρόπους με τους οποίους μπορούν να βοηθήσουν</a:t>
            </a:r>
            <a:r>
              <a:rPr lang="el-GR"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6632"/>
            <a:ext cx="8229600" cy="864096"/>
          </a:xfrm>
        </p:spPr>
        <p:txBody>
          <a:bodyPr>
            <a:normAutofit/>
          </a:bodyPr>
          <a:lstStyle/>
          <a:p>
            <a:pPr algn="ctr"/>
            <a:r>
              <a:rPr lang="el-GR" sz="3200" dirty="0" smtClean="0">
                <a:latin typeface="Times New Roman" pitchFamily="18" charset="0"/>
                <a:cs typeface="Times New Roman" pitchFamily="18" charset="0"/>
              </a:rPr>
              <a:t>ΣΤΟΧΟΙ (2)</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251520" y="1052736"/>
            <a:ext cx="8712968" cy="5402072"/>
          </a:xfrm>
        </p:spPr>
        <p:txBody>
          <a:bodyPr>
            <a:normAutofit fontScale="25000" lnSpcReduction="20000"/>
          </a:bodyPr>
          <a:lstStyle/>
          <a:p>
            <a:pPr algn="just">
              <a:lnSpc>
                <a:spcPct val="120000"/>
              </a:lnSpc>
            </a:pPr>
            <a:r>
              <a:rPr lang="el-GR" sz="6400" b="1" dirty="0" smtClean="0">
                <a:latin typeface="Times New Roman" pitchFamily="18" charset="0"/>
                <a:cs typeface="Times New Roman" pitchFamily="18" charset="0"/>
              </a:rPr>
              <a:t>Διαπολιτισμικός:</a:t>
            </a:r>
            <a:endParaRPr lang="el-GR" sz="6400" dirty="0" smtClean="0">
              <a:latin typeface="Times New Roman" pitchFamily="18" charset="0"/>
              <a:cs typeface="Times New Roman" pitchFamily="18" charset="0"/>
            </a:endParaRPr>
          </a:p>
          <a:p>
            <a:pPr lvl="0" algn="just">
              <a:lnSpc>
                <a:spcPct val="120000"/>
              </a:lnSpc>
              <a:buNone/>
            </a:pPr>
            <a:r>
              <a:rPr lang="el-GR" sz="7200" dirty="0" smtClean="0">
                <a:latin typeface="Times New Roman" pitchFamily="18" charset="0"/>
                <a:cs typeface="Times New Roman" pitchFamily="18" charset="0"/>
              </a:rPr>
              <a:t>      -</a:t>
            </a:r>
            <a:r>
              <a:rPr lang="el-GR" sz="6400" dirty="0" smtClean="0">
                <a:latin typeface="Times New Roman" pitchFamily="18" charset="0"/>
                <a:cs typeface="Times New Roman" pitchFamily="18" charset="0"/>
              </a:rPr>
              <a:t>Να συνειδητοποιήσουν την ύπαρξη κοινών αξιών (ισότητα, αλληλεγγύη, αγάπη, ελευθερία), την προβολή τους από διεθνείς οργανισμούς και την κοινή προσπάθεια όλων των λαών για την αντιμετώπιση της φτώχειας και της πείνας, της ανισότητας και της εκμετάλλευσης.</a:t>
            </a:r>
          </a:p>
          <a:p>
            <a:pPr algn="just">
              <a:lnSpc>
                <a:spcPct val="120000"/>
              </a:lnSpc>
            </a:pPr>
            <a:r>
              <a:rPr lang="el-GR" sz="6400" b="1" dirty="0" smtClean="0">
                <a:latin typeface="Times New Roman" pitchFamily="18" charset="0"/>
                <a:cs typeface="Times New Roman" pitchFamily="18" charset="0"/>
              </a:rPr>
              <a:t>Ιστορικοί: </a:t>
            </a:r>
            <a:endParaRPr lang="el-GR" sz="6400" dirty="0" smtClean="0">
              <a:latin typeface="Times New Roman" pitchFamily="18" charset="0"/>
              <a:cs typeface="Times New Roman" pitchFamily="18" charset="0"/>
            </a:endParaRPr>
          </a:p>
          <a:p>
            <a:pPr lvl="0" algn="just">
              <a:lnSpc>
                <a:spcPct val="120000"/>
              </a:lnSpc>
              <a:buNone/>
            </a:pPr>
            <a:r>
              <a:rPr lang="el-GR" sz="6400" dirty="0" smtClean="0">
                <a:latin typeface="Times New Roman" pitchFamily="18" charset="0"/>
                <a:cs typeface="Times New Roman" pitchFamily="18" charset="0"/>
              </a:rPr>
              <a:t>      -Να πληροφορηθούν για την ύπαρξη, τη δημιουργία και τις δράσεις διεθνών εθελοντικών οργανισμών (πότε, που ιδρύθηκαν κ.λ.π).</a:t>
            </a:r>
          </a:p>
          <a:p>
            <a:pPr lvl="0" algn="just">
              <a:lnSpc>
                <a:spcPct val="120000"/>
              </a:lnSpc>
              <a:buNone/>
            </a:pPr>
            <a:r>
              <a:rPr lang="el-GR" sz="6400" dirty="0" smtClean="0">
                <a:latin typeface="Times New Roman" pitchFamily="18" charset="0"/>
                <a:cs typeface="Times New Roman" pitchFamily="18" charset="0"/>
              </a:rPr>
              <a:t>       -Να ενημερωθούν για τα βασικά δικαιώματα των παιδιών και πότε κατοχυρώθηκαν συνταγματικά.</a:t>
            </a:r>
          </a:p>
          <a:p>
            <a:pPr lvl="0" algn="just">
              <a:lnSpc>
                <a:spcPct val="120000"/>
              </a:lnSpc>
              <a:buNone/>
            </a:pPr>
            <a:r>
              <a:rPr lang="el-GR" sz="6400" dirty="0" smtClean="0">
                <a:latin typeface="Times New Roman" pitchFamily="18" charset="0"/>
                <a:cs typeface="Times New Roman" pitchFamily="18" charset="0"/>
              </a:rPr>
              <a:t>      -Να κατανοήσουν τη συμβολή της Εκκλησίας και τη βοήθεια που παρέχει σε συνανθρώπους μας που έχουν ανάγκη (ορθόδοξη ιεραποστολή).</a:t>
            </a:r>
          </a:p>
          <a:p>
            <a:pPr algn="just">
              <a:lnSpc>
                <a:spcPct val="120000"/>
              </a:lnSpc>
            </a:pPr>
            <a:r>
              <a:rPr lang="el-GR" sz="6400" b="1" dirty="0" smtClean="0">
                <a:latin typeface="Times New Roman" pitchFamily="18" charset="0"/>
                <a:cs typeface="Times New Roman" pitchFamily="18" charset="0"/>
              </a:rPr>
              <a:t>Συναισθηματικοί: </a:t>
            </a:r>
            <a:endParaRPr lang="el-GR" sz="6400" dirty="0" smtClean="0">
              <a:latin typeface="Times New Roman" pitchFamily="18" charset="0"/>
              <a:cs typeface="Times New Roman" pitchFamily="18" charset="0"/>
            </a:endParaRPr>
          </a:p>
          <a:p>
            <a:pPr lvl="0" algn="just">
              <a:lnSpc>
                <a:spcPct val="120000"/>
              </a:lnSpc>
              <a:buNone/>
            </a:pPr>
            <a:r>
              <a:rPr lang="el-GR" sz="6400" dirty="0" smtClean="0">
                <a:latin typeface="Times New Roman" pitchFamily="18" charset="0"/>
                <a:cs typeface="Times New Roman" pitchFamily="18" charset="0"/>
              </a:rPr>
              <a:t>      -Να ευαισθητοποιηθούν  και να αποκτήσουν θετική στάση για τα προβλήματα των παιδιών στην Ελλάδα αλλά και στον κόσμο όλο.</a:t>
            </a:r>
          </a:p>
          <a:p>
            <a:pPr lvl="0" algn="just">
              <a:lnSpc>
                <a:spcPct val="120000"/>
              </a:lnSpc>
              <a:buNone/>
            </a:pPr>
            <a:r>
              <a:rPr lang="el-GR" sz="6400" dirty="0" smtClean="0">
                <a:latin typeface="Times New Roman" pitchFamily="18" charset="0"/>
                <a:cs typeface="Times New Roman" pitchFamily="18" charset="0"/>
              </a:rPr>
              <a:t>      -Να καλλιεργηθεί η φαντασία, η δημιουργική έκφραση και η γλωσσική τους ικανότητα.</a:t>
            </a:r>
          </a:p>
          <a:p>
            <a:pPr algn="just">
              <a:lnSpc>
                <a:spcPct val="120000"/>
              </a:lnSpc>
            </a:pPr>
            <a:r>
              <a:rPr lang="el-GR" sz="6400" b="1" dirty="0" smtClean="0">
                <a:latin typeface="Times New Roman" pitchFamily="18" charset="0"/>
                <a:cs typeface="Times New Roman" pitchFamily="18" charset="0"/>
              </a:rPr>
              <a:t>Ψυχοκινητικοί:</a:t>
            </a:r>
            <a:endParaRPr lang="el-GR" sz="6400" dirty="0" smtClean="0">
              <a:latin typeface="Times New Roman" pitchFamily="18" charset="0"/>
              <a:cs typeface="Times New Roman" pitchFamily="18" charset="0"/>
            </a:endParaRPr>
          </a:p>
          <a:p>
            <a:pPr lvl="0" algn="just">
              <a:lnSpc>
                <a:spcPct val="120000"/>
              </a:lnSpc>
              <a:buNone/>
            </a:pPr>
            <a:r>
              <a:rPr lang="el-GR" sz="6400" dirty="0" smtClean="0">
                <a:latin typeface="Times New Roman" pitchFamily="18" charset="0"/>
                <a:cs typeface="Times New Roman" pitchFamily="18" charset="0"/>
              </a:rPr>
              <a:t>      -Να κατορθώσουν να φέρουν σε πέρας (αποτελεσματικά) κατασκευές.</a:t>
            </a:r>
          </a:p>
          <a:p>
            <a:pPr lvl="0" algn="just">
              <a:lnSpc>
                <a:spcPct val="120000"/>
              </a:lnSpc>
              <a:buNone/>
            </a:pPr>
            <a:r>
              <a:rPr lang="el-GR" sz="6400" dirty="0" smtClean="0">
                <a:latin typeface="Times New Roman" pitchFamily="18" charset="0"/>
                <a:cs typeface="Times New Roman" pitchFamily="18" charset="0"/>
              </a:rPr>
              <a:t>      -Να μπορούν να εργάζονται μέσα σε ομάδες.</a:t>
            </a:r>
          </a:p>
          <a:p>
            <a:endParaRPr lang="el-GR" sz="6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latin typeface="Times New Roman" pitchFamily="18" charset="0"/>
                <a:cs typeface="Times New Roman" pitchFamily="18" charset="0"/>
              </a:rPr>
              <a:t>ΛΕΞΕΙΣ - ΚΛΕΙΔΙΑ</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algn="just">
              <a:lnSpc>
                <a:spcPct val="150000"/>
              </a:lnSpc>
              <a:buNone/>
            </a:pPr>
            <a:r>
              <a:rPr lang="el-GR" sz="2400" dirty="0" smtClean="0">
                <a:latin typeface="Times New Roman" pitchFamily="18" charset="0"/>
                <a:cs typeface="Times New Roman" pitchFamily="18" charset="0"/>
              </a:rPr>
              <a:t>     Πάτερ ημών, δικαιώματα, ισότητα, ανισότητα, ελευθερία, προσευχή, αγάπη, αλληλεγγύη, εθελοντισμός, ορθόδοξη ιεραποστολή, διεθνείς οργανισμοί, ιεραποστολικό έργο, πόνος, φτώχεια.</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latin typeface="Times New Roman" pitchFamily="18" charset="0"/>
                <a:cs typeface="Times New Roman" pitchFamily="18" charset="0"/>
              </a:rPr>
              <a:t>ΚΕΝΤΡΙΚΟΙ ΑΞΟΝΕΣ</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sz="half" idx="1"/>
          </p:nvPr>
        </p:nvSpPr>
        <p:spPr>
          <a:xfrm>
            <a:off x="251520" y="1722437"/>
            <a:ext cx="3816424" cy="4525963"/>
          </a:xfrm>
        </p:spPr>
        <p:txBody>
          <a:bodyPr>
            <a:normAutofit/>
          </a:bodyPr>
          <a:lstStyle/>
          <a:p>
            <a:r>
              <a:rPr lang="el-GR" sz="2400" dirty="0" smtClean="0">
                <a:latin typeface="Times New Roman" pitchFamily="18" charset="0"/>
                <a:cs typeface="Times New Roman" pitchFamily="18" charset="0"/>
              </a:rPr>
              <a:t>ΘΕΜΑΤΙΚΟΙ ΑΞΟΝΕΣ</a:t>
            </a:r>
          </a:p>
          <a:p>
            <a:pPr>
              <a:buNone/>
            </a:pPr>
            <a:endParaRPr lang="el-GR" sz="2400" dirty="0" smtClean="0">
              <a:latin typeface="Times New Roman" pitchFamily="18" charset="0"/>
              <a:cs typeface="Times New Roman" pitchFamily="18" charset="0"/>
            </a:endParaRPr>
          </a:p>
          <a:p>
            <a:pPr lvl="0" algn="just">
              <a:buFont typeface="Wingdings" pitchFamily="2" charset="2"/>
              <a:buChar char="Ø"/>
            </a:pPr>
            <a:r>
              <a:rPr lang="el-GR" sz="2400" dirty="0" smtClean="0">
                <a:latin typeface="Times New Roman" pitchFamily="18" charset="0"/>
                <a:cs typeface="Times New Roman" pitchFamily="18" charset="0"/>
              </a:rPr>
              <a:t>Τα δικαιώματα των παιδιών και η εκμετάλλευση τους.</a:t>
            </a:r>
          </a:p>
          <a:p>
            <a:pPr lvl="0" algn="just">
              <a:buNone/>
            </a:pPr>
            <a:endParaRPr lang="el-GR" sz="2400" dirty="0" smtClean="0">
              <a:latin typeface="Times New Roman" pitchFamily="18" charset="0"/>
              <a:cs typeface="Times New Roman" pitchFamily="18" charset="0"/>
            </a:endParaRPr>
          </a:p>
          <a:p>
            <a:pPr lvl="0" algn="just">
              <a:buFont typeface="Wingdings" pitchFamily="2" charset="2"/>
              <a:buChar char="Ø"/>
            </a:pPr>
            <a:r>
              <a:rPr lang="el-GR" sz="2400" dirty="0" smtClean="0">
                <a:latin typeface="Times New Roman" pitchFamily="18" charset="0"/>
                <a:cs typeface="Times New Roman" pitchFamily="18" charset="0"/>
              </a:rPr>
              <a:t>Το έργο της Ορθόδοξης Ιεραποστολής και των Διεθνών Εθελοντικών Οργανισμών.</a:t>
            </a:r>
          </a:p>
          <a:p>
            <a:pPr>
              <a:buNone/>
            </a:pPr>
            <a:r>
              <a:rPr lang="el-GR" sz="2400" dirty="0" smtClean="0"/>
              <a:t> </a:t>
            </a:r>
          </a:p>
          <a:p>
            <a:pPr>
              <a:buFont typeface="Wingdings" pitchFamily="2" charset="2"/>
              <a:buChar char="§"/>
            </a:pPr>
            <a:endParaRPr lang="el-GR" sz="2400" dirty="0">
              <a:latin typeface="Times New Roman" pitchFamily="18" charset="0"/>
              <a:cs typeface="Times New Roman" pitchFamily="18" charset="0"/>
            </a:endParaRPr>
          </a:p>
        </p:txBody>
      </p:sp>
      <p:sp>
        <p:nvSpPr>
          <p:cNvPr id="4" name="3 - Θέση περιεχομένου"/>
          <p:cNvSpPr>
            <a:spLocks noGrp="1"/>
          </p:cNvSpPr>
          <p:nvPr>
            <p:ph sz="half" idx="2"/>
          </p:nvPr>
        </p:nvSpPr>
        <p:spPr>
          <a:xfrm>
            <a:off x="4932040" y="1722437"/>
            <a:ext cx="3754760" cy="4525963"/>
          </a:xfrm>
        </p:spPr>
        <p:txBody>
          <a:bodyPr>
            <a:normAutofit/>
          </a:bodyPr>
          <a:lstStyle/>
          <a:p>
            <a:r>
              <a:rPr lang="el-GR" sz="2400" dirty="0" smtClean="0">
                <a:latin typeface="Times New Roman" pitchFamily="18" charset="0"/>
                <a:cs typeface="Times New Roman" pitchFamily="18" charset="0"/>
              </a:rPr>
              <a:t>ΘΕΟΛΟΓΙΚΟΙ ΑΞΟΝΕΣ</a:t>
            </a:r>
          </a:p>
          <a:p>
            <a:pPr>
              <a:buNone/>
            </a:pPr>
            <a:endParaRPr lang="el-GR" sz="2400" dirty="0" smtClean="0">
              <a:latin typeface="Times New Roman" pitchFamily="18" charset="0"/>
              <a:cs typeface="Times New Roman" pitchFamily="18" charset="0"/>
            </a:endParaRPr>
          </a:p>
          <a:p>
            <a:pPr lvl="0" algn="just">
              <a:buFont typeface="Wingdings" pitchFamily="2" charset="2"/>
              <a:buChar char="Ø"/>
            </a:pPr>
            <a:r>
              <a:rPr lang="el-GR" sz="2400" dirty="0" smtClean="0">
                <a:latin typeface="Times New Roman" pitchFamily="18" charset="0"/>
                <a:cs typeface="Times New Roman" pitchFamily="18" charset="0"/>
              </a:rPr>
              <a:t>Ο Θεός είναι πατέρας όλων μας.</a:t>
            </a:r>
          </a:p>
          <a:p>
            <a:pPr lvl="0" algn="just">
              <a:buFont typeface="Wingdings" pitchFamily="2" charset="2"/>
              <a:buChar char="Ø"/>
            </a:pPr>
            <a:r>
              <a:rPr lang="el-GR" sz="2400" dirty="0" smtClean="0">
                <a:latin typeface="Times New Roman" pitchFamily="18" charset="0"/>
                <a:cs typeface="Times New Roman" pitchFamily="18" charset="0"/>
              </a:rPr>
              <a:t>Ο Χριστός, σύμβολο ενότητας και ισότητας όλων των ανθρώπων.</a:t>
            </a:r>
          </a:p>
          <a:p>
            <a:pPr lvl="0" algn="just">
              <a:buFont typeface="Wingdings" pitchFamily="2" charset="2"/>
              <a:buChar char="Ø"/>
            </a:pPr>
            <a:r>
              <a:rPr lang="el-GR" sz="2400" dirty="0" smtClean="0">
                <a:latin typeface="Times New Roman" pitchFamily="18" charset="0"/>
                <a:cs typeface="Times New Roman" pitchFamily="18" charset="0"/>
              </a:rPr>
              <a:t>Η προσευχή ως μέσο επικοινωνίας με το Θεό.</a:t>
            </a:r>
          </a:p>
          <a:p>
            <a:pPr lvl="0" algn="just">
              <a:buFont typeface="Wingdings" pitchFamily="2" charset="2"/>
              <a:buChar char="Ø"/>
            </a:pPr>
            <a:r>
              <a:rPr lang="el-GR" sz="2400" dirty="0" smtClean="0">
                <a:latin typeface="Times New Roman" pitchFamily="18" charset="0"/>
                <a:cs typeface="Times New Roman" pitchFamily="18" charset="0"/>
              </a:rPr>
              <a:t>Ο κοινωνικός ρόλος της Εκκλησίας.</a:t>
            </a:r>
          </a:p>
          <a:p>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32656"/>
            <a:ext cx="8229600" cy="1152128"/>
          </a:xfrm>
        </p:spPr>
        <p:txBody>
          <a:bodyPr>
            <a:normAutofit/>
          </a:bodyPr>
          <a:lstStyle/>
          <a:p>
            <a:pPr algn="ctr"/>
            <a:r>
              <a:rPr lang="el-GR" sz="3200" dirty="0" smtClean="0">
                <a:latin typeface="Times New Roman" pitchFamily="18" charset="0"/>
                <a:cs typeface="Times New Roman" pitchFamily="18" charset="0"/>
              </a:rPr>
              <a:t>ΜΕΘΟΔΟΛΟΓΙΑ</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268760"/>
            <a:ext cx="8229600" cy="5472608"/>
          </a:xfrm>
        </p:spPr>
        <p:txBody>
          <a:bodyPr>
            <a:normAutofit/>
          </a:bodyPr>
          <a:lstStyle/>
          <a:p>
            <a:pPr algn="just">
              <a:buNone/>
            </a:pPr>
            <a:r>
              <a:rPr lang="el-GR" sz="2000" dirty="0" smtClean="0">
                <a:latin typeface="Times New Roman" pitchFamily="18" charset="0"/>
                <a:cs typeface="Times New Roman" pitchFamily="18" charset="0"/>
              </a:rPr>
              <a:t>      Στο συγκεκριμένο σχέδιο διδασκαλίας θα χρησιμοποιηθεί συνδυασμός μεθόδων διδασκαλίας. Η κυριότερη μέθοδος που θα εφαρμοστεί είναι η επαγωγική (από το ειδικό στο γενικό), η οποία ενισχύεται με την ερμηνευτική μέθοδο, την ομαδοσυνεργατική και τη μέθοδο των ερωτοαπαντήσεων. Οι μέθοδοι επεξηγούνται αναλυτικότερα στη συνέχεια.</a:t>
            </a:r>
          </a:p>
          <a:p>
            <a:pPr algn="just">
              <a:buNone/>
            </a:pPr>
            <a:endParaRPr lang="el-GR" sz="2000" dirty="0" smtClean="0">
              <a:latin typeface="Times New Roman" pitchFamily="18" charset="0"/>
              <a:cs typeface="Times New Roman" pitchFamily="18" charset="0"/>
            </a:endParaRPr>
          </a:p>
          <a:p>
            <a:pPr algn="ctr">
              <a:buNone/>
            </a:pPr>
            <a:r>
              <a:rPr lang="el-GR" sz="3200" dirty="0" smtClean="0">
                <a:solidFill>
                  <a:schemeClr val="accent1"/>
                </a:solidFill>
                <a:effectLst>
                  <a:outerShdw blurRad="38100" dist="38100" dir="2700000" algn="tl">
                    <a:srgbClr val="000000">
                      <a:alpha val="43137"/>
                    </a:srgbClr>
                  </a:outerShdw>
                </a:effectLst>
                <a:latin typeface="Times New Roman" pitchFamily="18" charset="0"/>
                <a:cs typeface="Times New Roman" pitchFamily="18" charset="0"/>
              </a:rPr>
              <a:t>ΕΠΟΠΤΙΚΑ ΥΛΙΚΑ - ΜΕΣΑ</a:t>
            </a:r>
          </a:p>
          <a:p>
            <a:pPr algn="ctr">
              <a:buNone/>
            </a:pPr>
            <a:endParaRPr lang="el-GR" sz="2000" dirty="0" smtClean="0">
              <a:solidFill>
                <a:schemeClr val="accent1"/>
              </a:solidFill>
              <a:latin typeface="Times New Roman" pitchFamily="18" charset="0"/>
              <a:cs typeface="Times New Roman" pitchFamily="18" charset="0"/>
            </a:endParaRPr>
          </a:p>
          <a:p>
            <a:pPr lvl="0" algn="just"/>
            <a:r>
              <a:rPr lang="el-GR" sz="2000" dirty="0" smtClean="0">
                <a:latin typeface="Times New Roman" pitchFamily="18" charset="0"/>
                <a:cs typeface="Times New Roman" pitchFamily="18" charset="0"/>
              </a:rPr>
              <a:t>Κολάζ με φωτογραφικό υλικό</a:t>
            </a:r>
          </a:p>
          <a:p>
            <a:pPr lvl="0" algn="just"/>
            <a:r>
              <a:rPr lang="el-GR" sz="2000" dirty="0" smtClean="0">
                <a:latin typeface="Times New Roman" pitchFamily="18" charset="0"/>
                <a:cs typeface="Times New Roman" pitchFamily="18" charset="0"/>
              </a:rPr>
              <a:t>«κιβωτός της αγάπης»</a:t>
            </a:r>
          </a:p>
          <a:p>
            <a:pPr lvl="0" algn="just"/>
            <a:r>
              <a:rPr lang="el-GR" sz="2000" dirty="0" smtClean="0">
                <a:latin typeface="Times New Roman" pitchFamily="18" charset="0"/>
                <a:cs typeface="Times New Roman" pitchFamily="18" charset="0"/>
              </a:rPr>
              <a:t>Υλικά για τις κατασκευές (χαρτόνι, ψαλίδι, μαρκαδόροι κλπ)</a:t>
            </a:r>
          </a:p>
          <a:p>
            <a:pPr algn="ctr">
              <a:buNone/>
            </a:pPr>
            <a:endParaRPr lang="el-GR" sz="3200" dirty="0">
              <a:solidFill>
                <a:schemeClr val="accent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6632"/>
            <a:ext cx="8229600" cy="792088"/>
          </a:xfrm>
        </p:spPr>
        <p:txBody>
          <a:bodyPr>
            <a:normAutofit/>
          </a:bodyPr>
          <a:lstStyle/>
          <a:p>
            <a:pPr algn="ctr"/>
            <a:r>
              <a:rPr lang="el-GR" sz="3200" dirty="0" smtClean="0">
                <a:latin typeface="Times New Roman" pitchFamily="18" charset="0"/>
                <a:cs typeface="Times New Roman" pitchFamily="18" charset="0"/>
              </a:rPr>
              <a:t>ΑΦΟΡΜΗΣΗ</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sz="half" idx="1"/>
          </p:nvPr>
        </p:nvSpPr>
        <p:spPr>
          <a:xfrm>
            <a:off x="179512" y="836712"/>
            <a:ext cx="8208912" cy="3096344"/>
          </a:xfrm>
        </p:spPr>
        <p:txBody>
          <a:bodyPr>
            <a:noAutofit/>
          </a:bodyPr>
          <a:lstStyle/>
          <a:p>
            <a:pPr algn="just">
              <a:buNone/>
            </a:pPr>
            <a:r>
              <a:rPr lang="el-GR" sz="1800" dirty="0" smtClean="0">
                <a:latin typeface="Times New Roman" pitchFamily="18" charset="0"/>
                <a:cs typeface="Times New Roman" pitchFamily="18" charset="0"/>
              </a:rPr>
              <a:t>       Αφόρμηση θα αποτελέσει ένα κολάζ, που θα έχει κατασκευάσει ο ίδιος ο εκπαιδευτικός. Το κολάζ αυτό θα περιλαμβάνει από τη μια πλευρά μερικά από τα βασικότερα δικαιώματα των παιδιών και από την άλλη φωτογραφικό υλικό και εικόνες που θα δείχνουν την καταπάτηση τους και την εκμετάλλευση ορισμένων παιδιών. Απαραίτητο είναι οι εικόνες να απεικονίζουν παιδιά διαφορετικής εθνικότητας, φυλής και χρώματος. Με αυτό τον τρόπο ο εκπαιδευτικός θα κεντρίσει το ενδιαφέρον των παιδιών και θα κερδίσει την προσοχή τους. Έτσι, ο εκπαιδευτικός, με βάση την επαγωγική μέθοδο, ξεκινώντας από κάτι ειδικό που είναι το κολάζ με τις φωτογραφίες των παιδιών, καταλήγει να συζητά με τους μαθητές κάτι γενικότερο, δηλαδή την ισότητα και τα ίδια δικαιώματα των παιδιών.</a:t>
            </a:r>
          </a:p>
          <a:p>
            <a:endParaRPr lang="el-GR" sz="1600" dirty="0">
              <a:latin typeface="Times New Roman" pitchFamily="18" charset="0"/>
              <a:cs typeface="Times New Roman" pitchFamily="18" charset="0"/>
            </a:endParaRPr>
          </a:p>
        </p:txBody>
      </p:sp>
      <p:pic>
        <p:nvPicPr>
          <p:cNvPr id="5" name="Content Placeholder 4" descr="DSC00242.jpg"/>
          <p:cNvPicPr>
            <a:picLocks noGrp="1"/>
          </p:cNvPicPr>
          <p:nvPr>
            <p:ph sz="half" idx="2"/>
          </p:nvPr>
        </p:nvPicPr>
        <p:blipFill>
          <a:blip r:embed="rId3" cstate="print"/>
          <a:srcRect l="6911" t="8264" r="10929" b="16529"/>
          <a:stretch>
            <a:fillRect/>
          </a:stretch>
        </p:blipFill>
        <p:spPr>
          <a:xfrm>
            <a:off x="4139952" y="3933825"/>
            <a:ext cx="4311780" cy="273553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1296144"/>
          </a:xfrm>
        </p:spPr>
        <p:txBody>
          <a:bodyPr>
            <a:normAutofit/>
          </a:bodyPr>
          <a:lstStyle/>
          <a:p>
            <a:pPr algn="ctr"/>
            <a:r>
              <a:rPr lang="el-GR" sz="3200" dirty="0" smtClean="0">
                <a:latin typeface="Times New Roman" pitchFamily="18" charset="0"/>
                <a:cs typeface="Times New Roman" pitchFamily="18" charset="0"/>
              </a:rPr>
              <a:t>ΕΠΕΞΕΡΓΑΣΙΑ - ΕΜΒΑΝΘΥΝΣΗ - ΠΡΟΒΛΗΜΑΤΙΣΜΟΣ (1)</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539552" y="1700808"/>
            <a:ext cx="8280920" cy="4752528"/>
          </a:xfrm>
        </p:spPr>
        <p:txBody>
          <a:bodyPr>
            <a:normAutofit fontScale="25000" lnSpcReduction="20000"/>
          </a:bodyPr>
          <a:lstStyle/>
          <a:p>
            <a:pPr algn="just">
              <a:lnSpc>
                <a:spcPct val="120000"/>
              </a:lnSpc>
              <a:buNone/>
            </a:pPr>
            <a:r>
              <a:rPr lang="el-GR" sz="3400" dirty="0" smtClean="0">
                <a:latin typeface="Times New Roman" pitchFamily="18" charset="0"/>
                <a:cs typeface="Times New Roman" pitchFamily="18" charset="0"/>
              </a:rPr>
              <a:t>             </a:t>
            </a:r>
            <a:r>
              <a:rPr lang="el-GR" sz="7200" dirty="0" smtClean="0">
                <a:latin typeface="Times New Roman" pitchFamily="18" charset="0"/>
                <a:cs typeface="Times New Roman" pitchFamily="18" charset="0"/>
              </a:rPr>
              <a:t>Σε αυτή τη φάση, αφού ο εκπαιδευτικός έχει δείξει στους μαθητές το κολάζ θα τους ζητήσει να το περιγράψουν και να το σχολιάσουν. Θα τονίσει την αντίθεση των δικαιωμάτων που αναγράφονται και των εικόνων που παρουσιάζονται, προβληματίζοντάς τους. Σε όλη τη διάρκεια θα συμμετέχει ενεργά και θα οργανώνει τη συζήτηση, θέτοντας κάποιες ερωτήσεις στους μαθητές. Ερωτήσεις όπως: </a:t>
            </a:r>
            <a:r>
              <a:rPr lang="el-GR" sz="7200" i="1" dirty="0" smtClean="0">
                <a:latin typeface="Times New Roman" pitchFamily="18" charset="0"/>
                <a:cs typeface="Times New Roman" pitchFamily="18" charset="0"/>
              </a:rPr>
              <a:t>Τι παρατηρείτε στις εικόνες;</a:t>
            </a:r>
            <a:r>
              <a:rPr lang="el-GR" sz="7200" dirty="0" smtClean="0">
                <a:latin typeface="Times New Roman" pitchFamily="18" charset="0"/>
                <a:cs typeface="Times New Roman" pitchFamily="18" charset="0"/>
              </a:rPr>
              <a:t> </a:t>
            </a:r>
            <a:r>
              <a:rPr lang="el-GR" sz="7200" i="1" dirty="0" smtClean="0">
                <a:latin typeface="Times New Roman" pitchFamily="18" charset="0"/>
                <a:cs typeface="Times New Roman" pitchFamily="18" charset="0"/>
              </a:rPr>
              <a:t>Για ποιό λόγο πιστεύετε ότι τα παιδιά αυτά υποφέρουν;</a:t>
            </a:r>
            <a:r>
              <a:rPr lang="el-GR" sz="7200" dirty="0" smtClean="0">
                <a:latin typeface="Times New Roman" pitchFamily="18" charset="0"/>
                <a:cs typeface="Times New Roman" pitchFamily="18" charset="0"/>
              </a:rPr>
              <a:t> </a:t>
            </a:r>
            <a:r>
              <a:rPr lang="el-GR" sz="7200" i="1" dirty="0" smtClean="0">
                <a:latin typeface="Times New Roman" pitchFamily="18" charset="0"/>
                <a:cs typeface="Times New Roman" pitchFamily="18" charset="0"/>
              </a:rPr>
              <a:t>Έχει σημασία το χρώμα δέρματος του παιδιού ή σε ποια φυλή ανήκει; Πιστεύετε πως πριν την κατοχύρωση των δικαιωμάτων των παιδιών οι συνθήκες ζωής τους ήταν καλύτερες ή χειρότερες;</a:t>
            </a:r>
            <a:r>
              <a:rPr lang="el-GR" sz="7200" dirty="0" smtClean="0">
                <a:latin typeface="Times New Roman" pitchFamily="18" charset="0"/>
                <a:cs typeface="Times New Roman" pitchFamily="18" charset="0"/>
              </a:rPr>
              <a:t>, θα τους αφυπνίσουν και θα τους αναπτύξουν την κριτική ικανότητα. Μέσα από τη συζήτηση, οι μαθητές θα οδηγηθούν στους ακόλουθους συλλογισμούς. Αρχικά, θα συνειδητοποιήσουν ότι αφού τα δικαιώματα των παιδιών είναι κοινά, τότε όλα τα παιδιά είναι ίσα ανεξαρτήτως χρώματος και καταγωγής. Επίσης, μέσα από τις εικόνες θα διαπιστώσουν πόσο διαφορετικές είναι οι συνθήκες ζωής για μερικά παιδιά και πως τα δικαιώματά τους καταπατώνται ορισμένες φορές. </a:t>
            </a:r>
          </a:p>
          <a:p>
            <a:pPr algn="just">
              <a:lnSpc>
                <a:spcPct val="120000"/>
              </a:lnSpc>
              <a:buNone/>
            </a:pPr>
            <a:r>
              <a:rPr lang="el-GR" sz="6400" dirty="0" smtClean="0">
                <a:latin typeface="Times New Roman" pitchFamily="18" charset="0"/>
                <a:cs typeface="Times New Roman" pitchFamily="18" charset="0"/>
              </a:rPr>
              <a:t>            </a:t>
            </a:r>
          </a:p>
          <a:p>
            <a:pPr algn="just"/>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118</TotalTime>
  <Words>1683</Words>
  <Application>Microsoft Office PowerPoint</Application>
  <PresentationFormat>Προβολή στην οθόνη (4:3)</PresentationFormat>
  <Paragraphs>97</Paragraphs>
  <Slides>14</Slides>
  <Notes>14</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Ζωντάνια</vt:lpstr>
      <vt:lpstr>Παρουσίαση του PowerPoint</vt:lpstr>
      <vt:lpstr>ΣΧΕΔΙΟ ΜΑΘΗΜΑΤΟΣ</vt:lpstr>
      <vt:lpstr>Παρουσίαση του PowerPoint</vt:lpstr>
      <vt:lpstr>ΣΤΟΧΟΙ (2)</vt:lpstr>
      <vt:lpstr>ΛΕΞΕΙΣ - ΚΛΕΙΔΙΑ</vt:lpstr>
      <vt:lpstr>ΚΕΝΤΡΙΚΟΙ ΑΞΟΝΕΣ</vt:lpstr>
      <vt:lpstr>ΜΕΘΟΔΟΛΟΓΙΑ</vt:lpstr>
      <vt:lpstr>ΑΦΟΡΜΗΣΗ</vt:lpstr>
      <vt:lpstr>ΕΠΕΞΕΡΓΑΣΙΑ - ΕΜΒΑΝΘΥΝΣΗ - ΠΡΟΒΛΗΜΑΤΙΣΜΟΣ (1)</vt:lpstr>
      <vt:lpstr>ΕΠΕΞΕΡΓΑΣΙΑ - ΕΜΒΑΝΘΥΝΣΗ - ΠΡΟΒΛΗΜΑΤΙΣΜΟΣ (2)</vt:lpstr>
      <vt:lpstr>ΕΠΕΞΕΡΓΑΣΙΑ - ΕΜΒΑΝΘΥΝΣΗ - ΠΡΟΒΛΗΜΑΤΙΣΜΟΣ (3)</vt:lpstr>
      <vt:lpstr>ΔΙΑΘΕΜΑΤΙΚΟΤΗΤΑ</vt:lpstr>
      <vt:lpstr>ΕΜΠΕΔΩΣΗ - ΣΥΜΠΕΡΑΣΜΑΤΑ</vt:lpstr>
      <vt:lpstr>ΑΞΙΟΛΟΓΗΣΗ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Μαρία</dc:creator>
  <cp:lastModifiedBy>maria</cp:lastModifiedBy>
  <cp:revision>33</cp:revision>
  <dcterms:created xsi:type="dcterms:W3CDTF">2013-05-14T12:49:23Z</dcterms:created>
  <dcterms:modified xsi:type="dcterms:W3CDTF">2015-12-02T12:50:04Z</dcterms:modified>
</cp:coreProperties>
</file>