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C59A83-70A2-4FFC-A1BB-C3D1B6BD8BE8}" v="180" dt="2023-12-03T20:04:11.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7" autoAdjust="0"/>
    <p:restoredTop sz="94660"/>
  </p:normalViewPr>
  <p:slideViewPr>
    <p:cSldViewPr snapToGrid="0">
      <p:cViewPr varScale="1">
        <p:scale>
          <a:sx n="94" d="100"/>
          <a:sy n="94" d="100"/>
        </p:scale>
        <p:origin x="91"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170418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320359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CD8B8F-1897-4B9B-B108-D67F40E29F0A}"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8105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355DAE6F-F5CB-413A-B41B-161249ACCD90}"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293880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355DAE6F-F5CB-413A-B41B-161249ACCD90}"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CD8B8F-1897-4B9B-B108-D67F40E29F0A}"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6257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355DAE6F-F5CB-413A-B41B-161249ACCD90}"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110706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980643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62734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94789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55DAE6F-F5CB-413A-B41B-161249ACCD90}"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222574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55DAE6F-F5CB-413A-B41B-161249ACCD90}"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255516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55DAE6F-F5CB-413A-B41B-161249ACCD90}" type="datetimeFigureOut">
              <a:rPr lang="el-GR" smtClean="0"/>
              <a:t>4/12/2023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302645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55DAE6F-F5CB-413A-B41B-161249ACCD90}" type="datetimeFigureOut">
              <a:rPr lang="el-GR" smtClean="0"/>
              <a:t>4/12/2023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398297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DAE6F-F5CB-413A-B41B-161249ACCD90}" type="datetimeFigureOut">
              <a:rPr lang="el-GR" smtClean="0"/>
              <a:t>4/12/2023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351218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55DAE6F-F5CB-413A-B41B-161249ACCD90}"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193575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55DAE6F-F5CB-413A-B41B-161249ACCD90}"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CD8B8F-1897-4B9B-B108-D67F40E29F0A}" type="slidenum">
              <a:rPr lang="el-GR" smtClean="0"/>
              <a:t>‹#›</a:t>
            </a:fld>
            <a:endParaRPr lang="el-GR"/>
          </a:p>
        </p:txBody>
      </p:sp>
    </p:spTree>
    <p:extLst>
      <p:ext uri="{BB962C8B-B14F-4D97-AF65-F5344CB8AC3E}">
        <p14:creationId xmlns:p14="http://schemas.microsoft.com/office/powerpoint/2010/main" val="132617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5DAE6F-F5CB-413A-B41B-161249ACCD90}" type="datetimeFigureOut">
              <a:rPr lang="el-GR" smtClean="0"/>
              <a:t>4/12/2023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CD8B8F-1897-4B9B-B108-D67F40E29F0A}" type="slidenum">
              <a:rPr lang="el-GR" smtClean="0"/>
              <a:t>‹#›</a:t>
            </a:fld>
            <a:endParaRPr lang="el-GR"/>
          </a:p>
        </p:txBody>
      </p:sp>
    </p:spTree>
    <p:extLst>
      <p:ext uri="{BB962C8B-B14F-4D97-AF65-F5344CB8AC3E}">
        <p14:creationId xmlns:p14="http://schemas.microsoft.com/office/powerpoint/2010/main" val="3232461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F9CEF5-A50D-4B8B-9852-D76F70378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Εικόνα που περιέχει πράσινο, θολούρα, πολυχρωμία, κίτρινο&#10;&#10;Περιγραφή που δημιουργήθηκε αυτόματα">
            <a:extLst>
              <a:ext uri="{FF2B5EF4-FFF2-40B4-BE49-F238E27FC236}">
                <a16:creationId xmlns:a16="http://schemas.microsoft.com/office/drawing/2014/main" id="{6B32D2B4-1A9D-A481-6024-CD235261EA7A}"/>
              </a:ext>
            </a:extLst>
          </p:cNvPr>
          <p:cNvPicPr>
            <a:picLocks noChangeAspect="1"/>
          </p:cNvPicPr>
          <p:nvPr/>
        </p:nvPicPr>
        <p:blipFill rotWithShape="1">
          <a:blip r:embed="rId2">
            <a:duotone>
              <a:schemeClr val="bg2">
                <a:shade val="45000"/>
                <a:satMod val="135000"/>
              </a:schemeClr>
              <a:prstClr val="white"/>
            </a:duotone>
            <a:alphaModFix amt="40000"/>
          </a:blip>
          <a:srcRect t="11118" b="4613"/>
          <a:stretch/>
        </p:blipFill>
        <p:spPr>
          <a:xfrm>
            <a:off x="-27204" y="4746"/>
            <a:ext cx="12191980" cy="6857990"/>
          </a:xfrm>
          <a:prstGeom prst="rect">
            <a:avLst/>
          </a:prstGeom>
        </p:spPr>
      </p:pic>
      <p:sp>
        <p:nvSpPr>
          <p:cNvPr id="2" name="Τίτλος 1">
            <a:extLst>
              <a:ext uri="{FF2B5EF4-FFF2-40B4-BE49-F238E27FC236}">
                <a16:creationId xmlns:a16="http://schemas.microsoft.com/office/drawing/2014/main" id="{5F97FF80-61F3-B97F-4BB7-C4EADE7CCD2A}"/>
              </a:ext>
            </a:extLst>
          </p:cNvPr>
          <p:cNvSpPr>
            <a:spLocks noGrp="1"/>
          </p:cNvSpPr>
          <p:nvPr>
            <p:ph type="ctrTitle"/>
          </p:nvPr>
        </p:nvSpPr>
        <p:spPr>
          <a:xfrm>
            <a:off x="2589213" y="2514600"/>
            <a:ext cx="8915399" cy="2262781"/>
          </a:xfrm>
        </p:spPr>
        <p:txBody>
          <a:bodyPr>
            <a:normAutofit/>
          </a:bodyPr>
          <a:lstStyle/>
          <a:p>
            <a:r>
              <a:rPr lang="el-GR" sz="66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Ζώρζ Σαρή</a:t>
            </a:r>
            <a:br>
              <a:rPr lang="el-GR" dirty="0"/>
            </a:br>
            <a:endParaRPr lang="el-GR" dirty="0"/>
          </a:p>
        </p:txBody>
      </p:sp>
      <p:sp>
        <p:nvSpPr>
          <p:cNvPr id="3" name="Υπότιτλος 2">
            <a:extLst>
              <a:ext uri="{FF2B5EF4-FFF2-40B4-BE49-F238E27FC236}">
                <a16:creationId xmlns:a16="http://schemas.microsoft.com/office/drawing/2014/main" id="{37F92587-FB06-1550-DF52-D954977C00FD}"/>
              </a:ext>
            </a:extLst>
          </p:cNvPr>
          <p:cNvSpPr>
            <a:spLocks noGrp="1"/>
          </p:cNvSpPr>
          <p:nvPr>
            <p:ph type="subTitle" idx="1"/>
          </p:nvPr>
        </p:nvSpPr>
        <p:spPr>
          <a:xfrm>
            <a:off x="2641466" y="4777379"/>
            <a:ext cx="8915399" cy="1223256"/>
          </a:xfrm>
        </p:spPr>
        <p:txBody>
          <a:bodyPr>
            <a:normAutofit lnSpcReduction="10000"/>
          </a:bodyPr>
          <a:lstStyle/>
          <a:p>
            <a:r>
              <a:rPr lang="el-GR" sz="2000" b="1" dirty="0">
                <a:solidFill>
                  <a:schemeClr val="tx1"/>
                </a:solidFill>
                <a:latin typeface="Calibri" panose="020F0502020204030204" pitchFamily="34" charset="0"/>
                <a:cs typeface="Calibri" panose="020F0502020204030204" pitchFamily="34" charset="0"/>
              </a:rPr>
              <a:t>Η βιογραφία της Ζώρζ Σαρή</a:t>
            </a:r>
            <a:endParaRPr lang="en-US" sz="2000" b="1" dirty="0">
              <a:solidFill>
                <a:schemeClr val="tx1"/>
              </a:solidFill>
              <a:latin typeface="Calibri" panose="020F0502020204030204" pitchFamily="34" charset="0"/>
              <a:cs typeface="Calibri" panose="020F0502020204030204" pitchFamily="34" charset="0"/>
            </a:endParaRPr>
          </a:p>
          <a:p>
            <a:endParaRPr lang="en-US" sz="2000" b="1" dirty="0">
              <a:solidFill>
                <a:schemeClr val="tx1"/>
              </a:solidFill>
              <a:latin typeface="Calibri" panose="020F0502020204030204" pitchFamily="34" charset="0"/>
              <a:cs typeface="Calibri" panose="020F0502020204030204" pitchFamily="34" charset="0"/>
            </a:endParaRPr>
          </a:p>
          <a:p>
            <a:r>
              <a:rPr lang="el-GR" dirty="0">
                <a:solidFill>
                  <a:schemeClr val="tx1"/>
                </a:solidFill>
                <a:latin typeface="Calibri" panose="020F0502020204030204" pitchFamily="34" charset="0"/>
                <a:cs typeface="Calibri" panose="020F0502020204030204" pitchFamily="34" charset="0"/>
              </a:rPr>
              <a:t>Λυδία Ασημακοπούλου, Σεμίνα Βιντσετζάτου ,Νεφέλη Ασημακοπούλου, Μυρτώ Ιωαννίδου</a:t>
            </a:r>
            <a:endParaRPr lang="en-US" dirty="0">
              <a:solidFill>
                <a:schemeClr val="tx1"/>
              </a:solidFill>
              <a:latin typeface="Calibri" panose="020F0502020204030204" pitchFamily="34" charset="0"/>
              <a:cs typeface="Calibri" panose="020F0502020204030204" pitchFamily="34" charset="0"/>
            </a:endParaRPr>
          </a:p>
          <a:p>
            <a:endParaRPr lang="en-US" sz="2000" b="1" dirty="0">
              <a:solidFill>
                <a:schemeClr val="tx1"/>
              </a:solidFill>
              <a:latin typeface="Calibri" panose="020F0502020204030204" pitchFamily="34" charset="0"/>
              <a:cs typeface="Calibri" panose="020F0502020204030204" pitchFamily="34" charset="0"/>
            </a:endParaRPr>
          </a:p>
          <a:p>
            <a:endParaRPr lang="el-GR" sz="2000" b="1" dirty="0">
              <a:solidFill>
                <a:schemeClr val="tx1"/>
              </a:solidFill>
              <a:latin typeface="Calibri" panose="020F0502020204030204" pitchFamily="34" charset="0"/>
              <a:cs typeface="Calibri" panose="020F0502020204030204" pitchFamily="34" charset="0"/>
            </a:endParaRPr>
          </a:p>
        </p:txBody>
      </p:sp>
      <p:grpSp>
        <p:nvGrpSpPr>
          <p:cNvPr id="11" name="Group 10">
            <a:extLst>
              <a:ext uri="{FF2B5EF4-FFF2-40B4-BE49-F238E27FC236}">
                <a16:creationId xmlns:a16="http://schemas.microsoft.com/office/drawing/2014/main" id="{065753F1-EEE2-45ED-88A1-ECB4A495D0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2" name="Freeform 27">
              <a:extLst>
                <a:ext uri="{FF2B5EF4-FFF2-40B4-BE49-F238E27FC236}">
                  <a16:creationId xmlns:a16="http://schemas.microsoft.com/office/drawing/2014/main" id="{3E3E7343-7B0A-4265-B9DA-56CE355513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l-GR"/>
            </a:p>
          </p:txBody>
        </p:sp>
        <p:sp>
          <p:nvSpPr>
            <p:cNvPr id="13" name="Freeform 28">
              <a:extLst>
                <a:ext uri="{FF2B5EF4-FFF2-40B4-BE49-F238E27FC236}">
                  <a16:creationId xmlns:a16="http://schemas.microsoft.com/office/drawing/2014/main" id="{608D2FF5-E7CA-448D-8B61-42FAA7A0C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l-GR"/>
            </a:p>
          </p:txBody>
        </p:sp>
        <p:sp>
          <p:nvSpPr>
            <p:cNvPr id="14" name="Freeform 29">
              <a:extLst>
                <a:ext uri="{FF2B5EF4-FFF2-40B4-BE49-F238E27FC236}">
                  <a16:creationId xmlns:a16="http://schemas.microsoft.com/office/drawing/2014/main" id="{DC186DC7-6F76-40B7-8268-20660160E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l-GR"/>
            </a:p>
          </p:txBody>
        </p:sp>
        <p:sp>
          <p:nvSpPr>
            <p:cNvPr id="15" name="Freeform 30">
              <a:extLst>
                <a:ext uri="{FF2B5EF4-FFF2-40B4-BE49-F238E27FC236}">
                  <a16:creationId xmlns:a16="http://schemas.microsoft.com/office/drawing/2014/main" id="{4C8DDEC4-2C9A-4271-BBB3-577233F2E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l-GR"/>
            </a:p>
          </p:txBody>
        </p:sp>
        <p:sp>
          <p:nvSpPr>
            <p:cNvPr id="16" name="Freeform 31">
              <a:extLst>
                <a:ext uri="{FF2B5EF4-FFF2-40B4-BE49-F238E27FC236}">
                  <a16:creationId xmlns:a16="http://schemas.microsoft.com/office/drawing/2014/main" id="{D8DB0C2B-A79C-421F-88AB-DC7B12527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l-GR"/>
            </a:p>
          </p:txBody>
        </p:sp>
        <p:sp>
          <p:nvSpPr>
            <p:cNvPr id="17" name="Freeform 32">
              <a:extLst>
                <a:ext uri="{FF2B5EF4-FFF2-40B4-BE49-F238E27FC236}">
                  <a16:creationId xmlns:a16="http://schemas.microsoft.com/office/drawing/2014/main" id="{B3BC96E3-7FEF-4BFD-8E2C-028CB3772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l-GR"/>
            </a:p>
          </p:txBody>
        </p:sp>
        <p:sp>
          <p:nvSpPr>
            <p:cNvPr id="18" name="Freeform 33">
              <a:extLst>
                <a:ext uri="{FF2B5EF4-FFF2-40B4-BE49-F238E27FC236}">
                  <a16:creationId xmlns:a16="http://schemas.microsoft.com/office/drawing/2014/main" id="{E7ED35DB-BAAE-4771-A0A0-65647ACC5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l-GR"/>
            </a:p>
          </p:txBody>
        </p:sp>
        <p:sp>
          <p:nvSpPr>
            <p:cNvPr id="19" name="Freeform 34">
              <a:extLst>
                <a:ext uri="{FF2B5EF4-FFF2-40B4-BE49-F238E27FC236}">
                  <a16:creationId xmlns:a16="http://schemas.microsoft.com/office/drawing/2014/main" id="{4407B080-4ED5-43EB-8CCE-B43B336EF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l-GR"/>
            </a:p>
          </p:txBody>
        </p:sp>
        <p:sp>
          <p:nvSpPr>
            <p:cNvPr id="20" name="Freeform 35">
              <a:extLst>
                <a:ext uri="{FF2B5EF4-FFF2-40B4-BE49-F238E27FC236}">
                  <a16:creationId xmlns:a16="http://schemas.microsoft.com/office/drawing/2014/main" id="{8C10C675-F599-45D3-8177-D7F7DEC16C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l-GR"/>
            </a:p>
          </p:txBody>
        </p:sp>
        <p:sp>
          <p:nvSpPr>
            <p:cNvPr id="21" name="Freeform 36">
              <a:extLst>
                <a:ext uri="{FF2B5EF4-FFF2-40B4-BE49-F238E27FC236}">
                  <a16:creationId xmlns:a16="http://schemas.microsoft.com/office/drawing/2014/main" id="{E2566A74-B9B1-469F-A373-3B3C60175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l-GR"/>
            </a:p>
          </p:txBody>
        </p:sp>
        <p:sp>
          <p:nvSpPr>
            <p:cNvPr id="22" name="Freeform 37">
              <a:extLst>
                <a:ext uri="{FF2B5EF4-FFF2-40B4-BE49-F238E27FC236}">
                  <a16:creationId xmlns:a16="http://schemas.microsoft.com/office/drawing/2014/main" id="{D108E5CB-8D77-4568-B6FF-2C3032134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l-GR"/>
            </a:p>
          </p:txBody>
        </p:sp>
        <p:sp>
          <p:nvSpPr>
            <p:cNvPr id="23" name="Freeform 38">
              <a:extLst>
                <a:ext uri="{FF2B5EF4-FFF2-40B4-BE49-F238E27FC236}">
                  <a16:creationId xmlns:a16="http://schemas.microsoft.com/office/drawing/2014/main" id="{7D8349D8-2AE2-4C78-84ED-22125F147B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l-GR"/>
            </a:p>
          </p:txBody>
        </p:sp>
      </p:grpSp>
      <p:sp>
        <p:nvSpPr>
          <p:cNvPr id="25" name="Rectangle 24">
            <a:extLst>
              <a:ext uri="{FF2B5EF4-FFF2-40B4-BE49-F238E27FC236}">
                <a16:creationId xmlns:a16="http://schemas.microsoft.com/office/drawing/2014/main" id="{30684D86-C9D1-40C3-A9B6-EC935C731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7" name="Freeform 33">
            <a:extLst>
              <a:ext uri="{FF2B5EF4-FFF2-40B4-BE49-F238E27FC236}">
                <a16:creationId xmlns:a16="http://schemas.microsoft.com/office/drawing/2014/main" id="{1EDF7896-F56A-49DA-90F3-F5CE8B98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el-GR"/>
          </a:p>
        </p:txBody>
      </p:sp>
    </p:spTree>
    <p:extLst>
      <p:ext uri="{BB962C8B-B14F-4D97-AF65-F5344CB8AC3E}">
        <p14:creationId xmlns:p14="http://schemas.microsoft.com/office/powerpoint/2010/main" val="103625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400"/>
                                        <p:tgtEl>
                                          <p:spTgt spid="3">
                                            <p:txEl>
                                              <p:pRg st="2" end="2"/>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90FA9A-561A-CB9C-6B32-5887D6B6CFC0}"/>
              </a:ext>
            </a:extLst>
          </p:cNvPr>
          <p:cNvSpPr>
            <a:spLocks noGrp="1"/>
          </p:cNvSpPr>
          <p:nvPr>
            <p:ph type="title"/>
          </p:nvPr>
        </p:nvSpPr>
        <p:spPr>
          <a:xfrm>
            <a:off x="1341120" y="0"/>
            <a:ext cx="10012679" cy="836022"/>
          </a:xfrm>
        </p:spPr>
        <p:txBody>
          <a:bodyPr/>
          <a:lstStyle/>
          <a:p>
            <a:pPr algn="just"/>
            <a:r>
              <a:rPr lang="el-GR" b="1" i="1" dirty="0">
                <a:solidFill>
                  <a:schemeClr val="tx2">
                    <a:lumMod val="75000"/>
                  </a:schemeClr>
                </a:solidFill>
                <a:latin typeface="Calibri" panose="020F0502020204030204" pitchFamily="34" charset="0"/>
                <a:cs typeface="Calibri" panose="020F0502020204030204" pitchFamily="34" charset="0"/>
              </a:rPr>
              <a:t>Η βιογραφία της </a:t>
            </a:r>
          </a:p>
        </p:txBody>
      </p:sp>
      <p:sp>
        <p:nvSpPr>
          <p:cNvPr id="3" name="Θέση περιεχομένου 2">
            <a:extLst>
              <a:ext uri="{FF2B5EF4-FFF2-40B4-BE49-F238E27FC236}">
                <a16:creationId xmlns:a16="http://schemas.microsoft.com/office/drawing/2014/main" id="{395D67B4-4516-86AF-4B6F-4CAD7260C11E}"/>
              </a:ext>
            </a:extLst>
          </p:cNvPr>
          <p:cNvSpPr>
            <a:spLocks noGrp="1"/>
          </p:cNvSpPr>
          <p:nvPr>
            <p:ph idx="1"/>
          </p:nvPr>
        </p:nvSpPr>
        <p:spPr>
          <a:xfrm>
            <a:off x="1567543" y="670560"/>
            <a:ext cx="10563496" cy="6252753"/>
          </a:xfrm>
        </p:spPr>
        <p:txBody>
          <a:bodyPr>
            <a:normAutofit/>
          </a:bodyPr>
          <a:lstStyle/>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Η Ζωρζ Σαρή (πραγματικό όνομα Γεωργία Σαρηβαξεβάνη) ήταν Ελληνίδα ηθοποιός και συγγραφέας, κυρίως παιδικής και νεανικής λογοτεχνίας που απεβίωσε 9 Ιουνίου το 2012.</a:t>
            </a:r>
          </a:p>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Γεννήθηκε στην Αθήνα το 1923. Η μητέρα της ήταν Γαλλίδα από τη Σενεγάλη και ο πατέρας της από το Αϊβαλί. Τα παιδικά της χρόνια τα έζησε στην Ελλάδα, όπου τελείωσε το δημοτικό και το γυμνάσιο. Πριν ολοκληρώσει τις εγκύκλιες σπουδές της, άρχισε ο πόλεμος του 1940. Άρχισε από πολύ μικρή να ασχολείται με το θέατρο, με δάσκαλο τον Βασίλη Ρώτα.</a:t>
            </a:r>
          </a:p>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Στα χρόνια της Κατοχής, και αφού τελείωσε το σχολείο, άρχισε να παρακολουθεί μαθήματα υποκριτικής στη Δραματική Σχολή του Δημήτρη Ροντήρη. Τα χρόνια αυτά απέκτησε πολλές εμπειρίες, οι οποίες αποτέλεσαν αργότερα βασικό θέμα ορισμένων βιβλίων της αλλά και συνεισέφεραν στην σταδιοδρομία της ως ηθοποιού του κινηματογράφου και της τηλεόρασης.</a:t>
            </a:r>
          </a:p>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Η δικτατορία ανάγκασε την Ζώρζ Σαρή να στραφεί στο </a:t>
            </a:r>
            <a:r>
              <a:rPr lang="el-GR" sz="2000" dirty="0" err="1">
                <a:solidFill>
                  <a:schemeClr val="tx1">
                    <a:lumMod val="95000"/>
                    <a:lumOff val="5000"/>
                  </a:schemeClr>
                </a:solidFill>
                <a:latin typeface="Calibri" panose="020F0502020204030204" pitchFamily="34" charset="0"/>
                <a:cs typeface="Calibri" panose="020F0502020204030204" pitchFamily="34" charset="0"/>
              </a:rPr>
              <a:t>γράψιμο.Την</a:t>
            </a:r>
            <a:r>
              <a:rPr lang="el-GR" sz="2000" dirty="0">
                <a:solidFill>
                  <a:schemeClr val="tx1">
                    <a:lumMod val="95000"/>
                    <a:lumOff val="5000"/>
                  </a:schemeClr>
                </a:solidFill>
                <a:latin typeface="Calibri" panose="020F0502020204030204" pitchFamily="34" charset="0"/>
                <a:cs typeface="Calibri" panose="020F0502020204030204" pitchFamily="34" charset="0"/>
              </a:rPr>
              <a:t> προσωπική αυτή επιλογή δικαιολογεί η ίδια σε μια συνέντευξή της: «Στο γράψιμο βρήκα ό,τι δεν μπορούσα να βρω στο θέατρο, ίσως γιατί δεν ήμουν πρωταγωνίστρια και ίσως γιατί δεν ήμουν σε θέση να διαλέξω τους ρόλους που ο θιασάρχης ή ο σκηνοθέτης διάλεγαν για μένα. Τώρα φέρω ακέραιη την ευθύνη των βιβλίων μου. Κάνω αυτό που θέλω, αυτό που μπορώ»</a:t>
            </a:r>
          </a:p>
        </p:txBody>
      </p:sp>
    </p:spTree>
    <p:extLst>
      <p:ext uri="{BB962C8B-B14F-4D97-AF65-F5344CB8AC3E}">
        <p14:creationId xmlns:p14="http://schemas.microsoft.com/office/powerpoint/2010/main" val="190670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96A4F-E9A8-6D0A-791C-5940E1F2FAC6}"/>
              </a:ext>
            </a:extLst>
          </p:cNvPr>
          <p:cNvSpPr>
            <a:spLocks noGrp="1"/>
          </p:cNvSpPr>
          <p:nvPr>
            <p:ph type="title"/>
          </p:nvPr>
        </p:nvSpPr>
        <p:spPr>
          <a:xfrm>
            <a:off x="1332411" y="0"/>
            <a:ext cx="10417630" cy="750706"/>
          </a:xfrm>
        </p:spPr>
        <p:txBody>
          <a:bodyPr/>
          <a:lstStyle/>
          <a:p>
            <a:pPr algn="just"/>
            <a:r>
              <a:rPr lang="el-GR" b="1" i="1" dirty="0">
                <a:solidFill>
                  <a:schemeClr val="tx2">
                    <a:lumMod val="75000"/>
                  </a:schemeClr>
                </a:solidFill>
                <a:latin typeface="Calibri" panose="020F0502020204030204" pitchFamily="34" charset="0"/>
                <a:cs typeface="Calibri" panose="020F0502020204030204" pitchFamily="34" charset="0"/>
              </a:rPr>
              <a:t>Η σχέση της Ζώρζ Σαρή με την Άλκη Ζέη</a:t>
            </a:r>
          </a:p>
        </p:txBody>
      </p:sp>
      <p:sp>
        <p:nvSpPr>
          <p:cNvPr id="3" name="Θέση περιεχομένου 2">
            <a:extLst>
              <a:ext uri="{FF2B5EF4-FFF2-40B4-BE49-F238E27FC236}">
                <a16:creationId xmlns:a16="http://schemas.microsoft.com/office/drawing/2014/main" id="{520695FB-CFE7-56C5-6445-F2B16C0D6748}"/>
              </a:ext>
            </a:extLst>
          </p:cNvPr>
          <p:cNvSpPr>
            <a:spLocks noGrp="1"/>
          </p:cNvSpPr>
          <p:nvPr>
            <p:ph idx="1"/>
          </p:nvPr>
        </p:nvSpPr>
        <p:spPr>
          <a:xfrm>
            <a:off x="1027611" y="609600"/>
            <a:ext cx="10659292" cy="6313714"/>
          </a:xfrm>
        </p:spPr>
        <p:txBody>
          <a:bodyPr>
            <a:noAutofit/>
          </a:bodyPr>
          <a:lstStyle/>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Άλκη Ζέη και η Ζωρζ </a:t>
            </a:r>
            <a:r>
              <a:rPr lang="el-GR" sz="2000" dirty="0" err="1">
                <a:solidFill>
                  <a:schemeClr val="tx1">
                    <a:lumMod val="95000"/>
                    <a:lumOff val="5000"/>
                  </a:schemeClr>
                </a:solidFill>
                <a:latin typeface="Calibri" panose="020F0502020204030204" pitchFamily="34" charset="0"/>
                <a:cs typeface="Calibri" panose="020F0502020204030204" pitchFamily="34" charset="0"/>
              </a:rPr>
              <a:t>Σαρή</a:t>
            </a:r>
            <a:r>
              <a:rPr lang="el-GR" sz="2000">
                <a:solidFill>
                  <a:schemeClr val="tx1">
                    <a:lumMod val="95000"/>
                    <a:lumOff val="5000"/>
                  </a:schemeClr>
                </a:solidFill>
                <a:latin typeface="Calibri" panose="020F0502020204030204" pitchFamily="34" charset="0"/>
                <a:cs typeface="Calibri" panose="020F0502020204030204" pitchFamily="34" charset="0"/>
              </a:rPr>
              <a:t> γνωρίστηκαν </a:t>
            </a:r>
            <a:r>
              <a:rPr lang="el-GR" sz="2000" dirty="0">
                <a:solidFill>
                  <a:schemeClr val="tx1">
                    <a:lumMod val="95000"/>
                    <a:lumOff val="5000"/>
                  </a:schemeClr>
                </a:solidFill>
                <a:latin typeface="Calibri" panose="020F0502020204030204" pitchFamily="34" charset="0"/>
                <a:cs typeface="Calibri" panose="020F0502020204030204" pitchFamily="34" charset="0"/>
              </a:rPr>
              <a:t>σε ηλικία 12 ετών και έμειναν αγαπημένες φίλες μέχρι το τέλος. Και οι δύο, εκτός που σπουδαίες εκπρόσωποι της παιδικής και νεανικής λογοτεχνίας, υπήρξαν μαθήτριες στην Ιόνιο Σχολή της Αθήνας.</a:t>
            </a:r>
          </a:p>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 Η Άλκη Ζέη και η Ζωρζ Σαρή γεννήθηκαν την ίδια χρονιά, έκαναν σπουδές στο θέατρο, συνδέθηκαν με πολιτικούς αγώνες. Και οι δύο άλλαξαν τον τρόπου που γράφονται τα παιδικά και νεανικά βιβλία βάζοντας μέσα στις γοητευτικές ιστορίες τους κοινωνικά ζητήματα, κακουχίες και πολιτικές εξελίξεις</a:t>
            </a:r>
          </a:p>
          <a:p>
            <a:pPr algn="just"/>
            <a:r>
              <a:rPr lang="el-GR" sz="2000" dirty="0">
                <a:solidFill>
                  <a:schemeClr val="tx1">
                    <a:lumMod val="95000"/>
                    <a:lumOff val="5000"/>
                  </a:schemeClr>
                </a:solidFill>
                <a:latin typeface="Calibri" panose="020F0502020204030204" pitchFamily="34" charset="0"/>
                <a:cs typeface="Calibri" panose="020F0502020204030204" pitchFamily="34" charset="0"/>
              </a:rPr>
              <a:t>. «Ήταν η περίοδος της χούντας και εγώ βρισκόμουν στο Παρίσι. Η Ζωρζ ήρθε εκεί. Τότε εγώ έγραφα τον Περίπατο του Πέτρου. Με είχε ρωτήσει, τι γράφεις; Ένα βιβλίο που μιλάει για την Κατοχή και την Αντίσταση, της απάντησα. Και μου απαντά, κι εγώ το ίδιο! Και λέω, ωχ, πώς θα βγουν και τα δυο μαζί; Και επικοινωνήσαμε με τη Νανά Καλιανέση και της είπαμε πως και τα δύο βιβλία είναι για το ίδιο θέμα. Τόσο το καλύτερο μας απάντησε εκείνη. Αφού εσείς είστε τόσο διαφορετικές, το καθένα θα είναι με διαφορετικό μάτι. Και βγήκαν και τα δύο μαζί». Η Ζωρζ </a:t>
            </a:r>
            <a:r>
              <a:rPr lang="el-GR" sz="2000" dirty="0" err="1">
                <a:solidFill>
                  <a:schemeClr val="tx1">
                    <a:lumMod val="95000"/>
                    <a:lumOff val="5000"/>
                  </a:schemeClr>
                </a:solidFill>
                <a:latin typeface="Calibri" panose="020F0502020204030204" pitchFamily="34" charset="0"/>
                <a:cs typeface="Calibri" panose="020F0502020204030204" pitchFamily="34" charset="0"/>
              </a:rPr>
              <a:t>Σαρή</a:t>
            </a:r>
            <a:r>
              <a:rPr lang="el-GR" sz="2000" dirty="0">
                <a:solidFill>
                  <a:schemeClr val="tx1">
                    <a:lumMod val="95000"/>
                    <a:lumOff val="5000"/>
                  </a:schemeClr>
                </a:solidFill>
                <a:latin typeface="Calibri" panose="020F0502020204030204" pitchFamily="34" charset="0"/>
                <a:cs typeface="Calibri" panose="020F0502020204030204" pitchFamily="34" charset="0"/>
              </a:rPr>
              <a:t> είχε προτείνει στην αγαπημένη της φίλη να γράψουν μαζί ένα αυτοβιογραφικό βιβλίο. Όμως, όπως παραδέχεται η Άλκη Ζέη: «Η κάθε μια έγραφε πολύ διαφορετικά. Η Ζωρζ ήθελε να γράψουμε ένα βιβλίο μαζί, το Ε.Π. Πολύ τη στενοχώρησα και με μεγάλη δυσκολία της είπα πως δεν μπορώ. Γιατί εγώ είμαι άλλο στυλ. Εκείνη, όταν έγραφε, μπορούσε να το συζητάει με άλλους, ενώ αντίθετα εγώ είμαι πολύ μοναχική. Και μου ήταν αδύνατο να γράψω μαζί με κάποιον άλλο, ακόμα και με τη Ζωρζ».</a:t>
            </a:r>
          </a:p>
        </p:txBody>
      </p:sp>
    </p:spTree>
    <p:extLst>
      <p:ext uri="{BB962C8B-B14F-4D97-AF65-F5344CB8AC3E}">
        <p14:creationId xmlns:p14="http://schemas.microsoft.com/office/powerpoint/2010/main" val="403842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851C37-D077-A625-B56A-B761235A9F5A}"/>
              </a:ext>
            </a:extLst>
          </p:cNvPr>
          <p:cNvSpPr>
            <a:spLocks noGrp="1"/>
          </p:cNvSpPr>
          <p:nvPr>
            <p:ph type="title"/>
          </p:nvPr>
        </p:nvSpPr>
        <p:spPr>
          <a:xfrm>
            <a:off x="1254035" y="0"/>
            <a:ext cx="8622075" cy="714102"/>
          </a:xfrm>
        </p:spPr>
        <p:txBody>
          <a:bodyPr/>
          <a:lstStyle/>
          <a:p>
            <a:pPr algn="just"/>
            <a:r>
              <a:rPr lang="el-GR" b="1" i="1" dirty="0">
                <a:solidFill>
                  <a:schemeClr val="tx2">
                    <a:lumMod val="75000"/>
                  </a:schemeClr>
                </a:solidFill>
                <a:latin typeface="Calibri" panose="020F0502020204030204" pitchFamily="34" charset="0"/>
                <a:cs typeface="Calibri" panose="020F0502020204030204" pitchFamily="34" charset="0"/>
              </a:rPr>
              <a:t>Το έργο της Ζώρζ Σαρή</a:t>
            </a:r>
          </a:p>
        </p:txBody>
      </p:sp>
      <p:sp>
        <p:nvSpPr>
          <p:cNvPr id="3" name="Θέση περιεχομένου 2">
            <a:extLst>
              <a:ext uri="{FF2B5EF4-FFF2-40B4-BE49-F238E27FC236}">
                <a16:creationId xmlns:a16="http://schemas.microsoft.com/office/drawing/2014/main" id="{82042BDE-B525-EC88-E9F9-A5B3A8C55574}"/>
              </a:ext>
            </a:extLst>
          </p:cNvPr>
          <p:cNvSpPr>
            <a:spLocks noGrp="1"/>
          </p:cNvSpPr>
          <p:nvPr>
            <p:ph idx="1"/>
          </p:nvPr>
        </p:nvSpPr>
        <p:spPr>
          <a:xfrm>
            <a:off x="1471748" y="714102"/>
            <a:ext cx="10502537" cy="6021978"/>
          </a:xfrm>
        </p:spPr>
        <p:txBody>
          <a:bodyPr>
            <a:normAutofit/>
          </a:bodyPr>
          <a:lstStyle/>
          <a:p>
            <a:pPr algn="just"/>
            <a:r>
              <a:rPr lang="el-GR" sz="2000" dirty="0">
                <a:latin typeface="Calibri" panose="020F0502020204030204" pitchFamily="34" charset="0"/>
                <a:cs typeface="Calibri" panose="020F0502020204030204" pitchFamily="34" charset="0"/>
              </a:rPr>
              <a:t>Η Ζώρζ Σαρή έγραφε βιβλία για μικρά παιδιά και νέους και αντιμετώπισε το παιδί ως αυτόνομο άτομο με δική του προσωπικότητα και προέκβαλε ήρωες ρεαλιστικούς.</a:t>
            </a:r>
          </a:p>
          <a:p>
            <a:pPr algn="just"/>
            <a:endParaRPr lang="el-GR" sz="2000" dirty="0">
              <a:latin typeface="Calibri" panose="020F0502020204030204" pitchFamily="34" charset="0"/>
              <a:cs typeface="Calibri" panose="020F0502020204030204" pitchFamily="34" charset="0"/>
            </a:endParaRPr>
          </a:p>
          <a:p>
            <a:pPr algn="just"/>
            <a:r>
              <a:rPr lang="el-GR" sz="2000" dirty="0">
                <a:latin typeface="Calibri" panose="020F0502020204030204" pitchFamily="34" charset="0"/>
                <a:cs typeface="Calibri" panose="020F0502020204030204" pitchFamily="34" charset="0"/>
              </a:rPr>
              <a:t>Το 1994 βραβεύτηκε με το Βραβείο Παιδικού Λογοτεχνικού Βιβλίου για το μυθιστόρημα Νινέτ​.Το 1995 και το 1999 βραβεύτηκε από τον Κύκλο Ελληνικού Παιδικού Βιβλίου. Το 1988 προτάθηκε για το διεθνές βραβείο Χανς Κρίστιαν Άντερσεν .Ως  ηθοποιός  τιμήθηκε  το  1960   με  το  βραβείο  Β”  Γυναικείου  ρόλου   του  Φεστιβάλ Κινηματογράφου Θεσσαλονίκης για  την ταινία </a:t>
            </a:r>
            <a:r>
              <a:rPr lang="en-US" sz="2000" dirty="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“Έγκλημα στα  Παρασκήνια</a:t>
            </a:r>
            <a:r>
              <a:rPr lang="en-US" sz="2000" dirty="0">
                <a:latin typeface="Calibri" panose="020F0502020204030204" pitchFamily="34" charset="0"/>
                <a:cs typeface="Calibri" panose="020F0502020204030204" pitchFamily="34" charset="0"/>
              </a:rPr>
              <a:t>”</a:t>
            </a:r>
          </a:p>
          <a:p>
            <a:pPr algn="just"/>
            <a:r>
              <a:rPr lang="el-GR" sz="2000" dirty="0">
                <a:latin typeface="Calibri" panose="020F0502020204030204" pitchFamily="34" charset="0"/>
                <a:cs typeface="Calibri" panose="020F0502020204030204" pitchFamily="34" charset="0"/>
              </a:rPr>
              <a:t>Κάποια από τα πρώτα έργα της Ζωρζ Σαρή είναι:</a:t>
            </a:r>
          </a:p>
          <a:p>
            <a:pPr marL="0" indent="0" algn="just">
              <a:buNone/>
            </a:pPr>
            <a:r>
              <a:rPr lang="el-GR" sz="2000" dirty="0">
                <a:latin typeface="Calibri" panose="020F0502020204030204" pitchFamily="34" charset="0"/>
                <a:cs typeface="Calibri" panose="020F0502020204030204" pitchFamily="34" charset="0"/>
              </a:rPr>
              <a:t>1.Ο Θησαυρός της Βαγίας (1969)</a:t>
            </a:r>
          </a:p>
          <a:p>
            <a:pPr marL="0" indent="0" algn="just">
              <a:buNone/>
            </a:pPr>
            <a:r>
              <a:rPr lang="el-GR" sz="2000" dirty="0">
                <a:latin typeface="Calibri" panose="020F0502020204030204" pitchFamily="34" charset="0"/>
                <a:cs typeface="Calibri" panose="020F0502020204030204" pitchFamily="34" charset="0"/>
              </a:rPr>
              <a:t>2. Το Ψέμα (1970)</a:t>
            </a:r>
          </a:p>
          <a:p>
            <a:pPr marL="0" indent="0" algn="just">
              <a:buNone/>
            </a:pPr>
            <a:r>
              <a:rPr lang="el-GR" sz="2000" dirty="0">
                <a:latin typeface="Calibri" panose="020F0502020204030204" pitchFamily="34" charset="0"/>
                <a:cs typeface="Calibri" panose="020F0502020204030204" pitchFamily="34" charset="0"/>
              </a:rPr>
              <a:t>3. Όταν  ο Ήλιος… (1971)</a:t>
            </a:r>
          </a:p>
          <a:p>
            <a:pPr marL="0" indent="0" algn="just">
              <a:buNone/>
            </a:pPr>
            <a:r>
              <a:rPr lang="el-GR" sz="2000" dirty="0">
                <a:latin typeface="Calibri" panose="020F0502020204030204" pitchFamily="34" charset="0"/>
                <a:cs typeface="Calibri" panose="020F0502020204030204" pitchFamily="34" charset="0"/>
              </a:rPr>
              <a:t>4. Κόκκινη  κλωστή  δεμένη…  (1974)​.</a:t>
            </a:r>
          </a:p>
        </p:txBody>
      </p:sp>
    </p:spTree>
    <p:extLst>
      <p:ext uri="{BB962C8B-B14F-4D97-AF65-F5344CB8AC3E}">
        <p14:creationId xmlns:p14="http://schemas.microsoft.com/office/powerpoint/2010/main" val="357777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7244A4-AE44-8BA8-1AAC-2DB92009F9A2}"/>
              </a:ext>
            </a:extLst>
          </p:cNvPr>
          <p:cNvSpPr>
            <a:spLocks noGrp="1"/>
          </p:cNvSpPr>
          <p:nvPr>
            <p:ph type="title"/>
          </p:nvPr>
        </p:nvSpPr>
        <p:spPr>
          <a:xfrm>
            <a:off x="1297579" y="0"/>
            <a:ext cx="10137366" cy="705394"/>
          </a:xfrm>
        </p:spPr>
        <p:txBody>
          <a:bodyPr>
            <a:normAutofit/>
          </a:bodyPr>
          <a:lstStyle/>
          <a:p>
            <a:pPr algn="just"/>
            <a:r>
              <a:rPr lang="el-GR" b="1" i="1" dirty="0">
                <a:solidFill>
                  <a:schemeClr val="tx2">
                    <a:lumMod val="75000"/>
                  </a:schemeClr>
                </a:solidFill>
                <a:latin typeface="Calibri" panose="020F0502020204030204" pitchFamily="34" charset="0"/>
                <a:cs typeface="Calibri" panose="020F0502020204030204" pitchFamily="34" charset="0"/>
              </a:rPr>
              <a:t>Βιβλία της Ζώρζ Σαρή</a:t>
            </a:r>
          </a:p>
        </p:txBody>
      </p:sp>
      <p:sp>
        <p:nvSpPr>
          <p:cNvPr id="3" name="Θέση περιεχομένου 2">
            <a:extLst>
              <a:ext uri="{FF2B5EF4-FFF2-40B4-BE49-F238E27FC236}">
                <a16:creationId xmlns:a16="http://schemas.microsoft.com/office/drawing/2014/main" id="{682E69A8-F38E-235D-95BF-9D50D8A546F1}"/>
              </a:ext>
            </a:extLst>
          </p:cNvPr>
          <p:cNvSpPr>
            <a:spLocks noGrp="1"/>
          </p:cNvSpPr>
          <p:nvPr>
            <p:ph idx="1"/>
          </p:nvPr>
        </p:nvSpPr>
        <p:spPr>
          <a:xfrm>
            <a:off x="1576252" y="705394"/>
            <a:ext cx="9928361" cy="6152606"/>
          </a:xfrm>
        </p:spPr>
        <p:txBody>
          <a:bodyPr>
            <a:normAutofit fontScale="92500" lnSpcReduction="20000"/>
          </a:bodyPr>
          <a:lstStyle/>
          <a:p>
            <a:pPr algn="just"/>
            <a:r>
              <a:rPr lang="el-GR" sz="2400" b="1" dirty="0">
                <a:solidFill>
                  <a:schemeClr val="tx1"/>
                </a:solidFill>
                <a:latin typeface="Calibri" panose="020F0502020204030204" pitchFamily="34" charset="0"/>
                <a:cs typeface="Calibri" panose="020F0502020204030204" pitchFamily="34" charset="0"/>
              </a:rPr>
              <a:t>Τα στενά παπούτσια</a:t>
            </a:r>
            <a:endParaRPr lang="en-US" sz="2400" b="1" dirty="0">
              <a:solidFill>
                <a:schemeClr val="tx1"/>
              </a:solidFill>
              <a:latin typeface="Calibri" panose="020F0502020204030204" pitchFamily="34" charset="0"/>
              <a:cs typeface="Calibri" panose="020F0502020204030204" pitchFamily="34" charset="0"/>
            </a:endParaRPr>
          </a:p>
          <a:p>
            <a:pPr marL="0" indent="0" algn="just">
              <a:buNone/>
            </a:pPr>
            <a:r>
              <a:rPr lang="el-GR" sz="2200" dirty="0">
                <a:solidFill>
                  <a:schemeClr val="tx1"/>
                </a:solidFill>
                <a:latin typeface="Calibri" panose="020F0502020204030204" pitchFamily="34" charset="0"/>
                <a:cs typeface="Calibri" panose="020F0502020204030204" pitchFamily="34" charset="0"/>
              </a:rPr>
              <a:t>Στη Βαγία, ένα γραφικό χωριουδάκι της Αίγινας. Η Ζωή, δώδεκα χρονών κοριτσάκι, θα γνωρίσει τον Παναγιώτη, που είναι και αυτός δώδεκα χρονών. Θα ταιριάξουν, θα γίνουν φίλοι, θα αγαπηθούν. Παίζουν μαζί, ονειρεύονται τα ίδια όνειρα - τα όνειρα όλων των παιδιών είναι ίδια. Όταν μεγαλώσουν, θα παντρευτούν, το πιο όμορφο όνειρο...</a:t>
            </a:r>
            <a:r>
              <a:rPr lang="en-US" sz="2200" dirty="0">
                <a:solidFill>
                  <a:schemeClr val="tx1"/>
                </a:solidFill>
                <a:latin typeface="Calibri" panose="020F0502020204030204" pitchFamily="34" charset="0"/>
                <a:cs typeface="Calibri" panose="020F0502020204030204" pitchFamily="34" charset="0"/>
              </a:rPr>
              <a:t>To 1</a:t>
            </a:r>
            <a:r>
              <a:rPr lang="el-GR" sz="2200" dirty="0">
                <a:solidFill>
                  <a:schemeClr val="tx1"/>
                </a:solidFill>
                <a:latin typeface="Calibri" panose="020F0502020204030204" pitchFamily="34" charset="0"/>
                <a:cs typeface="Calibri" panose="020F0502020204030204" pitchFamily="34" charset="0"/>
              </a:rPr>
              <a:t>936, μια χρονιά που οι άνθρωποι ζουν ανέμελα, μικροί και μεγάλοι. Η Ζωή και ο Παναγιώτης βιάζονται να μεγαλώσουν. Πιστεύουν πως και οι μεγάλοι είναι το ίδιο ευτυχισμένοι σαν τα παιδιά. Βιάζονται. Α, δεν έχει. Πρέπει να παντρευτούν, φέτος, τώρα. Σκαρώνουν ένα γάμο... Παιδιά δεν είναι; Η Ζωή νύφη. Μα τα πράγματα θα εξελιχθούν κάπως αλλιώς... </a:t>
            </a:r>
          </a:p>
          <a:p>
            <a:pPr marL="0" indent="0">
              <a:buNone/>
            </a:pPr>
            <a:endParaRPr lang="el-GR" sz="2000" dirty="0">
              <a:solidFill>
                <a:schemeClr val="tx1"/>
              </a:solidFill>
              <a:latin typeface="Calibri" panose="020F0502020204030204" pitchFamily="34" charset="0"/>
              <a:cs typeface="Calibri" panose="020F0502020204030204" pitchFamily="34" charset="0"/>
            </a:endParaRPr>
          </a:p>
          <a:p>
            <a:pPr algn="just"/>
            <a:r>
              <a:rPr lang="el-GR" sz="2400" b="1" dirty="0">
                <a:solidFill>
                  <a:schemeClr val="tx1"/>
                </a:solidFill>
                <a:latin typeface="Calibri" panose="020F0502020204030204" pitchFamily="34" charset="0"/>
                <a:cs typeface="Calibri" panose="020F0502020204030204" pitchFamily="34" charset="0"/>
              </a:rPr>
              <a:t>Ο θησαυρός της Βαγίας</a:t>
            </a:r>
            <a:endParaRPr lang="en-US" sz="2400" b="1" dirty="0">
              <a:solidFill>
                <a:schemeClr val="tx1"/>
              </a:solidFill>
              <a:latin typeface="Calibri" panose="020F0502020204030204" pitchFamily="34" charset="0"/>
              <a:cs typeface="Calibri" panose="020F0502020204030204" pitchFamily="34" charset="0"/>
            </a:endParaRPr>
          </a:p>
          <a:p>
            <a:pPr marL="0" indent="0" algn="just">
              <a:buNone/>
            </a:pPr>
            <a:r>
              <a:rPr lang="el-GR" sz="2200" dirty="0">
                <a:solidFill>
                  <a:schemeClr val="tx1"/>
                </a:solidFill>
                <a:latin typeface="Calibri" panose="020F0502020204030204" pitchFamily="34" charset="0"/>
                <a:cs typeface="Calibri" panose="020F0502020204030204" pitchFamily="34" charset="0"/>
              </a:rPr>
              <a:t>Μια γνήσια περιπέτεια, όπου οι κυνηγοί του θησαυρού εδώ δεν είναι μεγάλοι, αλλά τα παιδιά. Ένας θησαυρός στην Αίγινα; Και μάλιστα στη Βαγία; Ναι, στη Βαγία, εκεί που είχε "παντρευτεί" δώδεκα χρονών τον Παναγιώτη, τότε, στα 1936. Τώρα η Ζωή είναι πάλι στην Αίγινα, όχι παιδί ανέμελο, όχι κορίτσι στην Κατοχή, μα μεγάλη, απλά μεγάλη. Καλοκαίρι σ' ένα ελληνικό νησί, καλοκαίρι με παιδιά. Καλοκαίρι μ' ένα θησαυρό που περιμένει να τον βρουν.</a:t>
            </a:r>
          </a:p>
          <a:p>
            <a:pPr marL="0" indent="0" algn="just">
              <a:buNone/>
            </a:pPr>
            <a:r>
              <a:rPr lang="el-GR" sz="2200" dirty="0">
                <a:solidFill>
                  <a:schemeClr val="tx1"/>
                </a:solidFill>
                <a:latin typeface="Calibri" panose="020F0502020204030204" pitchFamily="34" charset="0"/>
                <a:cs typeface="Calibri" panose="020F0502020204030204" pitchFamily="34" charset="0"/>
              </a:rPr>
              <a:t>Ένα από τα σύγχρονα "κλασικά" βιβλία για παιδιά και για νέους, όπου μαζί με την αναζήτηση του κρυμμένου θησαυρού έρχεται στην επιφάνεια το φως, η χαρά, η ανεμελιά, ο ήλιος της Ελλάδας. Και προσοχή - ένα ελληνικό βιβλίο περιπέτειας... </a:t>
            </a:r>
          </a:p>
        </p:txBody>
      </p:sp>
    </p:spTree>
    <p:extLst>
      <p:ext uri="{BB962C8B-B14F-4D97-AF65-F5344CB8AC3E}">
        <p14:creationId xmlns:p14="http://schemas.microsoft.com/office/powerpoint/2010/main" val="277071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8F3292-07F8-D62D-9267-5AFBFD029A04}"/>
              </a:ext>
            </a:extLst>
          </p:cNvPr>
          <p:cNvSpPr>
            <a:spLocks noGrp="1"/>
          </p:cNvSpPr>
          <p:nvPr>
            <p:ph type="title"/>
          </p:nvPr>
        </p:nvSpPr>
        <p:spPr>
          <a:xfrm>
            <a:off x="1349829" y="0"/>
            <a:ext cx="10154783" cy="946778"/>
          </a:xfrm>
        </p:spPr>
        <p:txBody>
          <a:bodyPr/>
          <a:lstStyle/>
          <a:p>
            <a:pPr algn="just"/>
            <a:r>
              <a:rPr lang="el-GR" b="1" i="1" dirty="0">
                <a:solidFill>
                  <a:schemeClr val="tx2">
                    <a:lumMod val="75000"/>
                  </a:schemeClr>
                </a:solidFill>
                <a:latin typeface="Calibri" panose="020F0502020204030204" pitchFamily="34" charset="0"/>
                <a:cs typeface="Calibri" panose="020F0502020204030204" pitchFamily="34" charset="0"/>
              </a:rPr>
              <a:t>Βιβλία της Ζώρζ Σαρή</a:t>
            </a:r>
          </a:p>
        </p:txBody>
      </p:sp>
      <p:sp>
        <p:nvSpPr>
          <p:cNvPr id="3" name="Θέση περιεχομένου 2">
            <a:extLst>
              <a:ext uri="{FF2B5EF4-FFF2-40B4-BE49-F238E27FC236}">
                <a16:creationId xmlns:a16="http://schemas.microsoft.com/office/drawing/2014/main" id="{77D5C1AB-F441-BFAB-E768-9E033AA1A01E}"/>
              </a:ext>
            </a:extLst>
          </p:cNvPr>
          <p:cNvSpPr>
            <a:spLocks noGrp="1"/>
          </p:cNvSpPr>
          <p:nvPr>
            <p:ph idx="1"/>
          </p:nvPr>
        </p:nvSpPr>
        <p:spPr>
          <a:xfrm>
            <a:off x="1567543" y="661851"/>
            <a:ext cx="9937069" cy="6196149"/>
          </a:xfrm>
        </p:spPr>
        <p:txBody>
          <a:bodyPr>
            <a:normAutofit/>
          </a:bodyPr>
          <a:lstStyle/>
          <a:p>
            <a:pPr algn="just"/>
            <a:r>
              <a:rPr lang="el-GR" sz="2200" b="1" dirty="0">
                <a:solidFill>
                  <a:schemeClr val="tx1"/>
                </a:solidFill>
                <a:latin typeface="Calibri" panose="020F0502020204030204" pitchFamily="34" charset="0"/>
                <a:cs typeface="Calibri" panose="020F0502020204030204" pitchFamily="34" charset="0"/>
              </a:rPr>
              <a:t>Το ψέμα </a:t>
            </a:r>
            <a:endParaRPr lang="en-US" sz="2200" b="1" dirty="0">
              <a:solidFill>
                <a:schemeClr val="tx1"/>
              </a:solidFill>
              <a:latin typeface="Calibri" panose="020F0502020204030204" pitchFamily="34" charset="0"/>
              <a:cs typeface="Calibri" panose="020F0502020204030204" pitchFamily="34" charset="0"/>
            </a:endParaRPr>
          </a:p>
          <a:p>
            <a:pPr marL="0" indent="0" algn="just">
              <a:buNone/>
            </a:pPr>
            <a:r>
              <a:rPr lang="el-GR" sz="2000" dirty="0">
                <a:solidFill>
                  <a:schemeClr val="tx1"/>
                </a:solidFill>
                <a:latin typeface="Calibri" panose="020F0502020204030204" pitchFamily="34" charset="0"/>
                <a:cs typeface="Calibri" panose="020F0502020204030204" pitchFamily="34" charset="0"/>
              </a:rPr>
              <a:t>Οι γονείς της Χριστίνας χωρίζουν και η μητέρα της αναγκάζεται να μετακομίσει στην Αθήνα από τη Θεσσαλονίκη, για να βρει δουλειά. Εκεί την περιμένει μια οικογένεια συγγενών της και τη βοηθά να πιάσει δουλειά ως θυρωρός σε πολυκατοικία, όπου και μένει σε ένα υπόγειο. Όταν η Χριστίνα πάει να βρει τη μητέρα της για να μείνει μαζί της, απογοητεύεται από το νέο της σπίτι και τον καινούριο τρόπο ζωής της. Έτσι, στο καινούριο της ακριβό σχολείο, όπου διδάσκει ο θείος της ο Γιώργος και εκείνη φοιτά δωρεάν, γνωρίζει νέους φίλους, αλλά διστάζει να τους «ανοιχτεί» και να τους πει την αλήθεια για ό,τι συμβαίνει στη ζωή της. Ακόμη και η ξαδέρφη της η Ρέα, την οποία γνωρίζει για πρώτη φορά, αγνοεί την αλήθεια, με αποτέλεσμα ορισμένες φορές να την αμφισβητεί. Η Χριστίνα γίνεται για πολλούς η «καινούρια», η «ψηλομύτα», η «απόμακρη», αλλά κερδίζει και έναν καλό φίλο, τον Αλέξη. Ο Αλέξης τη βοηθά να αποκτήσει ξανά τη χαμένη της ισορροπία, να αποκαταστήσει την εικόνα της, την εμπιστεύεται και την οδηγεί στην αποκάλυψη της αλήθειας.</a:t>
            </a:r>
          </a:p>
          <a:p>
            <a:pPr algn="just"/>
            <a:r>
              <a:rPr lang="el-GR" sz="2200" b="1" dirty="0">
                <a:solidFill>
                  <a:schemeClr val="tx1"/>
                </a:solidFill>
                <a:latin typeface="Calibri" panose="020F0502020204030204" pitchFamily="34" charset="0"/>
                <a:cs typeface="Calibri" panose="020F0502020204030204" pitchFamily="34" charset="0"/>
              </a:rPr>
              <a:t>Ε.Π</a:t>
            </a:r>
          </a:p>
          <a:p>
            <a:pPr marL="0" indent="0" algn="just">
              <a:buNone/>
            </a:pPr>
            <a:r>
              <a:rPr lang="el-GR" sz="2000" dirty="0">
                <a:solidFill>
                  <a:schemeClr val="tx1"/>
                </a:solidFill>
                <a:latin typeface="Calibri" panose="020F0502020204030204" pitchFamily="34" charset="0"/>
                <a:cs typeface="Calibri" panose="020F0502020204030204" pitchFamily="34" charset="0"/>
              </a:rPr>
              <a:t>Πριν από τον Β' Παγκόσμιο πόλεμο. Σ' ένα γυμνάσιο θηλέων. Μια διευθύντρια πολύ αυστηρή, μαθήτριες τολμηρές. Κάνουν αταξίες, ζαβολιές, τσακώνονται, φιλιώνουν, ονειρεύονται ένα αύριο γεμάτο χειροκροτήματα, κι ορκίζονται πως θα είναι ενωμένες </a:t>
            </a:r>
            <a:r>
              <a:rPr lang="el-GR" sz="2000" dirty="0" err="1">
                <a:solidFill>
                  <a:schemeClr val="tx1"/>
                </a:solidFill>
                <a:latin typeface="Calibri" panose="020F0502020204030204" pitchFamily="34" charset="0"/>
                <a:cs typeface="Calibri" panose="020F0502020204030204" pitchFamily="34" charset="0"/>
              </a:rPr>
              <a:t>πάντα.Τα</a:t>
            </a:r>
            <a:r>
              <a:rPr lang="el-GR" sz="2000" dirty="0">
                <a:solidFill>
                  <a:schemeClr val="tx1"/>
                </a:solidFill>
                <a:latin typeface="Calibri" panose="020F0502020204030204" pitchFamily="34" charset="0"/>
                <a:cs typeface="Calibri" panose="020F0502020204030204" pitchFamily="34" charset="0"/>
              </a:rPr>
              <a:t> χρόνια περνούν κι αυτές προχωρούν πάντα μαζί, αγαπημένες... </a:t>
            </a:r>
          </a:p>
          <a:p>
            <a:pPr algn="just"/>
            <a:endParaRPr lang="en-US" sz="2000" b="1" dirty="0">
              <a:solidFill>
                <a:schemeClr val="tx1"/>
              </a:solidFill>
              <a:latin typeface="Calibri" panose="020F0502020204030204" pitchFamily="34" charset="0"/>
              <a:cs typeface="Calibri" panose="020F0502020204030204" pitchFamily="34" charset="0"/>
            </a:endParaRPr>
          </a:p>
          <a:p>
            <a:pPr marL="0" indent="0" algn="just">
              <a:buNone/>
            </a:pPr>
            <a:endParaRPr lang="el-GR"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1687224"/>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100</TotalTime>
  <Words>1267</Words>
  <Application>Microsoft Office PowerPoint</Application>
  <PresentationFormat>Ευρεία οθόνη</PresentationFormat>
  <Paragraphs>34</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Century Gothic</vt:lpstr>
      <vt:lpstr>Wingdings 3</vt:lpstr>
      <vt:lpstr>Θρόισμα</vt:lpstr>
      <vt:lpstr>Ζώρζ Σαρή </vt:lpstr>
      <vt:lpstr>Η βιογραφία της </vt:lpstr>
      <vt:lpstr>Η σχέση της Ζώρζ Σαρή με την Άλκη Ζέη</vt:lpstr>
      <vt:lpstr>Το έργο της Ζώρζ Σαρή</vt:lpstr>
      <vt:lpstr>Βιβλία της Ζώρζ Σαρή</vt:lpstr>
      <vt:lpstr>Βιβλία της Ζώρζ Σαρή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Ζώρζ Σαρή </dc:title>
  <dc:creator>Iasonas</dc:creator>
  <cp:lastModifiedBy>maria theo</cp:lastModifiedBy>
  <cp:revision>4</cp:revision>
  <dcterms:created xsi:type="dcterms:W3CDTF">2023-12-03T18:19:48Z</dcterms:created>
  <dcterms:modified xsi:type="dcterms:W3CDTF">2023-12-04T15:34:58Z</dcterms:modified>
</cp:coreProperties>
</file>