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cec203d85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cec203d85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cec203d85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cec203d8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ccec203d85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ccec203d8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cec203d8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cec203d8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cec203d8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cec203d8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ccec203d8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ccec203d8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cec203d85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cec203d85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ccec203d85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ccec203d85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ccec203d8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ccec203d8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ccec203d85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ccec203d85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1.jpg"/><Relationship Id="rId5"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89800"/>
            <a:ext cx="9085776" cy="4942950"/>
          </a:xfrm>
          <a:prstGeom prst="rect">
            <a:avLst/>
          </a:prstGeom>
          <a:noFill/>
          <a:ln>
            <a:noFill/>
          </a:ln>
        </p:spPr>
      </p:pic>
      <p:sp>
        <p:nvSpPr>
          <p:cNvPr id="55" name="Google Shape;55;p13"/>
          <p:cNvSpPr txBox="1"/>
          <p:nvPr/>
        </p:nvSpPr>
        <p:spPr>
          <a:xfrm>
            <a:off x="1972200" y="1444025"/>
            <a:ext cx="6133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l" sz="2400">
                <a:solidFill>
                  <a:srgbClr val="00FFFF"/>
                </a:solidFill>
              </a:rPr>
              <a:t>ΤΟ ΠΡΩΤΟ ΛΟΥΛΟΥΔΙ ΤΗΣ ΑΝΟΙΞΗΣ</a:t>
            </a:r>
            <a:endParaRPr sz="2400">
              <a:solidFill>
                <a:srgbClr val="00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2"/>
          <p:cNvPicPr preferRelativeResize="0"/>
          <p:nvPr/>
        </p:nvPicPr>
        <p:blipFill>
          <a:blip r:embed="rId3">
            <a:alphaModFix/>
          </a:blip>
          <a:stretch>
            <a:fillRect/>
          </a:stretch>
        </p:blipFill>
        <p:spPr>
          <a:xfrm>
            <a:off x="152400" y="152400"/>
            <a:ext cx="8933373" cy="4933600"/>
          </a:xfrm>
          <a:prstGeom prst="rect">
            <a:avLst/>
          </a:prstGeom>
          <a:noFill/>
          <a:ln>
            <a:noFill/>
          </a:ln>
        </p:spPr>
      </p:pic>
      <p:sp>
        <p:nvSpPr>
          <p:cNvPr id="118" name="Google Shape;118;p22"/>
          <p:cNvSpPr txBox="1"/>
          <p:nvPr/>
        </p:nvSpPr>
        <p:spPr>
          <a:xfrm>
            <a:off x="1077675" y="645325"/>
            <a:ext cx="61338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l">
                <a:highlight>
                  <a:srgbClr val="00FF00"/>
                </a:highlight>
              </a:rPr>
              <a:t>Και όταν άνοιξε τα μάτια το επόμενο πρωί</a:t>
            </a:r>
            <a:endParaRPr>
              <a:highlight>
                <a:srgbClr val="00FF00"/>
              </a:highlight>
            </a:endParaRPr>
          </a:p>
          <a:p>
            <a:pPr indent="0" lvl="0" marL="0" rtl="0" algn="l">
              <a:spcBef>
                <a:spcPts val="0"/>
              </a:spcBef>
              <a:spcAft>
                <a:spcPts val="0"/>
              </a:spcAft>
              <a:buNone/>
            </a:pPr>
            <a:r>
              <a:rPr lang="el">
                <a:highlight>
                  <a:srgbClr val="00FF00"/>
                </a:highlight>
              </a:rPr>
              <a:t>ΘΕΕ ΜΟΥ τι χαρά ήτανε ετούτη στην ψυχή.</a:t>
            </a:r>
            <a:endParaRPr>
              <a:highlight>
                <a:srgbClr val="00FF00"/>
              </a:highlight>
            </a:endParaRPr>
          </a:p>
          <a:p>
            <a:pPr indent="0" lvl="0" marL="0" rtl="0" algn="l">
              <a:spcBef>
                <a:spcPts val="0"/>
              </a:spcBef>
              <a:spcAft>
                <a:spcPts val="0"/>
              </a:spcAft>
              <a:buNone/>
            </a:pPr>
            <a:r>
              <a:rPr lang="el">
                <a:highlight>
                  <a:srgbClr val="00FF00"/>
                </a:highlight>
              </a:rPr>
              <a:t>Το λιβάδι γέμισε μια θάλασσα λουλούδια</a:t>
            </a:r>
            <a:endParaRPr>
              <a:highlight>
                <a:srgbClr val="00FF00"/>
              </a:highlight>
            </a:endParaRPr>
          </a:p>
          <a:p>
            <a:pPr indent="0" lvl="0" marL="0" rtl="0" algn="l">
              <a:spcBef>
                <a:spcPts val="0"/>
              </a:spcBef>
              <a:spcAft>
                <a:spcPts val="0"/>
              </a:spcAft>
              <a:buNone/>
            </a:pPr>
            <a:r>
              <a:rPr lang="el">
                <a:highlight>
                  <a:srgbClr val="00FF00"/>
                </a:highlight>
              </a:rPr>
              <a:t>και τα πουλάκια αρχίσανε τα πιο γλυκά τραγούδια.</a:t>
            </a:r>
            <a:endParaRPr>
              <a:highlight>
                <a:srgbClr val="00FF00"/>
              </a:highlight>
            </a:endParaRPr>
          </a:p>
          <a:p>
            <a:pPr indent="0" lvl="0" marL="0" rtl="0" algn="l">
              <a:spcBef>
                <a:spcPts val="0"/>
              </a:spcBef>
              <a:spcAft>
                <a:spcPts val="0"/>
              </a:spcAft>
              <a:buNone/>
            </a:pPr>
            <a:r>
              <a:rPr lang="el">
                <a:highlight>
                  <a:srgbClr val="00FF00"/>
                </a:highlight>
              </a:rPr>
              <a:t>Μα το πιο γλυκό το πιο μελωδικό τραγούδι απ’όλα</a:t>
            </a:r>
            <a:endParaRPr>
              <a:highlight>
                <a:srgbClr val="00FF00"/>
              </a:highlight>
            </a:endParaRPr>
          </a:p>
          <a:p>
            <a:pPr indent="0" lvl="0" marL="0" rtl="0" algn="l">
              <a:spcBef>
                <a:spcPts val="0"/>
              </a:spcBef>
              <a:spcAft>
                <a:spcPts val="0"/>
              </a:spcAft>
              <a:buNone/>
            </a:pPr>
            <a:r>
              <a:rPr lang="el">
                <a:highlight>
                  <a:srgbClr val="00FF00"/>
                </a:highlight>
              </a:rPr>
              <a:t>το είπε εκείνο το μικρό λουλούδι που έψαχνε να βρει που είχαν πάει όλα,</a:t>
            </a:r>
            <a:endParaRPr>
              <a:highlight>
                <a:srgbClr val="00FF00"/>
              </a:highlight>
            </a:endParaRPr>
          </a:p>
          <a:p>
            <a:pPr indent="0" lvl="0" marL="0" rtl="0" algn="l">
              <a:spcBef>
                <a:spcPts val="0"/>
              </a:spcBef>
              <a:spcAft>
                <a:spcPts val="0"/>
              </a:spcAft>
              <a:buNone/>
            </a:pPr>
            <a:r>
              <a:rPr lang="el">
                <a:highlight>
                  <a:srgbClr val="00FF00"/>
                </a:highlight>
              </a:rPr>
              <a:t>γιατί ήταν μονάχο του στη νύχτα και τη μπόρα.</a:t>
            </a:r>
            <a:endParaRPr>
              <a:highlight>
                <a:srgbClr val="00FF00"/>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3"/>
          <p:cNvPicPr preferRelativeResize="0"/>
          <p:nvPr/>
        </p:nvPicPr>
        <p:blipFill>
          <a:blip r:embed="rId3">
            <a:alphaModFix/>
          </a:blip>
          <a:stretch>
            <a:fillRect/>
          </a:stretch>
        </p:blipFill>
        <p:spPr>
          <a:xfrm>
            <a:off x="1482350" y="152400"/>
            <a:ext cx="5718552" cy="4838701"/>
          </a:xfrm>
          <a:prstGeom prst="rect">
            <a:avLst/>
          </a:prstGeom>
          <a:noFill/>
          <a:ln>
            <a:noFill/>
          </a:ln>
        </p:spPr>
      </p:pic>
      <p:sp>
        <p:nvSpPr>
          <p:cNvPr id="124" name="Google Shape;124;p23"/>
          <p:cNvSpPr txBox="1"/>
          <p:nvPr/>
        </p:nvSpPr>
        <p:spPr>
          <a:xfrm>
            <a:off x="2078700" y="528200"/>
            <a:ext cx="502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l">
                <a:highlight>
                  <a:srgbClr val="274E13"/>
                </a:highlight>
              </a:rPr>
              <a:t>Το πρώτο λουλούδι της Ανοιξης…</a:t>
            </a:r>
            <a:r>
              <a:rPr lang="el"/>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52400" y="0"/>
            <a:ext cx="8991600" cy="4991101"/>
          </a:xfrm>
          <a:prstGeom prst="rect">
            <a:avLst/>
          </a:prstGeom>
          <a:noFill/>
          <a:ln>
            <a:noFill/>
          </a:ln>
        </p:spPr>
      </p:pic>
      <p:sp>
        <p:nvSpPr>
          <p:cNvPr id="61" name="Google Shape;61;p14"/>
          <p:cNvSpPr txBox="1"/>
          <p:nvPr/>
        </p:nvSpPr>
        <p:spPr>
          <a:xfrm>
            <a:off x="949900" y="198075"/>
            <a:ext cx="6133800" cy="7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62" name="Google Shape;62;p14"/>
          <p:cNvPicPr preferRelativeResize="0"/>
          <p:nvPr/>
        </p:nvPicPr>
        <p:blipFill>
          <a:blip r:embed="rId4">
            <a:alphaModFix/>
          </a:blip>
          <a:stretch>
            <a:fillRect/>
          </a:stretch>
        </p:blipFill>
        <p:spPr>
          <a:xfrm>
            <a:off x="2568550" y="3305475"/>
            <a:ext cx="1373724" cy="1098976"/>
          </a:xfrm>
          <a:prstGeom prst="rect">
            <a:avLst/>
          </a:prstGeom>
          <a:noFill/>
          <a:ln>
            <a:noFill/>
          </a:ln>
        </p:spPr>
      </p:pic>
      <p:sp>
        <p:nvSpPr>
          <p:cNvPr id="63" name="Google Shape;63;p14"/>
          <p:cNvSpPr txBox="1"/>
          <p:nvPr/>
        </p:nvSpPr>
        <p:spPr>
          <a:xfrm>
            <a:off x="1205475" y="304575"/>
            <a:ext cx="6133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l"/>
              <a:t>Κάποια μέρα σ’ένα λιβάδι άνθισε ένα λουλούδι.Ήταν μόνο και απορούσε</a:t>
            </a:r>
            <a:endParaRPr/>
          </a:p>
          <a:p>
            <a:pPr indent="0" lvl="0" marL="0" rtl="0" algn="l">
              <a:spcBef>
                <a:spcPts val="0"/>
              </a:spcBef>
              <a:spcAft>
                <a:spcPts val="0"/>
              </a:spcAft>
              <a:buClr>
                <a:schemeClr val="dk1"/>
              </a:buClr>
              <a:buSzPts val="1100"/>
              <a:buFont typeface="Arial"/>
              <a:buNone/>
            </a:pPr>
            <a:r>
              <a:rPr lang="el"/>
              <a:t>που να πήγαν όλα τα’άλλα.</a:t>
            </a:r>
            <a:endParaRPr/>
          </a:p>
          <a:p>
            <a:pPr indent="0" lvl="0" marL="0" rtl="0" algn="l">
              <a:spcBef>
                <a:spcPts val="0"/>
              </a:spcBef>
              <a:spcAft>
                <a:spcPts val="0"/>
              </a:spcAft>
              <a:buClr>
                <a:schemeClr val="dk1"/>
              </a:buClr>
              <a:buSzPts val="1100"/>
              <a:buFont typeface="Arial"/>
              <a:buNone/>
            </a:pPr>
            <a:r>
              <a:rPr lang="el"/>
              <a:t>Ποιόν μπορούσε να ρωτήσει;Ποιος θα του’δινε τη λύση για το που</a:t>
            </a:r>
            <a:endParaRPr/>
          </a:p>
          <a:p>
            <a:pPr indent="0" lvl="0" marL="0" rtl="0" algn="l">
              <a:spcBef>
                <a:spcPts val="0"/>
              </a:spcBef>
              <a:spcAft>
                <a:spcPts val="0"/>
              </a:spcAft>
              <a:buNone/>
            </a:pPr>
            <a:r>
              <a:rPr lang="el"/>
              <a:t>χαθήκαν όλα τα λουλούδια από τη φύση;</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126600" y="153838"/>
            <a:ext cx="8890800" cy="4835824"/>
          </a:xfrm>
          <a:prstGeom prst="rect">
            <a:avLst/>
          </a:prstGeom>
          <a:noFill/>
          <a:ln>
            <a:noFill/>
          </a:ln>
        </p:spPr>
      </p:pic>
      <p:pic>
        <p:nvPicPr>
          <p:cNvPr id="69" name="Google Shape;69;p15"/>
          <p:cNvPicPr preferRelativeResize="0"/>
          <p:nvPr/>
        </p:nvPicPr>
        <p:blipFill>
          <a:blip r:embed="rId4">
            <a:alphaModFix/>
          </a:blip>
          <a:stretch>
            <a:fillRect/>
          </a:stretch>
        </p:blipFill>
        <p:spPr>
          <a:xfrm>
            <a:off x="2291675" y="3328900"/>
            <a:ext cx="1574175" cy="1067100"/>
          </a:xfrm>
          <a:prstGeom prst="rect">
            <a:avLst/>
          </a:prstGeom>
          <a:noFill/>
          <a:ln>
            <a:noFill/>
          </a:ln>
        </p:spPr>
      </p:pic>
      <p:pic>
        <p:nvPicPr>
          <p:cNvPr id="70" name="Google Shape;70;p15"/>
          <p:cNvPicPr preferRelativeResize="0"/>
          <p:nvPr/>
        </p:nvPicPr>
        <p:blipFill>
          <a:blip r:embed="rId5">
            <a:alphaModFix/>
          </a:blip>
          <a:stretch>
            <a:fillRect/>
          </a:stretch>
        </p:blipFill>
        <p:spPr>
          <a:xfrm>
            <a:off x="660425" y="219375"/>
            <a:ext cx="1514099" cy="1390675"/>
          </a:xfrm>
          <a:prstGeom prst="rect">
            <a:avLst/>
          </a:prstGeom>
          <a:noFill/>
          <a:ln>
            <a:noFill/>
          </a:ln>
        </p:spPr>
      </p:pic>
      <p:sp>
        <p:nvSpPr>
          <p:cNvPr id="71" name="Google Shape;71;p15"/>
          <p:cNvSpPr txBox="1"/>
          <p:nvPr/>
        </p:nvSpPr>
        <p:spPr>
          <a:xfrm>
            <a:off x="2707000" y="443000"/>
            <a:ext cx="5910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l">
                <a:highlight>
                  <a:schemeClr val="accent1"/>
                </a:highlight>
              </a:rPr>
              <a:t>«Θα ρωτήσω το λαμπρό τον ήλιο που υπάρχει εκεί ψηλά και που ρίχνει φως ακόμα και σε σκοτεινή σπηλιά.»</a:t>
            </a:r>
            <a:endParaRPr>
              <a:highlight>
                <a:schemeClr val="accent1"/>
              </a:highlight>
            </a:endParaRPr>
          </a:p>
          <a:p>
            <a:pPr indent="0" lvl="0" marL="0" rtl="0" algn="l">
              <a:spcBef>
                <a:spcPts val="0"/>
              </a:spcBef>
              <a:spcAft>
                <a:spcPts val="0"/>
              </a:spcAft>
              <a:buClr>
                <a:schemeClr val="dk1"/>
              </a:buClr>
              <a:buSzPts val="1100"/>
              <a:buFont typeface="Arial"/>
              <a:buNone/>
            </a:pPr>
            <a:r>
              <a:rPr lang="el">
                <a:highlight>
                  <a:schemeClr val="accent1"/>
                </a:highlight>
              </a:rPr>
              <a:t>«Δε μπορώ να σ’απαντήσω και δεν ξέρω τι να πω,συννεφάκια με σκεπάζουν και μου κρύβουνε το φως.Δεν τα βλέπω όλα αλήθεια,κάποια μένουνε κρυφά.Δε ζητάς και απ’τα πουλάκια μήπως ρίξουν μια ματιά;»</a:t>
            </a:r>
            <a:endParaRPr>
              <a:highlight>
                <a:schemeClr val="accent1"/>
              </a:highlight>
            </a:endParaRPr>
          </a:p>
          <a:p>
            <a:pPr indent="0" lvl="0" marL="0" rtl="0" algn="l">
              <a:spcBef>
                <a:spcPts val="0"/>
              </a:spcBef>
              <a:spcAft>
                <a:spcPts val="0"/>
              </a:spcAft>
              <a:buNone/>
            </a:pPr>
            <a:r>
              <a:rPr lang="el">
                <a:highlight>
                  <a:schemeClr val="accent1"/>
                </a:highlight>
              </a:rPr>
              <a:t>Είπε ο ήλιος και εχάθη μες στη συννεφια.</a:t>
            </a:r>
            <a:endParaRPr>
              <a:highlight>
                <a:schemeClr val="accent1"/>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152400" y="152400"/>
            <a:ext cx="8837549" cy="4838701"/>
          </a:xfrm>
          <a:prstGeom prst="rect">
            <a:avLst/>
          </a:prstGeom>
          <a:noFill/>
          <a:ln>
            <a:noFill/>
          </a:ln>
        </p:spPr>
      </p:pic>
      <p:pic>
        <p:nvPicPr>
          <p:cNvPr id="77" name="Google Shape;77;p16"/>
          <p:cNvPicPr preferRelativeResize="0"/>
          <p:nvPr/>
        </p:nvPicPr>
        <p:blipFill>
          <a:blip r:embed="rId4">
            <a:alphaModFix/>
          </a:blip>
          <a:stretch>
            <a:fillRect/>
          </a:stretch>
        </p:blipFill>
        <p:spPr>
          <a:xfrm>
            <a:off x="1918950" y="3307600"/>
            <a:ext cx="1884901" cy="1386600"/>
          </a:xfrm>
          <a:prstGeom prst="rect">
            <a:avLst/>
          </a:prstGeom>
          <a:noFill/>
          <a:ln>
            <a:noFill/>
          </a:ln>
        </p:spPr>
      </p:pic>
      <p:pic>
        <p:nvPicPr>
          <p:cNvPr id="78" name="Google Shape;78;p16"/>
          <p:cNvPicPr preferRelativeResize="0"/>
          <p:nvPr/>
        </p:nvPicPr>
        <p:blipFill>
          <a:blip r:embed="rId5">
            <a:alphaModFix/>
          </a:blip>
          <a:stretch>
            <a:fillRect/>
          </a:stretch>
        </p:blipFill>
        <p:spPr>
          <a:xfrm>
            <a:off x="5497050" y="3307600"/>
            <a:ext cx="2140450" cy="1386601"/>
          </a:xfrm>
          <a:prstGeom prst="rect">
            <a:avLst/>
          </a:prstGeom>
          <a:noFill/>
          <a:ln>
            <a:noFill/>
          </a:ln>
        </p:spPr>
      </p:pic>
      <p:sp>
        <p:nvSpPr>
          <p:cNvPr id="79" name="Google Shape;79;p16"/>
          <p:cNvSpPr txBox="1"/>
          <p:nvPr/>
        </p:nvSpPr>
        <p:spPr>
          <a:xfrm>
            <a:off x="1184175" y="432350"/>
            <a:ext cx="61338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l">
                <a:highlight>
                  <a:schemeClr val="accent1"/>
                </a:highlight>
              </a:rPr>
              <a:t>«Θα ρωτήσω τα πουλάκια που πετούν κι αυτά ψηλά και που βλέπουνε ακόμα και με σύννεφα πυκνα»«Δε μπορώ να σ’απαντήσω και δε ξέρω τι να πω,τα φτερά μου με πονέσαν,θέλω να ξεκουραστώ.Πουθενά πάντως δεν είδα λουλουδάκι σαν εσένα ειν’περίεργο μ’αλήθεια μοιάζουν εξαφανισμένα!»είπε το πουλάκι και αποκοιμήθηκε σε κάτι κλαδιά σπασμένα.</a:t>
            </a:r>
            <a:endParaRPr>
              <a:highlight>
                <a:schemeClr val="accen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195000" y="152400"/>
            <a:ext cx="8890800" cy="4838701"/>
          </a:xfrm>
          <a:prstGeom prst="rect">
            <a:avLst/>
          </a:prstGeom>
          <a:noFill/>
          <a:ln>
            <a:noFill/>
          </a:ln>
        </p:spPr>
      </p:pic>
      <p:pic>
        <p:nvPicPr>
          <p:cNvPr id="85" name="Google Shape;85;p17"/>
          <p:cNvPicPr preferRelativeResize="0"/>
          <p:nvPr/>
        </p:nvPicPr>
        <p:blipFill>
          <a:blip r:embed="rId4">
            <a:alphaModFix/>
          </a:blip>
          <a:stretch>
            <a:fillRect/>
          </a:stretch>
        </p:blipFill>
        <p:spPr>
          <a:xfrm flipH="1">
            <a:off x="4572000" y="3573825"/>
            <a:ext cx="1446850" cy="849000"/>
          </a:xfrm>
          <a:prstGeom prst="rect">
            <a:avLst/>
          </a:prstGeom>
          <a:noFill/>
          <a:ln>
            <a:noFill/>
          </a:ln>
        </p:spPr>
      </p:pic>
      <p:sp>
        <p:nvSpPr>
          <p:cNvPr id="86" name="Google Shape;86;p17"/>
          <p:cNvSpPr txBox="1"/>
          <p:nvPr/>
        </p:nvSpPr>
        <p:spPr>
          <a:xfrm>
            <a:off x="1162875" y="613375"/>
            <a:ext cx="61338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l"/>
              <a:t>Μα ξάφνου αστραπές και μια βροντή</a:t>
            </a:r>
            <a:endParaRPr/>
          </a:p>
          <a:p>
            <a:pPr indent="0" lvl="0" marL="0" rtl="0" algn="l">
              <a:spcBef>
                <a:spcPts val="0"/>
              </a:spcBef>
              <a:spcAft>
                <a:spcPts val="0"/>
              </a:spcAft>
              <a:buClr>
                <a:schemeClr val="dk1"/>
              </a:buClr>
              <a:buSzPts val="1100"/>
              <a:buFont typeface="Arial"/>
              <a:buNone/>
            </a:pPr>
            <a:r>
              <a:rPr lang="el"/>
              <a:t>κάναν να ξεκινήσει μια δυνατή βροχή.</a:t>
            </a:r>
            <a:endParaRPr/>
          </a:p>
          <a:p>
            <a:pPr indent="0" lvl="0" marL="0" rtl="0" algn="l">
              <a:spcBef>
                <a:spcPts val="0"/>
              </a:spcBef>
              <a:spcAft>
                <a:spcPts val="0"/>
              </a:spcAft>
              <a:buClr>
                <a:schemeClr val="dk1"/>
              </a:buClr>
              <a:buSzPts val="1100"/>
              <a:buFont typeface="Arial"/>
              <a:buNone/>
            </a:pPr>
            <a:r>
              <a:rPr lang="el"/>
              <a:t>Το καημένο το λουλουδάκι δεν ήξερε πια τι να κάνει ,</a:t>
            </a:r>
            <a:endParaRPr/>
          </a:p>
          <a:p>
            <a:pPr indent="0" lvl="0" marL="0" rtl="0" algn="l">
              <a:spcBef>
                <a:spcPts val="0"/>
              </a:spcBef>
              <a:spcAft>
                <a:spcPts val="0"/>
              </a:spcAft>
              <a:buClr>
                <a:schemeClr val="dk1"/>
              </a:buClr>
              <a:buSzPts val="1100"/>
              <a:buFont typeface="Arial"/>
              <a:buNone/>
            </a:pPr>
            <a:r>
              <a:rPr lang="el"/>
              <a:t>κλάμα και απελπισία ένιωθε μόνο να το πιάνει.</a:t>
            </a:r>
            <a:endParaRPr/>
          </a:p>
          <a:p>
            <a:pPr indent="0" lvl="0" marL="0" rtl="0" algn="l">
              <a:spcBef>
                <a:spcPts val="0"/>
              </a:spcBef>
              <a:spcAft>
                <a:spcPts val="0"/>
              </a:spcAft>
              <a:buClr>
                <a:schemeClr val="dk1"/>
              </a:buClr>
              <a:buSzPts val="1100"/>
              <a:buFont typeface="Arial"/>
              <a:buNone/>
            </a:pPr>
            <a:r>
              <a:rPr lang="el"/>
              <a:t>Μια ιδέα του μπήκε τότε στο μυαλό</a:t>
            </a:r>
            <a:endParaRPr/>
          </a:p>
          <a:p>
            <a:pPr indent="0" lvl="0" marL="0" rtl="0" algn="l">
              <a:spcBef>
                <a:spcPts val="0"/>
              </a:spcBef>
              <a:spcAft>
                <a:spcPts val="0"/>
              </a:spcAft>
              <a:buClr>
                <a:schemeClr val="dk1"/>
              </a:buClr>
              <a:buSzPts val="1100"/>
              <a:buFont typeface="Arial"/>
              <a:buNone/>
            </a:pPr>
            <a:r>
              <a:rPr lang="el"/>
              <a:t>«θα ρωτήσω την τρομερή βροχή</a:t>
            </a:r>
            <a:endParaRPr/>
          </a:p>
          <a:p>
            <a:pPr indent="0" lvl="0" marL="0" rtl="0" algn="l">
              <a:spcBef>
                <a:spcPts val="0"/>
              </a:spcBef>
              <a:spcAft>
                <a:spcPts val="0"/>
              </a:spcAft>
              <a:buClr>
                <a:schemeClr val="dk1"/>
              </a:buClr>
              <a:buSzPts val="1100"/>
              <a:buFont typeface="Arial"/>
              <a:buNone/>
            </a:pPr>
            <a:r>
              <a:rPr lang="el"/>
              <a:t>που πέφτει με δύναμη πάνω στη γη</a:t>
            </a:r>
            <a:endParaRPr/>
          </a:p>
          <a:p>
            <a:pPr indent="0" lvl="0" marL="0" rtl="0" algn="l">
              <a:spcBef>
                <a:spcPts val="0"/>
              </a:spcBef>
              <a:spcAft>
                <a:spcPts val="0"/>
              </a:spcAft>
              <a:buClr>
                <a:schemeClr val="dk1"/>
              </a:buClr>
              <a:buSzPts val="1100"/>
              <a:buFont typeface="Arial"/>
              <a:buNone/>
            </a:pPr>
            <a:r>
              <a:rPr lang="el"/>
              <a:t>ρυάκια σχηματίζει που μπαίνουν παντου,</a:t>
            </a:r>
            <a:endParaRPr/>
          </a:p>
          <a:p>
            <a:pPr indent="0" lvl="0" marL="0" rtl="0" algn="l">
              <a:spcBef>
                <a:spcPts val="0"/>
              </a:spcBef>
              <a:spcAft>
                <a:spcPts val="0"/>
              </a:spcAft>
              <a:buNone/>
            </a:pPr>
            <a:r>
              <a:rPr lang="el"/>
              <a:t>δροσίζει ακόμα και τα χορτάρια του πιο ξερού αγρού».</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nvSpPr>
        <p:spPr>
          <a:xfrm>
            <a:off x="225750" y="155475"/>
            <a:ext cx="6133800" cy="7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92" name="Google Shape;92;p18"/>
          <p:cNvPicPr preferRelativeResize="0"/>
          <p:nvPr/>
        </p:nvPicPr>
        <p:blipFill>
          <a:blip r:embed="rId3">
            <a:alphaModFix/>
          </a:blip>
          <a:stretch>
            <a:fillRect/>
          </a:stretch>
        </p:blipFill>
        <p:spPr>
          <a:xfrm>
            <a:off x="-62975" y="48975"/>
            <a:ext cx="9206976" cy="4877275"/>
          </a:xfrm>
          <a:prstGeom prst="rect">
            <a:avLst/>
          </a:prstGeom>
          <a:noFill/>
          <a:ln>
            <a:noFill/>
          </a:ln>
        </p:spPr>
      </p:pic>
      <p:sp>
        <p:nvSpPr>
          <p:cNvPr id="93" name="Google Shape;93;p18"/>
          <p:cNvSpPr txBox="1"/>
          <p:nvPr/>
        </p:nvSpPr>
        <p:spPr>
          <a:xfrm>
            <a:off x="1003150" y="538850"/>
            <a:ext cx="61338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l"/>
              <a:t>«Δε μπορώ να σ’απαντήσω και δεν ξέρω τι να πω,</a:t>
            </a:r>
            <a:endParaRPr/>
          </a:p>
          <a:p>
            <a:pPr indent="0" lvl="0" marL="0" rtl="0" algn="l">
              <a:spcBef>
                <a:spcPts val="0"/>
              </a:spcBef>
              <a:spcAft>
                <a:spcPts val="0"/>
              </a:spcAft>
              <a:buClr>
                <a:schemeClr val="dk1"/>
              </a:buClr>
              <a:buSzPts val="1100"/>
              <a:buFont typeface="Arial"/>
              <a:buNone/>
            </a:pPr>
            <a:r>
              <a:rPr lang="el"/>
              <a:t>ακόμα και γω έχω κάποια μέρη που δε μπορώ να μπώ.</a:t>
            </a:r>
            <a:endParaRPr/>
          </a:p>
          <a:p>
            <a:pPr indent="0" lvl="0" marL="0" rtl="0" algn="l">
              <a:spcBef>
                <a:spcPts val="0"/>
              </a:spcBef>
              <a:spcAft>
                <a:spcPts val="0"/>
              </a:spcAft>
              <a:buClr>
                <a:schemeClr val="dk1"/>
              </a:buClr>
              <a:buSzPts val="1100"/>
              <a:buFont typeface="Arial"/>
              <a:buNone/>
            </a:pPr>
            <a:r>
              <a:rPr lang="el"/>
              <a:t>Μα η αλήθεια είναι πως όπου κι αν κύλησα μέχρι στιγμής,</a:t>
            </a:r>
            <a:endParaRPr/>
          </a:p>
          <a:p>
            <a:pPr indent="0" lvl="0" marL="0" rtl="0" algn="l">
              <a:spcBef>
                <a:spcPts val="0"/>
              </a:spcBef>
              <a:spcAft>
                <a:spcPts val="0"/>
              </a:spcAft>
              <a:buClr>
                <a:schemeClr val="dk1"/>
              </a:buClr>
              <a:buSzPts val="1100"/>
              <a:buFont typeface="Arial"/>
              <a:buNone/>
            </a:pPr>
            <a:r>
              <a:rPr lang="el"/>
              <a:t>λουλούδι άλλο δε βρήκα,πάψε να το ζητείς.»</a:t>
            </a:r>
            <a:endParaRPr/>
          </a:p>
          <a:p>
            <a:pPr indent="0" lvl="0" marL="0" rtl="0" algn="l">
              <a:spcBef>
                <a:spcPts val="0"/>
              </a:spcBef>
              <a:spcAft>
                <a:spcPts val="0"/>
              </a:spcAft>
              <a:buNone/>
            </a:pPr>
            <a:r>
              <a:rPr lang="el"/>
              <a:t>είπε η βροχή και η φωνή της χάθηκε από τη λάμψη μιας αστραπής.</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a:blip r:embed="rId3">
            <a:alphaModFix/>
          </a:blip>
          <a:stretch>
            <a:fillRect/>
          </a:stretch>
        </p:blipFill>
        <p:spPr>
          <a:xfrm>
            <a:off x="152400" y="152400"/>
            <a:ext cx="8922725" cy="4838701"/>
          </a:xfrm>
          <a:prstGeom prst="rect">
            <a:avLst/>
          </a:prstGeom>
          <a:noFill/>
          <a:ln>
            <a:noFill/>
          </a:ln>
        </p:spPr>
      </p:pic>
      <p:sp>
        <p:nvSpPr>
          <p:cNvPr id="99" name="Google Shape;99;p19"/>
          <p:cNvSpPr txBox="1"/>
          <p:nvPr/>
        </p:nvSpPr>
        <p:spPr>
          <a:xfrm>
            <a:off x="1098975" y="581450"/>
            <a:ext cx="61338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l"/>
              <a:t>Τι θα έκανε το λουλουδάκι;</a:t>
            </a:r>
            <a:endParaRPr/>
          </a:p>
          <a:p>
            <a:pPr indent="0" lvl="0" marL="0" rtl="0" algn="l">
              <a:spcBef>
                <a:spcPts val="0"/>
              </a:spcBef>
              <a:spcAft>
                <a:spcPts val="0"/>
              </a:spcAft>
              <a:buClr>
                <a:schemeClr val="dk1"/>
              </a:buClr>
              <a:buSzPts val="1100"/>
              <a:buFont typeface="Arial"/>
              <a:buNone/>
            </a:pPr>
            <a:r>
              <a:rPr lang="el"/>
              <a:t>Που θα έβρισκε μιαν άκρη;</a:t>
            </a:r>
            <a:endParaRPr/>
          </a:p>
          <a:p>
            <a:pPr indent="0" lvl="0" marL="0" rtl="0" algn="l">
              <a:spcBef>
                <a:spcPts val="0"/>
              </a:spcBef>
              <a:spcAft>
                <a:spcPts val="0"/>
              </a:spcAft>
              <a:buClr>
                <a:schemeClr val="dk1"/>
              </a:buClr>
              <a:buSzPts val="1100"/>
              <a:buFont typeface="Arial"/>
              <a:buNone/>
            </a:pPr>
            <a:r>
              <a:rPr lang="el"/>
              <a:t>«Μην ανησυχείς,ακούστηκε από κάπου μια φωνή γλυκιά</a:t>
            </a:r>
            <a:endParaRPr/>
          </a:p>
          <a:p>
            <a:pPr indent="0" lvl="0" marL="0" rtl="0" algn="l">
              <a:spcBef>
                <a:spcPts val="0"/>
              </a:spcBef>
              <a:spcAft>
                <a:spcPts val="0"/>
              </a:spcAft>
              <a:buClr>
                <a:schemeClr val="dk1"/>
              </a:buClr>
              <a:buSzPts val="1100"/>
              <a:buFont typeface="Arial"/>
              <a:buNone/>
            </a:pPr>
            <a:r>
              <a:rPr lang="el"/>
              <a:t>που έμοιαζε σαν γιατρικό μες στη καρδιά.</a:t>
            </a:r>
            <a:endParaRPr/>
          </a:p>
          <a:p>
            <a:pPr indent="0" lvl="0" marL="0" rtl="0" algn="l">
              <a:spcBef>
                <a:spcPts val="0"/>
              </a:spcBef>
              <a:spcAft>
                <a:spcPts val="0"/>
              </a:spcAft>
              <a:buClr>
                <a:schemeClr val="dk1"/>
              </a:buClr>
              <a:buSzPts val="1100"/>
              <a:buFont typeface="Arial"/>
              <a:buNone/>
            </a:pPr>
            <a:r>
              <a:rPr lang="el"/>
              <a:t>Όλα να δεις θα πανε καλά,</a:t>
            </a:r>
            <a:endParaRPr/>
          </a:p>
          <a:p>
            <a:pPr indent="0" lvl="0" marL="0" rtl="0" algn="l">
              <a:spcBef>
                <a:spcPts val="0"/>
              </a:spcBef>
              <a:spcAft>
                <a:spcPts val="0"/>
              </a:spcAft>
              <a:buClr>
                <a:schemeClr val="dk1"/>
              </a:buClr>
              <a:buSzPts val="1100"/>
              <a:buFont typeface="Arial"/>
              <a:buNone/>
            </a:pPr>
            <a:r>
              <a:rPr lang="el"/>
              <a:t>θα βρεις τη λύση στα ξαφνικά</a:t>
            </a:r>
            <a:endParaRPr/>
          </a:p>
          <a:p>
            <a:pPr indent="0" lvl="0" marL="0" rtl="0" algn="l">
              <a:spcBef>
                <a:spcPts val="0"/>
              </a:spcBef>
              <a:spcAft>
                <a:spcPts val="0"/>
              </a:spcAft>
              <a:buClr>
                <a:schemeClr val="dk1"/>
              </a:buClr>
              <a:buSzPts val="1100"/>
              <a:buFont typeface="Arial"/>
              <a:buNone/>
            </a:pPr>
            <a:r>
              <a:rPr lang="el"/>
              <a:t>και θα σου δώσει πολλή χαρά!»</a:t>
            </a:r>
            <a:endParaRPr/>
          </a:p>
          <a:p>
            <a:pPr indent="0" lvl="0" marL="0" rtl="0" algn="l">
              <a:spcBef>
                <a:spcPts val="0"/>
              </a:spcBef>
              <a:spcAft>
                <a:spcPts val="0"/>
              </a:spcAft>
              <a:buClr>
                <a:schemeClr val="dk1"/>
              </a:buClr>
              <a:buSzPts val="1100"/>
              <a:buFont typeface="Arial"/>
              <a:buNone/>
            </a:pPr>
            <a:r>
              <a:rPr lang="el"/>
              <a:t>είπε το ουράνιο τόξο και άπλωσε χρώματα πολλά στου ουρανού την</a:t>
            </a:r>
            <a:endParaRPr/>
          </a:p>
          <a:p>
            <a:pPr indent="0" lvl="0" marL="0" rtl="0" algn="l">
              <a:spcBef>
                <a:spcPts val="0"/>
              </a:spcBef>
              <a:spcAft>
                <a:spcPts val="0"/>
              </a:spcAft>
              <a:buNone/>
            </a:pPr>
            <a:r>
              <a:rPr lang="el"/>
              <a:t>αγκαλιά.</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0"/>
          <p:cNvPicPr preferRelativeResize="0"/>
          <p:nvPr/>
        </p:nvPicPr>
        <p:blipFill>
          <a:blip r:embed="rId3">
            <a:alphaModFix/>
          </a:blip>
          <a:stretch>
            <a:fillRect/>
          </a:stretch>
        </p:blipFill>
        <p:spPr>
          <a:xfrm>
            <a:off x="152400" y="152400"/>
            <a:ext cx="8858850" cy="4838700"/>
          </a:xfrm>
          <a:prstGeom prst="rect">
            <a:avLst/>
          </a:prstGeom>
          <a:noFill/>
          <a:ln>
            <a:noFill/>
          </a:ln>
        </p:spPr>
      </p:pic>
      <p:sp>
        <p:nvSpPr>
          <p:cNvPr id="105" name="Google Shape;105;p20"/>
          <p:cNvSpPr txBox="1"/>
          <p:nvPr/>
        </p:nvSpPr>
        <p:spPr>
          <a:xfrm>
            <a:off x="1418450" y="837025"/>
            <a:ext cx="61338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l"/>
              <a:t>Μα το λουλούδι μονάχα σκεφτόταν</a:t>
            </a:r>
            <a:endParaRPr/>
          </a:p>
          <a:p>
            <a:pPr indent="0" lvl="0" marL="0" rtl="0" algn="l">
              <a:spcBef>
                <a:spcPts val="0"/>
              </a:spcBef>
              <a:spcAft>
                <a:spcPts val="0"/>
              </a:spcAft>
              <a:buClr>
                <a:schemeClr val="dk1"/>
              </a:buClr>
              <a:buSzPts val="1100"/>
              <a:buFont typeface="Arial"/>
              <a:buNone/>
            </a:pPr>
            <a:r>
              <a:rPr lang="el"/>
              <a:t>πως θα’βγαζε τη νύχτα με το σκοτάδι που φοβόταν.</a:t>
            </a:r>
            <a:endParaRPr/>
          </a:p>
          <a:p>
            <a:pPr indent="0" lvl="0" marL="0" rtl="0" algn="l">
              <a:spcBef>
                <a:spcPts val="0"/>
              </a:spcBef>
              <a:spcAft>
                <a:spcPts val="0"/>
              </a:spcAft>
              <a:buClr>
                <a:schemeClr val="dk1"/>
              </a:buClr>
              <a:buSzPts val="1100"/>
              <a:buFont typeface="Arial"/>
              <a:buNone/>
            </a:pPr>
            <a:r>
              <a:rPr lang="el"/>
              <a:t>«Μη τρέμεις,μη φοβάσαι</a:t>
            </a:r>
            <a:endParaRPr/>
          </a:p>
          <a:p>
            <a:pPr indent="0" lvl="0" marL="0" rtl="0" algn="l">
              <a:spcBef>
                <a:spcPts val="0"/>
              </a:spcBef>
              <a:spcAft>
                <a:spcPts val="0"/>
              </a:spcAft>
              <a:buClr>
                <a:schemeClr val="dk1"/>
              </a:buClr>
              <a:buSzPts val="1100"/>
              <a:buFont typeface="Arial"/>
              <a:buNone/>
            </a:pPr>
            <a:r>
              <a:rPr lang="el"/>
              <a:t>που είσαι μόνο σου καθόλου μη λυπάσαι</a:t>
            </a:r>
            <a:endParaRPr/>
          </a:p>
          <a:p>
            <a:pPr indent="0" lvl="0" marL="0" rtl="0" algn="l">
              <a:spcBef>
                <a:spcPts val="0"/>
              </a:spcBef>
              <a:spcAft>
                <a:spcPts val="0"/>
              </a:spcAft>
              <a:buClr>
                <a:schemeClr val="dk1"/>
              </a:buClr>
              <a:buSzPts val="1100"/>
              <a:buFont typeface="Arial"/>
              <a:buNone/>
            </a:pPr>
            <a:r>
              <a:rPr lang="el"/>
              <a:t>τ’αστέρια,το φεγγάρι θα σου κρατάνε συντροφιά όλο το βράδυ</a:t>
            </a:r>
            <a:endParaRPr/>
          </a:p>
          <a:p>
            <a:pPr indent="0" lvl="0" marL="0" rtl="0" algn="l">
              <a:spcBef>
                <a:spcPts val="0"/>
              </a:spcBef>
              <a:spcAft>
                <a:spcPts val="0"/>
              </a:spcAft>
              <a:buClr>
                <a:schemeClr val="dk1"/>
              </a:buClr>
              <a:buSzPts val="1100"/>
              <a:buFont typeface="Arial"/>
              <a:buNone/>
            </a:pPr>
            <a:r>
              <a:rPr lang="el"/>
              <a:t>και όταν θα έρθει το πρωί λουλούδια θα γεμίσει το λιβάδι».</a:t>
            </a:r>
            <a:endParaRPr/>
          </a:p>
          <a:p>
            <a:pPr indent="0" lvl="0" marL="0" rtl="0" algn="l">
              <a:spcBef>
                <a:spcPts val="0"/>
              </a:spcBef>
              <a:spcAft>
                <a:spcPts val="0"/>
              </a:spcAft>
              <a:buClr>
                <a:schemeClr val="dk1"/>
              </a:buClr>
              <a:buSzPts val="1100"/>
              <a:buFont typeface="Arial"/>
              <a:buNone/>
            </a:pPr>
            <a:r>
              <a:rPr lang="el"/>
              <a:t>Mα που τα ξέρει όλα το ουράνιο τόξο;</a:t>
            </a:r>
            <a:endParaRPr/>
          </a:p>
          <a:p>
            <a:pPr indent="0" lvl="0" marL="0" rtl="0" algn="l">
              <a:spcBef>
                <a:spcPts val="0"/>
              </a:spcBef>
              <a:spcAft>
                <a:spcPts val="0"/>
              </a:spcAft>
              <a:buClr>
                <a:schemeClr val="dk1"/>
              </a:buClr>
              <a:buSzPts val="1100"/>
              <a:buFont typeface="Arial"/>
              <a:buNone/>
            </a:pPr>
            <a:r>
              <a:rPr lang="el"/>
              <a:t>Ίσως γιατί με χρώματα και μυρωδιές γεμίζει όλο τον κόσμο.</a:t>
            </a:r>
            <a:endParaRPr/>
          </a:p>
          <a:p>
            <a:pPr indent="0" lvl="0" marL="0" rtl="0" algn="l">
              <a:spcBef>
                <a:spcPts val="0"/>
              </a:spcBef>
              <a:spcAft>
                <a:spcPts val="0"/>
              </a:spcAft>
              <a:buClr>
                <a:schemeClr val="dk1"/>
              </a:buClr>
              <a:buSzPts val="1100"/>
              <a:buFont typeface="Arial"/>
              <a:buNone/>
            </a:pPr>
            <a:r>
              <a:rPr lang="el"/>
              <a:t>Αλήθεια τι όμορφα που μοιάζουν όλα μετά τη βροχή,</a:t>
            </a:r>
            <a:endParaRPr/>
          </a:p>
          <a:p>
            <a:pPr indent="0" lvl="0" marL="0" rtl="0" algn="l">
              <a:spcBef>
                <a:spcPts val="0"/>
              </a:spcBef>
              <a:spcAft>
                <a:spcPts val="0"/>
              </a:spcAft>
              <a:buNone/>
            </a:pPr>
            <a:r>
              <a:rPr lang="el"/>
              <a:t>παίρνουνε χρώμα και οσμή όλοι οι ήχοι μα κι η σιωπή.</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1"/>
          <p:cNvPicPr preferRelativeResize="0"/>
          <p:nvPr/>
        </p:nvPicPr>
        <p:blipFill>
          <a:blip r:embed="rId3">
            <a:alphaModFix/>
          </a:blip>
          <a:stretch>
            <a:fillRect/>
          </a:stretch>
        </p:blipFill>
        <p:spPr>
          <a:xfrm>
            <a:off x="152400" y="152400"/>
            <a:ext cx="8901451" cy="4838700"/>
          </a:xfrm>
          <a:prstGeom prst="rect">
            <a:avLst/>
          </a:prstGeom>
          <a:noFill/>
          <a:ln>
            <a:noFill/>
          </a:ln>
        </p:spPr>
      </p:pic>
      <p:sp>
        <p:nvSpPr>
          <p:cNvPr id="111" name="Google Shape;111;p21"/>
          <p:cNvSpPr txBox="1"/>
          <p:nvPr/>
        </p:nvSpPr>
        <p:spPr>
          <a:xfrm>
            <a:off x="1418450" y="687925"/>
            <a:ext cx="6133800" cy="7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2" name="Google Shape;112;p21"/>
          <p:cNvSpPr txBox="1"/>
          <p:nvPr/>
        </p:nvSpPr>
        <p:spPr>
          <a:xfrm>
            <a:off x="1205475" y="2019075"/>
            <a:ext cx="6133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l">
                <a:highlight>
                  <a:srgbClr val="D9D9D9"/>
                </a:highlight>
              </a:rPr>
              <a:t>Περάσανε καλά το βράδυ όλο,</a:t>
            </a:r>
            <a:endParaRPr>
              <a:highlight>
                <a:srgbClr val="D9D9D9"/>
              </a:highlight>
            </a:endParaRPr>
          </a:p>
          <a:p>
            <a:pPr indent="0" lvl="0" marL="0" rtl="0" algn="l">
              <a:spcBef>
                <a:spcPts val="0"/>
              </a:spcBef>
              <a:spcAft>
                <a:spcPts val="0"/>
              </a:spcAft>
              <a:buClr>
                <a:schemeClr val="dk1"/>
              </a:buClr>
              <a:buSzPts val="1100"/>
              <a:buFont typeface="Arial"/>
              <a:buNone/>
            </a:pPr>
            <a:r>
              <a:rPr lang="el">
                <a:highlight>
                  <a:srgbClr val="D9D9D9"/>
                </a:highlight>
              </a:rPr>
              <a:t>το λουλουδάκι,το φεγγάρι,τ’αστεράκια και η κουκουβάγια με τις γνώσεις</a:t>
            </a:r>
            <a:endParaRPr>
              <a:highlight>
                <a:srgbClr val="D9D9D9"/>
              </a:highlight>
            </a:endParaRPr>
          </a:p>
          <a:p>
            <a:pPr indent="0" lvl="0" marL="0" rtl="0" algn="l">
              <a:spcBef>
                <a:spcPts val="0"/>
              </a:spcBef>
              <a:spcAft>
                <a:spcPts val="0"/>
              </a:spcAft>
              <a:buNone/>
            </a:pPr>
            <a:r>
              <a:rPr lang="el">
                <a:highlight>
                  <a:srgbClr val="D9D9D9"/>
                </a:highlight>
              </a:rPr>
              <a:t>που του έδωσε για δώρο.</a:t>
            </a:r>
            <a:endParaRPr>
              <a:highlight>
                <a:srgbClr val="D9D9D9"/>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