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92" d="100"/>
          <a:sy n="92" d="100"/>
        </p:scale>
        <p:origin x="30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57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(σελ. 62–63).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(ορισμός &amp; γενική περιγραφή).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(λίστα 5 σταδίων).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(Σχήμα 2: Νοσηλευτική διεργασία).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(περιγραφή 1ου σταδίου).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(ανάλυση ευρημάτων &amp; ορισμός νοσηλευτικής διάγνωσης).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(στοιχεία προγραμματισμού).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(περιγραφή εφαρμογής &amp; αξιολόγησης).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Παρεχόμενες φωτογραφίες βιβλίου από τον χρήστη (ενότητα: Νοσηλευτικό ιστορικό &amp; μέρη).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AFE"/>
          </a:solidFill>
          <a:ln w="12700">
            <a:solidFill>
              <a:srgbClr val="F7FAFE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731520" y="228600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Βασική Νοσηλευτική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10789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Νοσηλευτής και ο Άρρωστος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057400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Νοσηλευτική διεργασία &amp; Νοσηλευτικό ιστορικό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731520" y="2834640"/>
            <a:ext cx="1078992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1097280" y="306324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38862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Νοσηλευτική διεργασία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είναι;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822960" y="1280160"/>
            <a:ext cx="1097280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97280" y="1481328"/>
            <a:ext cx="104241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νοσηλευτική διεργασία (σύμφωνα με την Π.Ο.Υ.) είναι μια συστηματική μέθοδος παροχής προγραμματισμένης και ολοκληρωμένης νοσηλευτικής φροντίδας στον άρρωστο.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3337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Κύρια ιδέα: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22960" y="3794760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Συλλέγω στοιχεία → τα ερμηνεύω → σχεδιάζω φροντίδα → την εφαρμόζω → αξιολογώ και αναθεωρώ.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Λειτουργεί κυκλικά: τα αποτελέσματα οδηγούν σε νέα εκτίμηση.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3F6FA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Text 8"/>
          <p:cNvSpPr/>
          <p:nvPr/>
        </p:nvSpPr>
        <p:spPr>
          <a:xfrm>
            <a:off x="548640" y="6601968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Ενότητα: Ο Νοσηλευτής και ο Άρρωστος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5 στάδια της νοσηλευτικής διεργασίας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Στάδια: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822960" y="1325880"/>
            <a:ext cx="10972800" cy="5074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97280" y="1600200"/>
            <a:ext cx="104241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Εκτίμηση της κατάστασης του αρρώστου</a:t>
            </a:r>
            <a:endParaRPr lang="en-US" sz="22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Ανάλυση των ευρημάτων</a:t>
            </a:r>
            <a:endParaRPr lang="en-US" sz="22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Προγραμματισμός της νοσηλευτικής φροντίδας</a:t>
            </a:r>
            <a:endParaRPr lang="en-US" sz="22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Εφαρμογή του προγράμματος νοσηλευτικής φροντίδας</a:t>
            </a:r>
            <a:endParaRPr lang="en-US" sz="22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5) Αξιολόγηση των αποτελεσμάτων της νοσηλευτικής φροντίδας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3F6FA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548640" y="6601968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Σημείωση: Τα στάδια εφαρμόζονται ως κύκλος (συνεχής βελτίωση).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Κυκλικό μοντέλο νοσηλευτικής διεργασίας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64228" y="1325880"/>
            <a:ext cx="3063240" cy="86868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FB7D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4701388" y="1435608"/>
            <a:ext cx="278892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Εκτίμηση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κατάστασης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823960" y="2743200"/>
            <a:ext cx="3063240" cy="86868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FB7D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8961120" y="2852928"/>
            <a:ext cx="278892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Ανάλυση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ευρημάτων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64228" y="4160520"/>
            <a:ext cx="3063240" cy="86868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FB7D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4701388" y="4270248"/>
            <a:ext cx="278892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Προγραμματισμός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φροντίδας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20040" y="4160520"/>
            <a:ext cx="3063240" cy="86868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FB7D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457200" y="4270248"/>
            <a:ext cx="278892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Εφαρμογή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προγράμματος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20040" y="2743200"/>
            <a:ext cx="3063240" cy="86868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FB7D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3" name="Text 11"/>
          <p:cNvSpPr/>
          <p:nvPr/>
        </p:nvSpPr>
        <p:spPr>
          <a:xfrm>
            <a:off x="457200" y="2852928"/>
            <a:ext cx="278892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Αξιολόγηση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αποτελεσμάτων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627468" y="1760220"/>
            <a:ext cx="1196492" cy="1417320"/>
          </a:xfrm>
          <a:prstGeom prst="line">
            <a:avLst/>
          </a:prstGeom>
          <a:noFill/>
          <a:ln w="25400">
            <a:solidFill>
              <a:srgbClr val="1F4E79"/>
            </a:solidFill>
            <a:prstDash val="solid"/>
            <a:tailEnd type="triangle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3"/>
          <p:cNvSpPr/>
          <p:nvPr/>
        </p:nvSpPr>
        <p:spPr>
          <a:xfrm>
            <a:off x="10355580" y="3611880"/>
            <a:ext cx="0" cy="548640"/>
          </a:xfrm>
          <a:prstGeom prst="line">
            <a:avLst/>
          </a:prstGeom>
          <a:noFill/>
          <a:ln w="25400">
            <a:solidFill>
              <a:srgbClr val="1F4E79"/>
            </a:solidFill>
            <a:prstDash val="solid"/>
            <a:tailEnd type="triangle"/>
          </a:ln>
        </p:spPr>
        <p:txBody>
          <a:bodyPr/>
          <a:lstStyle/>
          <a:p>
            <a:endParaRPr lang="el-GR"/>
          </a:p>
        </p:txBody>
      </p:sp>
      <p:sp>
        <p:nvSpPr>
          <p:cNvPr id="16" name="Shape 14"/>
          <p:cNvSpPr/>
          <p:nvPr/>
        </p:nvSpPr>
        <p:spPr>
          <a:xfrm>
            <a:off x="4564228" y="4594860"/>
            <a:ext cx="0" cy="0"/>
          </a:xfrm>
          <a:prstGeom prst="line">
            <a:avLst/>
          </a:prstGeom>
          <a:noFill/>
          <a:ln w="25400">
            <a:solidFill>
              <a:srgbClr val="1F4E79"/>
            </a:solidFill>
            <a:prstDash val="solid"/>
            <a:tailEnd type="triangle"/>
          </a:ln>
        </p:spPr>
        <p:txBody>
          <a:bodyPr/>
          <a:lstStyle/>
          <a:p>
            <a:endParaRPr lang="el-GR"/>
          </a:p>
        </p:txBody>
      </p:sp>
      <p:sp>
        <p:nvSpPr>
          <p:cNvPr id="17" name="Shape 15"/>
          <p:cNvSpPr/>
          <p:nvPr/>
        </p:nvSpPr>
        <p:spPr>
          <a:xfrm>
            <a:off x="1851660" y="4160520"/>
            <a:ext cx="0" cy="0"/>
          </a:xfrm>
          <a:prstGeom prst="line">
            <a:avLst/>
          </a:prstGeom>
          <a:noFill/>
          <a:ln w="25400">
            <a:solidFill>
              <a:srgbClr val="1F4E79"/>
            </a:solidFill>
            <a:prstDash val="solid"/>
            <a:tailEnd type="triangle"/>
          </a:ln>
        </p:spPr>
        <p:txBody>
          <a:bodyPr/>
          <a:lstStyle/>
          <a:p>
            <a:endParaRPr lang="el-GR"/>
          </a:p>
        </p:txBody>
      </p:sp>
      <p:sp>
        <p:nvSpPr>
          <p:cNvPr id="18" name="Shape 16"/>
          <p:cNvSpPr/>
          <p:nvPr/>
        </p:nvSpPr>
        <p:spPr>
          <a:xfrm>
            <a:off x="3383280" y="3177540"/>
            <a:ext cx="1180948" cy="0"/>
          </a:xfrm>
          <a:prstGeom prst="line">
            <a:avLst/>
          </a:prstGeom>
          <a:noFill/>
          <a:ln w="25400">
            <a:solidFill>
              <a:srgbClr val="1F4E79"/>
            </a:solidFill>
            <a:prstDash val="solid"/>
            <a:tailEnd type="triangle"/>
          </a:ln>
        </p:spPr>
        <p:txBody>
          <a:bodyPr/>
          <a:lstStyle/>
          <a:p>
            <a:endParaRPr lang="el-GR"/>
          </a:p>
        </p:txBody>
      </p:sp>
      <p:sp>
        <p:nvSpPr>
          <p:cNvPr id="19" name="Text 17"/>
          <p:cNvSpPr/>
          <p:nvPr/>
        </p:nvSpPr>
        <p:spPr>
          <a:xfrm>
            <a:off x="822960" y="5715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διαδικασία είναι δυναμική: η αξιολόγηση οδηγεί σε νέα εκτίμηση.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3F6FA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548640" y="6601968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Σχήμα (αναπαράσταση) βασισμένο στο δοθέν διάγραμμα.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1ο στάδιο: Εκτίμηση της κατάστασης του αρρώστου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Στόχος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143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Οργανωμένη και σκόπιμη συλλογή πληροφοριών για την κατάσταση υγείας.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18288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Πηγές δεδομένων (ενδεικτικά):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240280"/>
            <a:ext cx="109728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Νοσηλευτικό ιστορικό και επικοινωνία με τον άρρωστο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Κλινική εξέταση / παρατήρηση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Μελέτη φακέλου υγείας (ιατρικό ιστορικό, προηγούμενα νοσήματα)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Εργαστηριακά και λοιπά διαγνωστικά ευρήματα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Πληροφορίες από οικογένεια/οικείους (όπου χρειάζεται)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Συνεργασία με τη θεραπευτική ομάδα (νοσηλευτές, γιατρούς, άλλους επαγγελματίες)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3F6FA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548640" y="6601968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ποιότητα της εκτίμησης επηρεάζει όλα τα επόμενα στάδια.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2ο στάδιο: Ανάλυση των ευρημάτων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γίνεται σε αυτό το στάδιο;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2344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δεδομένα αναλύονται και ομαδοποιούνται.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Καθορίζονται νοσηλευτικές ανάγκες ή τίθεται νοσηλευτική διάγνωση.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2697480"/>
            <a:ext cx="10972800" cy="1463040"/>
          </a:xfrm>
          <a:prstGeom prst="rect">
            <a:avLst/>
          </a:prstGeom>
          <a:solidFill>
            <a:srgbClr val="FFF8E6"/>
          </a:solidFill>
          <a:ln w="12700">
            <a:solidFill>
              <a:srgbClr val="F2D58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1097280" y="2788920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7A4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Νοσηλευτική διάγνωση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3127248"/>
            <a:ext cx="104241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Διατύπωση πραγματικών ή πιθανών προβλημάτων υγείας του συγκεκριμένου αρρώστου, με την αιτιολόγηση και τα αποδεικτικά δεδομένα.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448056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Μετάβαση στο επόμενο βήμα: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22960" y="4800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συμπεράσματα της ανάλυσης αποτελούν τη βάση για τον προγραμματισμό της φροντίδας.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3F6FA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548640" y="6601968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Σημείωση: Σαφή δεδομένα → σαφέστερο σχέδιο φροντίδας.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3ο στάδιο: Προγραμματισμός νοσηλευτικής φροντίδας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Σκοπός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143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Οργάνωση της φροντίδας του αρρώστου με βάση τις ανάγκες/διαγνώσεις.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18745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Κατά τον προγραμματισμό: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286000"/>
            <a:ext cx="109728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Ταξινομούνται τα προβλήματα του αρρώστου.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Διατυπώνονται νοσηλευτικοί σκοποί με επίκεντρο τον άρρωστο.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Καθορίζονται νοσηλευτικές παρεμβάσεις για επίτευξη των σκοπών.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Ορίζονται κριτήρια αξιολόγησης των αποτελεσμάτων.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6172200"/>
            <a:ext cx="10972800" cy="457200"/>
          </a:xfrm>
          <a:prstGeom prst="rect">
            <a:avLst/>
          </a:prstGeom>
          <a:solidFill>
            <a:srgbClr val="EAF2FB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626364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Έξοδος σταδίου: Ένα σαφές, ρεαλιστικό και μετρήσιμο σχέδιο φροντίδας.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4ο–5ο στάδιο: Εφαρμογή &amp; Αξιολόγηση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4ο στάδιο — Εφαρμογή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114300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Υλοποίηση του σχεδίου με εξατομικευμένη φροντίδα, λαμβάνοντας υπόψη όλες τις ανάγκες του αρρώστου. Ο ρόλος του νοσηλευτή μπορεί να περιλαμβάνει και εκπαίδευση υγείας.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2331720"/>
            <a:ext cx="10972800" cy="0"/>
          </a:xfrm>
          <a:prstGeom prst="line">
            <a:avLst/>
          </a:prstGeom>
          <a:noFill/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822960" y="25146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5ο στάδιο — Αξιολόγηση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22960" y="2880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Περιλαμβάνει: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200400"/>
            <a:ext cx="109728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Έλεγχο της προόδου προς ανάρρωση με βάση τους στόχους και τα κριτήρια που τέθηκαν.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Εντοπισμό σημείων όπου το πρόγραμμα φροντίδας χρειάζεται τροποποίηση ή αναθεώρηση.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822960" y="6263640"/>
            <a:ext cx="10972800" cy="457200"/>
          </a:xfrm>
          <a:prstGeom prst="rect">
            <a:avLst/>
          </a:prstGeom>
          <a:solidFill>
            <a:srgbClr val="FFF1F2"/>
          </a:solidFill>
          <a:ln w="12700">
            <a:solidFill>
              <a:srgbClr val="F4C2C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1005840" y="6355080"/>
            <a:ext cx="10607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8A1F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Αποτέλεσμα: απόφαση για συνέχιση, τροποποίηση ή νέα εκτίμηση.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Νοσηλευτικό ιστορικό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7772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Σημασία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188720"/>
            <a:ext cx="109728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Αποτελεί βασικό μέρος της νοσηλείας και της εκτίμησης της κατάστασης υγείας.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πληροφορίες είναι πολύτιμες και καθοδηγούν τα επόμενα βήματα φροντίδας.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606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Πώς λαμβάνεται;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301752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 περιβάλλον ευχάριστο και φιλικό προς τον άρρωστο.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στόχο να κερδηθεί η εμπιστοσύνη του αρρώστου μέσω επικοινωνίας.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Όπου χρειάζεται, ζητούνται πληροφορίες και από την οικογένεια/οικείους.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4892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Κύρια μέρη (ενδεικτικά):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822960" y="530352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Δημογραφικά στοιχεία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Ιστορικό της παρούσας νόσου (λόγος προσέλευσης/νοσηλείας)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Ατομικό/παρελθοντικό ιστορικό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Ψυχοκοινωνικό ιστορικό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3F6FA"/>
          </a:solidFill>
          <a:ln w="12700">
            <a:solidFill>
              <a:srgbClr val="D9E2E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548640" y="6601968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πεδία μπορεί να διαφέρουν ανάλογα με το είδος της μονάδας/νοσοκομείου.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762</Words>
  <Application>Microsoft Office PowerPoint</Application>
  <PresentationFormat>Ευρεία οθόνη</PresentationFormat>
  <Paragraphs>100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Νοσηλευτική διεργασία &amp; Νοσηλευτικό ιστορικό</dc:title>
  <dc:subject>Βασική Νοσηλευτική</dc:subject>
  <dc:creator>ChatGPT</dc:creator>
  <cp:lastModifiedBy>Maria Kosti</cp:lastModifiedBy>
  <cp:revision>2</cp:revision>
  <dcterms:created xsi:type="dcterms:W3CDTF">2026-02-18T22:39:36Z</dcterms:created>
  <dcterms:modified xsi:type="dcterms:W3CDTF">2026-02-19T17:16:57Z</dcterms:modified>
</cp:coreProperties>
</file>