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Raleway Bold" pitchFamily="2" charset="0"/>
      <p:regular r:id="rId34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Bold" panose="02000000000000000000" pitchFamily="2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51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25.02.2026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e-me.edu.gr/wp-admin/admin-ajax.php?action=h5p_embed&amp;id=157670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h.gr/makosti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h.gr/makosti/category/noshleftikh-th-1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h.gr/makosti/category/noshleftikh-th-1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blogs.sch.gr/makosti/2026/02/25/erotiseis-pollaplis-epilogis-gia-to-kefalaio-3-9-g-anapno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ch.gr/makosti/category/noshleftikh-th-1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blogs.sch.gr/makosti/2026/02/25/erotiseis-pollaplis-epilogis-gia-to-kefalaio-3-9-g-anapnoi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50238" y="2687393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Αναπνοή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0238" y="3931891"/>
            <a:ext cx="9445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Μάθημα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Νοσηλευτική Θεωρία Ι (Θ), Ενότητα 3,9 γ (σελ.72-73)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50238" y="4704455"/>
            <a:ext cx="9445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Τάξη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Β' ΛΥΚΕΙΟΥ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50238" y="5477027"/>
            <a:ext cx="9445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Δημιουργός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Μαρία Κωστή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50238" y="6249591"/>
            <a:ext cx="9445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6ο ΕΠΑΛ Ιωαννίνων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50238" y="7022154"/>
            <a:ext cx="9445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Σχ. Έτος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2025-26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1157287"/>
            <a:ext cx="9327204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Πότε Μετράμε τις Αναπνοές;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73188" y="2477986"/>
            <a:ext cx="9483623" cy="2201618"/>
            <a:chOff x="0" y="0"/>
            <a:chExt cx="12644831" cy="2935491"/>
          </a:xfrm>
        </p:grpSpPr>
        <p:sp>
          <p:nvSpPr>
            <p:cNvPr id="12" name="Freeform 12"/>
            <p:cNvSpPr/>
            <p:nvPr/>
          </p:nvSpPr>
          <p:spPr>
            <a:xfrm>
              <a:off x="25400" y="25400"/>
              <a:ext cx="12594082" cy="2884678"/>
            </a:xfrm>
            <a:custGeom>
              <a:avLst/>
              <a:gdLst/>
              <a:ahLst/>
              <a:cxnLst/>
              <a:rect l="l" t="t" r="r" b="b"/>
              <a:pathLst>
                <a:path w="12594082" h="2884678">
                  <a:moveTo>
                    <a:pt x="0" y="243840"/>
                  </a:moveTo>
                  <a:cubicBezTo>
                    <a:pt x="0" y="109220"/>
                    <a:pt x="110617" y="0"/>
                    <a:pt x="247142" y="0"/>
                  </a:cubicBezTo>
                  <a:lnTo>
                    <a:pt x="12346940" y="0"/>
                  </a:lnTo>
                  <a:cubicBezTo>
                    <a:pt x="12483465" y="0"/>
                    <a:pt x="12594082" y="109220"/>
                    <a:pt x="12594082" y="243840"/>
                  </a:cubicBezTo>
                  <a:lnTo>
                    <a:pt x="12594082" y="2640838"/>
                  </a:lnTo>
                  <a:cubicBezTo>
                    <a:pt x="12594082" y="2775458"/>
                    <a:pt x="12483465" y="2884678"/>
                    <a:pt x="12346940" y="2884678"/>
                  </a:cubicBezTo>
                  <a:lnTo>
                    <a:pt x="247142" y="2884678"/>
                  </a:lnTo>
                  <a:cubicBezTo>
                    <a:pt x="110617" y="2884678"/>
                    <a:pt x="0" y="2775458"/>
                    <a:pt x="0" y="2640838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2644882" cy="2935478"/>
            </a:xfrm>
            <a:custGeom>
              <a:avLst/>
              <a:gdLst/>
              <a:ahLst/>
              <a:cxnLst/>
              <a:rect l="l" t="t" r="r" b="b"/>
              <a:pathLst>
                <a:path w="12644882" h="2935478">
                  <a:moveTo>
                    <a:pt x="0" y="269240"/>
                  </a:moveTo>
                  <a:cubicBezTo>
                    <a:pt x="0" y="120269"/>
                    <a:pt x="122301" y="0"/>
                    <a:pt x="272542" y="0"/>
                  </a:cubicBezTo>
                  <a:lnTo>
                    <a:pt x="12372340" y="0"/>
                  </a:lnTo>
                  <a:lnTo>
                    <a:pt x="12372340" y="25400"/>
                  </a:lnTo>
                  <a:lnTo>
                    <a:pt x="12372340" y="0"/>
                  </a:lnTo>
                  <a:cubicBezTo>
                    <a:pt x="12522581" y="0"/>
                    <a:pt x="12644882" y="120269"/>
                    <a:pt x="12644882" y="269240"/>
                  </a:cubicBezTo>
                  <a:lnTo>
                    <a:pt x="12619482" y="269240"/>
                  </a:lnTo>
                  <a:lnTo>
                    <a:pt x="12644882" y="269240"/>
                  </a:lnTo>
                  <a:lnTo>
                    <a:pt x="12644882" y="2666238"/>
                  </a:lnTo>
                  <a:lnTo>
                    <a:pt x="12619482" y="2666238"/>
                  </a:lnTo>
                  <a:lnTo>
                    <a:pt x="12644882" y="2666238"/>
                  </a:lnTo>
                  <a:cubicBezTo>
                    <a:pt x="12644882" y="2815209"/>
                    <a:pt x="12522581" y="2935478"/>
                    <a:pt x="12372340" y="2935478"/>
                  </a:cubicBezTo>
                  <a:lnTo>
                    <a:pt x="12372340" y="2910078"/>
                  </a:lnTo>
                  <a:lnTo>
                    <a:pt x="12372340" y="2935478"/>
                  </a:lnTo>
                  <a:lnTo>
                    <a:pt x="272542" y="2935478"/>
                  </a:lnTo>
                  <a:lnTo>
                    <a:pt x="272542" y="2910078"/>
                  </a:lnTo>
                  <a:lnTo>
                    <a:pt x="272542" y="2935478"/>
                  </a:lnTo>
                  <a:cubicBezTo>
                    <a:pt x="122301" y="2935478"/>
                    <a:pt x="0" y="2815209"/>
                    <a:pt x="0" y="2666238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666238"/>
                  </a:lnTo>
                  <a:lnTo>
                    <a:pt x="25400" y="2666238"/>
                  </a:lnTo>
                  <a:lnTo>
                    <a:pt x="50800" y="2666238"/>
                  </a:lnTo>
                  <a:cubicBezTo>
                    <a:pt x="50800" y="2786507"/>
                    <a:pt x="149733" y="2884678"/>
                    <a:pt x="272542" y="2884678"/>
                  </a:cubicBezTo>
                  <a:lnTo>
                    <a:pt x="12372340" y="2884678"/>
                  </a:lnTo>
                  <a:cubicBezTo>
                    <a:pt x="12495149" y="2884678"/>
                    <a:pt x="12594082" y="2786507"/>
                    <a:pt x="12594082" y="2666238"/>
                  </a:cubicBezTo>
                  <a:lnTo>
                    <a:pt x="12594082" y="269240"/>
                  </a:lnTo>
                  <a:cubicBezTo>
                    <a:pt x="12594082" y="148971"/>
                    <a:pt x="12495149" y="50800"/>
                    <a:pt x="12372340" y="50800"/>
                  </a:cubicBezTo>
                  <a:lnTo>
                    <a:pt x="272542" y="50800"/>
                  </a:lnTo>
                  <a:lnTo>
                    <a:pt x="272542" y="25400"/>
                  </a:lnTo>
                  <a:lnTo>
                    <a:pt x="272542" y="50800"/>
                  </a:lnTo>
                  <a:cubicBezTo>
                    <a:pt x="149733" y="50800"/>
                    <a:pt x="50800" y="148971"/>
                    <a:pt x="50800" y="26924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4138" y="2497036"/>
            <a:ext cx="152400" cy="2163518"/>
            <a:chOff x="0" y="0"/>
            <a:chExt cx="203200" cy="28846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3200" cy="2884678"/>
            </a:xfrm>
            <a:custGeom>
              <a:avLst/>
              <a:gdLst/>
              <a:ahLst/>
              <a:cxnLst/>
              <a:rect l="l" t="t" r="r" b="b"/>
              <a:pathLst>
                <a:path w="203200" h="2884678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783078"/>
                  </a:lnTo>
                  <a:cubicBezTo>
                    <a:pt x="203200" y="2839212"/>
                    <a:pt x="157734" y="2884678"/>
                    <a:pt x="101600" y="2884678"/>
                  </a:cubicBezTo>
                  <a:cubicBezTo>
                    <a:pt x="45466" y="2884678"/>
                    <a:pt x="0" y="2839212"/>
                    <a:pt x="0" y="2783078"/>
                  </a:cubicBezTo>
                  <a:close/>
                </a:path>
              </a:pathLst>
            </a:custGeom>
            <a:solidFill>
              <a:srgbClr val="1B1B27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28159" y="2790082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Κατά την Εισαγωγή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8159" y="3336427"/>
            <a:ext cx="8687991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Κατά την είσοδο του ασθενούς στο νοσηλευτικό τμήμα για αρχική αξιολόγηση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73188" y="4925016"/>
            <a:ext cx="9483623" cy="2201618"/>
            <a:chOff x="0" y="0"/>
            <a:chExt cx="12644831" cy="2935491"/>
          </a:xfrm>
        </p:grpSpPr>
        <p:sp>
          <p:nvSpPr>
            <p:cNvPr id="19" name="Freeform 19"/>
            <p:cNvSpPr/>
            <p:nvPr/>
          </p:nvSpPr>
          <p:spPr>
            <a:xfrm>
              <a:off x="25400" y="25400"/>
              <a:ext cx="12594082" cy="2884678"/>
            </a:xfrm>
            <a:custGeom>
              <a:avLst/>
              <a:gdLst/>
              <a:ahLst/>
              <a:cxnLst/>
              <a:rect l="l" t="t" r="r" b="b"/>
              <a:pathLst>
                <a:path w="12594082" h="2884678">
                  <a:moveTo>
                    <a:pt x="0" y="243840"/>
                  </a:moveTo>
                  <a:cubicBezTo>
                    <a:pt x="0" y="109220"/>
                    <a:pt x="110617" y="0"/>
                    <a:pt x="247142" y="0"/>
                  </a:cubicBezTo>
                  <a:lnTo>
                    <a:pt x="12346940" y="0"/>
                  </a:lnTo>
                  <a:cubicBezTo>
                    <a:pt x="12483465" y="0"/>
                    <a:pt x="12594082" y="109220"/>
                    <a:pt x="12594082" y="243840"/>
                  </a:cubicBezTo>
                  <a:lnTo>
                    <a:pt x="12594082" y="2640838"/>
                  </a:lnTo>
                  <a:cubicBezTo>
                    <a:pt x="12594082" y="2775458"/>
                    <a:pt x="12483465" y="2884678"/>
                    <a:pt x="12346940" y="2884678"/>
                  </a:cubicBezTo>
                  <a:lnTo>
                    <a:pt x="247142" y="2884678"/>
                  </a:lnTo>
                  <a:cubicBezTo>
                    <a:pt x="110617" y="2884678"/>
                    <a:pt x="0" y="2775458"/>
                    <a:pt x="0" y="2640838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644882" cy="2935478"/>
            </a:xfrm>
            <a:custGeom>
              <a:avLst/>
              <a:gdLst/>
              <a:ahLst/>
              <a:cxnLst/>
              <a:rect l="l" t="t" r="r" b="b"/>
              <a:pathLst>
                <a:path w="12644882" h="2935478">
                  <a:moveTo>
                    <a:pt x="0" y="269240"/>
                  </a:moveTo>
                  <a:cubicBezTo>
                    <a:pt x="0" y="120269"/>
                    <a:pt x="122301" y="0"/>
                    <a:pt x="272542" y="0"/>
                  </a:cubicBezTo>
                  <a:lnTo>
                    <a:pt x="12372340" y="0"/>
                  </a:lnTo>
                  <a:lnTo>
                    <a:pt x="12372340" y="25400"/>
                  </a:lnTo>
                  <a:lnTo>
                    <a:pt x="12372340" y="0"/>
                  </a:lnTo>
                  <a:cubicBezTo>
                    <a:pt x="12522581" y="0"/>
                    <a:pt x="12644882" y="120269"/>
                    <a:pt x="12644882" y="269240"/>
                  </a:cubicBezTo>
                  <a:lnTo>
                    <a:pt x="12619482" y="269240"/>
                  </a:lnTo>
                  <a:lnTo>
                    <a:pt x="12644882" y="269240"/>
                  </a:lnTo>
                  <a:lnTo>
                    <a:pt x="12644882" y="2666238"/>
                  </a:lnTo>
                  <a:lnTo>
                    <a:pt x="12619482" y="2666238"/>
                  </a:lnTo>
                  <a:lnTo>
                    <a:pt x="12644882" y="2666238"/>
                  </a:lnTo>
                  <a:cubicBezTo>
                    <a:pt x="12644882" y="2815209"/>
                    <a:pt x="12522581" y="2935478"/>
                    <a:pt x="12372340" y="2935478"/>
                  </a:cubicBezTo>
                  <a:lnTo>
                    <a:pt x="12372340" y="2910078"/>
                  </a:lnTo>
                  <a:lnTo>
                    <a:pt x="12372340" y="2935478"/>
                  </a:lnTo>
                  <a:lnTo>
                    <a:pt x="272542" y="2935478"/>
                  </a:lnTo>
                  <a:lnTo>
                    <a:pt x="272542" y="2910078"/>
                  </a:lnTo>
                  <a:lnTo>
                    <a:pt x="272542" y="2935478"/>
                  </a:lnTo>
                  <a:cubicBezTo>
                    <a:pt x="122301" y="2935478"/>
                    <a:pt x="0" y="2815209"/>
                    <a:pt x="0" y="2666238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666238"/>
                  </a:lnTo>
                  <a:lnTo>
                    <a:pt x="25400" y="2666238"/>
                  </a:lnTo>
                  <a:lnTo>
                    <a:pt x="50800" y="2666238"/>
                  </a:lnTo>
                  <a:cubicBezTo>
                    <a:pt x="50800" y="2786507"/>
                    <a:pt x="149733" y="2884678"/>
                    <a:pt x="272542" y="2884678"/>
                  </a:cubicBezTo>
                  <a:lnTo>
                    <a:pt x="12372340" y="2884678"/>
                  </a:lnTo>
                  <a:cubicBezTo>
                    <a:pt x="12495149" y="2884678"/>
                    <a:pt x="12594082" y="2786507"/>
                    <a:pt x="12594082" y="2666238"/>
                  </a:cubicBezTo>
                  <a:lnTo>
                    <a:pt x="12594082" y="269240"/>
                  </a:lnTo>
                  <a:cubicBezTo>
                    <a:pt x="12594082" y="148971"/>
                    <a:pt x="12495149" y="50800"/>
                    <a:pt x="12372340" y="50800"/>
                  </a:cubicBezTo>
                  <a:lnTo>
                    <a:pt x="272542" y="50800"/>
                  </a:lnTo>
                  <a:lnTo>
                    <a:pt x="272542" y="25400"/>
                  </a:lnTo>
                  <a:lnTo>
                    <a:pt x="272542" y="50800"/>
                  </a:lnTo>
                  <a:cubicBezTo>
                    <a:pt x="149733" y="50800"/>
                    <a:pt x="50800" y="148971"/>
                    <a:pt x="50800" y="26924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54138" y="4944066"/>
            <a:ext cx="152400" cy="2163518"/>
            <a:chOff x="0" y="0"/>
            <a:chExt cx="203200" cy="288469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3200" cy="2884678"/>
            </a:xfrm>
            <a:custGeom>
              <a:avLst/>
              <a:gdLst/>
              <a:ahLst/>
              <a:cxnLst/>
              <a:rect l="l" t="t" r="r" b="b"/>
              <a:pathLst>
                <a:path w="203200" h="2884678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783078"/>
                  </a:lnTo>
                  <a:cubicBezTo>
                    <a:pt x="203200" y="2839212"/>
                    <a:pt x="157734" y="2884678"/>
                    <a:pt x="101600" y="2884678"/>
                  </a:cubicBezTo>
                  <a:cubicBezTo>
                    <a:pt x="45466" y="2884678"/>
                    <a:pt x="0" y="2839212"/>
                    <a:pt x="0" y="2783078"/>
                  </a:cubicBezTo>
                  <a:close/>
                </a:path>
              </a:pathLst>
            </a:custGeom>
            <a:solidFill>
              <a:srgbClr val="1B1B27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28159" y="5237112"/>
            <a:ext cx="4490447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Αναπνευστικά Νοσήματα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28159" y="5783466"/>
            <a:ext cx="8687991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Σε ασθενείς με παθήσεις του αναπνευστικού και εγχειρήσεις στο θώρακα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73188" y="7372055"/>
            <a:ext cx="9483623" cy="1747990"/>
            <a:chOff x="0" y="0"/>
            <a:chExt cx="12644831" cy="2330653"/>
          </a:xfrm>
        </p:grpSpPr>
        <p:sp>
          <p:nvSpPr>
            <p:cNvPr id="26" name="Freeform 26"/>
            <p:cNvSpPr/>
            <p:nvPr/>
          </p:nvSpPr>
          <p:spPr>
            <a:xfrm>
              <a:off x="25400" y="25400"/>
              <a:ext cx="12594082" cy="2279904"/>
            </a:xfrm>
            <a:custGeom>
              <a:avLst/>
              <a:gdLst/>
              <a:ahLst/>
              <a:cxnLst/>
              <a:rect l="l" t="t" r="r" b="b"/>
              <a:pathLst>
                <a:path w="12594082" h="2279904">
                  <a:moveTo>
                    <a:pt x="0" y="243840"/>
                  </a:moveTo>
                  <a:cubicBezTo>
                    <a:pt x="0" y="109220"/>
                    <a:pt x="111125" y="0"/>
                    <a:pt x="248285" y="0"/>
                  </a:cubicBezTo>
                  <a:lnTo>
                    <a:pt x="12345797" y="0"/>
                  </a:lnTo>
                  <a:cubicBezTo>
                    <a:pt x="12482957" y="0"/>
                    <a:pt x="12594082" y="109220"/>
                    <a:pt x="12594082" y="243840"/>
                  </a:cubicBezTo>
                  <a:lnTo>
                    <a:pt x="12594082" y="2036064"/>
                  </a:lnTo>
                  <a:cubicBezTo>
                    <a:pt x="12594082" y="2170684"/>
                    <a:pt x="12482957" y="2279904"/>
                    <a:pt x="12345797" y="2279904"/>
                  </a:cubicBezTo>
                  <a:lnTo>
                    <a:pt x="248285" y="2279904"/>
                  </a:lnTo>
                  <a:cubicBezTo>
                    <a:pt x="111125" y="2279904"/>
                    <a:pt x="0" y="2170684"/>
                    <a:pt x="0" y="2036064"/>
                  </a:cubicBez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12644882" cy="2330704"/>
            </a:xfrm>
            <a:custGeom>
              <a:avLst/>
              <a:gdLst/>
              <a:ahLst/>
              <a:cxnLst/>
              <a:rect l="l" t="t" r="r" b="b"/>
              <a:pathLst>
                <a:path w="12644882" h="2330704">
                  <a:moveTo>
                    <a:pt x="0" y="269240"/>
                  </a:moveTo>
                  <a:cubicBezTo>
                    <a:pt x="0" y="120142"/>
                    <a:pt x="122936" y="0"/>
                    <a:pt x="273685" y="0"/>
                  </a:cubicBezTo>
                  <a:lnTo>
                    <a:pt x="12371197" y="0"/>
                  </a:lnTo>
                  <a:lnTo>
                    <a:pt x="12371197" y="25400"/>
                  </a:lnTo>
                  <a:lnTo>
                    <a:pt x="12371197" y="0"/>
                  </a:lnTo>
                  <a:cubicBezTo>
                    <a:pt x="12521946" y="0"/>
                    <a:pt x="12644882" y="120142"/>
                    <a:pt x="12644882" y="269240"/>
                  </a:cubicBezTo>
                  <a:lnTo>
                    <a:pt x="12619482" y="269240"/>
                  </a:lnTo>
                  <a:lnTo>
                    <a:pt x="12644882" y="269240"/>
                  </a:lnTo>
                  <a:lnTo>
                    <a:pt x="12644882" y="2061464"/>
                  </a:lnTo>
                  <a:lnTo>
                    <a:pt x="12619482" y="2061464"/>
                  </a:lnTo>
                  <a:lnTo>
                    <a:pt x="12644882" y="2061464"/>
                  </a:lnTo>
                  <a:cubicBezTo>
                    <a:pt x="12644882" y="2210562"/>
                    <a:pt x="12521946" y="2330704"/>
                    <a:pt x="12371197" y="2330704"/>
                  </a:cubicBezTo>
                  <a:lnTo>
                    <a:pt x="12371197" y="2305304"/>
                  </a:lnTo>
                  <a:lnTo>
                    <a:pt x="12371197" y="2330704"/>
                  </a:lnTo>
                  <a:lnTo>
                    <a:pt x="273685" y="2330704"/>
                  </a:lnTo>
                  <a:lnTo>
                    <a:pt x="273685" y="2305304"/>
                  </a:lnTo>
                  <a:lnTo>
                    <a:pt x="273685" y="2330704"/>
                  </a:lnTo>
                  <a:cubicBezTo>
                    <a:pt x="122936" y="2330704"/>
                    <a:pt x="0" y="2210562"/>
                    <a:pt x="0" y="2061464"/>
                  </a:cubicBezTo>
                  <a:lnTo>
                    <a:pt x="0" y="269240"/>
                  </a:lnTo>
                  <a:lnTo>
                    <a:pt x="25400" y="269240"/>
                  </a:lnTo>
                  <a:lnTo>
                    <a:pt x="0" y="269240"/>
                  </a:lnTo>
                  <a:moveTo>
                    <a:pt x="50800" y="269240"/>
                  </a:moveTo>
                  <a:lnTo>
                    <a:pt x="50800" y="2061464"/>
                  </a:lnTo>
                  <a:lnTo>
                    <a:pt x="25400" y="2061464"/>
                  </a:lnTo>
                  <a:lnTo>
                    <a:pt x="50800" y="2061464"/>
                  </a:lnTo>
                  <a:cubicBezTo>
                    <a:pt x="50800" y="2181733"/>
                    <a:pt x="150114" y="2279904"/>
                    <a:pt x="273685" y="2279904"/>
                  </a:cubicBezTo>
                  <a:lnTo>
                    <a:pt x="12371197" y="2279904"/>
                  </a:lnTo>
                  <a:cubicBezTo>
                    <a:pt x="12494768" y="2279904"/>
                    <a:pt x="12594082" y="2181733"/>
                    <a:pt x="12594082" y="2061464"/>
                  </a:cubicBezTo>
                  <a:lnTo>
                    <a:pt x="12594082" y="269240"/>
                  </a:lnTo>
                  <a:cubicBezTo>
                    <a:pt x="12594082" y="148971"/>
                    <a:pt x="12494768" y="50800"/>
                    <a:pt x="12371197" y="50800"/>
                  </a:cubicBezTo>
                  <a:lnTo>
                    <a:pt x="273685" y="50800"/>
                  </a:lnTo>
                  <a:lnTo>
                    <a:pt x="273685" y="25400"/>
                  </a:lnTo>
                  <a:lnTo>
                    <a:pt x="273685" y="50800"/>
                  </a:lnTo>
                  <a:cubicBezTo>
                    <a:pt x="150114" y="50800"/>
                    <a:pt x="50800" y="148971"/>
                    <a:pt x="50800" y="26924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54138" y="7391105"/>
            <a:ext cx="152400" cy="1709890"/>
            <a:chOff x="0" y="0"/>
            <a:chExt cx="203200" cy="227985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03200" cy="2279904"/>
            </a:xfrm>
            <a:custGeom>
              <a:avLst/>
              <a:gdLst/>
              <a:ahLst/>
              <a:cxnLst/>
              <a:rect l="l" t="t" r="r" b="b"/>
              <a:pathLst>
                <a:path w="203200" h="2279904">
                  <a:moveTo>
                    <a:pt x="0" y="101600"/>
                  </a:moveTo>
                  <a:cubicBezTo>
                    <a:pt x="0" y="45466"/>
                    <a:pt x="45466" y="0"/>
                    <a:pt x="101600" y="0"/>
                  </a:cubicBezTo>
                  <a:cubicBezTo>
                    <a:pt x="157734" y="0"/>
                    <a:pt x="203200" y="45466"/>
                    <a:pt x="203200" y="101600"/>
                  </a:cubicBezTo>
                  <a:lnTo>
                    <a:pt x="203200" y="2178304"/>
                  </a:lnTo>
                  <a:cubicBezTo>
                    <a:pt x="203200" y="2234438"/>
                    <a:pt x="157734" y="2279904"/>
                    <a:pt x="101600" y="2279904"/>
                  </a:cubicBezTo>
                  <a:cubicBezTo>
                    <a:pt x="45466" y="2279904"/>
                    <a:pt x="0" y="2234438"/>
                    <a:pt x="0" y="2178304"/>
                  </a:cubicBezTo>
                  <a:close/>
                </a:path>
              </a:pathLst>
            </a:custGeom>
            <a:solidFill>
              <a:srgbClr val="1B1B27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28159" y="7684141"/>
            <a:ext cx="4388644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Επείγουσες Καταστάσεις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8159" y="8230495"/>
            <a:ext cx="8687991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Κυάνωση, ζάλη, σύγχυση, απώλεια συνείδησης, ανησυχία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4394" y="663026"/>
            <a:ext cx="8353273" cy="80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2"/>
              </a:lnSpc>
            </a:pPr>
            <a:r>
              <a:rPr lang="en-US" sz="481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Τεχνική Εκτίμησης Αναπνοής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08164" y="2028082"/>
            <a:ext cx="10264826" cy="6761855"/>
            <a:chOff x="0" y="0"/>
            <a:chExt cx="13686434" cy="9015806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13686410" cy="9015857"/>
            </a:xfrm>
            <a:custGeom>
              <a:avLst/>
              <a:gdLst/>
              <a:ahLst/>
              <a:cxnLst/>
              <a:rect l="l" t="t" r="r" b="b"/>
              <a:pathLst>
                <a:path w="13686410" h="9015857">
                  <a:moveTo>
                    <a:pt x="0" y="0"/>
                  </a:moveTo>
                  <a:lnTo>
                    <a:pt x="13686410" y="0"/>
                  </a:lnTo>
                  <a:lnTo>
                    <a:pt x="13686410" y="9015857"/>
                  </a:lnTo>
                  <a:lnTo>
                    <a:pt x="0" y="9015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" r="-8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99321" y="4101408"/>
            <a:ext cx="5033667" cy="117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4"/>
              </a:lnSpc>
            </a:pPr>
            <a:r>
              <a:rPr lang="en-US" sz="193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αναπνοή πρέπει να εκτιμάται </a:t>
            </a:r>
            <a:r>
              <a:rPr lang="en-US" sz="193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χωρίς να το ξέρει ο ασθενής</a:t>
            </a:r>
            <a:r>
              <a:rPr lang="en-US" sz="193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, γιατί επηρεάζεται από τη βούληση του ατόμου.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028884" y="4168083"/>
            <a:ext cx="28575" cy="1109072"/>
            <a:chOff x="0" y="0"/>
            <a:chExt cx="38100" cy="14787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100" cy="1478788"/>
            </a:xfrm>
            <a:custGeom>
              <a:avLst/>
              <a:gdLst/>
              <a:ahLst/>
              <a:cxnLst/>
              <a:rect l="l" t="t" r="r" b="b"/>
              <a:pathLst>
                <a:path w="38100" h="1478788">
                  <a:moveTo>
                    <a:pt x="0" y="0"/>
                  </a:moveTo>
                  <a:lnTo>
                    <a:pt x="38100" y="0"/>
                  </a:lnTo>
                  <a:lnTo>
                    <a:pt x="38100" y="1478788"/>
                  </a:lnTo>
                  <a:lnTo>
                    <a:pt x="0" y="1478788"/>
                  </a:lnTo>
                  <a:close/>
                </a:path>
              </a:pathLst>
            </a:custGeom>
            <a:solidFill>
              <a:srgbClr val="1B1B27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028884" y="5490572"/>
            <a:ext cx="3087586" cy="41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375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Ελέγχεται για: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28884" y="6053433"/>
            <a:ext cx="5404094" cy="132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2199" lvl="1" indent="-146100" algn="l">
              <a:lnSpc>
                <a:spcPts val="2874"/>
              </a:lnSpc>
              <a:buFont typeface="Arial"/>
              <a:buChar char="•"/>
            </a:pPr>
            <a:r>
              <a:rPr lang="en-US" sz="193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Συχνότητα</a:t>
            </a:r>
            <a:r>
              <a:rPr lang="en-US" sz="193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αριθμός αναπνοών/λεπτό</a:t>
            </a:r>
          </a:p>
          <a:p>
            <a:pPr marL="292199" lvl="1" indent="-146100" algn="l">
              <a:lnSpc>
                <a:spcPts val="2874"/>
              </a:lnSpc>
              <a:buFont typeface="Arial"/>
              <a:buChar char="•"/>
            </a:pPr>
            <a:r>
              <a:rPr lang="en-US" sz="193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Βάθος</a:t>
            </a:r>
            <a:r>
              <a:rPr lang="en-US" sz="193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ποσότητα εισπνεόμενου αέρα</a:t>
            </a:r>
          </a:p>
          <a:p>
            <a:pPr marL="292199" lvl="1" indent="-146100" algn="l">
              <a:lnSpc>
                <a:spcPts val="2874"/>
              </a:lnSpc>
              <a:buFont typeface="Arial"/>
              <a:buChar char="•"/>
            </a:pPr>
            <a:r>
              <a:rPr lang="en-US" sz="193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Ρυθμικότητα</a:t>
            </a:r>
            <a:r>
              <a:rPr lang="en-US" sz="193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: ομοιομορφία κινήσεων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3232099"/>
            <a:ext cx="126508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Τύποι Αναπνοής: Άπνοια και Δύσπνοια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238" y="4713684"/>
            <a:ext cx="2312489" cy="2312489"/>
            <a:chOff x="0" y="0"/>
            <a:chExt cx="3083319" cy="3083319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3083306" cy="3083306"/>
            </a:xfrm>
            <a:custGeom>
              <a:avLst/>
              <a:gdLst/>
              <a:ahLst/>
              <a:cxnLst/>
              <a:rect l="l" t="t" r="r" b="b"/>
              <a:pathLst>
                <a:path w="3083306" h="3083306">
                  <a:moveTo>
                    <a:pt x="0" y="0"/>
                  </a:moveTo>
                  <a:lnTo>
                    <a:pt x="3083306" y="0"/>
                  </a:lnTo>
                  <a:lnTo>
                    <a:pt x="3083306" y="3083306"/>
                  </a:lnTo>
                  <a:lnTo>
                    <a:pt x="0" y="3083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59086" y="4685109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Άπνοια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9086" y="5231454"/>
            <a:ext cx="5307654" cy="145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Πλήρης καταστολή της αναπνοής. Απαιτεί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άμεση αντιμετώπιση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με τεχνητή αναπνοή.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21108" y="4713684"/>
            <a:ext cx="2312641" cy="2312641"/>
            <a:chOff x="0" y="0"/>
            <a:chExt cx="3083522" cy="3083522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3083560" cy="3083560"/>
            </a:xfrm>
            <a:custGeom>
              <a:avLst/>
              <a:gdLst/>
              <a:ahLst/>
              <a:cxnLst/>
              <a:rect l="l" t="t" r="r" b="b"/>
              <a:pathLst>
                <a:path w="3083560" h="3083560">
                  <a:moveTo>
                    <a:pt x="0" y="0"/>
                  </a:moveTo>
                  <a:lnTo>
                    <a:pt x="3083560" y="0"/>
                  </a:lnTo>
                  <a:lnTo>
                    <a:pt x="3083560" y="3083560"/>
                  </a:lnTo>
                  <a:lnTo>
                    <a:pt x="0" y="3083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988108" y="4685109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Δύσπνοια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88108" y="5231454"/>
            <a:ext cx="5307654" cy="145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Υποκειμενικό αίσθημα δυσκολίας στην αναπνοή. Συνήθως με αύξηση συχνότητας και βάθους αναπνοών.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3232099"/>
            <a:ext cx="14693951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Τύποι Αναπνοής: Ταχύπνοια και Βραδύπνοια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238" y="4713684"/>
            <a:ext cx="2312489" cy="2312489"/>
            <a:chOff x="0" y="0"/>
            <a:chExt cx="3083319" cy="3083319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3083306" cy="3083306"/>
            </a:xfrm>
            <a:custGeom>
              <a:avLst/>
              <a:gdLst/>
              <a:ahLst/>
              <a:cxnLst/>
              <a:rect l="l" t="t" r="r" b="b"/>
              <a:pathLst>
                <a:path w="3083306" h="3083306">
                  <a:moveTo>
                    <a:pt x="0" y="0"/>
                  </a:moveTo>
                  <a:lnTo>
                    <a:pt x="3083306" y="0"/>
                  </a:lnTo>
                  <a:lnTo>
                    <a:pt x="3083306" y="3083306"/>
                  </a:lnTo>
                  <a:lnTo>
                    <a:pt x="0" y="3083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59086" y="4685109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Ταχύπνοια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9086" y="5231454"/>
            <a:ext cx="5307654" cy="145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Συχνή και επιπόλαιη αναπνοή. Παρατηρείται σε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εμπύρετα νοσήματα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και καταστάσεις άγχους.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321108" y="4713684"/>
            <a:ext cx="2312641" cy="2312641"/>
            <a:chOff x="0" y="0"/>
            <a:chExt cx="3083522" cy="3083522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3083560" cy="3083560"/>
            </a:xfrm>
            <a:custGeom>
              <a:avLst/>
              <a:gdLst/>
              <a:ahLst/>
              <a:cxnLst/>
              <a:rect l="l" t="t" r="r" b="b"/>
              <a:pathLst>
                <a:path w="3083560" h="3083560">
                  <a:moveTo>
                    <a:pt x="0" y="0"/>
                  </a:moveTo>
                  <a:lnTo>
                    <a:pt x="3083560" y="0"/>
                  </a:lnTo>
                  <a:lnTo>
                    <a:pt x="3083560" y="3083560"/>
                  </a:lnTo>
                  <a:lnTo>
                    <a:pt x="0" y="3083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988108" y="4685109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Βραδύπνοια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88108" y="5231454"/>
            <a:ext cx="5307654" cy="145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Αραιή και επιπόλαιη αναπνοή. Συμβαίνει όταν υπάρχει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βλάβη στο αναπνευστικό κέντρο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858000" cy="10287000"/>
            <a:chOff x="0" y="0"/>
            <a:chExt cx="91440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50238" y="1824933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Νοσηλευτικός Ρόλος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845476" y="3159919"/>
            <a:ext cx="4590459" cy="2115893"/>
            <a:chOff x="0" y="0"/>
            <a:chExt cx="6120613" cy="2821191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6107811" cy="2808478"/>
            </a:xfrm>
            <a:custGeom>
              <a:avLst/>
              <a:gdLst/>
              <a:ahLst/>
              <a:cxnLst/>
              <a:rect l="l" t="t" r="r" b="b"/>
              <a:pathLst>
                <a:path w="6107811" h="2808478">
                  <a:moveTo>
                    <a:pt x="0" y="158750"/>
                  </a:moveTo>
                  <a:cubicBezTo>
                    <a:pt x="0" y="71120"/>
                    <a:pt x="71247" y="0"/>
                    <a:pt x="159131" y="0"/>
                  </a:cubicBezTo>
                  <a:lnTo>
                    <a:pt x="5948680" y="0"/>
                  </a:lnTo>
                  <a:cubicBezTo>
                    <a:pt x="6036564" y="0"/>
                    <a:pt x="6107811" y="71120"/>
                    <a:pt x="6107811" y="158750"/>
                  </a:cubicBezTo>
                  <a:lnTo>
                    <a:pt x="6107811" y="2649728"/>
                  </a:lnTo>
                  <a:cubicBezTo>
                    <a:pt x="6107811" y="2737485"/>
                    <a:pt x="6036564" y="2808478"/>
                    <a:pt x="5948680" y="2808478"/>
                  </a:cubicBezTo>
                  <a:lnTo>
                    <a:pt x="159131" y="2808478"/>
                  </a:lnTo>
                  <a:cubicBezTo>
                    <a:pt x="71247" y="2808478"/>
                    <a:pt x="0" y="2737358"/>
                    <a:pt x="0" y="2649728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120511" cy="2821178"/>
            </a:xfrm>
            <a:custGeom>
              <a:avLst/>
              <a:gdLst/>
              <a:ahLst/>
              <a:cxnLst/>
              <a:rect l="l" t="t" r="r" b="b"/>
              <a:pathLst>
                <a:path w="6120511" h="2821178">
                  <a:moveTo>
                    <a:pt x="0" y="165100"/>
                  </a:moveTo>
                  <a:cubicBezTo>
                    <a:pt x="0" y="73914"/>
                    <a:pt x="74168" y="0"/>
                    <a:pt x="165481" y="0"/>
                  </a:cubicBezTo>
                  <a:lnTo>
                    <a:pt x="5955030" y="0"/>
                  </a:lnTo>
                  <a:lnTo>
                    <a:pt x="5955030" y="6350"/>
                  </a:lnTo>
                  <a:lnTo>
                    <a:pt x="5955030" y="0"/>
                  </a:lnTo>
                  <a:cubicBezTo>
                    <a:pt x="6046470" y="0"/>
                    <a:pt x="6120511" y="73914"/>
                    <a:pt x="6120511" y="165100"/>
                  </a:cubicBezTo>
                  <a:lnTo>
                    <a:pt x="6114161" y="165100"/>
                  </a:lnTo>
                  <a:lnTo>
                    <a:pt x="6120511" y="165100"/>
                  </a:lnTo>
                  <a:lnTo>
                    <a:pt x="6120511" y="2656078"/>
                  </a:lnTo>
                  <a:lnTo>
                    <a:pt x="6114161" y="2656078"/>
                  </a:lnTo>
                  <a:lnTo>
                    <a:pt x="6120511" y="2656078"/>
                  </a:lnTo>
                  <a:cubicBezTo>
                    <a:pt x="6120511" y="2747264"/>
                    <a:pt x="6046343" y="2821178"/>
                    <a:pt x="5955030" y="2821178"/>
                  </a:cubicBezTo>
                  <a:lnTo>
                    <a:pt x="5955030" y="2814828"/>
                  </a:lnTo>
                  <a:lnTo>
                    <a:pt x="5955030" y="2821178"/>
                  </a:lnTo>
                  <a:lnTo>
                    <a:pt x="165481" y="2821178"/>
                  </a:lnTo>
                  <a:lnTo>
                    <a:pt x="165481" y="2814828"/>
                  </a:lnTo>
                  <a:lnTo>
                    <a:pt x="165481" y="2821178"/>
                  </a:lnTo>
                  <a:cubicBezTo>
                    <a:pt x="74041" y="2821178"/>
                    <a:pt x="0" y="2747264"/>
                    <a:pt x="0" y="2656078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656078"/>
                  </a:lnTo>
                  <a:lnTo>
                    <a:pt x="6350" y="2656078"/>
                  </a:lnTo>
                  <a:lnTo>
                    <a:pt x="12700" y="2656078"/>
                  </a:lnTo>
                  <a:cubicBezTo>
                    <a:pt x="12700" y="2740279"/>
                    <a:pt x="81153" y="2808478"/>
                    <a:pt x="165481" y="2808478"/>
                  </a:cubicBezTo>
                  <a:lnTo>
                    <a:pt x="5955030" y="2808478"/>
                  </a:lnTo>
                  <a:cubicBezTo>
                    <a:pt x="6039485" y="2808478"/>
                    <a:pt x="6107811" y="2740152"/>
                    <a:pt x="6107811" y="2656078"/>
                  </a:cubicBezTo>
                  <a:lnTo>
                    <a:pt x="6107811" y="165100"/>
                  </a:lnTo>
                  <a:cubicBezTo>
                    <a:pt x="6107811" y="80899"/>
                    <a:pt x="6039358" y="12700"/>
                    <a:pt x="5955030" y="12700"/>
                  </a:cubicBezTo>
                  <a:lnTo>
                    <a:pt x="165481" y="12700"/>
                  </a:lnTo>
                  <a:lnTo>
                    <a:pt x="165481" y="6350"/>
                  </a:lnTo>
                  <a:lnTo>
                    <a:pt x="165481" y="12700"/>
                  </a:lnTo>
                  <a:cubicBezTo>
                    <a:pt x="81153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43284" y="3429152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Εκτίμηση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43284" y="3975497"/>
            <a:ext cx="3994842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Συστηματική αξιολόγηση της αναπνευστικής λειτουργίας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709922" y="3159919"/>
            <a:ext cx="4590602" cy="2115893"/>
            <a:chOff x="0" y="0"/>
            <a:chExt cx="6120803" cy="2821191"/>
          </a:xfrm>
        </p:grpSpPr>
        <p:sp>
          <p:nvSpPr>
            <p:cNvPr id="15" name="Freeform 15"/>
            <p:cNvSpPr/>
            <p:nvPr/>
          </p:nvSpPr>
          <p:spPr>
            <a:xfrm>
              <a:off x="6350" y="6350"/>
              <a:ext cx="6108065" cy="2808478"/>
            </a:xfrm>
            <a:custGeom>
              <a:avLst/>
              <a:gdLst/>
              <a:ahLst/>
              <a:cxnLst/>
              <a:rect l="l" t="t" r="r" b="b"/>
              <a:pathLst>
                <a:path w="6108065" h="2808478">
                  <a:moveTo>
                    <a:pt x="0" y="158750"/>
                  </a:moveTo>
                  <a:cubicBezTo>
                    <a:pt x="0" y="71120"/>
                    <a:pt x="71247" y="0"/>
                    <a:pt x="159131" y="0"/>
                  </a:cubicBezTo>
                  <a:lnTo>
                    <a:pt x="5948934" y="0"/>
                  </a:lnTo>
                  <a:cubicBezTo>
                    <a:pt x="6036818" y="0"/>
                    <a:pt x="6108065" y="71120"/>
                    <a:pt x="6108065" y="158750"/>
                  </a:cubicBezTo>
                  <a:lnTo>
                    <a:pt x="6108065" y="2649728"/>
                  </a:lnTo>
                  <a:cubicBezTo>
                    <a:pt x="6108065" y="2737485"/>
                    <a:pt x="6036818" y="2808478"/>
                    <a:pt x="5948934" y="2808478"/>
                  </a:cubicBezTo>
                  <a:lnTo>
                    <a:pt x="159131" y="2808478"/>
                  </a:lnTo>
                  <a:cubicBezTo>
                    <a:pt x="71247" y="2808478"/>
                    <a:pt x="0" y="2737358"/>
                    <a:pt x="0" y="2649728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120765" cy="2821178"/>
            </a:xfrm>
            <a:custGeom>
              <a:avLst/>
              <a:gdLst/>
              <a:ahLst/>
              <a:cxnLst/>
              <a:rect l="l" t="t" r="r" b="b"/>
              <a:pathLst>
                <a:path w="6120765" h="2821178">
                  <a:moveTo>
                    <a:pt x="0" y="165100"/>
                  </a:moveTo>
                  <a:cubicBezTo>
                    <a:pt x="0" y="73914"/>
                    <a:pt x="74168" y="0"/>
                    <a:pt x="165481" y="0"/>
                  </a:cubicBezTo>
                  <a:lnTo>
                    <a:pt x="5955284" y="0"/>
                  </a:lnTo>
                  <a:lnTo>
                    <a:pt x="5955284" y="6350"/>
                  </a:lnTo>
                  <a:lnTo>
                    <a:pt x="5955284" y="0"/>
                  </a:lnTo>
                  <a:cubicBezTo>
                    <a:pt x="6046724" y="0"/>
                    <a:pt x="6120765" y="73914"/>
                    <a:pt x="6120765" y="165100"/>
                  </a:cubicBezTo>
                  <a:lnTo>
                    <a:pt x="6114415" y="165100"/>
                  </a:lnTo>
                  <a:lnTo>
                    <a:pt x="6120765" y="165100"/>
                  </a:lnTo>
                  <a:lnTo>
                    <a:pt x="6120765" y="2656078"/>
                  </a:lnTo>
                  <a:lnTo>
                    <a:pt x="6114415" y="2656078"/>
                  </a:lnTo>
                  <a:lnTo>
                    <a:pt x="6120765" y="2656078"/>
                  </a:lnTo>
                  <a:cubicBezTo>
                    <a:pt x="6120765" y="2747264"/>
                    <a:pt x="6046597" y="2821178"/>
                    <a:pt x="5955284" y="2821178"/>
                  </a:cubicBezTo>
                  <a:lnTo>
                    <a:pt x="5955284" y="2814828"/>
                  </a:lnTo>
                  <a:lnTo>
                    <a:pt x="5955284" y="2821178"/>
                  </a:lnTo>
                  <a:lnTo>
                    <a:pt x="165481" y="2821178"/>
                  </a:lnTo>
                  <a:lnTo>
                    <a:pt x="165481" y="2814828"/>
                  </a:lnTo>
                  <a:lnTo>
                    <a:pt x="165481" y="2821178"/>
                  </a:lnTo>
                  <a:cubicBezTo>
                    <a:pt x="74041" y="2821178"/>
                    <a:pt x="0" y="2747264"/>
                    <a:pt x="0" y="2656078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656078"/>
                  </a:lnTo>
                  <a:lnTo>
                    <a:pt x="6350" y="2656078"/>
                  </a:lnTo>
                  <a:lnTo>
                    <a:pt x="12700" y="2656078"/>
                  </a:lnTo>
                  <a:cubicBezTo>
                    <a:pt x="12700" y="2740279"/>
                    <a:pt x="81153" y="2808478"/>
                    <a:pt x="165481" y="2808478"/>
                  </a:cubicBezTo>
                  <a:lnTo>
                    <a:pt x="5955284" y="2808478"/>
                  </a:lnTo>
                  <a:cubicBezTo>
                    <a:pt x="6039739" y="2808478"/>
                    <a:pt x="6108065" y="2740152"/>
                    <a:pt x="6108065" y="2656078"/>
                  </a:cubicBezTo>
                  <a:lnTo>
                    <a:pt x="6108065" y="165100"/>
                  </a:lnTo>
                  <a:cubicBezTo>
                    <a:pt x="6108065" y="80899"/>
                    <a:pt x="6039612" y="12700"/>
                    <a:pt x="5955284" y="12700"/>
                  </a:cubicBezTo>
                  <a:lnTo>
                    <a:pt x="165481" y="12700"/>
                  </a:lnTo>
                  <a:lnTo>
                    <a:pt x="165481" y="6350"/>
                  </a:lnTo>
                  <a:lnTo>
                    <a:pt x="165481" y="12700"/>
                  </a:lnTo>
                  <a:cubicBezTo>
                    <a:pt x="81153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007731" y="3429152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Αναγνώριση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07731" y="3975497"/>
            <a:ext cx="3994995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Έγκαιρη ανίχνευση προβλημάτων και ανωμαλιών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845476" y="5549798"/>
            <a:ext cx="9455048" cy="1662265"/>
            <a:chOff x="0" y="0"/>
            <a:chExt cx="12606731" cy="2216353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12594082" cy="2203577"/>
            </a:xfrm>
            <a:custGeom>
              <a:avLst/>
              <a:gdLst/>
              <a:ahLst/>
              <a:cxnLst/>
              <a:rect l="l" t="t" r="r" b="b"/>
              <a:pathLst>
                <a:path w="12594082" h="2203577">
                  <a:moveTo>
                    <a:pt x="0" y="158750"/>
                  </a:moveTo>
                  <a:cubicBezTo>
                    <a:pt x="0" y="71120"/>
                    <a:pt x="71374" y="0"/>
                    <a:pt x="159512" y="0"/>
                  </a:cubicBezTo>
                  <a:lnTo>
                    <a:pt x="12434570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044827"/>
                  </a:lnTo>
                  <a:cubicBezTo>
                    <a:pt x="12594082" y="2132457"/>
                    <a:pt x="12522708" y="2203577"/>
                    <a:pt x="12434570" y="2203577"/>
                  </a:cubicBezTo>
                  <a:lnTo>
                    <a:pt x="159512" y="2203577"/>
                  </a:lnTo>
                  <a:cubicBezTo>
                    <a:pt x="71374" y="2203577"/>
                    <a:pt x="0" y="2132457"/>
                    <a:pt x="0" y="2044827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12606782" cy="2216277"/>
            </a:xfrm>
            <a:custGeom>
              <a:avLst/>
              <a:gdLst/>
              <a:ahLst/>
              <a:cxnLst/>
              <a:rect l="l" t="t" r="r" b="b"/>
              <a:pathLst>
                <a:path w="12606782" h="2216277">
                  <a:moveTo>
                    <a:pt x="0" y="165100"/>
                  </a:moveTo>
                  <a:cubicBezTo>
                    <a:pt x="0" y="73914"/>
                    <a:pt x="74295" y="0"/>
                    <a:pt x="165862" y="0"/>
                  </a:cubicBezTo>
                  <a:lnTo>
                    <a:pt x="12440920" y="0"/>
                  </a:lnTo>
                  <a:lnTo>
                    <a:pt x="12440920" y="6350"/>
                  </a:lnTo>
                  <a:lnTo>
                    <a:pt x="12440920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051177"/>
                  </a:lnTo>
                  <a:lnTo>
                    <a:pt x="12600432" y="2051177"/>
                  </a:lnTo>
                  <a:lnTo>
                    <a:pt x="12606782" y="2051177"/>
                  </a:lnTo>
                  <a:cubicBezTo>
                    <a:pt x="12606782" y="2142363"/>
                    <a:pt x="12532487" y="2216277"/>
                    <a:pt x="12440920" y="2216277"/>
                  </a:cubicBezTo>
                  <a:lnTo>
                    <a:pt x="12440920" y="2209927"/>
                  </a:lnTo>
                  <a:lnTo>
                    <a:pt x="12440920" y="2216277"/>
                  </a:lnTo>
                  <a:lnTo>
                    <a:pt x="165862" y="2216277"/>
                  </a:lnTo>
                  <a:lnTo>
                    <a:pt x="165862" y="2209927"/>
                  </a:lnTo>
                  <a:lnTo>
                    <a:pt x="165862" y="2216277"/>
                  </a:lnTo>
                  <a:cubicBezTo>
                    <a:pt x="74295" y="2216277"/>
                    <a:pt x="0" y="2142363"/>
                    <a:pt x="0" y="205117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051177"/>
                  </a:lnTo>
                  <a:lnTo>
                    <a:pt x="6350" y="2051177"/>
                  </a:lnTo>
                  <a:lnTo>
                    <a:pt x="12700" y="2051177"/>
                  </a:lnTo>
                  <a:cubicBezTo>
                    <a:pt x="12700" y="2135378"/>
                    <a:pt x="81280" y="2203577"/>
                    <a:pt x="165862" y="2203577"/>
                  </a:cubicBezTo>
                  <a:lnTo>
                    <a:pt x="12440920" y="2203577"/>
                  </a:lnTo>
                  <a:cubicBezTo>
                    <a:pt x="12525501" y="2203577"/>
                    <a:pt x="12594082" y="2135251"/>
                    <a:pt x="12594082" y="2051177"/>
                  </a:cubicBezTo>
                  <a:lnTo>
                    <a:pt x="12594082" y="165100"/>
                  </a:lnTo>
                  <a:cubicBezTo>
                    <a:pt x="12594082" y="80899"/>
                    <a:pt x="12525501" y="12700"/>
                    <a:pt x="12440920" y="12700"/>
                  </a:cubicBezTo>
                  <a:lnTo>
                    <a:pt x="165862" y="12700"/>
                  </a:lnTo>
                  <a:lnTo>
                    <a:pt x="165862" y="6350"/>
                  </a:lnTo>
                  <a:lnTo>
                    <a:pt x="165862" y="12700"/>
                  </a:lnTo>
                  <a:cubicBezTo>
                    <a:pt x="81280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143284" y="5819032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Άμεση Δράση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43284" y="6365377"/>
            <a:ext cx="8859441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Πρώτη αντιμετώπιση αναπνευστικών επιπλοκών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50238" y="7430986"/>
            <a:ext cx="9445523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Οι νοσηλευτές είναι συχνά οι πρώτοι που εκτιμούν και αντιμετωπίζουν αναπνευστικά προβλήματα των ασθενών.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1394069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Μελέτη περίπτωσης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2780405"/>
            <a:ext cx="16303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 κύριος Γεώργιος, 52 ετών, εισάγεται στο νοσοκομείο με παράπονα για δυσκολία στην αναπνοή και έντονη κόπωση.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238" y="3552977"/>
            <a:ext cx="16303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 νοσηλευτής παρατηρεί ότι: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2238" y="4325541"/>
            <a:ext cx="16303523" cy="33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 ασθενής φαίνεται ανήσυχος,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αναπνοή του είναι γρήγορη και επιπόλαιη,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συχνότητα της αναπνοής είναι 26 αναπνοές ανά λεπτό,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 ασθενής αναφέρει ότι «νιώθει ότι δεν του φτάνει ο αέρας»,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δεν έχει χάσει τις αισθήσεις του,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το δέρμα του είναι ελαφρώς ωχρό.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2238" y="7861849"/>
            <a:ext cx="16303523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 νοσηλευτής καταγράφει τα ζωτικά σημεία και συνεχίζει την παρακολούθηση, καθώς η αναπνοή αποτελεί ένα από τα βασικά ζωτικά σημεία και παρέχει σημαντικές πληροφορίες για την κατάσταση του ασθενούς.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2669829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Ερωτήσεις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4056164"/>
            <a:ext cx="16303523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Ομάδες 1, 2, 3, 4 και 5 – Κοινή ερώτηση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238" y="4828727"/>
            <a:ext cx="16303523" cy="2759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Να εξηγήσετε γιατί η αναπνοή του ασθενούς δεν θεωρείται φυσιολογική.</a:t>
            </a:r>
          </a:p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Πώς ονομάζεται η κατάσταση κατά την οποία η αναπνοή είναι γρήγορη και επιπόλαιη;</a:t>
            </a:r>
          </a:p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Πώς ονομάζεται η κατάσταση κατά την οποία ο ασθενής αισθάνεται δυσκολία στην αναπνοή;</a:t>
            </a:r>
          </a:p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Ποια χαρακτηριστικά της αναπνοής πρέπει να παρατηρεί ο νοσηλευτής κατά την αξιολόγηση του ασθενούς;</a:t>
            </a:r>
          </a:p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Γιατί είναι σημαντικό για τον νοσηλευτή να παρακολουθεί την αναπνοή του ασθενούς;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2751087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Συμπέρασμα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4137422"/>
            <a:ext cx="16303523" cy="3369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Με βάση τα παραπάνω στοιχεία, η αναπνοή του ασθενούς δεν θεωρείται φυσιολογική, καθώς η συχνότητα της αναπνοής είναι αυξημένη (26 αναπνοές ανά λεπτό), ενώ το φυσιολογικό εύρος στους ενήλικες είναι 14–20 αναπνοές ανά λεπτό. Η κατάσταση αυτή χαρακτηρίζεται ως ταχύπνοια, ενώ το αίσθημα δυσκολίας στην αναπνοή ονομάζεται δύσπνοια.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παρακολούθηση της αναπνοής αποτελεί βασική ευθύνη του νοσηλευτή, καθώς μπορεί να αποκαλύψει έγκαιρα πιθανές διαταραχές του αναπνευστικού συστήματος και να συμβάλει στην άμεση αντιμετώπιση του ασθενούς. Η έγκαιρη αναγνώριση τέτοιων μεταβολών είναι σημαντική για την πρόληψη επιπλοκών και για τη διασφάλιση της υγείας και της ασφάλειας του ασθενούς.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3484" y="725986"/>
            <a:ext cx="13131851" cy="7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25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Διαδραστική άσκηση ερωτήσεων - απαντήσεων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484" y="1842497"/>
            <a:ext cx="16341033" cy="40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812" u="sng">
                <a:solidFill>
                  <a:srgbClr val="1B1B27"/>
                </a:solidFill>
                <a:latin typeface="Roboto"/>
                <a:ea typeface="Roboto"/>
                <a:cs typeface="Roboto"/>
                <a:sym typeface="Roboto"/>
                <a:hlinkClick r:id="rId3" tooltip="https://content.e-me.edu.gr/wp-admin/admin-ajax.php?action=h5p_embed&amp;id=1576705"/>
              </a:rPr>
              <a:t>https://content.e-me.edu.gr/wp-admin/admin-ajax.php?action=h5p_embed&amp;id=1576705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08662" y="2469652"/>
            <a:ext cx="5870677" cy="6483106"/>
            <a:chOff x="0" y="0"/>
            <a:chExt cx="7827569" cy="8644141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7827518" cy="8644128"/>
            </a:xfrm>
            <a:custGeom>
              <a:avLst/>
              <a:gdLst/>
              <a:ahLst/>
              <a:cxnLst/>
              <a:rect l="l" t="t" r="r" b="b"/>
              <a:pathLst>
                <a:path w="7827518" h="8644128">
                  <a:moveTo>
                    <a:pt x="0" y="0"/>
                  </a:moveTo>
                  <a:lnTo>
                    <a:pt x="7827518" y="0"/>
                  </a:lnTo>
                  <a:lnTo>
                    <a:pt x="7827518" y="8644128"/>
                  </a:lnTo>
                  <a:lnTo>
                    <a:pt x="0" y="8644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4" b="-54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7993" y="744436"/>
            <a:ext cx="6129185" cy="794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81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Ανακεφαλαίωση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993" y="1886693"/>
            <a:ext cx="16572014" cy="53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375" b="1">
                <a:solidFill>
                  <a:srgbClr val="204C8E"/>
                </a:solidFill>
                <a:latin typeface="Roboto Bold"/>
                <a:ea typeface="Roboto Bold"/>
                <a:cs typeface="Roboto Bold"/>
                <a:sym typeface="Roboto Bold"/>
              </a:rPr>
              <a:t>Ορισμός αναπνοής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07311" y="2658370"/>
            <a:ext cx="10873235" cy="6251677"/>
            <a:chOff x="0" y="0"/>
            <a:chExt cx="14497647" cy="8335569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4497686" cy="8335518"/>
            </a:xfrm>
            <a:custGeom>
              <a:avLst/>
              <a:gdLst/>
              <a:ahLst/>
              <a:cxnLst/>
              <a:rect l="l" t="t" r="r" b="b"/>
              <a:pathLst>
                <a:path w="14497686" h="8335518">
                  <a:moveTo>
                    <a:pt x="0" y="0"/>
                  </a:moveTo>
                  <a:lnTo>
                    <a:pt x="14497686" y="0"/>
                  </a:lnTo>
                  <a:lnTo>
                    <a:pt x="14497686" y="8335518"/>
                  </a:lnTo>
                  <a:lnTo>
                    <a:pt x="0" y="833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6" r="-45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3176587"/>
            <a:ext cx="8593036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Στο προηγούμενο μάθημα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2238" y="4421086"/>
            <a:ext cx="9445523" cy="266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Τι είναι αρτηριακός σφυγμός;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Σε ποιες αρτηρίες μπορούμε να πάρουμε τον σφυγμό; Πείτε μου κάποιες από αυτές.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Πότε πρέπει να μετράμε τους σφυγμούς σε έναν ασθενή;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Πόση ώρα μετράμε τον σφυγμό;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9251" y="754561"/>
            <a:ext cx="8549878" cy="86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2"/>
              </a:lnSpc>
            </a:pPr>
            <a:r>
              <a:rPr lang="en-US" sz="5250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Ανακεφαλαίωση - συνέχεια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9251" y="2034483"/>
            <a:ext cx="16409489" cy="6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2625" b="1">
                <a:solidFill>
                  <a:srgbClr val="204C8E"/>
                </a:solidFill>
                <a:latin typeface="Roboto Bold"/>
                <a:ea typeface="Roboto Bold"/>
                <a:cs typeface="Roboto Bold"/>
                <a:sym typeface="Roboto Bold"/>
              </a:rPr>
              <a:t>Τύποι αναπνοής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199880" y="2937720"/>
            <a:ext cx="5888088" cy="5862638"/>
            <a:chOff x="0" y="0"/>
            <a:chExt cx="7850784" cy="781685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7850759" cy="7816850"/>
            </a:xfrm>
            <a:custGeom>
              <a:avLst/>
              <a:gdLst/>
              <a:ahLst/>
              <a:cxnLst/>
              <a:rect l="l" t="t" r="r" b="b"/>
              <a:pathLst>
                <a:path w="7850759" h="7816850">
                  <a:moveTo>
                    <a:pt x="0" y="0"/>
                  </a:moveTo>
                  <a:lnTo>
                    <a:pt x="7850759" y="0"/>
                  </a:lnTo>
                  <a:lnTo>
                    <a:pt x="7850759" y="7816850"/>
                  </a:lnTo>
                  <a:lnTo>
                    <a:pt x="0" y="7816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4" b="-54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53395" y="743845"/>
            <a:ext cx="8678913" cy="88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87"/>
              </a:lnSpc>
            </a:pPr>
            <a:r>
              <a:rPr lang="en-US" sz="531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Ανακεφαλαίωση - συνέχεια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3395" y="2051895"/>
            <a:ext cx="16381209" cy="63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87"/>
              </a:lnSpc>
            </a:pPr>
            <a:r>
              <a:rPr lang="en-US" sz="2625" b="1">
                <a:solidFill>
                  <a:srgbClr val="204C8E"/>
                </a:solidFill>
                <a:latin typeface="Roboto Bold"/>
                <a:ea typeface="Roboto Bold"/>
                <a:cs typeface="Roboto Bold"/>
                <a:sym typeface="Roboto Bold"/>
              </a:rPr>
              <a:t>Ποτε πρέπει να παίρνονται οι αναπνοές;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027096" y="2985192"/>
            <a:ext cx="6233665" cy="5798048"/>
            <a:chOff x="0" y="0"/>
            <a:chExt cx="8311553" cy="7730731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8311515" cy="7730744"/>
            </a:xfrm>
            <a:custGeom>
              <a:avLst/>
              <a:gdLst/>
              <a:ahLst/>
              <a:cxnLst/>
              <a:rect l="l" t="t" r="r" b="b"/>
              <a:pathLst>
                <a:path w="8311515" h="7730744">
                  <a:moveTo>
                    <a:pt x="0" y="0"/>
                  </a:moveTo>
                  <a:lnTo>
                    <a:pt x="8311515" y="0"/>
                  </a:lnTo>
                  <a:lnTo>
                    <a:pt x="8311515" y="7730744"/>
                  </a:lnTo>
                  <a:lnTo>
                    <a:pt x="0" y="7730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7" b="-57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3484" y="726129"/>
            <a:ext cx="9823999" cy="77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625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Υποστηρικτικό Υλικό (υποχρεωτικό)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484" y="1842640"/>
            <a:ext cx="16341033" cy="40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812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Διαδραστικά βίντεο για εμπέδωση της νέας γνώσης στο </a:t>
            </a:r>
            <a:r>
              <a:rPr lang="en-US" sz="1812" u="sng">
                <a:solidFill>
                  <a:srgbClr val="1B1B27"/>
                </a:solidFill>
                <a:latin typeface="Roboto"/>
                <a:ea typeface="Roboto"/>
                <a:cs typeface="Roboto"/>
                <a:sym typeface="Roboto"/>
                <a:hlinkClick r:id="rId3" tooltip="https://blogs.sch.gr/makosti/"/>
              </a:rPr>
              <a:t>https://blogs.sch.gr/makosti/</a:t>
            </a:r>
            <a:r>
              <a:rPr lang="en-US" sz="1812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310653" y="2469804"/>
            <a:ext cx="9666684" cy="6482953"/>
            <a:chOff x="0" y="0"/>
            <a:chExt cx="12888912" cy="8643938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2888976" cy="8644001"/>
            </a:xfrm>
            <a:custGeom>
              <a:avLst/>
              <a:gdLst/>
              <a:ahLst/>
              <a:cxnLst/>
              <a:rect l="l" t="t" r="r" b="b"/>
              <a:pathLst>
                <a:path w="12888976" h="8644001">
                  <a:moveTo>
                    <a:pt x="0" y="0"/>
                  </a:moveTo>
                  <a:lnTo>
                    <a:pt x="12888976" y="0"/>
                  </a:lnTo>
                  <a:lnTo>
                    <a:pt x="12888976" y="8644001"/>
                  </a:lnTo>
                  <a:lnTo>
                    <a:pt x="0" y="8644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" b="-20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3204715"/>
            <a:ext cx="7499747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Ερωτήσεις για το σπίτι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4591050"/>
            <a:ext cx="16303523" cy="24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Παρατηρήστε την αναπνοή ενός ενήλικα ατόμου στο σπίτι 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(π.χ. μέλος της οικογένειάς σας)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ενώ βρίσκεται σε ηρεμία.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Να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καταγράψετε τη συχνότητα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των αναπνοών σε 1 λεπτό, αν η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 αναπνοή είναι κανονική 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ή όχι και αν η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αναπνοή φαίνεται επιπόλαιη ή φυσιολογική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. Γράψτε τα αποτελέσματά σας σε 3–4 προτάσεις.</a:t>
            </a:r>
          </a:p>
          <a:p>
            <a:pPr marL="329902" lvl="1" indent="-164951" algn="l">
              <a:lnSpc>
                <a:spcPts val="3562"/>
              </a:lnSpc>
              <a:buAutoNum type="arabicPeriod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Να αναζητήσετε στο διαδίκτυο και να βρείτε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 σε ποιες περιπτώσεις μπορεί να αυξηθεί η συχνότητα της αναπνοής (ταχύπνοια); 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Να γράψετε την πηγή από την οποία πήρατε τις πληροφορίες σας.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4930" y="774202"/>
            <a:ext cx="10523039" cy="81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7"/>
              </a:lnSpc>
            </a:pPr>
            <a:r>
              <a:rPr lang="en-US" sz="4937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Υποστηρικτικό υλικό (υποχρεωτικό)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4930" y="1958283"/>
            <a:ext cx="16518141" cy="35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1937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Στ</a:t>
            </a:r>
            <a:r>
              <a:rPr lang="en-US" sz="1937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αυρόλεξο :Ανάρτηση στην ηλεκτρονική πλατφόρμα e-class και στο </a:t>
            </a:r>
            <a:r>
              <a:rPr lang="en-US" sz="1937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blog</a:t>
            </a:r>
            <a:r>
              <a:rPr lang="en-US" sz="1937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(Υποχρεωτικό)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727202" y="2680249"/>
            <a:ext cx="6833445" cy="5531348"/>
            <a:chOff x="0" y="0"/>
            <a:chExt cx="9111259" cy="7375131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11234" cy="7375144"/>
            </a:xfrm>
            <a:custGeom>
              <a:avLst/>
              <a:gdLst/>
              <a:ahLst/>
              <a:cxnLst/>
              <a:rect l="l" t="t" r="r" b="b"/>
              <a:pathLst>
                <a:path w="9111234" h="7375144">
                  <a:moveTo>
                    <a:pt x="0" y="0"/>
                  </a:moveTo>
                  <a:lnTo>
                    <a:pt x="9111234" y="0"/>
                  </a:lnTo>
                  <a:lnTo>
                    <a:pt x="9111234" y="7375144"/>
                  </a:lnTo>
                  <a:lnTo>
                    <a:pt x="0" y="737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3" b="-53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122" y="762295"/>
            <a:ext cx="11595945" cy="908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12"/>
              </a:lnSpc>
            </a:pPr>
            <a:r>
              <a:rPr lang="en-US" sz="5437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Υποστηρικτικό υλικό (υποχρεωτικό)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122" y="2132857"/>
            <a:ext cx="16337756" cy="52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Ερωτήσεις πολλαπλής επιλογής ( 4 ερωτήσεις) - Συμπλήρωση Κενών - Ερωτήσεις Σωστού / Λάθους (5 ερωτήσεις)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5122" y="2882656"/>
            <a:ext cx="16337756" cy="403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7"/>
              </a:lnSpc>
            </a:pPr>
            <a:r>
              <a:rPr lang="en-US" sz="2400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blog</a:t>
            </a:r>
            <a:endParaRPr lang="en-US" sz="2187" u="sng" dirty="0">
              <a:solidFill>
                <a:srgbClr val="1B1B27"/>
              </a:solidFill>
              <a:latin typeface="Roboto"/>
              <a:ea typeface="Roboto"/>
              <a:cs typeface="Roboto"/>
              <a:sym typeface="Roboto"/>
              <a:hlinkClick r:id="rId4" tooltip="https://blogs.sch.gr/makosti/2026/02/25/erotiseis-pollaplis-epilogis-gia-to-kefalaio-3-9-g-anapnoi/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75122" y="4026103"/>
            <a:ext cx="3858663" cy="2137467"/>
            <a:chOff x="0" y="0"/>
            <a:chExt cx="5144884" cy="2849956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5144897" cy="2850007"/>
            </a:xfrm>
            <a:custGeom>
              <a:avLst/>
              <a:gdLst/>
              <a:ahLst/>
              <a:cxnLst/>
              <a:rect l="l" t="t" r="r" b="b"/>
              <a:pathLst>
                <a:path w="5144897" h="2850007">
                  <a:moveTo>
                    <a:pt x="0" y="0"/>
                  </a:moveTo>
                  <a:lnTo>
                    <a:pt x="5144897" y="0"/>
                  </a:lnTo>
                  <a:lnTo>
                    <a:pt x="5144897" y="2850007"/>
                  </a:lnTo>
                  <a:lnTo>
                    <a:pt x="0" y="2850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7" r="-77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23157" y="4026103"/>
            <a:ext cx="5557095" cy="2734418"/>
            <a:chOff x="0" y="0"/>
            <a:chExt cx="7409459" cy="3645891"/>
          </a:xfrm>
        </p:grpSpPr>
        <p:sp>
          <p:nvSpPr>
            <p:cNvPr id="12" name="Freeform 12" descr="preencoded.png"/>
            <p:cNvSpPr/>
            <p:nvPr/>
          </p:nvSpPr>
          <p:spPr>
            <a:xfrm>
              <a:off x="0" y="0"/>
              <a:ext cx="7409434" cy="3645916"/>
            </a:xfrm>
            <a:custGeom>
              <a:avLst/>
              <a:gdLst/>
              <a:ahLst/>
              <a:cxnLst/>
              <a:rect l="l" t="t" r="r" b="b"/>
              <a:pathLst>
                <a:path w="7409434" h="3645916">
                  <a:moveTo>
                    <a:pt x="0" y="0"/>
                  </a:moveTo>
                  <a:lnTo>
                    <a:pt x="7409434" y="0"/>
                  </a:lnTo>
                  <a:lnTo>
                    <a:pt x="7409434" y="3645916"/>
                  </a:lnTo>
                  <a:lnTo>
                    <a:pt x="0" y="3645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" b="-2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39638" y="4026103"/>
            <a:ext cx="4891535" cy="2964809"/>
            <a:chOff x="0" y="0"/>
            <a:chExt cx="6522047" cy="3953078"/>
          </a:xfrm>
        </p:grpSpPr>
        <p:sp>
          <p:nvSpPr>
            <p:cNvPr id="14" name="Freeform 14" descr="preencoded.png"/>
            <p:cNvSpPr/>
            <p:nvPr/>
          </p:nvSpPr>
          <p:spPr>
            <a:xfrm>
              <a:off x="0" y="0"/>
              <a:ext cx="6522085" cy="3953129"/>
            </a:xfrm>
            <a:custGeom>
              <a:avLst/>
              <a:gdLst/>
              <a:ahLst/>
              <a:cxnLst/>
              <a:rect l="l" t="t" r="r" b="b"/>
              <a:pathLst>
                <a:path w="6522085" h="3953129">
                  <a:moveTo>
                    <a:pt x="0" y="0"/>
                  </a:moveTo>
                  <a:lnTo>
                    <a:pt x="6522085" y="0"/>
                  </a:lnTo>
                  <a:lnTo>
                    <a:pt x="6522085" y="3953129"/>
                  </a:lnTo>
                  <a:lnTo>
                    <a:pt x="0" y="395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6" r="-86" b="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69959" y="619277"/>
            <a:ext cx="7021716" cy="62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7"/>
              </a:lnSpc>
            </a:pPr>
            <a:r>
              <a:rPr lang="en-US" sz="3749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Πρόσθετο πληροφοριακό υλικό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9959" y="1461192"/>
            <a:ext cx="13148072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Ανάρτηση</a:t>
            </a:r>
            <a:r>
              <a:rPr lang="en-US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στο</a:t>
            </a:r>
            <a:r>
              <a:rPr lang="en-US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ιστολόγιο</a:t>
            </a:r>
            <a:r>
              <a:rPr lang="en-US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dirty="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blog</a:t>
            </a:r>
            <a:endParaRPr lang="en-US" b="1" u="sng" dirty="0">
              <a:solidFill>
                <a:srgbClr val="1B1B27"/>
              </a:solidFill>
              <a:latin typeface="Roboto"/>
              <a:ea typeface="Roboto"/>
              <a:cs typeface="Roboto"/>
              <a:sym typeface="Roboto"/>
              <a:hlinkClick r:id="rId4" tooltip="https://blogs.sch.gr/makosti/2026/02/25/erotiseis-pollaplis-epilogis-gia-to-kefalaio-3-9-g-anapnoi/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76600" y="2037375"/>
            <a:ext cx="9317241" cy="6781648"/>
            <a:chOff x="0" y="0"/>
            <a:chExt cx="14243647" cy="10321328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4243686" cy="10321290"/>
            </a:xfrm>
            <a:custGeom>
              <a:avLst/>
              <a:gdLst/>
              <a:ahLst/>
              <a:cxnLst/>
              <a:rect l="l" t="t" r="r" b="b"/>
              <a:pathLst>
                <a:path w="14243686" h="10321290">
                  <a:moveTo>
                    <a:pt x="0" y="0"/>
                  </a:moveTo>
                  <a:lnTo>
                    <a:pt x="14243686" y="0"/>
                  </a:lnTo>
                  <a:lnTo>
                    <a:pt x="14243686" y="10321290"/>
                  </a:lnTo>
                  <a:lnTo>
                    <a:pt x="0" y="1032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"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2914" y="749351"/>
            <a:ext cx="9588846" cy="84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4"/>
              </a:lnSpc>
            </a:pPr>
            <a:r>
              <a:rPr lang="en-US" sz="5125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Σύνδεση με το επόμενο μάθημα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2914" y="1987001"/>
            <a:ext cx="16462172" cy="486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5"/>
              </a:lnSpc>
            </a:pPr>
            <a:r>
              <a:rPr lang="en-US" sz="2000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Ενότητα 3.9. δ Αρτηριακή πίεση (σελ. 73-75)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883819" y="2743200"/>
            <a:ext cx="10520210" cy="6095257"/>
            <a:chOff x="0" y="0"/>
            <a:chExt cx="14026947" cy="8127009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4026896" cy="8126984"/>
            </a:xfrm>
            <a:custGeom>
              <a:avLst/>
              <a:gdLst/>
              <a:ahLst/>
              <a:cxnLst/>
              <a:rect l="l" t="t" r="r" b="b"/>
              <a:pathLst>
                <a:path w="14026896" h="8126984">
                  <a:moveTo>
                    <a:pt x="0" y="0"/>
                  </a:moveTo>
                  <a:lnTo>
                    <a:pt x="14026896" y="0"/>
                  </a:lnTo>
                  <a:lnTo>
                    <a:pt x="14026896" y="8126984"/>
                  </a:lnTo>
                  <a:lnTo>
                    <a:pt x="0" y="812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7" b="-28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2312" y="1015308"/>
            <a:ext cx="16043224" cy="148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87"/>
              </a:lnSpc>
            </a:pPr>
            <a:r>
              <a:rPr lang="en-US" sz="4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Έχετε σκεφτεί ποτέ τι ακριβώς συμβαίνει στο σώμα μας κάθε φορά που παίρνουμε μια αναπνοή;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907013" y="2878341"/>
            <a:ext cx="8473678" cy="6364786"/>
            <a:chOff x="0" y="0"/>
            <a:chExt cx="11298238" cy="8486381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11298301" cy="8486394"/>
            </a:xfrm>
            <a:custGeom>
              <a:avLst/>
              <a:gdLst/>
              <a:ahLst/>
              <a:cxnLst/>
              <a:rect l="l" t="t" r="r" b="b"/>
              <a:pathLst>
                <a:path w="11298301" h="8486394">
                  <a:moveTo>
                    <a:pt x="0" y="0"/>
                  </a:moveTo>
                  <a:lnTo>
                    <a:pt x="11298301" y="0"/>
                  </a:lnTo>
                  <a:lnTo>
                    <a:pt x="11298301" y="8486394"/>
                  </a:lnTo>
                  <a:lnTo>
                    <a:pt x="0" y="8486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7" r="-36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7" name="0.0-58.0">
            <a:hlinkClick r:id="" action="ppaction://media"/>
            <a:extLst>
              <a:ext uri="{FF2B5EF4-FFF2-40B4-BE49-F238E27FC236}">
                <a16:creationId xmlns:a16="http://schemas.microsoft.com/office/drawing/2014/main" id="{A063985E-1F7E-CFCD-78A9-79FAF5F178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419100"/>
            <a:ext cx="17221200" cy="9686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2829220"/>
            <a:ext cx="7560021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Τι θα μάθουμε σήμερα;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4215555"/>
            <a:ext cx="16303523" cy="3213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Κατανόηση της έννοιας της αναπνοής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Γνώση της φυσιολογίας της αναπνοής (εισπνοή, εκπνοή, ρύθμιση από το αναπνευστικό κέντρο, φυσιολογικές τιμές αναπνοών)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Αναγνώριση των παραγόντων που επηρεάζουν την αναπνοή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Πότε πρέπει να παίρνονται οι αναπνοές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Κατανόηση των βασικών τύπων διαταραχών της αναπνοής (άπνοια, δύσπνοια, ταχύπνοια, βραδύπνοια)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778078"/>
            <a:ext cx="7088238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Τι Είναι η Αναπνοή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09477" y="2436762"/>
            <a:ext cx="5920530" cy="6015933"/>
            <a:chOff x="0" y="0"/>
            <a:chExt cx="7894041" cy="8021244"/>
          </a:xfrm>
        </p:grpSpPr>
        <p:sp>
          <p:nvSpPr>
            <p:cNvPr id="8" name="Freeform 8" descr="preencoded.png"/>
            <p:cNvSpPr/>
            <p:nvPr/>
          </p:nvSpPr>
          <p:spPr>
            <a:xfrm>
              <a:off x="0" y="0"/>
              <a:ext cx="7894066" cy="8021193"/>
            </a:xfrm>
            <a:custGeom>
              <a:avLst/>
              <a:gdLst/>
              <a:ahLst/>
              <a:cxnLst/>
              <a:rect l="l" t="t" r="r" b="b"/>
              <a:pathLst>
                <a:path w="7894066" h="8021193">
                  <a:moveTo>
                    <a:pt x="0" y="0"/>
                  </a:moveTo>
                  <a:lnTo>
                    <a:pt x="7894066" y="0"/>
                  </a:lnTo>
                  <a:lnTo>
                    <a:pt x="7894066" y="8021193"/>
                  </a:lnTo>
                  <a:lnTo>
                    <a:pt x="0" y="8021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"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048677" y="3534966"/>
            <a:ext cx="5256457" cy="236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αναπνοή είναι η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πρόσληψη και χρησιμοποίηση του οξυγόνου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και η </a:t>
            </a:r>
            <a:r>
              <a:rPr lang="en-US" sz="2187" b="1">
                <a:solidFill>
                  <a:srgbClr val="3C3939"/>
                </a:solidFill>
                <a:latin typeface="Roboto Bold"/>
                <a:ea typeface="Roboto Bold"/>
                <a:cs typeface="Roboto Bold"/>
                <a:sym typeface="Roboto Bold"/>
              </a:rPr>
              <a:t>παραγωγή και αποβολή του διοξειδίου του άνθρακα</a:t>
            </a: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 από τα κύτταρα και γενικότερα από τον οργανισμό.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48677" y="6058195"/>
            <a:ext cx="5256457" cy="190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Πρόκειται για μια ζωτική λειτουργία που διασφαλίζει τον κυτταρικό μεταβολισμό και την επιβίωση του οργανισμού.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049015" y="9686925"/>
            <a:ext cx="2153260" cy="514350"/>
            <a:chOff x="0" y="0"/>
            <a:chExt cx="2871013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30000" y="0"/>
            <a:ext cx="6858000" cy="10287000"/>
            <a:chOff x="0" y="0"/>
            <a:chExt cx="91440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9144000" cy="13716000"/>
            </a:xfrm>
            <a:custGeom>
              <a:avLst/>
              <a:gdLst/>
              <a:ahLst/>
              <a:cxnLst/>
              <a:rect l="l" t="t" r="r" b="b"/>
              <a:pathLst>
                <a:path w="9144000" h="13716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2238" y="1371305"/>
            <a:ext cx="9445523" cy="18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Φυσιολογική Συχνότητα Αναπνοών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7476" y="3592268"/>
            <a:ext cx="9455048" cy="2286000"/>
            <a:chOff x="0" y="0"/>
            <a:chExt cx="12606731" cy="3048000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12593955" cy="3035300"/>
            </a:xfrm>
            <a:custGeom>
              <a:avLst/>
              <a:gdLst/>
              <a:ahLst/>
              <a:cxnLst/>
              <a:rect l="l" t="t" r="r" b="b"/>
              <a:pathLst>
                <a:path w="12593955" h="3035300">
                  <a:moveTo>
                    <a:pt x="0" y="158750"/>
                  </a:moveTo>
                  <a:cubicBezTo>
                    <a:pt x="0" y="71120"/>
                    <a:pt x="71374" y="0"/>
                    <a:pt x="159258" y="0"/>
                  </a:cubicBezTo>
                  <a:lnTo>
                    <a:pt x="12434697" y="0"/>
                  </a:lnTo>
                  <a:cubicBezTo>
                    <a:pt x="12522708" y="0"/>
                    <a:pt x="12593955" y="71120"/>
                    <a:pt x="12593955" y="158750"/>
                  </a:cubicBezTo>
                  <a:lnTo>
                    <a:pt x="12593955" y="2876550"/>
                  </a:lnTo>
                  <a:cubicBezTo>
                    <a:pt x="12593955" y="2964180"/>
                    <a:pt x="12522581" y="3035300"/>
                    <a:pt x="12434697" y="3035300"/>
                  </a:cubicBezTo>
                  <a:lnTo>
                    <a:pt x="159258" y="3035300"/>
                  </a:lnTo>
                  <a:cubicBezTo>
                    <a:pt x="71374" y="3035300"/>
                    <a:pt x="0" y="2964180"/>
                    <a:pt x="0" y="2876550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2606655" cy="3048000"/>
            </a:xfrm>
            <a:custGeom>
              <a:avLst/>
              <a:gdLst/>
              <a:ahLst/>
              <a:cxnLst/>
              <a:rect l="l" t="t" r="r" b="b"/>
              <a:pathLst>
                <a:path w="12606655" h="3048000">
                  <a:moveTo>
                    <a:pt x="0" y="165100"/>
                  </a:moveTo>
                  <a:cubicBezTo>
                    <a:pt x="0" y="73914"/>
                    <a:pt x="74168" y="0"/>
                    <a:pt x="165608" y="0"/>
                  </a:cubicBezTo>
                  <a:lnTo>
                    <a:pt x="12441047" y="0"/>
                  </a:lnTo>
                  <a:lnTo>
                    <a:pt x="12441047" y="6350"/>
                  </a:lnTo>
                  <a:lnTo>
                    <a:pt x="12441047" y="0"/>
                  </a:lnTo>
                  <a:cubicBezTo>
                    <a:pt x="12532487" y="0"/>
                    <a:pt x="12606655" y="73914"/>
                    <a:pt x="12606655" y="165100"/>
                  </a:cubicBezTo>
                  <a:lnTo>
                    <a:pt x="12600305" y="165100"/>
                  </a:lnTo>
                  <a:lnTo>
                    <a:pt x="12606655" y="165100"/>
                  </a:lnTo>
                  <a:lnTo>
                    <a:pt x="12606655" y="2882900"/>
                  </a:lnTo>
                  <a:lnTo>
                    <a:pt x="12600305" y="2882900"/>
                  </a:lnTo>
                  <a:lnTo>
                    <a:pt x="12606655" y="2882900"/>
                  </a:lnTo>
                  <a:cubicBezTo>
                    <a:pt x="12606655" y="2974086"/>
                    <a:pt x="12532487" y="3048000"/>
                    <a:pt x="12441047" y="3048000"/>
                  </a:cubicBezTo>
                  <a:lnTo>
                    <a:pt x="12441047" y="3041650"/>
                  </a:lnTo>
                  <a:lnTo>
                    <a:pt x="12441047" y="3048000"/>
                  </a:lnTo>
                  <a:lnTo>
                    <a:pt x="165608" y="3048000"/>
                  </a:lnTo>
                  <a:lnTo>
                    <a:pt x="165608" y="3041650"/>
                  </a:lnTo>
                  <a:lnTo>
                    <a:pt x="165608" y="3048000"/>
                  </a:lnTo>
                  <a:cubicBezTo>
                    <a:pt x="74168" y="3048000"/>
                    <a:pt x="0" y="2974086"/>
                    <a:pt x="0" y="2882900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882900"/>
                  </a:lnTo>
                  <a:lnTo>
                    <a:pt x="6350" y="2882900"/>
                  </a:lnTo>
                  <a:lnTo>
                    <a:pt x="12700" y="2882900"/>
                  </a:lnTo>
                  <a:cubicBezTo>
                    <a:pt x="12700" y="2967101"/>
                    <a:pt x="81153" y="3035300"/>
                    <a:pt x="165608" y="3035300"/>
                  </a:cubicBezTo>
                  <a:lnTo>
                    <a:pt x="12441047" y="3035300"/>
                  </a:lnTo>
                  <a:cubicBezTo>
                    <a:pt x="12525502" y="3035300"/>
                    <a:pt x="12593955" y="2966974"/>
                    <a:pt x="12593955" y="2882900"/>
                  </a:cubicBezTo>
                  <a:lnTo>
                    <a:pt x="12593955" y="165100"/>
                  </a:lnTo>
                  <a:cubicBezTo>
                    <a:pt x="12593955" y="80899"/>
                    <a:pt x="12525502" y="12700"/>
                    <a:pt x="12441047" y="12700"/>
                  </a:cubicBezTo>
                  <a:lnTo>
                    <a:pt x="165608" y="12700"/>
                  </a:lnTo>
                  <a:lnTo>
                    <a:pt x="165608" y="6350"/>
                  </a:lnTo>
                  <a:lnTo>
                    <a:pt x="165608" y="12700"/>
                  </a:lnTo>
                  <a:cubicBezTo>
                    <a:pt x="81153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85284" y="3861492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Ενήλικες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5284" y="4407846"/>
            <a:ext cx="8859441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14–20 αναπνοές/min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5284" y="5031581"/>
            <a:ext cx="8859441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φυσιολογική συχνότητα για υγιείς ενήλικες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87476" y="6152255"/>
            <a:ext cx="9455048" cy="2739628"/>
            <a:chOff x="0" y="0"/>
            <a:chExt cx="12606731" cy="3652838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12593955" cy="3640074"/>
            </a:xfrm>
            <a:custGeom>
              <a:avLst/>
              <a:gdLst/>
              <a:ahLst/>
              <a:cxnLst/>
              <a:rect l="l" t="t" r="r" b="b"/>
              <a:pathLst>
                <a:path w="12593955" h="3640074">
                  <a:moveTo>
                    <a:pt x="0" y="158750"/>
                  </a:moveTo>
                  <a:cubicBezTo>
                    <a:pt x="0" y="71120"/>
                    <a:pt x="71247" y="0"/>
                    <a:pt x="159131" y="0"/>
                  </a:cubicBezTo>
                  <a:lnTo>
                    <a:pt x="12434824" y="0"/>
                  </a:lnTo>
                  <a:cubicBezTo>
                    <a:pt x="12522708" y="0"/>
                    <a:pt x="12593955" y="71120"/>
                    <a:pt x="12593955" y="158750"/>
                  </a:cubicBezTo>
                  <a:lnTo>
                    <a:pt x="12593955" y="3481324"/>
                  </a:lnTo>
                  <a:cubicBezTo>
                    <a:pt x="12593955" y="3568954"/>
                    <a:pt x="12522708" y="3640074"/>
                    <a:pt x="12434824" y="3640074"/>
                  </a:cubicBezTo>
                  <a:lnTo>
                    <a:pt x="159131" y="3640074"/>
                  </a:lnTo>
                  <a:cubicBezTo>
                    <a:pt x="71247" y="3640074"/>
                    <a:pt x="0" y="3568954"/>
                    <a:pt x="0" y="3481324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2606655" cy="3652774"/>
            </a:xfrm>
            <a:custGeom>
              <a:avLst/>
              <a:gdLst/>
              <a:ahLst/>
              <a:cxnLst/>
              <a:rect l="l" t="t" r="r" b="b"/>
              <a:pathLst>
                <a:path w="12606655" h="3652774">
                  <a:moveTo>
                    <a:pt x="0" y="165100"/>
                  </a:moveTo>
                  <a:cubicBezTo>
                    <a:pt x="0" y="73914"/>
                    <a:pt x="74168" y="0"/>
                    <a:pt x="165481" y="0"/>
                  </a:cubicBezTo>
                  <a:lnTo>
                    <a:pt x="12441174" y="0"/>
                  </a:lnTo>
                  <a:lnTo>
                    <a:pt x="12441174" y="6350"/>
                  </a:lnTo>
                  <a:lnTo>
                    <a:pt x="12441174" y="0"/>
                  </a:lnTo>
                  <a:cubicBezTo>
                    <a:pt x="12532614" y="0"/>
                    <a:pt x="12606655" y="73914"/>
                    <a:pt x="12606655" y="165100"/>
                  </a:cubicBezTo>
                  <a:lnTo>
                    <a:pt x="12600305" y="165100"/>
                  </a:lnTo>
                  <a:lnTo>
                    <a:pt x="12606655" y="165100"/>
                  </a:lnTo>
                  <a:lnTo>
                    <a:pt x="12606655" y="3487674"/>
                  </a:lnTo>
                  <a:lnTo>
                    <a:pt x="12600305" y="3487674"/>
                  </a:lnTo>
                  <a:lnTo>
                    <a:pt x="12606655" y="3487674"/>
                  </a:lnTo>
                  <a:cubicBezTo>
                    <a:pt x="12606655" y="3578860"/>
                    <a:pt x="12532487" y="3652774"/>
                    <a:pt x="12441174" y="3652774"/>
                  </a:cubicBezTo>
                  <a:lnTo>
                    <a:pt x="12441174" y="3646424"/>
                  </a:lnTo>
                  <a:lnTo>
                    <a:pt x="12441174" y="3652774"/>
                  </a:lnTo>
                  <a:lnTo>
                    <a:pt x="165481" y="3652774"/>
                  </a:lnTo>
                  <a:lnTo>
                    <a:pt x="165481" y="3646424"/>
                  </a:lnTo>
                  <a:lnTo>
                    <a:pt x="165481" y="3652774"/>
                  </a:lnTo>
                  <a:cubicBezTo>
                    <a:pt x="74041" y="3652774"/>
                    <a:pt x="0" y="3578860"/>
                    <a:pt x="0" y="3487674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3487674"/>
                  </a:lnTo>
                  <a:lnTo>
                    <a:pt x="6350" y="3487674"/>
                  </a:lnTo>
                  <a:lnTo>
                    <a:pt x="12700" y="3487674"/>
                  </a:lnTo>
                  <a:cubicBezTo>
                    <a:pt x="12700" y="3571875"/>
                    <a:pt x="81153" y="3640074"/>
                    <a:pt x="165481" y="3640074"/>
                  </a:cubicBezTo>
                  <a:lnTo>
                    <a:pt x="12441174" y="3640074"/>
                  </a:lnTo>
                  <a:cubicBezTo>
                    <a:pt x="12525629" y="3640074"/>
                    <a:pt x="12593955" y="3571875"/>
                    <a:pt x="12593955" y="3487674"/>
                  </a:cubicBezTo>
                  <a:lnTo>
                    <a:pt x="12593955" y="165100"/>
                  </a:lnTo>
                  <a:cubicBezTo>
                    <a:pt x="12593955" y="80899"/>
                    <a:pt x="12525502" y="12700"/>
                    <a:pt x="12441174" y="12700"/>
                  </a:cubicBezTo>
                  <a:lnTo>
                    <a:pt x="165481" y="12700"/>
                  </a:lnTo>
                  <a:lnTo>
                    <a:pt x="165481" y="6350"/>
                  </a:lnTo>
                  <a:lnTo>
                    <a:pt x="165481" y="12700"/>
                  </a:lnTo>
                  <a:cubicBezTo>
                    <a:pt x="81153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85284" y="6421488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Παιδιά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5284" y="6967833"/>
            <a:ext cx="8859441" cy="548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Συχνότερες αναπνοές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284" y="7591577"/>
            <a:ext cx="8859441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Τα παιδιά παρουσιάζουν φυσιολογικά αυξημένη αναπνευστική συχνότητα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2654798"/>
            <a:ext cx="12849673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Μηχανισμός Αναπνευστικών Κινήσεων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7476" y="4131621"/>
            <a:ext cx="8019459" cy="3476777"/>
            <a:chOff x="0" y="0"/>
            <a:chExt cx="10692613" cy="4635703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10679811" cy="4622927"/>
            </a:xfrm>
            <a:custGeom>
              <a:avLst/>
              <a:gdLst/>
              <a:ahLst/>
              <a:cxnLst/>
              <a:rect l="l" t="t" r="r" b="b"/>
              <a:pathLst>
                <a:path w="10679811" h="4622927">
                  <a:moveTo>
                    <a:pt x="0" y="158750"/>
                  </a:moveTo>
                  <a:cubicBezTo>
                    <a:pt x="0" y="71120"/>
                    <a:pt x="71247" y="0"/>
                    <a:pt x="159004" y="0"/>
                  </a:cubicBezTo>
                  <a:lnTo>
                    <a:pt x="10520807" y="0"/>
                  </a:lnTo>
                  <a:cubicBezTo>
                    <a:pt x="10608690" y="0"/>
                    <a:pt x="10679811" y="71120"/>
                    <a:pt x="10679811" y="158750"/>
                  </a:cubicBezTo>
                  <a:lnTo>
                    <a:pt x="10679811" y="4464177"/>
                  </a:lnTo>
                  <a:cubicBezTo>
                    <a:pt x="10679811" y="4551934"/>
                    <a:pt x="10608563" y="4622927"/>
                    <a:pt x="10520807" y="4622927"/>
                  </a:cubicBezTo>
                  <a:lnTo>
                    <a:pt x="159004" y="4622927"/>
                  </a:lnTo>
                  <a:cubicBezTo>
                    <a:pt x="71120" y="4622927"/>
                    <a:pt x="0" y="4551807"/>
                    <a:pt x="0" y="4464177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0692511" cy="4635627"/>
            </a:xfrm>
            <a:custGeom>
              <a:avLst/>
              <a:gdLst/>
              <a:ahLst/>
              <a:cxnLst/>
              <a:rect l="l" t="t" r="r" b="b"/>
              <a:pathLst>
                <a:path w="10692511" h="4635627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10527157" y="0"/>
                  </a:lnTo>
                  <a:lnTo>
                    <a:pt x="10527157" y="6350"/>
                  </a:lnTo>
                  <a:lnTo>
                    <a:pt x="10527157" y="0"/>
                  </a:lnTo>
                  <a:cubicBezTo>
                    <a:pt x="10618470" y="0"/>
                    <a:pt x="10692511" y="73914"/>
                    <a:pt x="10692511" y="165100"/>
                  </a:cubicBezTo>
                  <a:lnTo>
                    <a:pt x="10686161" y="165100"/>
                  </a:lnTo>
                  <a:lnTo>
                    <a:pt x="10692511" y="165100"/>
                  </a:lnTo>
                  <a:lnTo>
                    <a:pt x="10692511" y="4470527"/>
                  </a:lnTo>
                  <a:lnTo>
                    <a:pt x="10686161" y="4470527"/>
                  </a:lnTo>
                  <a:lnTo>
                    <a:pt x="10692511" y="4470527"/>
                  </a:lnTo>
                  <a:cubicBezTo>
                    <a:pt x="10692511" y="4561713"/>
                    <a:pt x="10618470" y="4635627"/>
                    <a:pt x="10527157" y="4635627"/>
                  </a:cubicBezTo>
                  <a:lnTo>
                    <a:pt x="10527157" y="4629277"/>
                  </a:lnTo>
                  <a:lnTo>
                    <a:pt x="10527157" y="4635627"/>
                  </a:lnTo>
                  <a:lnTo>
                    <a:pt x="165354" y="4635627"/>
                  </a:lnTo>
                  <a:lnTo>
                    <a:pt x="165354" y="4629277"/>
                  </a:lnTo>
                  <a:lnTo>
                    <a:pt x="165354" y="4635627"/>
                  </a:lnTo>
                  <a:cubicBezTo>
                    <a:pt x="74041" y="4635627"/>
                    <a:pt x="0" y="4561713"/>
                    <a:pt x="0" y="447052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4470527"/>
                  </a:lnTo>
                  <a:lnTo>
                    <a:pt x="6350" y="4470527"/>
                  </a:lnTo>
                  <a:lnTo>
                    <a:pt x="12700" y="4470527"/>
                  </a:lnTo>
                  <a:cubicBezTo>
                    <a:pt x="12700" y="4554728"/>
                    <a:pt x="81026" y="4622927"/>
                    <a:pt x="165354" y="4622927"/>
                  </a:cubicBezTo>
                  <a:lnTo>
                    <a:pt x="10527157" y="4622927"/>
                  </a:lnTo>
                  <a:cubicBezTo>
                    <a:pt x="10611485" y="4622927"/>
                    <a:pt x="10679811" y="4554601"/>
                    <a:pt x="10679811" y="4470527"/>
                  </a:cubicBezTo>
                  <a:lnTo>
                    <a:pt x="10679811" y="165100"/>
                  </a:lnTo>
                  <a:cubicBezTo>
                    <a:pt x="10679811" y="80899"/>
                    <a:pt x="10611485" y="12700"/>
                    <a:pt x="10527157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85284" y="4400845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Εισπνοή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5284" y="4947199"/>
            <a:ext cx="7423842" cy="190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εισπνοή γίνεται ενεργητικά, δηλαδή με προσπάθεια από τον οργανισμό. Οι αναπνευστικοί μύες συσπώνται (δουλεύουν), ο θώρακας ανοίγει και οι πνεύμονες γεμίζουν με αέρα.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280922" y="4131621"/>
            <a:ext cx="8019602" cy="3476777"/>
            <a:chOff x="0" y="0"/>
            <a:chExt cx="10692803" cy="4635703"/>
          </a:xfrm>
        </p:grpSpPr>
        <p:sp>
          <p:nvSpPr>
            <p:cNvPr id="13" name="Freeform 13"/>
            <p:cNvSpPr/>
            <p:nvPr/>
          </p:nvSpPr>
          <p:spPr>
            <a:xfrm>
              <a:off x="6350" y="6350"/>
              <a:ext cx="10680065" cy="4622927"/>
            </a:xfrm>
            <a:custGeom>
              <a:avLst/>
              <a:gdLst/>
              <a:ahLst/>
              <a:cxnLst/>
              <a:rect l="l" t="t" r="r" b="b"/>
              <a:pathLst>
                <a:path w="10680065" h="4622927">
                  <a:moveTo>
                    <a:pt x="0" y="158750"/>
                  </a:moveTo>
                  <a:cubicBezTo>
                    <a:pt x="0" y="71120"/>
                    <a:pt x="71247" y="0"/>
                    <a:pt x="159004" y="0"/>
                  </a:cubicBezTo>
                  <a:lnTo>
                    <a:pt x="10521061" y="0"/>
                  </a:lnTo>
                  <a:cubicBezTo>
                    <a:pt x="10608945" y="0"/>
                    <a:pt x="10680065" y="71120"/>
                    <a:pt x="10680065" y="158750"/>
                  </a:cubicBezTo>
                  <a:lnTo>
                    <a:pt x="10680065" y="4464177"/>
                  </a:lnTo>
                  <a:cubicBezTo>
                    <a:pt x="10680065" y="4551934"/>
                    <a:pt x="10608818" y="4622927"/>
                    <a:pt x="10521061" y="4622927"/>
                  </a:cubicBezTo>
                  <a:lnTo>
                    <a:pt x="159004" y="4622927"/>
                  </a:lnTo>
                  <a:cubicBezTo>
                    <a:pt x="71120" y="4622927"/>
                    <a:pt x="0" y="4551807"/>
                    <a:pt x="0" y="4464177"/>
                  </a:cubicBezTo>
                  <a:close/>
                </a:path>
              </a:pathLst>
            </a:custGeom>
            <a:solidFill>
              <a:srgbClr val="E1E1E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10692765" cy="4635627"/>
            </a:xfrm>
            <a:custGeom>
              <a:avLst/>
              <a:gdLst/>
              <a:ahLst/>
              <a:cxnLst/>
              <a:rect l="l" t="t" r="r" b="b"/>
              <a:pathLst>
                <a:path w="10692765" h="4635627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10527411" y="0"/>
                  </a:lnTo>
                  <a:lnTo>
                    <a:pt x="10527411" y="6350"/>
                  </a:lnTo>
                  <a:lnTo>
                    <a:pt x="10527411" y="0"/>
                  </a:lnTo>
                  <a:cubicBezTo>
                    <a:pt x="10618724" y="0"/>
                    <a:pt x="10692765" y="73914"/>
                    <a:pt x="10692765" y="165100"/>
                  </a:cubicBezTo>
                  <a:lnTo>
                    <a:pt x="10686415" y="165100"/>
                  </a:lnTo>
                  <a:lnTo>
                    <a:pt x="10692765" y="165100"/>
                  </a:lnTo>
                  <a:lnTo>
                    <a:pt x="10692765" y="4470527"/>
                  </a:lnTo>
                  <a:lnTo>
                    <a:pt x="10686415" y="4470527"/>
                  </a:lnTo>
                  <a:lnTo>
                    <a:pt x="10692765" y="4470527"/>
                  </a:lnTo>
                  <a:cubicBezTo>
                    <a:pt x="10692765" y="4561713"/>
                    <a:pt x="10618724" y="4635627"/>
                    <a:pt x="10527411" y="4635627"/>
                  </a:cubicBezTo>
                  <a:lnTo>
                    <a:pt x="10527411" y="4629277"/>
                  </a:lnTo>
                  <a:lnTo>
                    <a:pt x="10527411" y="4635627"/>
                  </a:lnTo>
                  <a:lnTo>
                    <a:pt x="165354" y="4635627"/>
                  </a:lnTo>
                  <a:lnTo>
                    <a:pt x="165354" y="4629277"/>
                  </a:lnTo>
                  <a:lnTo>
                    <a:pt x="165354" y="4635627"/>
                  </a:lnTo>
                  <a:cubicBezTo>
                    <a:pt x="74041" y="4635627"/>
                    <a:pt x="0" y="4561713"/>
                    <a:pt x="0" y="447052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4470527"/>
                  </a:lnTo>
                  <a:lnTo>
                    <a:pt x="6350" y="4470527"/>
                  </a:lnTo>
                  <a:lnTo>
                    <a:pt x="12700" y="4470527"/>
                  </a:lnTo>
                  <a:cubicBezTo>
                    <a:pt x="12700" y="4554728"/>
                    <a:pt x="81026" y="4622927"/>
                    <a:pt x="165354" y="4622927"/>
                  </a:cubicBezTo>
                  <a:lnTo>
                    <a:pt x="10527411" y="4622927"/>
                  </a:lnTo>
                  <a:cubicBezTo>
                    <a:pt x="10611739" y="4622927"/>
                    <a:pt x="10680065" y="4554601"/>
                    <a:pt x="10680065" y="4470527"/>
                  </a:cubicBezTo>
                  <a:lnTo>
                    <a:pt x="10680065" y="165100"/>
                  </a:lnTo>
                  <a:cubicBezTo>
                    <a:pt x="10680065" y="80899"/>
                    <a:pt x="10611739" y="12700"/>
                    <a:pt x="10527411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7C7D0"/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578731" y="4400845"/>
            <a:ext cx="35440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C3939"/>
                </a:solidFill>
                <a:latin typeface="Raleway Bold"/>
                <a:ea typeface="Raleway Bold"/>
                <a:cs typeface="Raleway Bold"/>
                <a:sym typeface="Raleway Bold"/>
              </a:rPr>
              <a:t>Εκπνοή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78731" y="4947199"/>
            <a:ext cx="7423995" cy="236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 εκπνοή γίνεται παθητικά. Όταν τελειώνει η εισπνοή και γεμίσουν οι πνεύμονες με αέρα, οι μύες που βοήθησαν να μπει ο αέρας χαλαρώνουν. Τότε ο θώρακας και οι πνεύμονες επιστρέφουν μόνοι τους στην αρχική τους θέση και ο αέρας βγαίνει προς τα έξω.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CECF3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1648120"/>
            <a:ext cx="8336909" cy="9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1B1B27"/>
                </a:solidFill>
                <a:latin typeface="Raleway"/>
                <a:ea typeface="Raleway"/>
                <a:cs typeface="Raleway"/>
                <a:sym typeface="Raleway"/>
              </a:rPr>
              <a:t>Παράγοντες Επηρεασμού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2238" y="2750934"/>
            <a:ext cx="9505359" cy="33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Ηλικία και φύλο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Πυρετός και άσκηση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Στρες και περιβάλλον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Φάρμακα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Παχυσαρκία</a:t>
            </a:r>
          </a:p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C3939"/>
                </a:solidFill>
                <a:latin typeface="Roboto"/>
                <a:ea typeface="Roboto"/>
                <a:cs typeface="Roboto"/>
                <a:sym typeface="Roboto"/>
              </a:rPr>
              <a:t>Νοσήματα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198866" y="1712119"/>
            <a:ext cx="6106268" cy="4159006"/>
            <a:chOff x="0" y="0"/>
            <a:chExt cx="8141691" cy="5545341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8141716" cy="5545328"/>
            </a:xfrm>
            <a:custGeom>
              <a:avLst/>
              <a:gdLst/>
              <a:ahLst/>
              <a:cxnLst/>
              <a:rect l="l" t="t" r="r" b="b"/>
              <a:pathLst>
                <a:path w="8141716" h="5545328">
                  <a:moveTo>
                    <a:pt x="0" y="0"/>
                  </a:moveTo>
                  <a:lnTo>
                    <a:pt x="8141716" y="0"/>
                  </a:lnTo>
                  <a:lnTo>
                    <a:pt x="8141716" y="5545328"/>
                  </a:lnTo>
                  <a:lnTo>
                    <a:pt x="0" y="5545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7" b="-47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98866" y="6190059"/>
            <a:ext cx="6106268" cy="2384822"/>
            <a:chOff x="0" y="0"/>
            <a:chExt cx="8141691" cy="31797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41716" cy="3179699"/>
            </a:xfrm>
            <a:custGeom>
              <a:avLst/>
              <a:gdLst/>
              <a:ahLst/>
              <a:cxnLst/>
              <a:rect l="l" t="t" r="r" b="b"/>
              <a:pathLst>
                <a:path w="8141716" h="317969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7982966" y="0"/>
                  </a:lnTo>
                  <a:cubicBezTo>
                    <a:pt x="8070597" y="0"/>
                    <a:pt x="8141716" y="71120"/>
                    <a:pt x="8141716" y="158750"/>
                  </a:cubicBezTo>
                  <a:lnTo>
                    <a:pt x="8141716" y="3020949"/>
                  </a:lnTo>
                  <a:cubicBezTo>
                    <a:pt x="8141716" y="3108579"/>
                    <a:pt x="8070597" y="3179699"/>
                    <a:pt x="7982966" y="3179699"/>
                  </a:cubicBezTo>
                  <a:lnTo>
                    <a:pt x="158750" y="3179699"/>
                  </a:lnTo>
                  <a:cubicBezTo>
                    <a:pt x="71120" y="3179699"/>
                    <a:pt x="0" y="3108579"/>
                    <a:pt x="0" y="3020949"/>
                  </a:cubicBezTo>
                  <a:close/>
                </a:path>
              </a:pathLst>
            </a:custGeom>
            <a:solidFill>
              <a:srgbClr val="B6D6FC"/>
            </a:solidFill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82388" y="6577165"/>
            <a:ext cx="442912" cy="354359"/>
            <a:chOff x="0" y="0"/>
            <a:chExt cx="590550" cy="472478"/>
          </a:xfrm>
        </p:grpSpPr>
        <p:sp>
          <p:nvSpPr>
            <p:cNvPr id="13" name="Freeform 13" descr="preencoded.png"/>
            <p:cNvSpPr/>
            <p:nvPr/>
          </p:nvSpPr>
          <p:spPr>
            <a:xfrm>
              <a:off x="0" y="0"/>
              <a:ext cx="590550" cy="472440"/>
            </a:xfrm>
            <a:custGeom>
              <a:avLst/>
              <a:gdLst/>
              <a:ahLst/>
              <a:cxnLst/>
              <a:rect l="l" t="t" r="r" b="b"/>
              <a:pathLst>
                <a:path w="590550" h="472440">
                  <a:moveTo>
                    <a:pt x="0" y="0"/>
                  </a:moveTo>
                  <a:lnTo>
                    <a:pt x="590550" y="0"/>
                  </a:lnTo>
                  <a:lnTo>
                    <a:pt x="590550" y="472440"/>
                  </a:lnTo>
                  <a:lnTo>
                    <a:pt x="0" y="472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15" r="-815" b="-8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208821" y="6515843"/>
            <a:ext cx="3582743" cy="47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Αναπνευστικό Κέντρο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08821" y="7175602"/>
            <a:ext cx="4812802" cy="100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Βρίσκεται στον </a:t>
            </a:r>
            <a:r>
              <a:rPr lang="en-US" sz="2187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προμήκη μυελό</a:t>
            </a:r>
            <a:r>
              <a:rPr lang="en-US" sz="218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και ελέγχει τη ρύθμιση της αναπνοής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1121</Words>
  <Application>Microsoft Office PowerPoint</Application>
  <PresentationFormat>Προσαρμογή</PresentationFormat>
  <Paragraphs>196</Paragraphs>
  <Slides>27</Slides>
  <Notes>27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4" baseType="lpstr">
      <vt:lpstr>Roboto Bold</vt:lpstr>
      <vt:lpstr>Raleway</vt:lpstr>
      <vt:lpstr>Arial</vt:lpstr>
      <vt:lpstr>Calibri</vt:lpstr>
      <vt:lpstr>Roboto</vt:lpstr>
      <vt:lpstr>Raleway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Anapnoh (1).pptx</dc:title>
  <dc:creator>Maria Kosti</dc:creator>
  <cp:lastModifiedBy>Maria Kosti</cp:lastModifiedBy>
  <cp:revision>2</cp:revision>
  <dcterms:created xsi:type="dcterms:W3CDTF">2006-08-16T00:00:00Z</dcterms:created>
  <dcterms:modified xsi:type="dcterms:W3CDTF">2026-02-24T22:42:10Z</dcterms:modified>
  <dc:identifier>DAHCRrvVqtU</dc:identifier>
</cp:coreProperties>
</file>