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1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0323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57513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8766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51837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051154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20302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0539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5870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49876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93429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87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67444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26694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195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8258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7055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00275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182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75629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89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F75B5"/>
          </a:solidFill>
          <a:ln w="12700">
            <a:solidFill>
              <a:srgbClr val="2F75B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85800" y="594360"/>
            <a:ext cx="10789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Αρτηριακός Σφυγμός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13232" y="141732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85800" y="1874520"/>
            <a:ext cx="4297680" cy="73152"/>
          </a:xfrm>
          <a:prstGeom prst="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Shape 4"/>
          <p:cNvSpPr/>
          <p:nvPr/>
        </p:nvSpPr>
        <p:spPr>
          <a:xfrm>
            <a:off x="685800" y="2331720"/>
            <a:ext cx="10789920" cy="4114800"/>
          </a:xfrm>
          <a:prstGeom prst="rect">
            <a:avLst/>
          </a:prstGeom>
          <a:solidFill>
            <a:srgbClr val="F7F9FC"/>
          </a:solidFill>
          <a:ln w="12700">
            <a:solidFill>
              <a:srgbClr val="F7F9F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868680" y="2606040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85800" y="3063240"/>
            <a:ext cx="10789920" cy="228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3319272"/>
            <a:ext cx="1028700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Ορισμός &amp; μηχανισμός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Παράγοντες που επηρεάζουν τις σφύξεις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Σημεία λήψης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Πότε τις παίρνουμε &amp; τι παρατηρούμε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Βραδυκαρδία – Βραδυσφυγμία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F75B5"/>
          </a:solidFill>
          <a:ln w="12700">
            <a:solidFill>
              <a:srgbClr val="2F75B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85800" y="347472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</a:rPr>
              <a:t>Τι είναι ο αρτηριακός σφυγμός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789920" cy="45720"/>
          </a:xfrm>
          <a:prstGeom prst="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685800" y="1188720"/>
            <a:ext cx="10789920" cy="31318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05840" y="1444752"/>
            <a:ext cx="10287000" cy="2720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B1B1B"/>
                </a:solidFill>
              </a:rPr>
              <a:t>Ο αρτηριακός σφυγμός είναι το κύμα διάτασης που μεταδίδεται στις αρτηρίες, όταν το αίμα εισέρχεται στην αορτή μετά από κάθε συστολή της καρδιάς.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B1B1B"/>
                </a:solidFill>
              </a:rPr>
              <a:t>Η καρδιά σε κάθε συστολή εκτοξεύει αίμα προς την αορτή. Η απότομη αύξηση της πίεσης επεκτείνεται ως κύμα σε όλο το μήκος των αρτηριών και ψηλαφάται σε ορισμένα σημεία του σώματος ως σφυγμός.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B1B1B"/>
                </a:solidFill>
              </a:rPr>
              <a:t>Φυσιολογικά η καρδιά πάλλεται περίπου 60–80 φορές/λεπτό στον ενήλικα.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F75B5"/>
          </a:solidFill>
          <a:ln w="12700">
            <a:solidFill>
              <a:srgbClr val="2F75B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85800" y="347472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</a:rPr>
              <a:t>Παράγοντες που επηρεάζουν τις σφύξεις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789920" cy="45720"/>
          </a:xfrm>
          <a:prstGeom prst="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685800" y="1188720"/>
            <a:ext cx="10789920" cy="2956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05840" y="1444752"/>
            <a:ext cx="10287000" cy="2545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ηλικία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φύλο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λήψη τροφής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πυρετός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αιμορραγία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stress</a:t>
            </a:r>
            <a:endParaRPr lang="en-US" sz="2200" dirty="0"/>
          </a:p>
          <a:p>
            <a:pPr marL="307340" indent="-307340">
              <a:spcAft>
                <a:spcPts val="440"/>
              </a:spcAft>
              <a:buSzPct val="100000"/>
              <a:buChar char="•"/>
            </a:pPr>
            <a:r>
              <a:rPr lang="en-US" sz="2200" dirty="0">
                <a:solidFill>
                  <a:srgbClr val="1B1B1B"/>
                </a:solidFill>
              </a:rPr>
              <a:t>ορισμένα φάρμακα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F75B5"/>
          </a:solidFill>
          <a:ln w="12700">
            <a:solidFill>
              <a:srgbClr val="2F75B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85800" y="347472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</a:rPr>
              <a:t>Σημεία λήψης αρτηριακού σφυγμού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789920" cy="45720"/>
          </a:xfrm>
          <a:prstGeom prst="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685800" y="1188720"/>
            <a:ext cx="5257800" cy="1798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05840" y="1444752"/>
            <a:ext cx="4754880" cy="1386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Καρωτιδική αρτηρία</a:t>
            </a:r>
            <a:endParaRPr lang="en-US" sz="2000" dirty="0"/>
          </a:p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Κροταφική αρτηρία</a:t>
            </a:r>
            <a:endParaRPr lang="en-US" sz="2000" dirty="0"/>
          </a:p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Κερκιδική αρτηρία</a:t>
            </a:r>
            <a:endParaRPr lang="en-US" sz="2000" dirty="0"/>
          </a:p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Βραχιόνιος αρτηρία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217920" y="1188720"/>
            <a:ext cx="5257800" cy="1798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6537960" y="1444752"/>
            <a:ext cx="4754880" cy="1386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Μηριαία αρτηρία</a:t>
            </a:r>
            <a:endParaRPr lang="en-US" sz="2000" dirty="0"/>
          </a:p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Ιγνυακή αρτηρία</a:t>
            </a:r>
            <a:endParaRPr lang="en-US" sz="2000" dirty="0"/>
          </a:p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Ραχιαία του άκρου ποδιού αρτηρία</a:t>
            </a:r>
            <a:endParaRPr lang="en-US" sz="2000" dirty="0"/>
          </a:p>
          <a:p>
            <a:pPr marL="279400" indent="-279400">
              <a:spcAft>
                <a:spcPts val="400"/>
              </a:spcAft>
              <a:buSzPct val="100000"/>
              <a:buChar char="•"/>
            </a:pPr>
            <a:r>
              <a:rPr lang="en-US" sz="2000" dirty="0">
                <a:solidFill>
                  <a:srgbClr val="1B1B1B"/>
                </a:solidFill>
              </a:rPr>
              <a:t>Οπίσθια κνημιαία αρτηρία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F75B5"/>
          </a:solidFill>
          <a:ln w="12700">
            <a:solidFill>
              <a:srgbClr val="2F75B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85800" y="347472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</a:rPr>
              <a:t>Πότε πρέπει να παίρνονται οι σφύξεις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789920" cy="45720"/>
          </a:xfrm>
          <a:prstGeom prst="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685800" y="1188720"/>
            <a:ext cx="10789920" cy="1722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05840" y="1444752"/>
            <a:ext cx="1028700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65430" indent="-265430">
              <a:spcAft>
                <a:spcPts val="380"/>
              </a:spcAft>
              <a:buSzPct val="100000"/>
              <a:buChar char="•"/>
            </a:pPr>
            <a:r>
              <a:rPr lang="en-US" sz="1900" dirty="0">
                <a:solidFill>
                  <a:srgbClr val="1B1B1B"/>
                </a:solidFill>
              </a:rPr>
              <a:t>Κατά την εισαγωγή του αρρώστου στο νοσοκομείο.</a:t>
            </a:r>
            <a:endParaRPr lang="en-US" sz="1900" dirty="0"/>
          </a:p>
          <a:p>
            <a:pPr marL="265430" indent="-265430">
              <a:spcAft>
                <a:spcPts val="380"/>
              </a:spcAft>
              <a:buSzPct val="100000"/>
              <a:buChar char="•"/>
            </a:pPr>
            <a:r>
              <a:rPr lang="en-US" sz="1900" dirty="0">
                <a:solidFill>
                  <a:srgbClr val="1B1B1B"/>
                </a:solidFill>
              </a:rPr>
              <a:t>Μία φορά την ημέρα (συνήθως το πρωί) σε όλους τους αρρώστους του νοσηλευτικού τμήματος.</a:t>
            </a:r>
            <a:endParaRPr lang="en-US" sz="1900" dirty="0"/>
          </a:p>
          <a:p>
            <a:pPr marL="265430" indent="-265430">
              <a:spcAft>
                <a:spcPts val="380"/>
              </a:spcAft>
              <a:buSzPct val="100000"/>
              <a:buChar char="•"/>
            </a:pPr>
            <a:r>
              <a:rPr lang="en-US" sz="1900" dirty="0">
                <a:solidFill>
                  <a:srgbClr val="1B1B1B"/>
                </a:solidFill>
              </a:rPr>
              <a:t>Κάθε 3 ώρες σε χειρουργημένους τις 2 πρώτες μετεγχειρητικές ημέρες και σε αρρώστους με πυρετό.</a:t>
            </a:r>
            <a:endParaRPr lang="en-US" sz="1900" dirty="0"/>
          </a:p>
          <a:p>
            <a:pPr marL="265430" indent="-265430">
              <a:spcAft>
                <a:spcPts val="380"/>
              </a:spcAft>
              <a:buSzPct val="100000"/>
              <a:buChar char="•"/>
            </a:pPr>
            <a:r>
              <a:rPr lang="en-US" sz="1900" dirty="0">
                <a:solidFill>
                  <a:srgbClr val="1B1B1B"/>
                </a:solidFill>
              </a:rPr>
              <a:t>Κάθε 15–30 λεπτά (ή αραιότερα) σε αρρώστους με εντατική παρακολούθηση. Μπορεί να χρησιμοποιηθεί monitor για συνεχή έλεγχο καρδιακού παλμού.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F75B5"/>
          </a:solidFill>
          <a:ln w="12700">
            <a:solidFill>
              <a:srgbClr val="2F75B5"/>
            </a:solidFill>
            <a:prstDash val="solid"/>
          </a:ln>
        </p:spPr>
        <p:txBody>
          <a:bodyPr/>
          <a:lstStyle/>
          <a:p>
            <a:endParaRPr lang="el-GR" noProof="0" dirty="0"/>
          </a:p>
        </p:txBody>
      </p:sp>
      <p:sp>
        <p:nvSpPr>
          <p:cNvPr id="3" name="Text 1"/>
          <p:cNvSpPr/>
          <p:nvPr/>
        </p:nvSpPr>
        <p:spPr>
          <a:xfrm>
            <a:off x="685800" y="347472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l-GR" sz="2800" b="1" noProof="0" dirty="0">
                <a:solidFill>
                  <a:srgbClr val="1F4E79"/>
                </a:solidFill>
              </a:rPr>
              <a:t>Τι παρατηρούμε κατά τη λήψη</a:t>
            </a:r>
            <a:endParaRPr lang="el-GR" sz="2800" noProof="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789920" cy="45720"/>
          </a:xfrm>
          <a:prstGeom prst="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 noProof="0" dirty="0"/>
          </a:p>
        </p:txBody>
      </p:sp>
      <p:sp>
        <p:nvSpPr>
          <p:cNvPr id="5" name="Text 3"/>
          <p:cNvSpPr/>
          <p:nvPr/>
        </p:nvSpPr>
        <p:spPr>
          <a:xfrm>
            <a:off x="685800" y="1042416"/>
            <a:ext cx="10789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l-GR" sz="1800" noProof="0" dirty="0">
                <a:solidFill>
                  <a:srgbClr val="5A5A5A"/>
                </a:solidFill>
              </a:rPr>
              <a:t>Οι </a:t>
            </a:r>
            <a:r>
              <a:rPr lang="el-GR" sz="1800" noProof="0" dirty="0" err="1">
                <a:solidFill>
                  <a:srgbClr val="5A5A5A"/>
                </a:solidFill>
              </a:rPr>
              <a:t>σφύξεις</a:t>
            </a:r>
            <a:r>
              <a:rPr lang="el-GR" sz="1800" noProof="0" dirty="0">
                <a:solidFill>
                  <a:srgbClr val="5A5A5A"/>
                </a:solidFill>
              </a:rPr>
              <a:t> </a:t>
            </a:r>
            <a:r>
              <a:rPr lang="el-GR" sz="1800" noProof="0" dirty="0" err="1">
                <a:solidFill>
                  <a:srgbClr val="5A5A5A"/>
                </a:solidFill>
              </a:rPr>
              <a:t>μετρώνται</a:t>
            </a:r>
            <a:r>
              <a:rPr lang="el-GR" sz="1800" noProof="0" dirty="0">
                <a:solidFill>
                  <a:srgbClr val="5A5A5A"/>
                </a:solidFill>
              </a:rPr>
              <a:t> σε 1 λεπτό. Κατά τη λήψη τους παρατηρούμε:</a:t>
            </a:r>
            <a:endParaRPr lang="el-GR" sz="1800" noProof="0" dirty="0"/>
          </a:p>
        </p:txBody>
      </p:sp>
      <p:sp>
        <p:nvSpPr>
          <p:cNvPr id="6" name="Shape 4"/>
          <p:cNvSpPr/>
          <p:nvPr/>
        </p:nvSpPr>
        <p:spPr>
          <a:xfrm>
            <a:off x="685800" y="1417320"/>
            <a:ext cx="10789920" cy="1371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 noProof="0" dirty="0"/>
          </a:p>
        </p:txBody>
      </p:sp>
      <p:sp>
        <p:nvSpPr>
          <p:cNvPr id="7" name="Text 5"/>
          <p:cNvSpPr/>
          <p:nvPr/>
        </p:nvSpPr>
        <p:spPr>
          <a:xfrm>
            <a:off x="1005840" y="1673352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51460" indent="-251460">
              <a:spcAft>
                <a:spcPts val="360"/>
              </a:spcAft>
              <a:buSzPct val="100000"/>
              <a:buChar char="•"/>
            </a:pPr>
            <a:r>
              <a:rPr lang="el-GR" sz="1800" noProof="0" dirty="0">
                <a:solidFill>
                  <a:srgbClr val="1B1B1B"/>
                </a:solidFill>
              </a:rPr>
              <a:t>Συχνότητα σφυγμού (ταχυκαρδία – βραδυκαρδία).</a:t>
            </a:r>
            <a:endParaRPr lang="el-GR" sz="1800" noProof="0" dirty="0"/>
          </a:p>
          <a:p>
            <a:pPr marL="251460" indent="-251460">
              <a:spcAft>
                <a:spcPts val="360"/>
              </a:spcAft>
              <a:buSzPct val="100000"/>
              <a:buChar char="•"/>
            </a:pPr>
            <a:r>
              <a:rPr lang="el-GR" sz="1800" noProof="0" dirty="0">
                <a:solidFill>
                  <a:srgbClr val="1B1B1B"/>
                </a:solidFill>
              </a:rPr>
              <a:t>Ρυθμικότητα ή αρρυθμία (ρυθμικός όταν επαναλαμβάνεται σε ίσα χρονικά διαστήματα, άρρυθμος όταν επαναλαμβάνεται σε άνισα).</a:t>
            </a:r>
            <a:endParaRPr lang="el-GR" sz="1800" noProof="0" dirty="0"/>
          </a:p>
          <a:p>
            <a:pPr marL="251460" indent="-251460">
              <a:spcAft>
                <a:spcPts val="360"/>
              </a:spcAft>
              <a:buSzPct val="100000"/>
              <a:buChar char="•"/>
            </a:pPr>
            <a:r>
              <a:rPr lang="el-GR" sz="1800" noProof="0" dirty="0">
                <a:solidFill>
                  <a:srgbClr val="1B1B1B"/>
                </a:solidFill>
              </a:rPr>
              <a:t>Μέγεθος σφυγμού. Πάνω από 100 </a:t>
            </a:r>
            <a:r>
              <a:rPr lang="el-GR" sz="1800" noProof="0" dirty="0" err="1">
                <a:solidFill>
                  <a:srgbClr val="1B1B1B"/>
                </a:solidFill>
              </a:rPr>
              <a:t>σφύξεις</a:t>
            </a:r>
            <a:r>
              <a:rPr lang="el-GR" sz="1800" noProof="0" dirty="0">
                <a:solidFill>
                  <a:srgbClr val="1B1B1B"/>
                </a:solidFill>
              </a:rPr>
              <a:t>/λεπτό → ταχυσφυγμία (π.χ. εμπύρετες καταστάσεις, υπερθυρεοειδισμός, αιμορραγία, ρευματικός πυρετός, </a:t>
            </a:r>
            <a:r>
              <a:rPr lang="el-GR" sz="1800" noProof="0" dirty="0" err="1">
                <a:solidFill>
                  <a:srgbClr val="1B1B1B"/>
                </a:solidFill>
              </a:rPr>
              <a:t>shock</a:t>
            </a:r>
            <a:r>
              <a:rPr lang="el-GR" sz="1800" noProof="0" dirty="0">
                <a:solidFill>
                  <a:srgbClr val="1B1B1B"/>
                </a:solidFill>
              </a:rPr>
              <a:t>). Φυσιολογικά μπορεί να εμφανιστεί σε συγκίνηση και σωματική άσκηση.</a:t>
            </a:r>
            <a:endParaRPr lang="el-GR" sz="1800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F75B5"/>
          </a:solidFill>
          <a:ln w="12700">
            <a:solidFill>
              <a:srgbClr val="2F75B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685800" y="347472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</a:rPr>
              <a:t>Βραδυκαρδία &amp; Βραδυσφυγμία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789920" cy="45720"/>
          </a:xfrm>
          <a:prstGeom prst="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685800" y="1188720"/>
            <a:ext cx="10789920" cy="1143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F3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05840" y="1444752"/>
            <a:ext cx="10287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65430" indent="-265430">
              <a:spcAft>
                <a:spcPts val="380"/>
              </a:spcAft>
              <a:buSzPct val="100000"/>
              <a:buChar char="•"/>
            </a:pPr>
            <a:r>
              <a:rPr lang="en-US" sz="1900" dirty="0">
                <a:solidFill>
                  <a:srgbClr val="1B1B1B"/>
                </a:solidFill>
              </a:rPr>
              <a:t>Βραδυκαρδία: ελάττωση του αριθμού των σφύξεων κάτω από 60/λεπτό (π.χ. υποθυρεοειδισμός, δηλητηρίαση με δακτυλίτιδα). Φυσιολογικά μπορεί να εμφανίζεται σε αθλητές.</a:t>
            </a:r>
            <a:endParaRPr lang="en-US" sz="1900" dirty="0"/>
          </a:p>
          <a:p>
            <a:pPr marL="265430" indent="-265430">
              <a:spcAft>
                <a:spcPts val="380"/>
              </a:spcAft>
              <a:buSzPct val="100000"/>
              <a:buChar char="•"/>
            </a:pPr>
            <a:r>
              <a:rPr lang="en-US" sz="1900" dirty="0">
                <a:solidFill>
                  <a:srgbClr val="1B1B1B"/>
                </a:solidFill>
              </a:rPr>
              <a:t>Βραδυσφυγμία: όταν η συχνότητα του σφυγμού είναι μικρότερη από τη συχνότητα της καρδιακής λειτουργίας, επειδή ορισμένες συστολές δεν διοχετεύουν το αίμα στις αρτηρίες.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685800" y="6172200"/>
            <a:ext cx="10789920" cy="502920"/>
          </a:xfrm>
          <a:prstGeom prst="roundRect">
            <a:avLst/>
          </a:prstGeom>
          <a:solidFill>
            <a:srgbClr val="D9E2F3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960120" y="6272784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F4E79"/>
                </a:solidFill>
              </a:rPr>
              <a:t>Σημείωση: Η κλινική αξιολόγηση γίνεται πάντα σε συνδυασμό με τα υπόλοιπα ζωτικά σημεία.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368</Words>
  <Application>Microsoft Office PowerPoint</Application>
  <PresentationFormat>Ευρεία οθόνη</PresentationFormat>
  <Paragraphs>50</Paragraphs>
  <Slides>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3</vt:lpstr>
      <vt:lpstr>Ιόν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ChatGPT</dc:creator>
  <cp:lastModifiedBy>Maria Kosti</cp:lastModifiedBy>
  <cp:revision>2</cp:revision>
  <dcterms:created xsi:type="dcterms:W3CDTF">2026-02-20T19:43:16Z</dcterms:created>
  <dcterms:modified xsi:type="dcterms:W3CDTF">2026-02-20T19:50:53Z</dcterms:modified>
</cp:coreProperties>
</file>