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65D1-EAB5-4F7B-89D1-77DFD81BEBEF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A15C-F5BE-4AEB-AFE9-31A131C217B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572560" cy="1071569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latin typeface="Bahnschrift Light" pitchFamily="34" charset="0"/>
                <a:cs typeface="Arial" pitchFamily="34" charset="0"/>
              </a:rPr>
              <a:t>ΦΘΙΝΟΠΩΡΟ</a:t>
            </a:r>
            <a:endParaRPr lang="el-GR" sz="6600" b="1" dirty="0">
              <a:latin typeface="Bahnschrift Light" pitchFamily="34" charset="0"/>
              <a:cs typeface="Arial" pitchFamily="34" charset="0"/>
            </a:endParaRPr>
          </a:p>
        </p:txBody>
      </p:sp>
      <p:pic>
        <p:nvPicPr>
          <p:cNvPr id="11266" name="Picture 2" descr="Γιατί κιτρινίζουν τα φύλλα το φθινόπω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715040" cy="4065471"/>
          </a:xfrm>
          <a:prstGeom prst="rect">
            <a:avLst/>
          </a:prstGeom>
          <a:noFill/>
        </p:spPr>
      </p:pic>
    </p:spTree>
  </p:cSld>
  <p:clrMapOvr>
    <a:masterClrMapping/>
  </p:clrMapOvr>
  <p:transition advTm="22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Bahnschrift Light" pitchFamily="34" charset="0"/>
              </a:rPr>
              <a:t>Μοσχοβολάει ο τόπος από μήλα, αχλάδια, πορτοκάλια</a:t>
            </a:r>
            <a:r>
              <a:rPr lang="el-GR" b="1" dirty="0">
                <a:latin typeface="Bahnschrift Light" pitchFamily="34" charset="0"/>
              </a:rPr>
              <a:t> </a:t>
            </a:r>
            <a:r>
              <a:rPr lang="el-GR" b="1" dirty="0" smtClean="0">
                <a:latin typeface="Bahnschrift Light" pitchFamily="34" charset="0"/>
              </a:rPr>
              <a:t>και μανταρίνια.</a:t>
            </a:r>
            <a:endParaRPr lang="el-GR" b="1" dirty="0">
              <a:latin typeface="Bahnschrift Light" pitchFamily="34" charset="0"/>
            </a:endParaRPr>
          </a:p>
        </p:txBody>
      </p:sp>
      <p:pic>
        <p:nvPicPr>
          <p:cNvPr id="22530" name="Picture 2" descr="Μήλα-αχλάδια: Μειωμένη η παραγωγή στη Γηραιά Ήπει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4357718" cy="2907221"/>
          </a:xfrm>
          <a:prstGeom prst="rect">
            <a:avLst/>
          </a:prstGeom>
          <a:noFill/>
        </p:spPr>
      </p:pic>
      <p:pic>
        <p:nvPicPr>
          <p:cNvPr id="22532" name="Picture 4" descr="Μανταρίνια: Ποιες είναι οι διαφορές τους με τα πορτοκάλια | healthweb.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l-GR" sz="6700" b="1" dirty="0" smtClean="0">
                <a:latin typeface="Bahnschrift Light" pitchFamily="34" charset="0"/>
              </a:rPr>
              <a:t>Σεπτέμβριος</a:t>
            </a:r>
            <a:br>
              <a:rPr lang="el-GR" sz="6700" b="1" dirty="0" smtClean="0">
                <a:latin typeface="Bahnschrift Light" pitchFamily="34" charset="0"/>
              </a:rPr>
            </a:br>
            <a:r>
              <a:rPr lang="el-GR" sz="6700" b="1" dirty="0" smtClean="0">
                <a:latin typeface="Bahnschrift Light" pitchFamily="34" charset="0"/>
              </a:rPr>
              <a:t>Οκτώβριος</a:t>
            </a:r>
            <a:br>
              <a:rPr lang="el-GR" sz="6700" b="1" dirty="0" smtClean="0">
                <a:latin typeface="Bahnschrift Light" pitchFamily="34" charset="0"/>
              </a:rPr>
            </a:br>
            <a:r>
              <a:rPr lang="el-GR" sz="6700" b="1" dirty="0" smtClean="0">
                <a:latin typeface="Bahnschrift Light" pitchFamily="34" charset="0"/>
              </a:rPr>
              <a:t>Νοέμβριος</a:t>
            </a:r>
            <a:r>
              <a:rPr lang="el-GR" dirty="0" smtClean="0">
                <a:latin typeface="Bahnschrift Light" pitchFamily="34" charset="0"/>
              </a:rPr>
              <a:t/>
            </a:r>
            <a:br>
              <a:rPr lang="el-GR" dirty="0" smtClean="0">
                <a:latin typeface="Bahnschrift Light" pitchFamily="34" charset="0"/>
              </a:rPr>
            </a:br>
            <a:endParaRPr lang="el-GR" dirty="0">
              <a:latin typeface="Bahnschrift Light" pitchFamily="34" charset="0"/>
            </a:endParaRPr>
          </a:p>
        </p:txBody>
      </p:sp>
      <p:pic>
        <p:nvPicPr>
          <p:cNvPr id="18434" name="Picture 2" descr="Γιατί τα φύλλα αλλάζουν χρώμα το φθινόπωρο | Μπέτσκα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3950457" cy="2257404"/>
          </a:xfrm>
          <a:prstGeom prst="rect">
            <a:avLst/>
          </a:prstGeom>
          <a:noFill/>
        </p:spPr>
      </p:pic>
    </p:spTree>
  </p:cSld>
  <p:clrMapOvr>
    <a:masterClrMapping/>
  </p:clrMapOvr>
  <p:transition advTm="51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Μας ¨αποχαιρετούν¨ σιγά σιγά τα χελιδόνια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7519" cy="4294175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14282" y="5286388"/>
            <a:ext cx="87154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>
                <a:latin typeface="Bahnschrift Light" pitchFamily="34" charset="0"/>
              </a:rPr>
              <a:t>Τα χελιδόνια και άλλα αποδημητικά πουλιά φεύγουν.</a:t>
            </a:r>
            <a:endParaRPr lang="el-GR" b="1" dirty="0">
              <a:latin typeface="Bahnschrift Light" pitchFamily="34" charset="0"/>
            </a:endParaRPr>
          </a:p>
        </p:txBody>
      </p:sp>
    </p:spTree>
  </p:cSld>
  <p:clrMapOvr>
    <a:masterClrMapping/>
  </p:clrMapOvr>
  <p:transition advTm="61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Η ζωή μιας μαμάς...: ΚΑΛΗ ΣΧΟΛΙΚΗ ΧΡΟΝΙΑ | Christmas coloring pages, School  decorations, Christmas col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810240" cy="4378433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Bahnschrift Light" pitchFamily="34" charset="0"/>
              </a:rPr>
              <a:t>Τα σχολεία ανοίγουν.</a:t>
            </a:r>
            <a:endParaRPr lang="el-GR" b="1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>
                <a:latin typeface="Bahnschrift Light" pitchFamily="34" charset="0"/>
              </a:rPr>
              <a:t>Ο ουρανός συννεφιάζει.</a:t>
            </a:r>
            <a:endParaRPr lang="el-GR" sz="4800" b="1" dirty="0">
              <a:latin typeface="Bahnschrift Light" pitchFamily="34" charset="0"/>
            </a:endParaRPr>
          </a:p>
        </p:txBody>
      </p:sp>
      <p:sp>
        <p:nvSpPr>
          <p:cNvPr id="19458" name="AutoShape 2" descr="Γκρίζος ουρανός... | Αψυχολόγητα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4" name="Picture 8" descr="The Dorians - Grizos ouranos ( Γκρίζος ουρανός 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86742" cy="4381462"/>
          </a:xfrm>
          <a:prstGeom prst="rect">
            <a:avLst/>
          </a:prstGeom>
          <a:noFill/>
        </p:spPr>
      </p:pic>
      <p:sp>
        <p:nvSpPr>
          <p:cNvPr id="19466" name="AutoShape 10" descr="Γκρίζος ουρανός αντανακλάται — Φωτογραφία © Tawng #68298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8" name="AutoShape 12" descr="Γκρίζος ουρανός αντανακλάται — Φωτογραφία © Tawng #68298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70" name="AutoShape 14" descr="Kairos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Bahnschrift Light" pitchFamily="34" charset="0"/>
              </a:rPr>
              <a:t>Πέφτουν τα πρωτοβρόχια.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5362" name="AutoShape 2" descr="Γιατί μυρίζει η βροχή – Τι είναι αυτό που μυρίζετε ειδικά στα πρωτοβρόχια!  | Μπέτσκας"/>
          <p:cNvSpPr>
            <a:spLocks noChangeAspect="1" noChangeArrowheads="1"/>
          </p:cNvSpPr>
          <p:nvPr/>
        </p:nvSpPr>
        <p:spPr bwMode="auto">
          <a:xfrm>
            <a:off x="155575" y="-776288"/>
            <a:ext cx="28289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6" name="Picture 6" descr="Τα πρωτοβρόχια του Φθινοπώρου είναι βάλσαμο ! - Καβάλα, Πρωϊνή, Ραδιόφωνο,  Εφημερίδα της Καβάλας, νέα, καβάλα ειδήσεις, μικρές αγγελί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234383" cy="548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Ο φετινός τρύγος ανέδειξε κάθε ξεχωριστό terroir - Winetrails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Ο φετινός τρύγος ανέδειξε κάθε ξεχωριστό terroir - Winetrails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2" name="Picture 6" descr="Θέρος, τρύγος, πόλεµος - ΤΟ ΒΗ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4590314" cy="3603346"/>
          </a:xfrm>
          <a:prstGeom prst="rect">
            <a:avLst/>
          </a:prstGeom>
          <a:noFill/>
        </p:spPr>
      </p:pic>
      <p:pic>
        <p:nvPicPr>
          <p:cNvPr id="14344" name="Picture 8" descr="Τρύγος! Μια γιορτή χαράς και αφθονίας! – Ταξιδευτές Travell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429000"/>
            <a:ext cx="4429156" cy="2949888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3643306" y="714356"/>
            <a:ext cx="4214842" cy="2200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Bahnschrift Light" pitchFamily="34" charset="0"/>
              </a:rPr>
              <a:t>Είναι η εποχή του </a:t>
            </a:r>
            <a:r>
              <a:rPr lang="el-GR" sz="2400" b="1" dirty="0" err="1" smtClean="0">
                <a:solidFill>
                  <a:schemeClr val="tx1"/>
                </a:solidFill>
                <a:latin typeface="Bahnschrift Light" pitchFamily="34" charset="0"/>
              </a:rPr>
              <a:t>τρύγου.Μαζεύουμε</a:t>
            </a:r>
            <a:r>
              <a:rPr lang="el-GR" sz="2400" b="1" dirty="0" smtClean="0">
                <a:solidFill>
                  <a:schemeClr val="tx1"/>
                </a:solidFill>
                <a:latin typeface="Bahnschrift Light" pitchFamily="34" charset="0"/>
              </a:rPr>
              <a:t> τα σταφύλια και τα πατάμε για να φτιάξουμε μούστο.</a:t>
            </a:r>
            <a:endParaRPr lang="el-GR" sz="2400" b="1" dirty="0">
              <a:solidFill>
                <a:schemeClr val="tx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Bahnschrift Light" pitchFamily="34" charset="0"/>
              </a:rPr>
              <a:t>Ψήνουμε κάστανα που γίνονται πολύ νόστιμα.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482" name="Picture 2" descr="Συνελήφθη στη Θεσσαλία 92χρονος καστανάς επειδή δεν είχε ταμειακ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183530" cy="429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8Η ΟΚΤΩΒΡΙΟΥ 1940 - Μια επέτειος με πολλαπλή ιστορική σημασία. Γράφει ο  Βασίλης Χατζηβασιλείου - Kosnews24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333905" cy="2786082"/>
          </a:xfrm>
          <a:prstGeom prst="rect">
            <a:avLst/>
          </a:prstGeom>
          <a:noFill/>
        </p:spPr>
      </p:pic>
      <p:pic>
        <p:nvPicPr>
          <p:cNvPr id="21510" name="Picture 6" descr="Τα γεγονότα της 17 Νοέμβρη που οδήγησαν στην πτώση της Δικτατορίας |  Ellinismos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4327760" cy="2795012"/>
          </a:xfrm>
          <a:prstGeom prst="rect">
            <a:avLst/>
          </a:prstGeom>
          <a:noFill/>
        </p:spPr>
      </p:pic>
      <p:sp>
        <p:nvSpPr>
          <p:cNvPr id="6" name="5 - Στρογγυλεμένο ορθογώνιο"/>
          <p:cNvSpPr/>
          <p:nvPr/>
        </p:nvSpPr>
        <p:spPr>
          <a:xfrm>
            <a:off x="357158" y="1785926"/>
            <a:ext cx="3714776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2060"/>
                </a:solidFill>
                <a:latin typeface="Bahnschrift Light" pitchFamily="34" charset="0"/>
              </a:rPr>
              <a:t>Γιορτάζουμε την 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Bahnschrift Light" pitchFamily="34" charset="0"/>
              </a:rPr>
              <a:t>28</a:t>
            </a:r>
            <a:r>
              <a:rPr lang="el-GR" sz="2800" b="1" baseline="30000" dirty="0" smtClean="0">
                <a:solidFill>
                  <a:srgbClr val="002060"/>
                </a:solidFill>
                <a:latin typeface="Bahnschrift Light" pitchFamily="34" charset="0"/>
              </a:rPr>
              <a:t>η</a:t>
            </a:r>
            <a:r>
              <a:rPr lang="el-GR" sz="2800" b="1" dirty="0" smtClean="0">
                <a:solidFill>
                  <a:srgbClr val="002060"/>
                </a:solidFill>
                <a:latin typeface="Bahnschrift Light" pitchFamily="34" charset="0"/>
              </a:rPr>
              <a:t> Οκτωβρίου 1940 και τη γιορτή του Πολυτεχνείου.</a:t>
            </a:r>
            <a:endParaRPr lang="el-GR" sz="2800" b="1" dirty="0">
              <a:solidFill>
                <a:srgbClr val="00206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</Words>
  <Application>Microsoft Office PowerPoint</Application>
  <PresentationFormat>Προβολή στην οθόνη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ΦΘΙΝΟΠΩΡΟ</vt:lpstr>
      <vt:lpstr>Σεπτέμβριος Οκτώβριος Νοέμβριος </vt:lpstr>
      <vt:lpstr>Τα χελιδόνια και άλλα αποδημητικά πουλιά φεύγουν.</vt:lpstr>
      <vt:lpstr>Τα σχολεία ανοίγουν.</vt:lpstr>
      <vt:lpstr>Ο ουρανός συννεφιάζει.</vt:lpstr>
      <vt:lpstr>Πέφτουν τα πρωτοβρόχια. </vt:lpstr>
      <vt:lpstr>Διαφάνεια 7</vt:lpstr>
      <vt:lpstr>Ψήνουμε κάστανα που γίνονται πολύ νόστιμα. </vt:lpstr>
      <vt:lpstr>Διαφάνεια 9</vt:lpstr>
      <vt:lpstr>Μοσχοβολάει ο τόπος από μήλα, αχλάδια, πορτοκάλια και μανταρίνια.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ΦΘΙΝΟΠΩΡΟ</dc:title>
  <dc:creator>User</dc:creator>
  <cp:lastModifiedBy>User</cp:lastModifiedBy>
  <cp:revision>7</cp:revision>
  <dcterms:created xsi:type="dcterms:W3CDTF">2024-09-19T19:08:47Z</dcterms:created>
  <dcterms:modified xsi:type="dcterms:W3CDTF">2024-09-19T20:12:15Z</dcterms:modified>
</cp:coreProperties>
</file>