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g708b9bf33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708b9bf33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708b9bf33a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708b9bf33a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Google Shape;70;g708b9bf33a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708b9bf33a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g708b9bf33a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708b9bf33a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Google Shape;83;g708b9bf33a_1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708b9bf33a_1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el.wikipedia.org/wiki/%CE%A0%CF%81%CE%BF%CF%83%CF%89%CE%BA%CF%81%CE%B1%CF%84%CE%B9%CE%BA%CE%BF%CE%AF_%CF%86%CE%B9%CE%BB%CF%8C%CF%83%CE%BF%CF%86%CE%BF%CE%B9" TargetMode="External"/><Relationship Id="rId4" Type="http://schemas.openxmlformats.org/officeDocument/2006/relationships/hyperlink" Target="https://el.wikipedia.org/wiki/%CE%9C%CE%B1%CE%B8%CE%B7%CE%BC%CE%B1%CF%84%CE%B9%CE%BA%CF%8C%CF%82" TargetMode="External"/><Relationship Id="rId5" Type="http://schemas.openxmlformats.org/officeDocument/2006/relationships/hyperlink" Target="https://el.wikipedia.org/wiki/%CE%A6%CF%85%CF%83%CE%B9%CE%BA%CF%8C%CF%82" TargetMode="External"/><Relationship Id="rId6" Type="http://schemas.openxmlformats.org/officeDocument/2006/relationships/hyperlink" Target="https://el.wikipedia.org/wiki/%CE%91%CF%83%CF%84%CF%81%CE%BF%CE%BD%CF%8C%CE%BC%CE%BF%CF%82" TargetMode="External"/><Relationship Id="rId7" Type="http://schemas.openxmlformats.org/officeDocument/2006/relationships/hyperlink" Target="https://el.wikipedia.org/wiki/%CE%9C%CE%B5%CF%84%CE%B5%CF%89%CF%81%CE%BF%CE%BB%CF%8C%CE%B3%CE%BF%CF%8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el.wikipedia.org/wiki/%CE%97%CE%BB%CE%B9%CE%BF%CF%83%CF%84%CE%AC%CF%83%CE%B9%CE%BF" TargetMode="External"/><Relationship Id="rId4" Type="http://schemas.openxmlformats.org/officeDocument/2006/relationships/hyperlink" Target="https://el.wikipedia.org/wiki/%CE%95%CF%84%CE%B5%CF%81%CF%8C%CF%86%CF%89%CF%84%CE%BF_%CF%83%CF%8E%CE%BC%CE%B1" TargetMode="External"/><Relationship Id="rId5" Type="http://schemas.openxmlformats.org/officeDocument/2006/relationships/hyperlink" Target="https://el.wikipedia.org/wiki/%CE%97%CE%BB%CE%B5%CE%BA%CF%84%CF%81%CE%B9%CF%83%CE%BC%CF%8C%CF%82" TargetMode="External"/><Relationship Id="rId6" Type="http://schemas.openxmlformats.org/officeDocument/2006/relationships/hyperlink" Target="https://el.wikipedia.org/wiki/%CE%9C%CE%B1%CE%B3%CE%BD%CE%B7%CF%84%CE%AF%CF%84%CE%B7%CF%82" TargetMode="External"/><Relationship Id="rId7" Type="http://schemas.openxmlformats.org/officeDocument/2006/relationships/hyperlink" Target="https://el.wikipedia.org/wiki/%CE%89%CE%BB%CE%B5%CE%BA%CF%84%CF%81%CE%BF%CE%B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el.wikipedia.org/wiki/%CE%9C%CE%AF%CE%BB%CE%B7%CF%84%CE%BF%CF%82" TargetMode="External"/><Relationship Id="rId4" Type="http://schemas.openxmlformats.org/officeDocument/2006/relationships/hyperlink" Target="https://el.wikipedia.org/wiki/%CE%A6%CE%BF%CE%AF%CE%BD%CE%B9%CE%BA%CE%B5%CF%82"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el.wikipedia.org/wiki/%CE%91%CF%81%CE%B9%CF%83%CF%84%CE%BF%CF%84%CE%AD%CE%BB%CE%B7%CF%82"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1047225" y="519150"/>
            <a:ext cx="6774900" cy="2052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l"/>
              <a:t>Θαλής ο Mιλήσιος </a:t>
            </a:r>
            <a:endParaRPr/>
          </a:p>
          <a:p>
            <a:pPr indent="0" lvl="0" marL="0" rtl="0" algn="l">
              <a:spcBef>
                <a:spcPts val="0"/>
              </a:spcBef>
              <a:spcAft>
                <a:spcPts val="0"/>
              </a:spcAft>
              <a:buNone/>
            </a:pPr>
            <a:r>
              <a:t/>
            </a:r>
            <a:endParaRPr/>
          </a:p>
        </p:txBody>
      </p:sp>
      <p:sp>
        <p:nvSpPr>
          <p:cNvPr id="55" name="Google Shape;55;p13"/>
          <p:cNvSpPr txBox="1"/>
          <p:nvPr>
            <p:ph idx="1" type="subTitle"/>
          </p:nvPr>
        </p:nvSpPr>
        <p:spPr>
          <a:xfrm>
            <a:off x="311700" y="2834125"/>
            <a:ext cx="4959900" cy="149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l"/>
              <a:t>Βασίλης Κυριακίδης</a:t>
            </a:r>
            <a:endParaRPr/>
          </a:p>
          <a:p>
            <a:pPr indent="0" lvl="0" marL="0" rtl="0" algn="l">
              <a:spcBef>
                <a:spcPts val="0"/>
              </a:spcBef>
              <a:spcAft>
                <a:spcPts val="0"/>
              </a:spcAft>
              <a:buNone/>
            </a:pPr>
            <a:r>
              <a:rPr lang="el"/>
              <a:t>Άρτεμις Καραγιαννίδου</a:t>
            </a:r>
            <a:endParaRPr/>
          </a:p>
          <a:p>
            <a:pPr indent="0" lvl="0" marL="0" rtl="0" algn="l">
              <a:spcBef>
                <a:spcPts val="0"/>
              </a:spcBef>
              <a:spcAft>
                <a:spcPts val="0"/>
              </a:spcAft>
              <a:buNone/>
            </a:pPr>
            <a:r>
              <a:rPr lang="el"/>
              <a:t>Τριαντάφυλλος Γιαννέλης</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pic>
        <p:nvPicPr>
          <p:cNvPr id="56" name="Google Shape;56;p13"/>
          <p:cNvPicPr preferRelativeResize="0"/>
          <p:nvPr/>
        </p:nvPicPr>
        <p:blipFill>
          <a:blip r:embed="rId3">
            <a:alphaModFix/>
          </a:blip>
          <a:stretch>
            <a:fillRect/>
          </a:stretch>
        </p:blipFill>
        <p:spPr>
          <a:xfrm>
            <a:off x="6037450" y="2312000"/>
            <a:ext cx="1713392" cy="22669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589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l"/>
              <a:t>Ποιος ήταν : </a:t>
            </a:r>
            <a:endParaRPr/>
          </a:p>
        </p:txBody>
      </p:sp>
      <p:sp>
        <p:nvSpPr>
          <p:cNvPr id="62" name="Google Shape;62;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l" sz="2400">
                <a:solidFill>
                  <a:schemeClr val="dk1"/>
                </a:solidFill>
              </a:rPr>
              <a:t>Ο </a:t>
            </a:r>
            <a:r>
              <a:rPr b="1" lang="el" sz="2400">
                <a:solidFill>
                  <a:schemeClr val="dk1"/>
                </a:solidFill>
              </a:rPr>
              <a:t>Θαλής ο Μιλήσιος</a:t>
            </a:r>
            <a:r>
              <a:rPr lang="el" sz="2400">
                <a:solidFill>
                  <a:schemeClr val="dk1"/>
                </a:solidFill>
              </a:rPr>
              <a:t>, (624 ή 623 π.Χ. - 548 ή 545 π.Χ.) είναι ο αρχαιότερος</a:t>
            </a:r>
            <a:r>
              <a:rPr lang="el" sz="2400">
                <a:solidFill>
                  <a:schemeClr val="dk1"/>
                </a:solidFill>
                <a:uFill>
                  <a:noFill/>
                </a:uFill>
                <a:hlinkClick r:id="rId3"/>
              </a:rPr>
              <a:t> </a:t>
            </a:r>
            <a:r>
              <a:rPr lang="el" sz="2400">
                <a:solidFill>
                  <a:schemeClr val="dk1"/>
                </a:solidFill>
              </a:rPr>
              <a:t>προσωκρατικός φιλόσοφος, ο πρώτος των Επτα Σοφών της αρχαιότητας,</a:t>
            </a:r>
            <a:r>
              <a:rPr lang="el" sz="2400">
                <a:solidFill>
                  <a:schemeClr val="dk1"/>
                </a:solidFill>
                <a:uFill>
                  <a:noFill/>
                </a:uFill>
                <a:hlinkClick r:id="rId4"/>
              </a:rPr>
              <a:t> </a:t>
            </a:r>
            <a:r>
              <a:rPr lang="el" sz="2400">
                <a:solidFill>
                  <a:schemeClr val="dk1"/>
                </a:solidFill>
              </a:rPr>
              <a:t>Μαθηματικός,</a:t>
            </a:r>
            <a:r>
              <a:rPr lang="el" sz="2400">
                <a:solidFill>
                  <a:schemeClr val="dk1"/>
                </a:solidFill>
                <a:uFill>
                  <a:noFill/>
                </a:uFill>
                <a:hlinkClick r:id="rId5"/>
              </a:rPr>
              <a:t> </a:t>
            </a:r>
            <a:r>
              <a:rPr lang="el" sz="2400">
                <a:solidFill>
                  <a:schemeClr val="dk1"/>
                </a:solidFill>
              </a:rPr>
              <a:t>Φυσικός,</a:t>
            </a:r>
            <a:r>
              <a:rPr lang="el" sz="2400">
                <a:solidFill>
                  <a:schemeClr val="dk1"/>
                </a:solidFill>
                <a:uFill>
                  <a:noFill/>
                </a:uFill>
                <a:hlinkClick r:id="rId6"/>
              </a:rPr>
              <a:t> </a:t>
            </a:r>
            <a:r>
              <a:rPr lang="el" sz="2400">
                <a:solidFill>
                  <a:schemeClr val="dk1"/>
                </a:solidFill>
              </a:rPr>
              <a:t>Αστρονόμος,Μηχανικός,</a:t>
            </a:r>
            <a:r>
              <a:rPr lang="el" sz="2400">
                <a:solidFill>
                  <a:schemeClr val="dk1"/>
                </a:solidFill>
                <a:uFill>
                  <a:noFill/>
                </a:uFill>
                <a:hlinkClick r:id="rId7"/>
              </a:rPr>
              <a:t> </a:t>
            </a:r>
            <a:r>
              <a:rPr lang="el" sz="2400">
                <a:solidFill>
                  <a:schemeClr val="dk1"/>
                </a:solidFill>
              </a:rPr>
              <a:t>Μετεωρολόγος και Ιδρυτής της Ιωνικής σχολής της φυσικής φιλοσοφίας στη Μίλητο.</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l"/>
              <a:t>Θεωρίες</a:t>
            </a:r>
            <a:endParaRPr/>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l" sz="2400">
                <a:solidFill>
                  <a:srgbClr val="000000"/>
                </a:solidFill>
              </a:rPr>
              <a:t>Κοσμολογία</a:t>
            </a:r>
            <a:endParaRPr b="1" sz="2400">
              <a:solidFill>
                <a:srgbClr val="000000"/>
              </a:solidFill>
            </a:endParaRPr>
          </a:p>
          <a:p>
            <a:pPr indent="0" lvl="0" marL="0" rtl="0" algn="l">
              <a:spcBef>
                <a:spcPts val="1600"/>
              </a:spcBef>
              <a:spcAft>
                <a:spcPts val="0"/>
              </a:spcAft>
              <a:buNone/>
            </a:pPr>
            <a:r>
              <a:rPr lang="el"/>
              <a:t>Ο Θαλής ο Μιλήσιος υπήρξε ο πρώτος που προσπάθησε να εξηγήσει τα φυσικά φαινόμενα με βάση φυσικές διαδικασίες. Χαρακτηριστική ήταν η προσπάθεια του να εξηγήσει το φαινόμενο των σεισμών. Σύμφωνα με τον Θαλή η Γη επιπλέει στο νερό και οι σεισμοί προκαλούνται όταν η Γη κλυδωνίζεται από κύματα του νερού.</a:t>
            </a:r>
            <a:endParaRPr/>
          </a:p>
          <a:p>
            <a:pPr indent="0" lvl="0" marL="0" rtl="0" algn="l">
              <a:spcBef>
                <a:spcPts val="1600"/>
              </a:spcBef>
              <a:spcAft>
                <a:spcPts val="0"/>
              </a:spcAft>
              <a:buClr>
                <a:schemeClr val="dk1"/>
              </a:buClr>
              <a:buSzPts val="1100"/>
              <a:buFont typeface="Arial"/>
              <a:buNone/>
            </a:pPr>
            <a:r>
              <a:rPr b="1" lang="el">
                <a:solidFill>
                  <a:schemeClr val="dk1"/>
                </a:solidFill>
              </a:rPr>
              <a:t>Φυσική</a:t>
            </a:r>
            <a:endParaRPr b="1">
              <a:solidFill>
                <a:schemeClr val="dk1"/>
              </a:solidFill>
            </a:endParaRPr>
          </a:p>
          <a:p>
            <a:pPr indent="0" lvl="0" marL="0" rtl="0" algn="l">
              <a:spcBef>
                <a:spcPts val="400"/>
              </a:spcBef>
              <a:spcAft>
                <a:spcPts val="1600"/>
              </a:spcAft>
              <a:buNone/>
            </a:pPr>
            <a:r>
              <a:rPr lang="el">
                <a:solidFill>
                  <a:schemeClr val="dk1"/>
                </a:solidFill>
              </a:rPr>
              <a:t>Ο Θαλής ο Μιλήσιος ανακάλυψε τις τροπές (</a:t>
            </a:r>
            <a:r>
              <a:rPr lang="el" u="sng">
                <a:solidFill>
                  <a:schemeClr val="hlink"/>
                </a:solidFill>
                <a:hlinkClick r:id="rId3"/>
              </a:rPr>
              <a:t>ηλιοστάσια</a:t>
            </a:r>
            <a:r>
              <a:rPr lang="el">
                <a:solidFill>
                  <a:schemeClr val="dk1"/>
                </a:solidFill>
              </a:rPr>
              <a:t>), το</a:t>
            </a:r>
            <a:r>
              <a:rPr lang="el">
                <a:solidFill>
                  <a:schemeClr val="dk1"/>
                </a:solidFill>
                <a:uFill>
                  <a:noFill/>
                </a:uFill>
                <a:hlinkClick r:id="rId4"/>
              </a:rPr>
              <a:t> </a:t>
            </a:r>
            <a:r>
              <a:rPr lang="el">
                <a:solidFill>
                  <a:schemeClr val="dk1"/>
                </a:solidFill>
              </a:rPr>
              <a:t>ετεροφωτο</a:t>
            </a:r>
            <a:r>
              <a:rPr lang="el">
                <a:solidFill>
                  <a:schemeClr val="dk1"/>
                </a:solidFill>
              </a:rPr>
              <a:t> της Σελήνης, καθώς και τον</a:t>
            </a:r>
            <a:r>
              <a:rPr lang="el">
                <a:solidFill>
                  <a:schemeClr val="dk1"/>
                </a:solidFill>
                <a:uFill>
                  <a:noFill/>
                </a:uFill>
                <a:hlinkClick r:id="rId5"/>
              </a:rPr>
              <a:t> </a:t>
            </a:r>
            <a:r>
              <a:rPr lang="el">
                <a:solidFill>
                  <a:schemeClr val="dk1"/>
                </a:solidFill>
              </a:rPr>
              <a:t>ηλεκτρισμό και τονμαγνητισμό, από τις ελκτικές ιδιότητες του ορυκτού</a:t>
            </a:r>
            <a:r>
              <a:rPr lang="el">
                <a:solidFill>
                  <a:schemeClr val="dk1"/>
                </a:solidFill>
                <a:uFill>
                  <a:noFill/>
                </a:uFill>
                <a:hlinkClick r:id="rId6"/>
              </a:rPr>
              <a:t> </a:t>
            </a:r>
            <a:r>
              <a:rPr lang="el">
                <a:solidFill>
                  <a:schemeClr val="dk1"/>
                </a:solidFill>
              </a:rPr>
              <a:t>μαγνητιτή και του</a:t>
            </a:r>
            <a:r>
              <a:rPr lang="el">
                <a:solidFill>
                  <a:schemeClr val="dk1"/>
                </a:solidFill>
                <a:uFill>
                  <a:noFill/>
                </a:uFill>
                <a:hlinkClick r:id="rId7"/>
              </a:rPr>
              <a:t> </a:t>
            </a:r>
            <a:r>
              <a:rPr lang="el">
                <a:solidFill>
                  <a:schemeClr val="dk1"/>
                </a:solidFill>
              </a:rPr>
              <a:t>ήλεκτρου.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l"/>
              <a:t>Θεωρίες </a:t>
            </a:r>
            <a:endParaRPr/>
          </a:p>
        </p:txBody>
      </p:sp>
      <p:sp>
        <p:nvSpPr>
          <p:cNvPr id="74" name="Google Shape;74;p16"/>
          <p:cNvSpPr txBox="1"/>
          <p:nvPr>
            <p:ph idx="1" type="body"/>
          </p:nvPr>
        </p:nvSpPr>
        <p:spPr>
          <a:xfrm>
            <a:off x="311700" y="1152475"/>
            <a:ext cx="4825800" cy="3416400"/>
          </a:xfrm>
          <a:prstGeom prst="rect">
            <a:avLst/>
          </a:prstGeom>
        </p:spPr>
        <p:txBody>
          <a:bodyPr anchorCtr="0" anchor="t" bIns="91425" lIns="91425" spcFirstLastPara="1" rIns="91425" wrap="square" tIns="91425">
            <a:noAutofit/>
          </a:bodyPr>
          <a:lstStyle/>
          <a:p>
            <a:pPr indent="0" lvl="0" marL="0" rtl="0" algn="l">
              <a:spcBef>
                <a:spcPts val="1400"/>
              </a:spcBef>
              <a:spcAft>
                <a:spcPts val="0"/>
              </a:spcAft>
              <a:buNone/>
            </a:pPr>
            <a:r>
              <a:rPr b="1" lang="el">
                <a:solidFill>
                  <a:schemeClr val="dk1"/>
                </a:solidFill>
              </a:rPr>
              <a:t>Γεωμετρία</a:t>
            </a:r>
            <a:endParaRPr b="1">
              <a:solidFill>
                <a:schemeClr val="dk1"/>
              </a:solidFill>
            </a:endParaRPr>
          </a:p>
          <a:p>
            <a:pPr indent="0" lvl="0" marL="0" rtl="0" algn="l">
              <a:spcBef>
                <a:spcPts val="1400"/>
              </a:spcBef>
              <a:spcAft>
                <a:spcPts val="0"/>
              </a:spcAft>
              <a:buNone/>
            </a:pPr>
            <a:r>
              <a:t/>
            </a:r>
            <a:endParaRPr b="1">
              <a:solidFill>
                <a:schemeClr val="dk1"/>
              </a:solidFill>
            </a:endParaRPr>
          </a:p>
          <a:p>
            <a:pPr indent="0" lvl="0" marL="0" rtl="0" algn="l">
              <a:spcBef>
                <a:spcPts val="400"/>
              </a:spcBef>
              <a:spcAft>
                <a:spcPts val="1600"/>
              </a:spcAft>
              <a:buNone/>
            </a:pPr>
            <a:r>
              <a:rPr lang="el"/>
              <a:t>Ο Θαλής αναφέρεται ως σπουδαίος γεωμέτρης. Κέρδισε μάλιστα τον θαυμασμό των Αιγυπτίων μετρώντας το ύψος των πυραμίδων, βασιζόμενος στο μήκος της σκιάς τους και της σκιάς μιας ράβδου που κάρφωνε στο έδαφος γνωστό ως και Θεώρημα του Θαλή</a:t>
            </a:r>
            <a:endParaRPr/>
          </a:p>
        </p:txBody>
      </p:sp>
      <p:pic>
        <p:nvPicPr>
          <p:cNvPr id="75" name="Google Shape;75;p16"/>
          <p:cNvPicPr preferRelativeResize="0"/>
          <p:nvPr/>
        </p:nvPicPr>
        <p:blipFill>
          <a:blip r:embed="rId3">
            <a:alphaModFix/>
          </a:blip>
          <a:stretch>
            <a:fillRect/>
          </a:stretch>
        </p:blipFill>
        <p:spPr>
          <a:xfrm>
            <a:off x="5289900" y="1170125"/>
            <a:ext cx="3143250" cy="27527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l"/>
              <a:t>Πληροφορίες</a:t>
            </a:r>
            <a:r>
              <a:rPr lang="el"/>
              <a:t> για την ζώη του</a:t>
            </a:r>
            <a:endParaRPr/>
          </a:p>
        </p:txBody>
      </p:sp>
      <p:sp>
        <p:nvSpPr>
          <p:cNvPr id="81" name="Google Shape;81;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l">
                <a:solidFill>
                  <a:schemeClr val="dk1"/>
                </a:solidFill>
              </a:rPr>
              <a:t>Γιος του Εξαμύου και της Κλεοβουλίνης, ο Θαλής γεννήθηκε στη</a:t>
            </a:r>
            <a:r>
              <a:rPr lang="el">
                <a:solidFill>
                  <a:schemeClr val="dk1"/>
                </a:solidFill>
                <a:uFill>
                  <a:noFill/>
                </a:uFill>
                <a:hlinkClick r:id="rId3"/>
              </a:rPr>
              <a:t> </a:t>
            </a:r>
            <a:r>
              <a:rPr lang="el">
                <a:solidFill>
                  <a:schemeClr val="dk1"/>
                </a:solidFill>
              </a:rPr>
              <a:t>Μίλητο. Πέθανε σε ηλικία 78 ετών. Από τον Διογένη Λαέρτιο μαθαίνουμε εξάλλου πως οι γονείς του Θαλή ήταν ο Εξαμύης και η Κλεοβουλίνη που κατάγονταν και οι δύο από οικογένειες</a:t>
            </a:r>
            <a:r>
              <a:rPr lang="el">
                <a:solidFill>
                  <a:schemeClr val="dk1"/>
                </a:solidFill>
                <a:uFill>
                  <a:noFill/>
                </a:uFill>
                <a:hlinkClick r:id="rId4"/>
              </a:rPr>
              <a:t> </a:t>
            </a:r>
            <a:r>
              <a:rPr lang="el">
                <a:solidFill>
                  <a:schemeClr val="dk1"/>
                </a:solidFill>
              </a:rPr>
              <a:t>Φοινίκων αριστοκρατών. Αναφέρει επίσης δύο εναλλακτικές θεωρίες σχετικά με τον γιο του Θαλή, που ονομαζόταν Κύβισθος. Σύμφωνα με την πρώτη θεωρία ο Κύβιστος ήταν γιος του Θαλή, ενώ σύμφωνα με τη δεύτερη ήταν ανιψιός του, τον οποίο είχε υιοθετήσε.Κατά τη δεύτερη εκδοχή ο Θαλής δεν είχε παντρευτεί.Ο Θαλής αναφέρεται σε διάφορες πηγές συνήθως ως καινοτόμος και πρωτοπόρος για την εποχή του.</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l"/>
              <a:t>Πληροφορίες για την ζωή του</a:t>
            </a:r>
            <a:endParaRPr/>
          </a:p>
        </p:txBody>
      </p:sp>
      <p:sp>
        <p:nvSpPr>
          <p:cNvPr id="87" name="Google Shape;87;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l">
                <a:solidFill>
                  <a:schemeClr val="dk1"/>
                </a:solidFill>
              </a:rPr>
              <a:t>Επίσης αναφορές κάνουν λόγο για επιχειρηματικές δραστηριότητες του Θαλή. Ο</a:t>
            </a:r>
            <a:r>
              <a:rPr lang="el">
                <a:solidFill>
                  <a:schemeClr val="dk1"/>
                </a:solidFill>
                <a:uFill>
                  <a:noFill/>
                </a:uFill>
                <a:hlinkClick r:id="rId3"/>
              </a:rPr>
              <a:t> </a:t>
            </a:r>
            <a:r>
              <a:rPr lang="el">
                <a:solidFill>
                  <a:schemeClr val="dk1"/>
                </a:solidFill>
              </a:rPr>
              <a:t>Αριστοτέλης  στα Πολιτικά δίνει μία διαφορετική ερμηνεία για τις οικονομικές δραστηριότητες που ανέπτυξε. Σύμφωνα με τον Αριστοτέλη οι συμπολίτες του Θαλή αμφισβητούσαν την χρησιμότητα της φιλοσοφίας αφού αυτή δεν σε βοηθάει να πλουτίσεις. Τότε ο Θαλής έχοντας προβλέψει από τις κινήσεις των άστρων ότι αναμένεται χρονιά πολύ καλής σοδειάς νοίκιασε όλα τα ελαιοτριβεία της Μιλήτου. Την επόμενη χρονιά που η κίνηση υπήρξε αυξημένη έγινε πλούσιος και έτσι απέδειξε στους συμπολίτες του πως με τη σοφία μπορεί κανείς να πλουτίσει όμως δεν είναι αυτός ο σκοπός της.</a:t>
            </a:r>
            <a:endParaRPr>
              <a:solidFill>
                <a:schemeClr val="dk1"/>
              </a:solidFill>
            </a:endParaRPr>
          </a:p>
          <a:p>
            <a:pPr indent="0" lvl="0" marL="0" rtl="0" algn="l">
              <a:spcBef>
                <a:spcPts val="1600"/>
              </a:spcBef>
              <a:spcAft>
                <a:spcPts val="1600"/>
              </a:spcAft>
              <a:buNone/>
            </a:pPr>
            <a:r>
              <a:rPr lang="el">
                <a:solidFill>
                  <a:schemeClr val="dk1"/>
                </a:solidFill>
              </a:rPr>
              <a:t>Πηγή: Wikipedia</a:t>
            </a:r>
            <a:endParaRPr>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