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1" r:id="rId3"/>
    <p:sldId id="270" r:id="rId4"/>
    <p:sldId id="272" r:id="rId5"/>
    <p:sldId id="268" r:id="rId6"/>
    <p:sldId id="286" r:id="rId7"/>
    <p:sldId id="274" r:id="rId8"/>
    <p:sldId id="292" r:id="rId9"/>
    <p:sldId id="294" r:id="rId10"/>
    <p:sldId id="293" r:id="rId11"/>
    <p:sldId id="299" r:id="rId12"/>
    <p:sldId id="306" r:id="rId13"/>
    <p:sldId id="301" r:id="rId14"/>
    <p:sldId id="302" r:id="rId15"/>
    <p:sldId id="295" r:id="rId16"/>
    <p:sldId id="296" r:id="rId17"/>
    <p:sldId id="297" r:id="rId18"/>
    <p:sldId id="275" r:id="rId19"/>
    <p:sldId id="258" r:id="rId20"/>
    <p:sldId id="259" r:id="rId21"/>
    <p:sldId id="260" r:id="rId22"/>
    <p:sldId id="269" r:id="rId23"/>
    <p:sldId id="261" r:id="rId24"/>
    <p:sldId id="262" r:id="rId25"/>
    <p:sldId id="264" r:id="rId26"/>
    <p:sldId id="273" r:id="rId27"/>
    <p:sldId id="308" r:id="rId28"/>
    <p:sldId id="307" r:id="rId29"/>
    <p:sldId id="290" r:id="rId30"/>
    <p:sldId id="30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logs.sch.gr/lyktino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9DBEAE-DD48-4169-B2E7-53FB97478A66}"/>
              </a:ext>
            </a:extLst>
          </p:cNvPr>
          <p:cNvSpPr>
            <a:spLocks noGrp="1"/>
          </p:cNvSpPr>
          <p:nvPr>
            <p:ph type="ctrTitle"/>
          </p:nvPr>
        </p:nvSpPr>
        <p:spPr>
          <a:xfrm>
            <a:off x="2180839" y="765699"/>
            <a:ext cx="9404519" cy="5004785"/>
          </a:xfrm>
        </p:spPr>
        <p:txBody>
          <a:bodyPr/>
          <a:lstStyle/>
          <a:p>
            <a:br>
              <a:rPr lang="el-GR" dirty="0"/>
            </a:br>
            <a:br>
              <a:rPr lang="el-GR" dirty="0"/>
            </a:br>
            <a:endParaRPr lang="el-GR" dirty="0"/>
          </a:p>
        </p:txBody>
      </p:sp>
      <p:sp>
        <p:nvSpPr>
          <p:cNvPr id="3" name="Υπότιτλος 2">
            <a:extLst>
              <a:ext uri="{FF2B5EF4-FFF2-40B4-BE49-F238E27FC236}">
                <a16:creationId xmlns:a16="http://schemas.microsoft.com/office/drawing/2014/main" id="{587A5EB4-8397-4E1B-A7E4-75BE7D027531}"/>
              </a:ext>
            </a:extLst>
          </p:cNvPr>
          <p:cNvSpPr>
            <a:spLocks noGrp="1"/>
          </p:cNvSpPr>
          <p:nvPr>
            <p:ph type="subTitle" idx="1"/>
          </p:nvPr>
        </p:nvSpPr>
        <p:spPr>
          <a:xfrm>
            <a:off x="3130751" y="2247243"/>
            <a:ext cx="7025303" cy="2182715"/>
          </a:xfrm>
        </p:spPr>
        <p:txBody>
          <a:bodyPr>
            <a:normAutofit fontScale="85000" lnSpcReduction="20000"/>
          </a:bodyPr>
          <a:lstStyle/>
          <a:p>
            <a:endParaRPr lang="el-GR" sz="4000" dirty="0"/>
          </a:p>
          <a:p>
            <a:r>
              <a:rPr lang="el-GR" sz="4000" b="1" dirty="0"/>
              <a:t>Η πρώτη μας συνάντηση…</a:t>
            </a:r>
          </a:p>
          <a:p>
            <a:endParaRPr lang="el-GR" sz="4000" b="1" dirty="0"/>
          </a:p>
          <a:p>
            <a:r>
              <a:rPr lang="el-GR" sz="4000" b="1"/>
              <a:t>                                 21-10-2021</a:t>
            </a:r>
            <a:endParaRPr lang="el-GR" sz="4000" b="1" dirty="0"/>
          </a:p>
          <a:p>
            <a:endParaRPr lang="el-GR" sz="4000" dirty="0"/>
          </a:p>
          <a:p>
            <a:endParaRPr lang="el-GR" sz="4000" dirty="0"/>
          </a:p>
          <a:p>
            <a:endParaRPr lang="el-GR" sz="3200" dirty="0"/>
          </a:p>
          <a:p>
            <a:endParaRPr lang="el-GR" sz="3200" dirty="0"/>
          </a:p>
          <a:p>
            <a:endParaRPr lang="el-GR" sz="3200" dirty="0"/>
          </a:p>
        </p:txBody>
      </p:sp>
    </p:spTree>
    <p:extLst>
      <p:ext uri="{BB962C8B-B14F-4D97-AF65-F5344CB8AC3E}">
        <p14:creationId xmlns:p14="http://schemas.microsoft.com/office/powerpoint/2010/main" val="4243890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F95828-604D-43B6-8C1A-FB0BA761B1DE}"/>
              </a:ext>
            </a:extLst>
          </p:cNvPr>
          <p:cNvSpPr>
            <a:spLocks noGrp="1"/>
          </p:cNvSpPr>
          <p:nvPr>
            <p:ph type="title"/>
          </p:nvPr>
        </p:nvSpPr>
        <p:spPr>
          <a:xfrm>
            <a:off x="1748901" y="624110"/>
            <a:ext cx="9650027" cy="796317"/>
          </a:xfrm>
        </p:spPr>
        <p:txBody>
          <a:bodyPr/>
          <a:lstStyle/>
          <a:p>
            <a:r>
              <a:rPr lang="el-GR" b="1" dirty="0"/>
              <a:t>Μαθήματα Ομάδων Προσανατολισμού</a:t>
            </a:r>
          </a:p>
        </p:txBody>
      </p:sp>
      <p:sp>
        <p:nvSpPr>
          <p:cNvPr id="3" name="Θέση περιεχομένου 2">
            <a:extLst>
              <a:ext uri="{FF2B5EF4-FFF2-40B4-BE49-F238E27FC236}">
                <a16:creationId xmlns:a16="http://schemas.microsoft.com/office/drawing/2014/main" id="{96DF2B97-D73F-48E5-82D6-5084F5E08B4B}"/>
              </a:ext>
            </a:extLst>
          </p:cNvPr>
          <p:cNvSpPr>
            <a:spLocks noGrp="1"/>
          </p:cNvSpPr>
          <p:nvPr>
            <p:ph idx="1"/>
          </p:nvPr>
        </p:nvSpPr>
        <p:spPr>
          <a:xfrm>
            <a:off x="1651247" y="1775534"/>
            <a:ext cx="9951020" cy="4322119"/>
          </a:xfrm>
        </p:spPr>
        <p:txBody>
          <a:bodyPr>
            <a:normAutofit/>
          </a:bodyPr>
          <a:lstStyle/>
          <a:p>
            <a:r>
              <a:rPr lang="el-GR" sz="2800" b="1" dirty="0"/>
              <a:t>Ομάδα Προσανατολισμού Ανθρωπιστικών Σπουδών </a:t>
            </a:r>
          </a:p>
          <a:p>
            <a:pPr>
              <a:buFont typeface="Wingdings" panose="05000000000000000000" pitchFamily="2" charset="2"/>
              <a:buChar char="§"/>
            </a:pPr>
            <a:r>
              <a:rPr lang="el-GR" sz="2800" dirty="0"/>
              <a:t>Αρχαία Ελληνική Γλώσσα και Γραμματεία</a:t>
            </a:r>
          </a:p>
          <a:p>
            <a:pPr>
              <a:buFont typeface="Wingdings" panose="05000000000000000000" pitchFamily="2" charset="2"/>
              <a:buChar char="§"/>
            </a:pPr>
            <a:r>
              <a:rPr lang="el-GR" sz="2800" dirty="0"/>
              <a:t>Λατινικά</a:t>
            </a:r>
          </a:p>
          <a:p>
            <a:endParaRPr lang="el-GR" sz="2800" dirty="0"/>
          </a:p>
          <a:p>
            <a:r>
              <a:rPr lang="el-GR" sz="2800" b="1" dirty="0"/>
              <a:t>Ομάδα Προσανατολισμού Θετικών Σπουδών</a:t>
            </a:r>
          </a:p>
          <a:p>
            <a:pPr>
              <a:buFont typeface="Wingdings" panose="05000000000000000000" pitchFamily="2" charset="2"/>
              <a:buChar char="§"/>
            </a:pPr>
            <a:r>
              <a:rPr lang="el-GR" sz="2800" dirty="0"/>
              <a:t>Φυσική </a:t>
            </a:r>
          </a:p>
          <a:p>
            <a:pPr>
              <a:buFont typeface="Wingdings" panose="05000000000000000000" pitchFamily="2" charset="2"/>
              <a:buChar char="§"/>
            </a:pPr>
            <a:r>
              <a:rPr lang="el-GR" sz="2800" dirty="0"/>
              <a:t>Μαθηματικά</a:t>
            </a:r>
          </a:p>
        </p:txBody>
      </p:sp>
    </p:spTree>
    <p:extLst>
      <p:ext uri="{BB962C8B-B14F-4D97-AF65-F5344CB8AC3E}">
        <p14:creationId xmlns:p14="http://schemas.microsoft.com/office/powerpoint/2010/main" val="14983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807C6E-CF3B-4FD1-BBB5-6F88C96E6CCF}"/>
              </a:ext>
            </a:extLst>
          </p:cNvPr>
          <p:cNvSpPr>
            <a:spLocks noGrp="1"/>
          </p:cNvSpPr>
          <p:nvPr>
            <p:ph type="title"/>
          </p:nvPr>
        </p:nvSpPr>
        <p:spPr/>
        <p:txBody>
          <a:bodyPr/>
          <a:lstStyle/>
          <a:p>
            <a:r>
              <a:rPr lang="el-GR" dirty="0"/>
              <a:t>Τα συμβουλεύουμε….</a:t>
            </a:r>
          </a:p>
        </p:txBody>
      </p:sp>
      <p:sp>
        <p:nvSpPr>
          <p:cNvPr id="3" name="Θέση περιεχομένου 2">
            <a:extLst>
              <a:ext uri="{FF2B5EF4-FFF2-40B4-BE49-F238E27FC236}">
                <a16:creationId xmlns:a16="http://schemas.microsoft.com/office/drawing/2014/main" id="{CFA29C6B-702B-4DD1-95A8-3CD9FDB266EB}"/>
              </a:ext>
            </a:extLst>
          </p:cNvPr>
          <p:cNvSpPr>
            <a:spLocks noGrp="1"/>
          </p:cNvSpPr>
          <p:nvPr>
            <p:ph idx="1"/>
          </p:nvPr>
        </p:nvSpPr>
        <p:spPr>
          <a:xfrm>
            <a:off x="1928191" y="2133600"/>
            <a:ext cx="9576421" cy="3777622"/>
          </a:xfrm>
        </p:spPr>
        <p:txBody>
          <a:bodyPr>
            <a:normAutofit/>
          </a:bodyPr>
          <a:lstStyle/>
          <a:p>
            <a:pPr algn="just"/>
            <a:r>
              <a:rPr lang="el-GR" sz="3200" dirty="0"/>
              <a:t>Μελετούν όλα τα μαθήματα ανεξαρτήτως του  Προσανατολισμού που  ακολουθούν. Το ένα μάθημα στηρίζει το άλλο και όλα μαζί, καλλιεργούν και προάγουν τη σκέψη μας, συμβάλλουν στη διαμόρφωση του χαρακτήρα μας!</a:t>
            </a:r>
          </a:p>
        </p:txBody>
      </p:sp>
    </p:spTree>
    <p:extLst>
      <p:ext uri="{BB962C8B-B14F-4D97-AF65-F5344CB8AC3E}">
        <p14:creationId xmlns:p14="http://schemas.microsoft.com/office/powerpoint/2010/main" val="2351947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6289D5-C5F9-44DF-86E0-8EA67F618B96}"/>
              </a:ext>
            </a:extLst>
          </p:cNvPr>
          <p:cNvSpPr>
            <a:spLocks noGrp="1"/>
          </p:cNvSpPr>
          <p:nvPr>
            <p:ph type="title"/>
          </p:nvPr>
        </p:nvSpPr>
        <p:spPr>
          <a:xfrm>
            <a:off x="1714136" y="0"/>
            <a:ext cx="9763943" cy="1280890"/>
          </a:xfrm>
        </p:spPr>
        <p:txBody>
          <a:bodyPr>
            <a:normAutofit/>
          </a:bodyPr>
          <a:lstStyle/>
          <a:p>
            <a:r>
              <a:rPr lang="el-GR" b="1" dirty="0"/>
              <a:t>Μαθήματα Γ΄ Τάξης</a:t>
            </a:r>
          </a:p>
        </p:txBody>
      </p:sp>
      <p:sp>
        <p:nvSpPr>
          <p:cNvPr id="3" name="Θέση περιεχομένου 2">
            <a:extLst>
              <a:ext uri="{FF2B5EF4-FFF2-40B4-BE49-F238E27FC236}">
                <a16:creationId xmlns:a16="http://schemas.microsoft.com/office/drawing/2014/main" id="{EEED7120-6551-4C39-8702-7658EDE632C5}"/>
              </a:ext>
            </a:extLst>
          </p:cNvPr>
          <p:cNvSpPr>
            <a:spLocks noGrp="1"/>
          </p:cNvSpPr>
          <p:nvPr>
            <p:ph idx="1"/>
          </p:nvPr>
        </p:nvSpPr>
        <p:spPr>
          <a:xfrm>
            <a:off x="1313895" y="719091"/>
            <a:ext cx="10697592" cy="6138909"/>
          </a:xfrm>
        </p:spPr>
        <p:txBody>
          <a:bodyPr>
            <a:normAutofit fontScale="92500" lnSpcReduction="10000"/>
          </a:bodyPr>
          <a:lstStyle/>
          <a:p>
            <a:pPr marL="0" indent="0" algn="ctr">
              <a:buNone/>
            </a:pPr>
            <a:r>
              <a:rPr lang="el-GR" sz="2400" dirty="0"/>
              <a:t>Τα μαθήματα της Γ΄ τάξης Ημερήσιου Γενικού Λυκείου κατανέμονται σε δύο (2) ομάδες:</a:t>
            </a:r>
          </a:p>
          <a:p>
            <a:r>
              <a:rPr lang="el-GR" sz="2400" b="1" u="sng" dirty="0"/>
              <a:t>α) Η ομάδα Α΄ περιλαμβάνει τα μαθήματα Γενικής Παιδείας που εξετάζονται γραπτώς στις απολυτήριες εξετάσεις </a:t>
            </a:r>
            <a:r>
              <a:rPr lang="el-GR" sz="2400" b="1" dirty="0"/>
              <a:t>και είναι τα εξής: </a:t>
            </a:r>
          </a:p>
          <a:p>
            <a:pPr algn="just">
              <a:buFont typeface="Wingdings" panose="05000000000000000000" pitchFamily="2" charset="2"/>
              <a:buChar char="§"/>
            </a:pPr>
            <a:r>
              <a:rPr lang="el-GR" sz="2400" dirty="0"/>
              <a:t>Νεοελληνική Γλώσσα και Λογοτεχνία</a:t>
            </a:r>
          </a:p>
          <a:p>
            <a:pPr algn="just">
              <a:buFont typeface="Wingdings" panose="05000000000000000000" pitchFamily="2" charset="2"/>
              <a:buChar char="§"/>
            </a:pPr>
            <a:r>
              <a:rPr lang="el-GR" sz="2400" dirty="0"/>
              <a:t>Ιστορία (μόνο για τους μαθητές της Ομάδας Προσανατολισμού Θετικών Σπουδών και Σπουδών Υγείας και της Ομάδας Προσανατολισμού Σπουδών Οικονομίας και Πληροφορικής)</a:t>
            </a:r>
          </a:p>
          <a:p>
            <a:pPr algn="just">
              <a:buFont typeface="Wingdings" panose="05000000000000000000" pitchFamily="2" charset="2"/>
              <a:buChar char="§"/>
            </a:pPr>
            <a:r>
              <a:rPr lang="el-GR" sz="2400" dirty="0"/>
              <a:t>Μαθηματικά (μόνο για τους μαθητές της Ομάδας Προσανατολισμού Ανθρωπιστικών Σπουδών)</a:t>
            </a:r>
          </a:p>
          <a:p>
            <a:pPr algn="just">
              <a:buFont typeface="Wingdings" panose="05000000000000000000" pitchFamily="2" charset="2"/>
              <a:buChar char="§"/>
            </a:pPr>
            <a:r>
              <a:rPr lang="el-GR" sz="2400" dirty="0"/>
              <a:t>Όλα τα μαθήματα Ομάδων Προσανατολισμού</a:t>
            </a:r>
          </a:p>
          <a:p>
            <a:pPr marL="0" indent="0" algn="just">
              <a:buNone/>
            </a:pPr>
            <a:r>
              <a:rPr lang="el-GR" sz="2400" b="1" dirty="0"/>
              <a:t>  β) </a:t>
            </a:r>
            <a:r>
              <a:rPr lang="el-GR" sz="2400" b="1" u="sng" dirty="0"/>
              <a:t>Η ομάδα Β΄ περιλαμβάνει τα υπόλοιπα μαθήματα Γενικής Παιδείας, τα οποία δεν εξετάζονται γραπτώς στις απολυτήριες εξετάσεις.</a:t>
            </a:r>
            <a:r>
              <a:rPr lang="el-GR" sz="2400" b="1" dirty="0"/>
              <a:t> </a:t>
            </a:r>
          </a:p>
          <a:p>
            <a:pPr algn="just">
              <a:buFont typeface="Wingdings" panose="05000000000000000000" pitchFamily="2" charset="2"/>
              <a:buChar char="§"/>
            </a:pPr>
            <a:r>
              <a:rPr lang="el-GR" sz="2400" dirty="0"/>
              <a:t>Θρησκευτικά</a:t>
            </a:r>
          </a:p>
          <a:p>
            <a:pPr algn="just">
              <a:buFont typeface="Wingdings" panose="05000000000000000000" pitchFamily="2" charset="2"/>
              <a:buChar char="§"/>
            </a:pPr>
            <a:r>
              <a:rPr lang="el-GR" sz="2400" dirty="0"/>
              <a:t>Αγγλικά</a:t>
            </a:r>
          </a:p>
          <a:p>
            <a:pPr algn="just">
              <a:buFont typeface="Wingdings" panose="05000000000000000000" pitchFamily="2" charset="2"/>
              <a:buChar char="§"/>
            </a:pPr>
            <a:r>
              <a:rPr lang="el-GR" sz="2400" dirty="0"/>
              <a:t>Φυσική Αγωγή</a:t>
            </a:r>
          </a:p>
          <a:p>
            <a:endParaRPr lang="el-GR" sz="2400" u="sng" dirty="0"/>
          </a:p>
          <a:p>
            <a:pPr algn="ctr"/>
            <a:endParaRPr lang="el-GR" dirty="0"/>
          </a:p>
          <a:p>
            <a:pPr algn="ctr"/>
            <a:endParaRPr lang="el-GR" dirty="0"/>
          </a:p>
        </p:txBody>
      </p:sp>
    </p:spTree>
    <p:extLst>
      <p:ext uri="{BB962C8B-B14F-4D97-AF65-F5344CB8AC3E}">
        <p14:creationId xmlns:p14="http://schemas.microsoft.com/office/powerpoint/2010/main" val="70761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78897F-471F-4F2C-833D-FCB589D92B75}"/>
              </a:ext>
            </a:extLst>
          </p:cNvPr>
          <p:cNvSpPr>
            <a:spLocks noGrp="1"/>
          </p:cNvSpPr>
          <p:nvPr>
            <p:ph type="title"/>
          </p:nvPr>
        </p:nvSpPr>
        <p:spPr>
          <a:xfrm>
            <a:off x="1669002" y="624110"/>
            <a:ext cx="10522998" cy="1280890"/>
          </a:xfrm>
        </p:spPr>
        <p:txBody>
          <a:bodyPr>
            <a:normAutofit/>
          </a:bodyPr>
          <a:lstStyle/>
          <a:p>
            <a:r>
              <a:rPr lang="el-GR" sz="3100" b="1" dirty="0"/>
              <a:t>Ομάδα Προσανατολισμού Ανθρωπιστικών  Σπουδών </a:t>
            </a:r>
            <a:br>
              <a:rPr lang="el-GR" dirty="0"/>
            </a:br>
            <a:endParaRPr lang="el-GR" dirty="0"/>
          </a:p>
        </p:txBody>
      </p:sp>
      <p:sp>
        <p:nvSpPr>
          <p:cNvPr id="3" name="Θέση περιεχομένου 2">
            <a:extLst>
              <a:ext uri="{FF2B5EF4-FFF2-40B4-BE49-F238E27FC236}">
                <a16:creationId xmlns:a16="http://schemas.microsoft.com/office/drawing/2014/main" id="{2C997161-DB9D-4428-8D0C-0FF44A31FBBB}"/>
              </a:ext>
            </a:extLst>
          </p:cNvPr>
          <p:cNvSpPr>
            <a:spLocks noGrp="1"/>
          </p:cNvSpPr>
          <p:nvPr>
            <p:ph idx="1"/>
          </p:nvPr>
        </p:nvSpPr>
        <p:spPr>
          <a:xfrm>
            <a:off x="1669002" y="1837678"/>
            <a:ext cx="9835610" cy="4073544"/>
          </a:xfrm>
        </p:spPr>
        <p:txBody>
          <a:bodyPr/>
          <a:lstStyle/>
          <a:p>
            <a:pPr>
              <a:buFont typeface="Wingdings" panose="05000000000000000000" pitchFamily="2" charset="2"/>
              <a:buChar char="§"/>
            </a:pPr>
            <a:r>
              <a:rPr lang="el-GR" sz="3200" dirty="0"/>
              <a:t>Αρχαία Ελληνική Γλώσσα και Γραμματεία</a:t>
            </a:r>
          </a:p>
          <a:p>
            <a:pPr>
              <a:buFont typeface="Wingdings" panose="05000000000000000000" pitchFamily="2" charset="2"/>
              <a:buChar char="§"/>
            </a:pPr>
            <a:endParaRPr lang="el-GR" sz="3200" dirty="0"/>
          </a:p>
          <a:p>
            <a:pPr>
              <a:buFont typeface="Wingdings" panose="05000000000000000000" pitchFamily="2" charset="2"/>
              <a:buChar char="§"/>
            </a:pPr>
            <a:r>
              <a:rPr lang="el-GR" sz="3200"/>
              <a:t>Ιστορία</a:t>
            </a:r>
          </a:p>
          <a:p>
            <a:pPr>
              <a:buFont typeface="Wingdings" panose="05000000000000000000" pitchFamily="2" charset="2"/>
              <a:buChar char="§"/>
            </a:pPr>
            <a:endParaRPr lang="el-GR" sz="3200" dirty="0"/>
          </a:p>
          <a:p>
            <a:pPr>
              <a:buFont typeface="Wingdings" panose="05000000000000000000" pitchFamily="2" charset="2"/>
              <a:buChar char="§"/>
            </a:pPr>
            <a:r>
              <a:rPr lang="el-GR" sz="3200" dirty="0"/>
              <a:t>Λατινικά</a:t>
            </a:r>
          </a:p>
          <a:p>
            <a:pPr>
              <a:buFont typeface="Wingdings" panose="05000000000000000000" pitchFamily="2" charset="2"/>
              <a:buChar char="§"/>
            </a:pPr>
            <a:endParaRPr lang="el-GR" dirty="0"/>
          </a:p>
          <a:p>
            <a:endParaRPr lang="el-GR" dirty="0"/>
          </a:p>
        </p:txBody>
      </p:sp>
    </p:spTree>
    <p:extLst>
      <p:ext uri="{BB962C8B-B14F-4D97-AF65-F5344CB8AC3E}">
        <p14:creationId xmlns:p14="http://schemas.microsoft.com/office/powerpoint/2010/main" val="3180835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B8DC5D5-81FE-4033-8E4B-798C11197EB5}"/>
              </a:ext>
            </a:extLst>
          </p:cNvPr>
          <p:cNvSpPr>
            <a:spLocks noGrp="1"/>
          </p:cNvSpPr>
          <p:nvPr>
            <p:ph idx="1"/>
          </p:nvPr>
        </p:nvSpPr>
        <p:spPr>
          <a:xfrm>
            <a:off x="1491449" y="479393"/>
            <a:ext cx="10235954" cy="6152225"/>
          </a:xfrm>
        </p:spPr>
        <p:txBody>
          <a:bodyPr>
            <a:normAutofit/>
          </a:bodyPr>
          <a:lstStyle/>
          <a:p>
            <a:r>
              <a:rPr lang="el-GR" sz="3000" b="1" dirty="0"/>
              <a:t>Ομάδα Προσανατολισμού Θετικών Σπουδών και Σπουδών Υγείας</a:t>
            </a:r>
          </a:p>
          <a:p>
            <a:endParaRPr lang="el-GR" dirty="0"/>
          </a:p>
          <a:p>
            <a:r>
              <a:rPr lang="el-GR" sz="2400" dirty="0"/>
              <a:t>Μαθηματικά (για τους μαθητές που επιλέγουν το δεύτερο Επιστημονικό Πεδίο)</a:t>
            </a:r>
          </a:p>
          <a:p>
            <a:pPr marL="0" indent="0">
              <a:buNone/>
            </a:pPr>
            <a:r>
              <a:rPr lang="el-GR" sz="2400" dirty="0"/>
              <a:t>ή</a:t>
            </a:r>
          </a:p>
          <a:p>
            <a:r>
              <a:rPr lang="el-GR" sz="2400" dirty="0"/>
              <a:t>Βιολογία (για τους μαθητές που επιλέγουν το τρίτο Επιστημονικό Πεδίο)</a:t>
            </a:r>
          </a:p>
          <a:p>
            <a:endParaRPr lang="el-GR" sz="2400" dirty="0"/>
          </a:p>
          <a:p>
            <a:r>
              <a:rPr lang="el-GR" sz="2400" dirty="0"/>
              <a:t>Φυσική</a:t>
            </a:r>
          </a:p>
          <a:p>
            <a:endParaRPr lang="el-GR" sz="2400" dirty="0"/>
          </a:p>
          <a:p>
            <a:r>
              <a:rPr lang="el-GR" sz="2400" dirty="0"/>
              <a:t>Χημεία</a:t>
            </a:r>
          </a:p>
        </p:txBody>
      </p:sp>
    </p:spTree>
    <p:extLst>
      <p:ext uri="{BB962C8B-B14F-4D97-AF65-F5344CB8AC3E}">
        <p14:creationId xmlns:p14="http://schemas.microsoft.com/office/powerpoint/2010/main" val="482989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F14B87-0B7C-4ACE-A514-FB01411CF93F}"/>
              </a:ext>
            </a:extLst>
          </p:cNvPr>
          <p:cNvSpPr>
            <a:spLocks noGrp="1"/>
          </p:cNvSpPr>
          <p:nvPr>
            <p:ph type="title"/>
          </p:nvPr>
        </p:nvSpPr>
        <p:spPr>
          <a:xfrm>
            <a:off x="1509205" y="624110"/>
            <a:ext cx="9995408" cy="1280890"/>
          </a:xfrm>
        </p:spPr>
        <p:txBody>
          <a:bodyPr>
            <a:normAutofit fontScale="90000"/>
          </a:bodyPr>
          <a:lstStyle/>
          <a:p>
            <a:pPr algn="ctr"/>
            <a:r>
              <a:rPr lang="el-GR" sz="3100" b="1" dirty="0"/>
              <a:t>Ομάδα Προσανατολισμού Σπουδών Οικονομίας και Πληροφορικής</a:t>
            </a:r>
            <a:br>
              <a:rPr lang="el-GR" dirty="0"/>
            </a:br>
            <a:endParaRPr lang="el-GR" dirty="0"/>
          </a:p>
        </p:txBody>
      </p:sp>
      <p:sp>
        <p:nvSpPr>
          <p:cNvPr id="3" name="Θέση περιεχομένου 2">
            <a:extLst>
              <a:ext uri="{FF2B5EF4-FFF2-40B4-BE49-F238E27FC236}">
                <a16:creationId xmlns:a16="http://schemas.microsoft.com/office/drawing/2014/main" id="{F66E427A-D299-4E95-9CC8-BD8F657AABB1}"/>
              </a:ext>
            </a:extLst>
          </p:cNvPr>
          <p:cNvSpPr>
            <a:spLocks noGrp="1"/>
          </p:cNvSpPr>
          <p:nvPr>
            <p:ph idx="1"/>
          </p:nvPr>
        </p:nvSpPr>
        <p:spPr>
          <a:xfrm>
            <a:off x="1651247" y="1642369"/>
            <a:ext cx="9853365" cy="4268853"/>
          </a:xfrm>
        </p:spPr>
        <p:txBody>
          <a:bodyPr>
            <a:normAutofit/>
          </a:bodyPr>
          <a:lstStyle/>
          <a:p>
            <a:endParaRPr lang="el-GR" dirty="0"/>
          </a:p>
          <a:p>
            <a:pPr>
              <a:buFont typeface="Wingdings" panose="05000000000000000000" pitchFamily="2" charset="2"/>
              <a:buChar char="§"/>
            </a:pPr>
            <a:r>
              <a:rPr lang="el-GR" sz="2800" dirty="0"/>
              <a:t>Μαθηματικά</a:t>
            </a:r>
          </a:p>
          <a:p>
            <a:pPr>
              <a:buFont typeface="Wingdings" panose="05000000000000000000" pitchFamily="2" charset="2"/>
              <a:buChar char="§"/>
            </a:pPr>
            <a:endParaRPr lang="el-GR" sz="2800" dirty="0"/>
          </a:p>
          <a:p>
            <a:pPr>
              <a:buFont typeface="Wingdings" panose="05000000000000000000" pitchFamily="2" charset="2"/>
              <a:buChar char="§"/>
            </a:pPr>
            <a:r>
              <a:rPr lang="el-GR" sz="2800" dirty="0"/>
              <a:t>Πληροφορική</a:t>
            </a:r>
          </a:p>
          <a:p>
            <a:pPr>
              <a:buFont typeface="Wingdings" panose="05000000000000000000" pitchFamily="2" charset="2"/>
              <a:buChar char="§"/>
            </a:pPr>
            <a:endParaRPr lang="el-GR" sz="2800" dirty="0"/>
          </a:p>
          <a:p>
            <a:pPr>
              <a:buFont typeface="Wingdings" panose="05000000000000000000" pitchFamily="2" charset="2"/>
              <a:buChar char="§"/>
            </a:pPr>
            <a:r>
              <a:rPr lang="el-GR" sz="2800" dirty="0"/>
              <a:t>Οικονομία</a:t>
            </a:r>
          </a:p>
        </p:txBody>
      </p:sp>
    </p:spTree>
    <p:extLst>
      <p:ext uri="{BB962C8B-B14F-4D97-AF65-F5344CB8AC3E}">
        <p14:creationId xmlns:p14="http://schemas.microsoft.com/office/powerpoint/2010/main" val="1892239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E031D9-7A50-4999-AC9D-3DA4AD07CF2E}"/>
              </a:ext>
            </a:extLst>
          </p:cNvPr>
          <p:cNvSpPr>
            <a:spLocks noGrp="1"/>
          </p:cNvSpPr>
          <p:nvPr>
            <p:ph type="title"/>
          </p:nvPr>
        </p:nvSpPr>
        <p:spPr>
          <a:xfrm>
            <a:off x="2157919" y="331147"/>
            <a:ext cx="8911687" cy="725296"/>
          </a:xfrm>
        </p:spPr>
        <p:txBody>
          <a:bodyPr/>
          <a:lstStyle/>
          <a:p>
            <a:r>
              <a:rPr lang="el-GR" b="1" dirty="0"/>
              <a:t>Δήλωση Ομάδας Προσανατολισμού</a:t>
            </a:r>
          </a:p>
        </p:txBody>
      </p:sp>
      <p:sp>
        <p:nvSpPr>
          <p:cNvPr id="3" name="Θέση περιεχομένου 2">
            <a:extLst>
              <a:ext uri="{FF2B5EF4-FFF2-40B4-BE49-F238E27FC236}">
                <a16:creationId xmlns:a16="http://schemas.microsoft.com/office/drawing/2014/main" id="{56070293-EFC0-4CA4-9814-BC77B781EB11}"/>
              </a:ext>
            </a:extLst>
          </p:cNvPr>
          <p:cNvSpPr>
            <a:spLocks noGrp="1"/>
          </p:cNvSpPr>
          <p:nvPr>
            <p:ph idx="1"/>
          </p:nvPr>
        </p:nvSpPr>
        <p:spPr>
          <a:xfrm>
            <a:off x="1819921" y="958787"/>
            <a:ext cx="10262587" cy="5734975"/>
          </a:xfrm>
        </p:spPr>
        <p:txBody>
          <a:bodyPr>
            <a:noAutofit/>
          </a:bodyPr>
          <a:lstStyle/>
          <a:p>
            <a:pPr algn="just"/>
            <a:r>
              <a:rPr lang="el-GR" sz="2400" dirty="0"/>
              <a:t>Οι </a:t>
            </a:r>
            <a:r>
              <a:rPr lang="el-GR" sz="2400" dirty="0" err="1"/>
              <a:t>μαθητές</a:t>
            </a:r>
            <a:r>
              <a:rPr lang="el-GR" sz="2400" dirty="0"/>
              <a:t> της Γ` </a:t>
            </a:r>
            <a:r>
              <a:rPr lang="el-GR" sz="2400" dirty="0" err="1"/>
              <a:t>Τάξης</a:t>
            </a:r>
            <a:r>
              <a:rPr lang="el-GR" sz="2400" dirty="0"/>
              <a:t> </a:t>
            </a:r>
            <a:r>
              <a:rPr lang="el-GR" sz="2400" dirty="0" err="1"/>
              <a:t>Ημερήσιου</a:t>
            </a:r>
            <a:r>
              <a:rPr lang="el-GR" sz="2400" dirty="0"/>
              <a:t> και </a:t>
            </a:r>
            <a:r>
              <a:rPr lang="el-GR" sz="2400" dirty="0" err="1"/>
              <a:t>Εσπερινου</a:t>
            </a:r>
            <a:r>
              <a:rPr lang="el-GR" sz="2400" dirty="0"/>
              <a:t>́ ΓΕ.Λ. με την </a:t>
            </a:r>
            <a:r>
              <a:rPr lang="el-GR" sz="2400" dirty="0" err="1"/>
              <a:t>έναρξη</a:t>
            </a:r>
            <a:r>
              <a:rPr lang="el-GR" sz="2400" dirty="0"/>
              <a:t> του </a:t>
            </a:r>
            <a:r>
              <a:rPr lang="el-GR" sz="2400" dirty="0" err="1"/>
              <a:t>σχολικου</a:t>
            </a:r>
            <a:r>
              <a:rPr lang="el-GR" sz="2400" dirty="0"/>
              <a:t>́ </a:t>
            </a:r>
            <a:r>
              <a:rPr lang="el-GR" sz="2400" dirty="0" err="1"/>
              <a:t>έτους</a:t>
            </a:r>
            <a:r>
              <a:rPr lang="el-GR" sz="2400" dirty="0"/>
              <a:t> και </a:t>
            </a:r>
            <a:r>
              <a:rPr lang="el-GR" sz="2400" b="1" dirty="0" err="1"/>
              <a:t>όχι</a:t>
            </a:r>
            <a:r>
              <a:rPr lang="el-GR" sz="2400" b="1" dirty="0"/>
              <a:t> </a:t>
            </a:r>
            <a:r>
              <a:rPr lang="el-GR" sz="2400" b="1" dirty="0" err="1"/>
              <a:t>αργότερα</a:t>
            </a:r>
            <a:r>
              <a:rPr lang="el-GR" sz="2400" b="1" dirty="0"/>
              <a:t> της 20ης </a:t>
            </a:r>
            <a:r>
              <a:rPr lang="el-GR" sz="2400" b="1" dirty="0" err="1"/>
              <a:t>Σεπτεμβρίου</a:t>
            </a:r>
            <a:r>
              <a:rPr lang="el-GR" sz="2400" b="1" dirty="0"/>
              <a:t> </a:t>
            </a:r>
            <a:r>
              <a:rPr lang="el-GR" sz="2400" b="1" dirty="0" err="1"/>
              <a:t>επιβεβαιώνουν</a:t>
            </a:r>
            <a:r>
              <a:rPr lang="el-GR" sz="2400" b="1" dirty="0"/>
              <a:t> </a:t>
            </a:r>
            <a:r>
              <a:rPr lang="el-GR" sz="2400" b="1" dirty="0" err="1"/>
              <a:t>οριστικα</a:t>
            </a:r>
            <a:r>
              <a:rPr lang="el-GR" sz="2400" b="1" dirty="0"/>
              <a:t>́ την </a:t>
            </a:r>
            <a:r>
              <a:rPr lang="el-GR" sz="2400" b="1" dirty="0" err="1"/>
              <a:t>Αρχικη</a:t>
            </a:r>
            <a:r>
              <a:rPr lang="el-GR" sz="2400" b="1" dirty="0"/>
              <a:t>́ </a:t>
            </a:r>
            <a:r>
              <a:rPr lang="el-GR" sz="2400" b="1" dirty="0" err="1"/>
              <a:t>Δήλωση</a:t>
            </a:r>
            <a:r>
              <a:rPr lang="el-GR" sz="2400" b="1" dirty="0"/>
              <a:t> </a:t>
            </a:r>
            <a:r>
              <a:rPr lang="el-GR" sz="2400" b="1" dirty="0" err="1"/>
              <a:t>Ομάδας</a:t>
            </a:r>
            <a:r>
              <a:rPr lang="el-GR" sz="2400" b="1" dirty="0"/>
              <a:t> </a:t>
            </a:r>
            <a:r>
              <a:rPr lang="el-GR" sz="2400" b="1" dirty="0" err="1"/>
              <a:t>Προσανατολισμου</a:t>
            </a:r>
            <a:r>
              <a:rPr lang="el-GR" sz="2400" b="1" dirty="0"/>
              <a:t>́, </a:t>
            </a:r>
            <a:r>
              <a:rPr lang="el-GR" sz="2400" dirty="0"/>
              <a:t>που </a:t>
            </a:r>
            <a:r>
              <a:rPr lang="el-GR" sz="2400" dirty="0" err="1"/>
              <a:t>έχουν</a:t>
            </a:r>
            <a:r>
              <a:rPr lang="el-GR" sz="2400" dirty="0"/>
              <a:t> </a:t>
            </a:r>
            <a:r>
              <a:rPr lang="el-GR" sz="2400" dirty="0" err="1"/>
              <a:t>υποβάλει</a:t>
            </a:r>
            <a:r>
              <a:rPr lang="el-GR" sz="2400" dirty="0"/>
              <a:t> στη </a:t>
            </a:r>
            <a:r>
              <a:rPr lang="el-GR" sz="2400" dirty="0" err="1"/>
              <a:t>σχολικη</a:t>
            </a:r>
            <a:r>
              <a:rPr lang="el-GR" sz="2400" dirty="0"/>
              <a:t>́ τους </a:t>
            </a:r>
            <a:r>
              <a:rPr lang="el-GR" sz="2400" dirty="0" err="1"/>
              <a:t>μονάδα</a:t>
            </a:r>
            <a:r>
              <a:rPr lang="el-GR" sz="2400" dirty="0"/>
              <a:t>, προ της </a:t>
            </a:r>
            <a:r>
              <a:rPr lang="el-GR" sz="2400" dirty="0" err="1"/>
              <a:t>λήξης</a:t>
            </a:r>
            <a:r>
              <a:rPr lang="el-GR" sz="2400" dirty="0"/>
              <a:t> του </a:t>
            </a:r>
            <a:r>
              <a:rPr lang="el-GR" sz="2400" dirty="0" err="1"/>
              <a:t>προηγούμενου</a:t>
            </a:r>
            <a:r>
              <a:rPr lang="el-GR" sz="2400" dirty="0"/>
              <a:t> </a:t>
            </a:r>
            <a:r>
              <a:rPr lang="el-GR" sz="2400" dirty="0" err="1"/>
              <a:t>διδακτικου</a:t>
            </a:r>
            <a:r>
              <a:rPr lang="el-GR" sz="2400" dirty="0"/>
              <a:t>́ </a:t>
            </a:r>
            <a:r>
              <a:rPr lang="el-GR" sz="2400" dirty="0" err="1"/>
              <a:t>έτους</a:t>
            </a:r>
            <a:r>
              <a:rPr lang="el-GR" sz="2400" dirty="0"/>
              <a:t>.</a:t>
            </a:r>
          </a:p>
          <a:p>
            <a:pPr algn="just"/>
            <a:r>
              <a:rPr lang="el-GR" sz="2400" dirty="0" err="1"/>
              <a:t>Κάθε</a:t>
            </a:r>
            <a:r>
              <a:rPr lang="el-GR" sz="2400" dirty="0"/>
              <a:t> </a:t>
            </a:r>
            <a:r>
              <a:rPr lang="el-GR" sz="2400" dirty="0" err="1"/>
              <a:t>μαθητής</a:t>
            </a:r>
            <a:r>
              <a:rPr lang="el-GR" sz="2400" dirty="0"/>
              <a:t> </a:t>
            </a:r>
            <a:r>
              <a:rPr lang="el-GR" sz="2400" dirty="0" err="1"/>
              <a:t>επιλέγει</a:t>
            </a:r>
            <a:r>
              <a:rPr lang="el-GR" sz="2400" dirty="0"/>
              <a:t> </a:t>
            </a:r>
            <a:r>
              <a:rPr lang="el-GR" sz="2400" dirty="0" err="1"/>
              <a:t>υποχρεωτικα</a:t>
            </a:r>
            <a:r>
              <a:rPr lang="el-GR" sz="2400" dirty="0"/>
              <a:t>́ </a:t>
            </a:r>
            <a:r>
              <a:rPr lang="el-GR" sz="2400" dirty="0" err="1"/>
              <a:t>μία</a:t>
            </a:r>
            <a:r>
              <a:rPr lang="el-GR" sz="2400" dirty="0"/>
              <a:t> (1) </a:t>
            </a:r>
            <a:r>
              <a:rPr lang="el-GR" sz="2400" dirty="0" err="1"/>
              <a:t>Ομάδα</a:t>
            </a:r>
            <a:r>
              <a:rPr lang="el-GR" sz="2400" dirty="0"/>
              <a:t> </a:t>
            </a:r>
            <a:r>
              <a:rPr lang="el-GR" sz="2400" dirty="0" err="1"/>
              <a:t>Μαθημάτων</a:t>
            </a:r>
            <a:r>
              <a:rPr lang="el-GR" sz="2400" dirty="0"/>
              <a:t> </a:t>
            </a:r>
            <a:r>
              <a:rPr lang="el-GR" sz="2400" dirty="0" err="1"/>
              <a:t>Προσανατολισμου</a:t>
            </a:r>
            <a:r>
              <a:rPr lang="el-GR" sz="2400" dirty="0"/>
              <a:t>́ και </a:t>
            </a:r>
            <a:r>
              <a:rPr lang="el-GR" sz="2400" dirty="0" err="1"/>
              <a:t>ένα</a:t>
            </a:r>
            <a:r>
              <a:rPr lang="el-GR" sz="2400" dirty="0"/>
              <a:t> (1) </a:t>
            </a:r>
            <a:r>
              <a:rPr lang="el-GR" sz="2400" dirty="0" err="1"/>
              <a:t>Επιστημονικο</a:t>
            </a:r>
            <a:r>
              <a:rPr lang="el-GR" sz="2400" dirty="0"/>
              <a:t>́ </a:t>
            </a:r>
            <a:r>
              <a:rPr lang="el-GR" sz="2400" dirty="0" err="1"/>
              <a:t>Πεδίο</a:t>
            </a:r>
            <a:r>
              <a:rPr lang="el-GR" sz="2400" dirty="0"/>
              <a:t>. </a:t>
            </a:r>
            <a:r>
              <a:rPr lang="el-GR" sz="2400" dirty="0" err="1"/>
              <a:t>Ειδικα</a:t>
            </a:r>
            <a:r>
              <a:rPr lang="el-GR" sz="2400" dirty="0"/>
              <a:t>́ οι </a:t>
            </a:r>
            <a:r>
              <a:rPr lang="el-GR" sz="2400" dirty="0" err="1"/>
              <a:t>μαθητές</a:t>
            </a:r>
            <a:r>
              <a:rPr lang="el-GR" sz="2400" dirty="0"/>
              <a:t> που </a:t>
            </a:r>
            <a:r>
              <a:rPr lang="el-GR" sz="2400" dirty="0" err="1"/>
              <a:t>επιλέγουν</a:t>
            </a:r>
            <a:r>
              <a:rPr lang="el-GR" sz="2400" dirty="0"/>
              <a:t> την </a:t>
            </a:r>
            <a:r>
              <a:rPr lang="el-GR" sz="2400" dirty="0" err="1"/>
              <a:t>Ομάδα</a:t>
            </a:r>
            <a:r>
              <a:rPr lang="el-GR" sz="2400" dirty="0"/>
              <a:t> </a:t>
            </a:r>
            <a:r>
              <a:rPr lang="el-GR" sz="2400" dirty="0" err="1"/>
              <a:t>Προσανατολισμου</a:t>
            </a:r>
            <a:r>
              <a:rPr lang="el-GR" sz="2400" dirty="0"/>
              <a:t>́ </a:t>
            </a:r>
            <a:r>
              <a:rPr lang="el-GR" sz="2400" dirty="0" err="1"/>
              <a:t>Θετικών</a:t>
            </a:r>
            <a:r>
              <a:rPr lang="el-GR" sz="2400" dirty="0"/>
              <a:t> </a:t>
            </a:r>
            <a:r>
              <a:rPr lang="el-GR" sz="2400" dirty="0" err="1"/>
              <a:t>Σπουδών</a:t>
            </a:r>
            <a:r>
              <a:rPr lang="el-GR" sz="2400" dirty="0"/>
              <a:t> και </a:t>
            </a:r>
            <a:r>
              <a:rPr lang="el-GR" sz="2400" dirty="0" err="1"/>
              <a:t>Σπουδών</a:t>
            </a:r>
            <a:r>
              <a:rPr lang="el-GR" sz="2400" dirty="0"/>
              <a:t> </a:t>
            </a:r>
            <a:r>
              <a:rPr lang="el-GR" sz="2400" dirty="0" err="1"/>
              <a:t>Υγείας</a:t>
            </a:r>
            <a:r>
              <a:rPr lang="el-GR" sz="2400" dirty="0"/>
              <a:t> </a:t>
            </a:r>
            <a:r>
              <a:rPr lang="el-GR" sz="2400" dirty="0" err="1"/>
              <a:t>επιλέγουν</a:t>
            </a:r>
            <a:r>
              <a:rPr lang="el-GR" sz="2400" dirty="0"/>
              <a:t> </a:t>
            </a:r>
            <a:r>
              <a:rPr lang="el-GR" sz="2400" dirty="0" err="1"/>
              <a:t>επιπλέον</a:t>
            </a:r>
            <a:r>
              <a:rPr lang="el-GR" sz="2400" dirty="0"/>
              <a:t> </a:t>
            </a:r>
            <a:r>
              <a:rPr lang="el-GR" sz="2400" dirty="0" err="1"/>
              <a:t>είτε</a:t>
            </a:r>
            <a:r>
              <a:rPr lang="el-GR" sz="2400" dirty="0"/>
              <a:t> το </a:t>
            </a:r>
            <a:r>
              <a:rPr lang="el-GR" sz="2400" dirty="0" err="1"/>
              <a:t>μάθημα</a:t>
            </a:r>
            <a:r>
              <a:rPr lang="el-GR" sz="2400" dirty="0"/>
              <a:t> των </a:t>
            </a:r>
            <a:r>
              <a:rPr lang="el-GR" sz="2400" dirty="0" err="1"/>
              <a:t>Μαθηματικών</a:t>
            </a:r>
            <a:r>
              <a:rPr lang="el-GR" sz="2400" dirty="0"/>
              <a:t> </a:t>
            </a:r>
            <a:r>
              <a:rPr lang="el-GR" sz="2400" dirty="0" err="1"/>
              <a:t>είτε</a:t>
            </a:r>
            <a:r>
              <a:rPr lang="el-GR" sz="2400" dirty="0"/>
              <a:t> το </a:t>
            </a:r>
            <a:r>
              <a:rPr lang="el-GR" sz="2400" dirty="0" err="1"/>
              <a:t>μάθημα</a:t>
            </a:r>
            <a:r>
              <a:rPr lang="el-GR" sz="2400" dirty="0"/>
              <a:t> της </a:t>
            </a:r>
            <a:r>
              <a:rPr lang="el-GR" sz="2400" dirty="0" err="1"/>
              <a:t>Βιολογίας</a:t>
            </a:r>
            <a:r>
              <a:rPr lang="el-GR" sz="2400" dirty="0"/>
              <a:t>.  </a:t>
            </a:r>
          </a:p>
          <a:p>
            <a:pPr algn="just"/>
            <a:r>
              <a:rPr lang="el-GR" sz="2400" dirty="0"/>
              <a:t>Οι </a:t>
            </a:r>
            <a:r>
              <a:rPr lang="el-GR" sz="2400" dirty="0" err="1"/>
              <a:t>Ομάδες</a:t>
            </a:r>
            <a:r>
              <a:rPr lang="el-GR" sz="2400" dirty="0"/>
              <a:t> </a:t>
            </a:r>
            <a:r>
              <a:rPr lang="el-GR" sz="2400" dirty="0" err="1"/>
              <a:t>Προσανατολισμου</a:t>
            </a:r>
            <a:r>
              <a:rPr lang="el-GR" sz="2400" dirty="0"/>
              <a:t>́ </a:t>
            </a:r>
            <a:r>
              <a:rPr lang="el-GR" sz="2400" dirty="0" err="1"/>
              <a:t>επιτρέπουν</a:t>
            </a:r>
            <a:r>
              <a:rPr lang="el-GR" sz="2400" dirty="0"/>
              <a:t> την </a:t>
            </a:r>
            <a:r>
              <a:rPr lang="el-GR" sz="2400" dirty="0" err="1"/>
              <a:t>πρόσβαση</a:t>
            </a:r>
            <a:r>
              <a:rPr lang="el-GR" sz="2400" dirty="0"/>
              <a:t> σε </a:t>
            </a:r>
            <a:r>
              <a:rPr lang="el-GR" sz="2400" dirty="0" err="1"/>
              <a:t>συγκεκριμένα</a:t>
            </a:r>
            <a:r>
              <a:rPr lang="el-GR" sz="2400" dirty="0"/>
              <a:t> </a:t>
            </a:r>
            <a:r>
              <a:rPr lang="el-GR" sz="2400" dirty="0" err="1"/>
              <a:t>Επιστημονικα</a:t>
            </a:r>
            <a:r>
              <a:rPr lang="el-GR" sz="2400" dirty="0"/>
              <a:t>́ </a:t>
            </a:r>
            <a:r>
              <a:rPr lang="el-GR" sz="2400" dirty="0" err="1"/>
              <a:t>Πεδία</a:t>
            </a:r>
            <a:r>
              <a:rPr lang="el-GR" sz="2400" dirty="0"/>
              <a:t>.</a:t>
            </a:r>
          </a:p>
          <a:p>
            <a:pPr algn="just"/>
            <a:endParaRPr lang="el-GR" sz="2400" dirty="0"/>
          </a:p>
          <a:p>
            <a:pPr algn="just"/>
            <a:r>
              <a:rPr lang="el-GR" sz="2400" dirty="0" err="1"/>
              <a:t>Κάθε</a:t>
            </a:r>
            <a:r>
              <a:rPr lang="el-GR" sz="2400" dirty="0"/>
              <a:t> </a:t>
            </a:r>
            <a:r>
              <a:rPr lang="el-GR" sz="2400" dirty="0" err="1"/>
              <a:t>υποψήφιος</a:t>
            </a:r>
            <a:r>
              <a:rPr lang="el-GR" sz="2400" dirty="0"/>
              <a:t> </a:t>
            </a:r>
            <a:r>
              <a:rPr lang="el-GR" sz="2400" dirty="0" err="1"/>
              <a:t>επιλέγει</a:t>
            </a:r>
            <a:r>
              <a:rPr lang="el-GR" sz="2400" dirty="0"/>
              <a:t> </a:t>
            </a:r>
            <a:r>
              <a:rPr lang="el-GR" sz="2400" dirty="0" err="1"/>
              <a:t>ένα</a:t>
            </a:r>
            <a:r>
              <a:rPr lang="el-GR" sz="2400" dirty="0"/>
              <a:t> </a:t>
            </a:r>
            <a:r>
              <a:rPr lang="el-GR" sz="2400" dirty="0" err="1"/>
              <a:t>μόνο</a:t>
            </a:r>
            <a:r>
              <a:rPr lang="el-GR" sz="2400" dirty="0"/>
              <a:t> </a:t>
            </a:r>
            <a:r>
              <a:rPr lang="el-GR" sz="2400" dirty="0" err="1"/>
              <a:t>Επιστημονικο</a:t>
            </a:r>
            <a:r>
              <a:rPr lang="el-GR" sz="2400" dirty="0"/>
              <a:t>́ </a:t>
            </a:r>
            <a:r>
              <a:rPr lang="el-GR" sz="2400" dirty="0" err="1"/>
              <a:t>Πεδίο</a:t>
            </a:r>
            <a:r>
              <a:rPr lang="el-GR" sz="2400" dirty="0"/>
              <a:t>.</a:t>
            </a:r>
          </a:p>
        </p:txBody>
      </p:sp>
    </p:spTree>
    <p:extLst>
      <p:ext uri="{BB962C8B-B14F-4D97-AF65-F5344CB8AC3E}">
        <p14:creationId xmlns:p14="http://schemas.microsoft.com/office/powerpoint/2010/main" val="641246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0122C3-2917-4A17-B5D2-F51F6F383E6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F5E6DBD-6A4D-4C47-B6B5-7CD9753B3D9F}"/>
              </a:ext>
            </a:extLst>
          </p:cNvPr>
          <p:cNvSpPr>
            <a:spLocks noGrp="1"/>
          </p:cNvSpPr>
          <p:nvPr>
            <p:ph idx="1"/>
          </p:nvPr>
        </p:nvSpPr>
        <p:spPr>
          <a:xfrm>
            <a:off x="967665" y="2257888"/>
            <a:ext cx="10990555" cy="3777622"/>
          </a:xfrm>
        </p:spPr>
        <p:txBody>
          <a:bodyPr>
            <a:normAutofit/>
          </a:bodyPr>
          <a:lstStyle/>
          <a:p>
            <a:pPr algn="just"/>
            <a:r>
              <a:rPr lang="el-GR" sz="4000" b="1" dirty="0"/>
              <a:t>Υπάρχει η δυνατότητα αλλαγής Ομάδας Προσανατολισμού στην    Γ ΄τάξη!</a:t>
            </a:r>
          </a:p>
        </p:txBody>
      </p:sp>
    </p:spTree>
    <p:extLst>
      <p:ext uri="{BB962C8B-B14F-4D97-AF65-F5344CB8AC3E}">
        <p14:creationId xmlns:p14="http://schemas.microsoft.com/office/powerpoint/2010/main" val="2848274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B603B9-5818-417F-BBE9-D2302470F035}"/>
              </a:ext>
            </a:extLst>
          </p:cNvPr>
          <p:cNvSpPr>
            <a:spLocks noGrp="1"/>
          </p:cNvSpPr>
          <p:nvPr>
            <p:ph type="title"/>
          </p:nvPr>
        </p:nvSpPr>
        <p:spPr>
          <a:xfrm>
            <a:off x="1597980" y="597477"/>
            <a:ext cx="10594020" cy="1280890"/>
          </a:xfrm>
        </p:spPr>
        <p:txBody>
          <a:bodyPr/>
          <a:lstStyle/>
          <a:p>
            <a:r>
              <a:rPr lang="el-GR" b="1" dirty="0"/>
              <a:t>Τράπεζα Θεμάτων Διαβαθμισμένης Δυσκολίας (Τ.Θ.Δ.Δ.).</a:t>
            </a:r>
          </a:p>
        </p:txBody>
      </p:sp>
      <p:sp>
        <p:nvSpPr>
          <p:cNvPr id="3" name="Θέση περιεχομένου 2">
            <a:extLst>
              <a:ext uri="{FF2B5EF4-FFF2-40B4-BE49-F238E27FC236}">
                <a16:creationId xmlns:a16="http://schemas.microsoft.com/office/drawing/2014/main" id="{94147D89-289D-4472-BE21-37BF25F70CFE}"/>
              </a:ext>
            </a:extLst>
          </p:cNvPr>
          <p:cNvSpPr>
            <a:spLocks noGrp="1"/>
          </p:cNvSpPr>
          <p:nvPr>
            <p:ph idx="1"/>
          </p:nvPr>
        </p:nvSpPr>
        <p:spPr>
          <a:xfrm>
            <a:off x="1736956" y="2293398"/>
            <a:ext cx="8915400" cy="3777622"/>
          </a:xfrm>
        </p:spPr>
        <p:txBody>
          <a:bodyPr>
            <a:normAutofit/>
          </a:bodyPr>
          <a:lstStyle/>
          <a:p>
            <a:pPr algn="just"/>
            <a:r>
              <a:rPr lang="el-GR" sz="2800" dirty="0"/>
              <a:t> Για τα εξεταζόμενα μαθήματα των προαγωγικών εξετάσεων των μαθητών της Α′ και Β′ τάξης για το σχολικό έτος 2021-22 επιλέγονται υποχρεωτικά θέματα εξετάσεων </a:t>
            </a:r>
            <a:r>
              <a:rPr lang="el-GR" sz="2800" b="1" dirty="0"/>
              <a:t>κατά το ήμισυ </a:t>
            </a:r>
            <a:r>
              <a:rPr lang="el-GR" sz="2800" dirty="0"/>
              <a:t>από Τράπεζα Θεμάτων Διαβαθμισμένης Δυσκολίας (Τ.Θ.Δ.Δ.).</a:t>
            </a:r>
          </a:p>
        </p:txBody>
      </p:sp>
    </p:spTree>
    <p:extLst>
      <p:ext uri="{BB962C8B-B14F-4D97-AF65-F5344CB8AC3E}">
        <p14:creationId xmlns:p14="http://schemas.microsoft.com/office/powerpoint/2010/main" val="1254532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7DA8EC-1E68-496E-9917-B48F1E61979E}"/>
              </a:ext>
            </a:extLst>
          </p:cNvPr>
          <p:cNvSpPr>
            <a:spLocks noGrp="1"/>
          </p:cNvSpPr>
          <p:nvPr>
            <p:ph type="title"/>
          </p:nvPr>
        </p:nvSpPr>
        <p:spPr/>
        <p:txBody>
          <a:bodyPr/>
          <a:lstStyle/>
          <a:p>
            <a:r>
              <a:rPr lang="el-GR" b="1" dirty="0"/>
              <a:t>Προσέλευση στο σχολείο</a:t>
            </a:r>
            <a:endParaRPr lang="el-GR" dirty="0"/>
          </a:p>
        </p:txBody>
      </p:sp>
      <p:sp>
        <p:nvSpPr>
          <p:cNvPr id="3" name="Θέση περιεχομένου 2">
            <a:extLst>
              <a:ext uri="{FF2B5EF4-FFF2-40B4-BE49-F238E27FC236}">
                <a16:creationId xmlns:a16="http://schemas.microsoft.com/office/drawing/2014/main" id="{E562B5A8-0D2F-4E92-9D5B-CFFF86603353}"/>
              </a:ext>
            </a:extLst>
          </p:cNvPr>
          <p:cNvSpPr>
            <a:spLocks noGrp="1"/>
          </p:cNvSpPr>
          <p:nvPr>
            <p:ph idx="1"/>
          </p:nvPr>
        </p:nvSpPr>
        <p:spPr>
          <a:xfrm>
            <a:off x="1731146" y="1615735"/>
            <a:ext cx="9942990" cy="4811697"/>
          </a:xfrm>
        </p:spPr>
        <p:txBody>
          <a:bodyPr>
            <a:normAutofit fontScale="85000" lnSpcReduction="10000"/>
          </a:bodyPr>
          <a:lstStyle/>
          <a:p>
            <a:pPr marL="0" indent="0">
              <a:buNone/>
            </a:pPr>
            <a:endParaRPr lang="el-GR" b="1" dirty="0"/>
          </a:p>
          <a:p>
            <a:r>
              <a:rPr lang="el-GR" sz="3200" dirty="0"/>
              <a:t>Οι μαθητές προσέρχονται το πρωί στο Σχολείο έγκαιρα</a:t>
            </a:r>
          </a:p>
          <a:p>
            <a:endParaRPr lang="el-GR" sz="3200" dirty="0"/>
          </a:p>
          <a:p>
            <a:pPr marL="0" indent="0">
              <a:buNone/>
            </a:pPr>
            <a:r>
              <a:rPr lang="el-GR" sz="3200" dirty="0"/>
              <a:t>Πρωινή προσέλευση: 08.15</a:t>
            </a:r>
          </a:p>
          <a:p>
            <a:endParaRPr lang="el-GR" sz="3200" dirty="0"/>
          </a:p>
          <a:p>
            <a:pPr marL="0" indent="0">
              <a:buNone/>
            </a:pPr>
            <a:r>
              <a:rPr lang="el-GR" sz="3200" dirty="0"/>
              <a:t>Πέρας μαθημάτων: 14.00</a:t>
            </a:r>
          </a:p>
          <a:p>
            <a:pPr marL="0" indent="0">
              <a:buNone/>
            </a:pPr>
            <a:endParaRPr lang="el-GR" sz="3200" dirty="0"/>
          </a:p>
          <a:p>
            <a:r>
              <a:rPr lang="el-GR" sz="3200" dirty="0"/>
              <a:t> Μετά  την  πρωινή  συγκέντρωση  η  εξώπορτα  της αυλής του  σχολείου  κλείνει.  </a:t>
            </a:r>
          </a:p>
        </p:txBody>
      </p:sp>
    </p:spTree>
    <p:extLst>
      <p:ext uri="{BB962C8B-B14F-4D97-AF65-F5344CB8AC3E}">
        <p14:creationId xmlns:p14="http://schemas.microsoft.com/office/powerpoint/2010/main" val="123716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B0F9FB-96E3-4A5D-8301-69192F51EC81}"/>
              </a:ext>
            </a:extLst>
          </p:cNvPr>
          <p:cNvSpPr>
            <a:spLocks noGrp="1"/>
          </p:cNvSpPr>
          <p:nvPr>
            <p:ph type="title"/>
          </p:nvPr>
        </p:nvSpPr>
        <p:spPr>
          <a:xfrm>
            <a:off x="1500327" y="185076"/>
            <a:ext cx="10004286" cy="956115"/>
          </a:xfrm>
        </p:spPr>
        <p:txBody>
          <a:bodyPr>
            <a:normAutofit fontScale="90000"/>
          </a:bodyPr>
          <a:lstStyle/>
          <a:p>
            <a:r>
              <a:rPr lang="el-GR" b="1" dirty="0"/>
              <a:t>Το μεγάλο δώρο της ζωής μας….. Τα παιδιά μας! </a:t>
            </a:r>
            <a:br>
              <a:rPr lang="el-GR" dirty="0"/>
            </a:br>
            <a:endParaRPr lang="el-GR" dirty="0"/>
          </a:p>
        </p:txBody>
      </p:sp>
      <p:pic>
        <p:nvPicPr>
          <p:cNvPr id="9" name="Θέση περιεχομένου 8">
            <a:extLst>
              <a:ext uri="{FF2B5EF4-FFF2-40B4-BE49-F238E27FC236}">
                <a16:creationId xmlns:a16="http://schemas.microsoft.com/office/drawing/2014/main" id="{6BD2895D-DF48-47A5-B195-BF9C26C5ABDC}"/>
              </a:ext>
            </a:extLst>
          </p:cNvPr>
          <p:cNvPicPr>
            <a:picLocks noGrp="1" noChangeAspect="1"/>
          </p:cNvPicPr>
          <p:nvPr>
            <p:ph idx="1"/>
          </p:nvPr>
        </p:nvPicPr>
        <p:blipFill>
          <a:blip r:embed="rId2"/>
          <a:stretch>
            <a:fillRect/>
          </a:stretch>
        </p:blipFill>
        <p:spPr>
          <a:xfrm>
            <a:off x="2388093" y="855935"/>
            <a:ext cx="6495838" cy="5201846"/>
          </a:xfrm>
          <a:prstGeom prst="rect">
            <a:avLst/>
          </a:prstGeom>
        </p:spPr>
      </p:pic>
      <p:sp>
        <p:nvSpPr>
          <p:cNvPr id="11" name="Ορθογώνιο 10">
            <a:extLst>
              <a:ext uri="{FF2B5EF4-FFF2-40B4-BE49-F238E27FC236}">
                <a16:creationId xmlns:a16="http://schemas.microsoft.com/office/drawing/2014/main" id="{D68256DC-67CA-463D-B455-7B25227DEB20}"/>
              </a:ext>
            </a:extLst>
          </p:cNvPr>
          <p:cNvSpPr/>
          <p:nvPr/>
        </p:nvSpPr>
        <p:spPr>
          <a:xfrm>
            <a:off x="1500327" y="6057781"/>
            <a:ext cx="11691891" cy="800219"/>
          </a:xfrm>
          <a:prstGeom prst="rect">
            <a:avLst/>
          </a:prstGeom>
        </p:spPr>
        <p:txBody>
          <a:bodyPr wrap="square">
            <a:spAutoFit/>
          </a:bodyPr>
          <a:lstStyle/>
          <a:p>
            <a:r>
              <a:rPr lang="el-GR" sz="2800" b="1" dirty="0">
                <a:solidFill>
                  <a:prstClr val="black">
                    <a:lumMod val="85000"/>
                    <a:lumOff val="15000"/>
                  </a:prstClr>
                </a:solidFill>
                <a:latin typeface="Arial" panose="020B0604020202020204" pitchFamily="34" charset="0"/>
                <a:ea typeface="+mj-ea"/>
                <a:cs typeface="+mj-cs"/>
              </a:rPr>
              <a:t>Ένα κορίτσι που γράφει από την Γαλλίδα </a:t>
            </a:r>
            <a:r>
              <a:rPr lang="el-GR" sz="2800" b="1" dirty="0" err="1">
                <a:solidFill>
                  <a:prstClr val="black">
                    <a:lumMod val="85000"/>
                    <a:lumOff val="15000"/>
                  </a:prstClr>
                </a:solidFill>
                <a:latin typeface="Arial" panose="020B0604020202020204" pitchFamily="34" charset="0"/>
                <a:ea typeface="+mj-ea"/>
                <a:cs typeface="+mj-cs"/>
              </a:rPr>
              <a:t>Henriette</a:t>
            </a:r>
            <a:r>
              <a:rPr lang="el-GR" sz="2800" b="1" dirty="0">
                <a:solidFill>
                  <a:prstClr val="black">
                    <a:lumMod val="85000"/>
                    <a:lumOff val="15000"/>
                  </a:prstClr>
                </a:solidFill>
                <a:latin typeface="Arial" panose="020B0604020202020204" pitchFamily="34" charset="0"/>
                <a:ea typeface="+mj-ea"/>
                <a:cs typeface="+mj-cs"/>
              </a:rPr>
              <a:t> </a:t>
            </a:r>
            <a:r>
              <a:rPr lang="el-GR" sz="2800" b="1" dirty="0" err="1">
                <a:solidFill>
                  <a:prstClr val="black">
                    <a:lumMod val="85000"/>
                    <a:lumOff val="15000"/>
                  </a:prstClr>
                </a:solidFill>
                <a:latin typeface="Arial" panose="020B0604020202020204" pitchFamily="34" charset="0"/>
                <a:ea typeface="+mj-ea"/>
                <a:cs typeface="+mj-cs"/>
              </a:rPr>
              <a:t>Browne</a:t>
            </a:r>
            <a:br>
              <a:rPr lang="el-GR" sz="3600" b="1" dirty="0">
                <a:solidFill>
                  <a:prstClr val="black">
                    <a:lumMod val="85000"/>
                    <a:lumOff val="15000"/>
                  </a:prstClr>
                </a:solidFill>
                <a:latin typeface="Arial" panose="020B0604020202020204" pitchFamily="34" charset="0"/>
                <a:ea typeface="+mj-ea"/>
                <a:cs typeface="+mj-cs"/>
              </a:rPr>
            </a:br>
            <a:endParaRPr lang="el-GR" dirty="0"/>
          </a:p>
        </p:txBody>
      </p:sp>
    </p:spTree>
    <p:extLst>
      <p:ext uri="{BB962C8B-B14F-4D97-AF65-F5344CB8AC3E}">
        <p14:creationId xmlns:p14="http://schemas.microsoft.com/office/powerpoint/2010/main" val="2672916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E99EAC-1ED3-40AC-A1D4-8CFEFC9B5401}"/>
              </a:ext>
            </a:extLst>
          </p:cNvPr>
          <p:cNvSpPr>
            <a:spLocks noGrp="1"/>
          </p:cNvSpPr>
          <p:nvPr>
            <p:ph type="title"/>
          </p:nvPr>
        </p:nvSpPr>
        <p:spPr/>
        <p:txBody>
          <a:bodyPr/>
          <a:lstStyle/>
          <a:p>
            <a:r>
              <a:rPr lang="el-GR" b="1" dirty="0"/>
              <a:t>Αποχώρηση από το σχολείο</a:t>
            </a:r>
            <a:br>
              <a:rPr lang="el-GR" b="1" dirty="0"/>
            </a:br>
            <a:endParaRPr lang="el-GR" dirty="0"/>
          </a:p>
        </p:txBody>
      </p:sp>
      <p:sp>
        <p:nvSpPr>
          <p:cNvPr id="3" name="Θέση περιεχομένου 2">
            <a:extLst>
              <a:ext uri="{FF2B5EF4-FFF2-40B4-BE49-F238E27FC236}">
                <a16:creationId xmlns:a16="http://schemas.microsoft.com/office/drawing/2014/main" id="{A7684C5F-BDBA-47AA-BB2B-08D46E26572C}"/>
              </a:ext>
            </a:extLst>
          </p:cNvPr>
          <p:cNvSpPr>
            <a:spLocks noGrp="1"/>
          </p:cNvSpPr>
          <p:nvPr>
            <p:ph idx="1"/>
          </p:nvPr>
        </p:nvSpPr>
        <p:spPr>
          <a:xfrm>
            <a:off x="1260629" y="1615736"/>
            <a:ext cx="9969624" cy="5060272"/>
          </a:xfrm>
        </p:spPr>
        <p:txBody>
          <a:bodyPr>
            <a:normAutofit fontScale="92500" lnSpcReduction="20000"/>
          </a:bodyPr>
          <a:lstStyle/>
          <a:p>
            <a:pPr algn="just"/>
            <a:r>
              <a:rPr lang="el-GR" sz="3200" dirty="0"/>
              <a:t>Οι μαθητές/</a:t>
            </a:r>
            <a:r>
              <a:rPr lang="el-GR" sz="3200" dirty="0" err="1"/>
              <a:t>ριες</a:t>
            </a:r>
            <a:r>
              <a:rPr lang="el-GR" sz="3200" dirty="0"/>
              <a:t> σε καμία περίπτωση δεν φεύγουν από το Σχολείο πριν τη λήξη των μαθημάτων χωρίς  άδεια.  </a:t>
            </a:r>
          </a:p>
          <a:p>
            <a:pPr algn="just"/>
            <a:r>
              <a:rPr lang="el-GR" sz="3200" dirty="0"/>
              <a:t>Αν  παρουσιαστεί  ανάγκη  έκτακτης  αποχώρησης κατά τη  διάρκεια  του  σχολικού ωραρίου ενημερώνεται ο γονέας/κηδεμόνας για να προσέλθει στο Σχολείο και να παραλάβει το παιδί του.</a:t>
            </a:r>
          </a:p>
          <a:p>
            <a:pPr algn="just"/>
            <a:r>
              <a:rPr lang="el-GR" sz="3200" dirty="0"/>
              <a:t>Εάν κάποιος γονέας/κηδεμόνας χρειαστεί, για ειδικό λόγο να πάρει το παιδί του πριν τη λήξη των μαθημάτων, χρειάζεται να ενημερώσει τη Διεύθυνση του Σχολείου.</a:t>
            </a:r>
          </a:p>
          <a:p>
            <a:endParaRPr lang="el-GR" dirty="0"/>
          </a:p>
        </p:txBody>
      </p:sp>
    </p:spTree>
    <p:extLst>
      <p:ext uri="{BB962C8B-B14F-4D97-AF65-F5344CB8AC3E}">
        <p14:creationId xmlns:p14="http://schemas.microsoft.com/office/powerpoint/2010/main" val="4128566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BBB66-F735-47C1-B4F8-2B2880BBF0E7}"/>
              </a:ext>
            </a:extLst>
          </p:cNvPr>
          <p:cNvSpPr>
            <a:spLocks noGrp="1"/>
          </p:cNvSpPr>
          <p:nvPr>
            <p:ph type="title"/>
          </p:nvPr>
        </p:nvSpPr>
        <p:spPr/>
        <p:txBody>
          <a:bodyPr/>
          <a:lstStyle/>
          <a:p>
            <a:r>
              <a:rPr lang="el-GR" b="1" dirty="0"/>
              <a:t>Φοίτηση- Απουσίες μαθητών</a:t>
            </a:r>
            <a:br>
              <a:rPr lang="el-GR" b="1" dirty="0"/>
            </a:br>
            <a:endParaRPr lang="el-GR" dirty="0"/>
          </a:p>
        </p:txBody>
      </p:sp>
      <p:sp>
        <p:nvSpPr>
          <p:cNvPr id="3" name="Θέση περιεχομένου 2">
            <a:extLst>
              <a:ext uri="{FF2B5EF4-FFF2-40B4-BE49-F238E27FC236}">
                <a16:creationId xmlns:a16="http://schemas.microsoft.com/office/drawing/2014/main" id="{181EAFBD-1590-4D2D-8222-AB14E502BAA3}"/>
              </a:ext>
            </a:extLst>
          </p:cNvPr>
          <p:cNvSpPr>
            <a:spLocks noGrp="1"/>
          </p:cNvSpPr>
          <p:nvPr>
            <p:ph idx="1"/>
          </p:nvPr>
        </p:nvSpPr>
        <p:spPr>
          <a:xfrm>
            <a:off x="1251751" y="1420427"/>
            <a:ext cx="10768614" cy="5299969"/>
          </a:xfrm>
        </p:spPr>
        <p:txBody>
          <a:bodyPr/>
          <a:lstStyle/>
          <a:p>
            <a:pPr algn="just"/>
            <a:r>
              <a:rPr lang="el-GR" sz="2800" dirty="0"/>
              <a:t>Για την τακτική παρακολούθηση της φοίτησης των μαθητών/</a:t>
            </a:r>
            <a:r>
              <a:rPr lang="el-GR" sz="2800" dirty="0" err="1"/>
              <a:t>ριών</a:t>
            </a:r>
            <a:r>
              <a:rPr lang="el-GR" sz="2800" dirty="0"/>
              <a:t> ευθύνονται εξ ολοκλήρου οι κηδεμόνες τους. </a:t>
            </a:r>
          </a:p>
          <a:p>
            <a:pPr algn="just"/>
            <a:r>
              <a:rPr lang="el-GR" sz="2800" dirty="0"/>
              <a:t>Οι γονείς/κηδεμόνες οφείλουν να ενημερώνουν το Σχολείο για την απουσία των παιδιών τους ιδιαίτερα όταν υπάρχει υποψία για θετικό δείγμα </a:t>
            </a:r>
            <a:r>
              <a:rPr lang="el-GR" sz="2800" dirty="0" err="1"/>
              <a:t>Covid</a:t>
            </a:r>
            <a:r>
              <a:rPr lang="el-GR" sz="2800" dirty="0"/>
              <a:t> 19 ή ανάγκη παραμονής σε καραντίνα μετά από υπόδειξη του ΕΟΔΥ. </a:t>
            </a:r>
          </a:p>
          <a:p>
            <a:pPr algn="just"/>
            <a:r>
              <a:rPr lang="el-GR" sz="2800" dirty="0"/>
              <a:t>Επίσης υπάρχει η δυνατότητα της άμεσης ενημέρωσης του κηδεμόνα σε περίπτωση που ο μαθητής δεν προσέρχεται στο μάθημα ή καθυστερεί να εισέλθει στην τάξη.</a:t>
            </a:r>
          </a:p>
          <a:p>
            <a:pPr algn="just"/>
            <a:r>
              <a:rPr lang="el-GR" sz="2800" b="1" dirty="0"/>
              <a:t>Σύνολο απουσιών που επιτρέπονται: 114(δεν υπάρχουν δικαιολογημένες και αδικαιολόγητες)</a:t>
            </a:r>
          </a:p>
          <a:p>
            <a:pPr marL="0" indent="0" algn="just">
              <a:buNone/>
            </a:pPr>
            <a:endParaRPr lang="el-GR" sz="2800" dirty="0"/>
          </a:p>
          <a:p>
            <a:endParaRPr lang="el-GR" dirty="0"/>
          </a:p>
        </p:txBody>
      </p:sp>
    </p:spTree>
    <p:extLst>
      <p:ext uri="{BB962C8B-B14F-4D97-AF65-F5344CB8AC3E}">
        <p14:creationId xmlns:p14="http://schemas.microsoft.com/office/powerpoint/2010/main" val="2552884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01A7050A-16A8-4690-AA5A-396785CA98F7}"/>
              </a:ext>
            </a:extLst>
          </p:cNvPr>
          <p:cNvPicPr>
            <a:picLocks noGrp="1" noChangeAspect="1"/>
          </p:cNvPicPr>
          <p:nvPr>
            <p:ph idx="1"/>
          </p:nvPr>
        </p:nvPicPr>
        <p:blipFill>
          <a:blip r:embed="rId2"/>
          <a:stretch>
            <a:fillRect/>
          </a:stretch>
        </p:blipFill>
        <p:spPr>
          <a:xfrm>
            <a:off x="1518248" y="701336"/>
            <a:ext cx="10259776" cy="5584054"/>
          </a:xfrm>
          <a:prstGeom prst="rect">
            <a:avLst/>
          </a:prstGeom>
        </p:spPr>
      </p:pic>
    </p:spTree>
    <p:extLst>
      <p:ext uri="{BB962C8B-B14F-4D97-AF65-F5344CB8AC3E}">
        <p14:creationId xmlns:p14="http://schemas.microsoft.com/office/powerpoint/2010/main" val="113074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A14233-FA32-48D0-A587-7ABD70D7A8B0}"/>
              </a:ext>
            </a:extLst>
          </p:cNvPr>
          <p:cNvSpPr>
            <a:spLocks noGrp="1"/>
          </p:cNvSpPr>
          <p:nvPr>
            <p:ph type="title"/>
          </p:nvPr>
        </p:nvSpPr>
        <p:spPr>
          <a:xfrm>
            <a:off x="1713390" y="233493"/>
            <a:ext cx="9791222" cy="1280890"/>
          </a:xfrm>
        </p:spPr>
        <p:txBody>
          <a:bodyPr>
            <a:normAutofit fontScale="90000"/>
          </a:bodyPr>
          <a:lstStyle/>
          <a:p>
            <a:r>
              <a:rPr lang="el-GR" b="1" dirty="0"/>
              <a:t>Διαδικασίες ενημέρωσης μαθητών, γονέων και κηδεμόνων</a:t>
            </a:r>
            <a:br>
              <a:rPr lang="el-GR" b="1" dirty="0"/>
            </a:br>
            <a:endParaRPr lang="el-GR" dirty="0"/>
          </a:p>
        </p:txBody>
      </p:sp>
      <p:sp>
        <p:nvSpPr>
          <p:cNvPr id="3" name="Θέση περιεχομένου 2">
            <a:extLst>
              <a:ext uri="{FF2B5EF4-FFF2-40B4-BE49-F238E27FC236}">
                <a16:creationId xmlns:a16="http://schemas.microsoft.com/office/drawing/2014/main" id="{7CC931E3-4DBD-49B6-8528-8D9F334D4DD5}"/>
              </a:ext>
            </a:extLst>
          </p:cNvPr>
          <p:cNvSpPr>
            <a:spLocks noGrp="1"/>
          </p:cNvSpPr>
          <p:nvPr>
            <p:ph idx="1"/>
          </p:nvPr>
        </p:nvSpPr>
        <p:spPr>
          <a:xfrm>
            <a:off x="1429305" y="1429305"/>
            <a:ext cx="10626571" cy="5291091"/>
          </a:xfrm>
        </p:spPr>
        <p:txBody>
          <a:bodyPr>
            <a:normAutofit fontScale="92500" lnSpcReduction="10000"/>
          </a:bodyPr>
          <a:lstStyle/>
          <a:p>
            <a:pPr marL="0" indent="0">
              <a:buNone/>
            </a:pPr>
            <a:r>
              <a:rPr lang="el-GR" sz="2800" dirty="0"/>
              <a:t>Η ενημέρωση μαθητών, γονέων και κηδεμόνων γίνεται μέσω των ακόλουθων τρόπων:</a:t>
            </a:r>
          </a:p>
          <a:p>
            <a:r>
              <a:rPr lang="el-GR" sz="2800" dirty="0"/>
              <a:t>Ιστοσελίδας του Σχολείου</a:t>
            </a:r>
          </a:p>
          <a:p>
            <a:r>
              <a:rPr lang="en-US" sz="2800" dirty="0"/>
              <a:t>email </a:t>
            </a:r>
            <a:r>
              <a:rPr lang="el-GR" sz="2800" dirty="0"/>
              <a:t>(αυτό που έχετε δηλώσει στο Σχολείο)</a:t>
            </a:r>
          </a:p>
          <a:p>
            <a:pPr algn="just"/>
            <a:r>
              <a:rPr lang="el-GR" sz="2800" dirty="0"/>
              <a:t>Ενημερωτικών σημειωμάτων ή/και βεβαιώσεων για την πραγματοποίηση εκπαιδευτικών εκδρομών, για την παρακολούθηση εκπαιδευτικών θεαμάτων κ.λπ.</a:t>
            </a:r>
          </a:p>
          <a:p>
            <a:r>
              <a:rPr lang="el-GR" sz="2800" dirty="0"/>
              <a:t>Τηλεφωνικά, σε έκτακτες περιπτώσεις</a:t>
            </a:r>
          </a:p>
          <a:p>
            <a:r>
              <a:rPr lang="el-GR" sz="2800" dirty="0"/>
              <a:t>Μέσω   της   επίσκεψής   τους   στο   Σχολείο τις   προγραμματισμένες,   από   τον   Σύλλογο Διδασκόντων/ουσών, ημέρες και ώρες ή μετά από σχετικό προκαθορισμένο ραντεβού.</a:t>
            </a:r>
          </a:p>
          <a:p>
            <a:pPr marL="0" indent="0">
              <a:buNone/>
            </a:pPr>
            <a:endParaRPr lang="el-GR" sz="2800" dirty="0"/>
          </a:p>
          <a:p>
            <a:endParaRPr lang="el-GR" dirty="0"/>
          </a:p>
        </p:txBody>
      </p:sp>
    </p:spTree>
    <p:extLst>
      <p:ext uri="{BB962C8B-B14F-4D97-AF65-F5344CB8AC3E}">
        <p14:creationId xmlns:p14="http://schemas.microsoft.com/office/powerpoint/2010/main" val="611854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E4BB5E-1B4E-4998-B4E8-84CFF16E880B}"/>
              </a:ext>
            </a:extLst>
          </p:cNvPr>
          <p:cNvSpPr>
            <a:spLocks noGrp="1"/>
          </p:cNvSpPr>
          <p:nvPr>
            <p:ph type="title"/>
          </p:nvPr>
        </p:nvSpPr>
        <p:spPr>
          <a:xfrm>
            <a:off x="2335572" y="215737"/>
            <a:ext cx="8911687" cy="911727"/>
          </a:xfrm>
        </p:spPr>
        <p:txBody>
          <a:bodyPr>
            <a:normAutofit fontScale="90000"/>
          </a:bodyPr>
          <a:lstStyle/>
          <a:p>
            <a:r>
              <a:rPr lang="el-GR" b="1" dirty="0"/>
              <a:t>Άλλα θέματα</a:t>
            </a:r>
            <a:br>
              <a:rPr lang="el-GR" b="1" dirty="0"/>
            </a:br>
            <a:endParaRPr lang="el-GR" dirty="0"/>
          </a:p>
        </p:txBody>
      </p:sp>
      <p:sp>
        <p:nvSpPr>
          <p:cNvPr id="3" name="Θέση περιεχομένου 2">
            <a:extLst>
              <a:ext uri="{FF2B5EF4-FFF2-40B4-BE49-F238E27FC236}">
                <a16:creationId xmlns:a16="http://schemas.microsoft.com/office/drawing/2014/main" id="{216B9D75-D9A3-4DB0-8B82-324E58804F2C}"/>
              </a:ext>
            </a:extLst>
          </p:cNvPr>
          <p:cNvSpPr>
            <a:spLocks noGrp="1"/>
          </p:cNvSpPr>
          <p:nvPr>
            <p:ph idx="1"/>
          </p:nvPr>
        </p:nvSpPr>
        <p:spPr>
          <a:xfrm>
            <a:off x="1083077" y="1127464"/>
            <a:ext cx="10946166" cy="5663953"/>
          </a:xfrm>
        </p:spPr>
        <p:txBody>
          <a:bodyPr>
            <a:normAutofit/>
          </a:bodyPr>
          <a:lstStyle/>
          <a:p>
            <a:pPr algn="just"/>
            <a:r>
              <a:rPr lang="el-GR" sz="3200" b="1" dirty="0"/>
              <a:t>Η  χρήση  κινητού  τηλεφώνου  </a:t>
            </a:r>
            <a:r>
              <a:rPr lang="el-GR" sz="3200" dirty="0"/>
              <a:t>για  συνομιλία,  βιντεοσκόπηση  ή  οποιαδήποτε  άλλη  χρήση εντός των σχολικών χώρων – κτηρίων και υπαίθριων χώρων – απαγορεύεται.</a:t>
            </a:r>
          </a:p>
          <a:p>
            <a:pPr algn="just"/>
            <a:r>
              <a:rPr lang="el-GR" sz="3200" b="1" dirty="0" err="1"/>
              <a:t>To</a:t>
            </a:r>
            <a:r>
              <a:rPr lang="el-GR" sz="3200" b="1" dirty="0"/>
              <a:t>   κάπνισμα</a:t>
            </a:r>
            <a:r>
              <a:rPr lang="el-GR" sz="3200" dirty="0"/>
              <a:t>, καταστροφικό για την πνευματική και την σωματική υγεία των μαθητών απαγορεύεται.  </a:t>
            </a:r>
          </a:p>
          <a:p>
            <a:endParaRPr lang="el-GR" dirty="0"/>
          </a:p>
        </p:txBody>
      </p:sp>
    </p:spTree>
    <p:extLst>
      <p:ext uri="{BB962C8B-B14F-4D97-AF65-F5344CB8AC3E}">
        <p14:creationId xmlns:p14="http://schemas.microsoft.com/office/powerpoint/2010/main" val="867802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AAE819-00A5-461B-B297-4AD3350B6482}"/>
              </a:ext>
            </a:extLst>
          </p:cNvPr>
          <p:cNvSpPr>
            <a:spLocks noGrp="1"/>
          </p:cNvSpPr>
          <p:nvPr>
            <p:ph type="title"/>
          </p:nvPr>
        </p:nvSpPr>
        <p:spPr>
          <a:xfrm>
            <a:off x="2015231" y="603682"/>
            <a:ext cx="9489381" cy="985421"/>
          </a:xfrm>
        </p:spPr>
        <p:txBody>
          <a:bodyPr>
            <a:normAutofit fontScale="90000"/>
          </a:bodyPr>
          <a:lstStyle/>
          <a:p>
            <a:r>
              <a:rPr lang="el-GR" b="1" dirty="0"/>
              <a:t>Απώλεια χρημάτων ή αντικειμένων αξίας</a:t>
            </a:r>
            <a:br>
              <a:rPr lang="el-GR" b="1" dirty="0"/>
            </a:br>
            <a:endParaRPr lang="el-GR" dirty="0"/>
          </a:p>
        </p:txBody>
      </p:sp>
      <p:sp>
        <p:nvSpPr>
          <p:cNvPr id="3" name="Θέση περιεχομένου 2">
            <a:extLst>
              <a:ext uri="{FF2B5EF4-FFF2-40B4-BE49-F238E27FC236}">
                <a16:creationId xmlns:a16="http://schemas.microsoft.com/office/drawing/2014/main" id="{3B303D15-8F59-4F13-9EF4-47474FAF64B2}"/>
              </a:ext>
            </a:extLst>
          </p:cNvPr>
          <p:cNvSpPr>
            <a:spLocks noGrp="1"/>
          </p:cNvSpPr>
          <p:nvPr>
            <p:ph idx="1"/>
          </p:nvPr>
        </p:nvSpPr>
        <p:spPr>
          <a:xfrm>
            <a:off x="1260628" y="1778493"/>
            <a:ext cx="9863091" cy="3777622"/>
          </a:xfrm>
        </p:spPr>
        <p:txBody>
          <a:bodyPr/>
          <a:lstStyle/>
          <a:p>
            <a:pPr algn="just"/>
            <a:r>
              <a:rPr lang="el-GR" sz="3200" dirty="0"/>
              <a:t>Το  Σχολείο  δεν  φέρει  ευθύνη  σε  περίπτωση </a:t>
            </a:r>
          </a:p>
          <a:p>
            <a:pPr marL="0" indent="0" algn="just">
              <a:buNone/>
            </a:pPr>
            <a:r>
              <a:rPr lang="el-GR" sz="3200" dirty="0"/>
              <a:t> απώλειας  χρημάτων  ή  αντικειμένων  αξίας  που  οι μαθητές φέρουν τυχόν μαζί τους.</a:t>
            </a:r>
          </a:p>
          <a:p>
            <a:pPr marL="0" indent="0">
              <a:buNone/>
            </a:pPr>
            <a:endParaRPr lang="el-GR" dirty="0"/>
          </a:p>
        </p:txBody>
      </p:sp>
    </p:spTree>
    <p:extLst>
      <p:ext uri="{BB962C8B-B14F-4D97-AF65-F5344CB8AC3E}">
        <p14:creationId xmlns:p14="http://schemas.microsoft.com/office/powerpoint/2010/main" val="829630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48C85393-11F9-4570-8596-CF80BAA41846}"/>
              </a:ext>
            </a:extLst>
          </p:cNvPr>
          <p:cNvSpPr/>
          <p:nvPr/>
        </p:nvSpPr>
        <p:spPr>
          <a:xfrm>
            <a:off x="1278384" y="159798"/>
            <a:ext cx="10599938" cy="6514604"/>
          </a:xfrm>
          <a:prstGeom prst="rect">
            <a:avLst/>
          </a:prstGeom>
        </p:spPr>
        <p:txBody>
          <a:bodyPr wrap="square">
            <a:spAutoFit/>
          </a:bodyPr>
          <a:lstStyle/>
          <a:p>
            <a:pPr>
              <a:lnSpc>
                <a:spcPts val="800"/>
              </a:lnSpc>
              <a:spcBef>
                <a:spcPts val="25"/>
              </a:spcBef>
            </a:pPr>
            <a:r>
              <a:rPr lang="el-GR" sz="1050" dirty="0">
                <a:solidFill>
                  <a:srgbClr val="111111"/>
                </a:solidFill>
                <a:latin typeface="Open Sans" panose="020B0606030504020204" pitchFamily="34" charset="0"/>
              </a:rPr>
              <a:t> </a:t>
            </a:r>
            <a:endParaRPr lang="el-GR" dirty="0">
              <a:solidFill>
                <a:srgbClr val="111111"/>
              </a:solidFill>
              <a:latin typeface="Open Sans" panose="020B0606030504020204" pitchFamily="34" charset="0"/>
            </a:endParaRPr>
          </a:p>
          <a:p>
            <a:pPr>
              <a:lnSpc>
                <a:spcPts val="800"/>
              </a:lnSpc>
              <a:spcBef>
                <a:spcPts val="25"/>
              </a:spcBef>
            </a:pPr>
            <a:endParaRPr lang="el-GR" sz="2400" b="1" dirty="0">
              <a:solidFill>
                <a:srgbClr val="111111"/>
              </a:solidFill>
            </a:endParaRPr>
          </a:p>
          <a:p>
            <a:pPr>
              <a:lnSpc>
                <a:spcPts val="800"/>
              </a:lnSpc>
              <a:spcBef>
                <a:spcPts val="25"/>
              </a:spcBef>
            </a:pPr>
            <a:r>
              <a:rPr lang="el-GR" sz="2400" b="1" dirty="0">
                <a:solidFill>
                  <a:srgbClr val="111111"/>
                </a:solidFill>
              </a:rPr>
              <a:t>Αντιμετώπιση έκτακτων αναγκών</a:t>
            </a:r>
          </a:p>
          <a:p>
            <a:pPr marR="47625" indent="385445" algn="just">
              <a:spcBef>
                <a:spcPts val="215"/>
              </a:spcBef>
              <a:spcAft>
                <a:spcPts val="0"/>
              </a:spcAft>
            </a:pPr>
            <a:endParaRPr lang="el-GR" sz="2400" dirty="0">
              <a:solidFill>
                <a:srgbClr val="111111"/>
              </a:solidFill>
            </a:endParaRPr>
          </a:p>
          <a:p>
            <a:pPr marL="342900" marR="47625" indent="-342900" algn="just">
              <a:spcBef>
                <a:spcPts val="215"/>
              </a:spcBef>
              <a:spcAft>
                <a:spcPts val="0"/>
              </a:spcAft>
              <a:buFont typeface="Wingdings" panose="05000000000000000000" pitchFamily="2" charset="2"/>
              <a:buChar char="§"/>
            </a:pPr>
            <a:r>
              <a:rPr lang="el-GR" sz="2400" dirty="0">
                <a:solidFill>
                  <a:srgbClr val="111111"/>
                </a:solidFill>
              </a:rPr>
              <a:t>Στις περιπτώσεις έκτακτης ανάγκης, κανένα παιδί δεν αποχωρεί από το Σχολείο μόνο του. Τα παιδιά παραδίδονται στους γονείς/κηδεμόνες τους. </a:t>
            </a:r>
          </a:p>
          <a:p>
            <a:pPr marL="342900" marR="47625" indent="-342900" algn="just">
              <a:spcBef>
                <a:spcPts val="215"/>
              </a:spcBef>
              <a:spcAft>
                <a:spcPts val="0"/>
              </a:spcAft>
              <a:buFont typeface="Wingdings" panose="05000000000000000000" pitchFamily="2" charset="2"/>
              <a:buChar char="§"/>
            </a:pPr>
            <a:endParaRPr lang="el-GR" sz="2400" dirty="0">
              <a:solidFill>
                <a:srgbClr val="111111"/>
              </a:solidFill>
            </a:endParaRPr>
          </a:p>
          <a:p>
            <a:pPr marL="342900" marR="47625" indent="-342900" algn="just">
              <a:spcBef>
                <a:spcPts val="215"/>
              </a:spcBef>
              <a:spcAft>
                <a:spcPts val="0"/>
              </a:spcAft>
              <a:buFont typeface="Wingdings" panose="05000000000000000000" pitchFamily="2" charset="2"/>
              <a:buChar char="§"/>
            </a:pPr>
            <a:r>
              <a:rPr lang="el-GR" sz="2400" dirty="0">
                <a:solidFill>
                  <a:srgbClr val="111111"/>
                </a:solidFill>
              </a:rPr>
              <a:t>Όσον αφορά στην προστασία από σεισμούς και φυσικά φαινόμενα, </a:t>
            </a:r>
            <a:r>
              <a:rPr lang="el-GR" sz="2400" dirty="0" err="1">
                <a:solidFill>
                  <a:srgbClr val="111111"/>
                </a:solidFill>
              </a:rPr>
              <a:t>επικαιροποιείται</a:t>
            </a:r>
            <a:r>
              <a:rPr lang="el-GR" sz="2400" dirty="0">
                <a:solidFill>
                  <a:srgbClr val="111111"/>
                </a:solidFill>
              </a:rPr>
              <a:t>  κάθε έτος το Σχέδιο Μνημονίου Ενεργειών για τη Διαχείριση του Σεισμικού Κινδύνου του Σχολείου </a:t>
            </a:r>
          </a:p>
          <a:p>
            <a:pPr marL="342900" marR="47625" indent="-342900" algn="just">
              <a:spcBef>
                <a:spcPts val="215"/>
              </a:spcBef>
              <a:spcAft>
                <a:spcPts val="0"/>
              </a:spcAft>
              <a:buFont typeface="Wingdings" panose="05000000000000000000" pitchFamily="2" charset="2"/>
              <a:buChar char="§"/>
            </a:pPr>
            <a:endParaRPr lang="el-GR" sz="2400" dirty="0">
              <a:solidFill>
                <a:srgbClr val="111111"/>
              </a:solidFill>
            </a:endParaRPr>
          </a:p>
          <a:p>
            <a:pPr marL="342900" marR="47625" indent="-342900" algn="just">
              <a:spcBef>
                <a:spcPts val="215"/>
              </a:spcBef>
              <a:buFont typeface="Wingdings" panose="05000000000000000000" pitchFamily="2" charset="2"/>
              <a:buChar char="§"/>
            </a:pPr>
            <a:r>
              <a:rPr lang="el-GR" sz="2400" dirty="0">
                <a:solidFill>
                  <a:srgbClr val="111111"/>
                </a:solidFill>
              </a:rPr>
              <a:t>Ενημερώνονται οι μαθητές  για τους βασικούς κανόνες και τρόπους αντίδρασης κατά την εκδήλωση των φαινομένων αυτών πχ του σεισμού. Έχουν αναρτηθεί στις τάξεις κατόψεις του κτηρίου με σχέδιο διαφυγής.</a:t>
            </a:r>
          </a:p>
          <a:p>
            <a:pPr marL="342900" marR="47625" indent="-342900" algn="just">
              <a:spcBef>
                <a:spcPts val="215"/>
              </a:spcBef>
              <a:spcAft>
                <a:spcPts val="0"/>
              </a:spcAft>
              <a:buFont typeface="Wingdings" panose="05000000000000000000" pitchFamily="2" charset="2"/>
              <a:buChar char="§"/>
            </a:pPr>
            <a:endParaRPr lang="el-GR" sz="2400" dirty="0">
              <a:solidFill>
                <a:srgbClr val="111111"/>
              </a:solidFill>
            </a:endParaRPr>
          </a:p>
          <a:p>
            <a:pPr marL="342900" marR="47625" indent="-342900" algn="just">
              <a:spcBef>
                <a:spcPts val="215"/>
              </a:spcBef>
              <a:buFont typeface="Wingdings" panose="05000000000000000000" pitchFamily="2" charset="2"/>
              <a:buChar char="§"/>
            </a:pPr>
            <a:r>
              <a:rPr lang="el-GR" sz="2400" dirty="0">
                <a:solidFill>
                  <a:srgbClr val="111111"/>
                </a:solidFill>
              </a:rPr>
              <a:t>Υλοποιούνται ασκήσεις ετοιμότητας κατά τη διάρκεια του σχολικού έτους. </a:t>
            </a:r>
          </a:p>
        </p:txBody>
      </p:sp>
    </p:spTree>
    <p:extLst>
      <p:ext uri="{BB962C8B-B14F-4D97-AF65-F5344CB8AC3E}">
        <p14:creationId xmlns:p14="http://schemas.microsoft.com/office/powerpoint/2010/main" val="410817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70F2B0-3AF1-4D4A-BE6A-54FF78CEB3C5}"/>
              </a:ext>
            </a:extLst>
          </p:cNvPr>
          <p:cNvSpPr>
            <a:spLocks noGrp="1"/>
          </p:cNvSpPr>
          <p:nvPr>
            <p:ph type="title"/>
          </p:nvPr>
        </p:nvSpPr>
        <p:spPr>
          <a:xfrm>
            <a:off x="2184552" y="306333"/>
            <a:ext cx="8911687" cy="1280890"/>
          </a:xfrm>
        </p:spPr>
        <p:txBody>
          <a:bodyPr/>
          <a:lstStyle/>
          <a:p>
            <a:r>
              <a:rPr lang="el-GR" b="1" dirty="0"/>
              <a:t>Σύλλογος Γονέων και Κηδεμόνων</a:t>
            </a:r>
          </a:p>
        </p:txBody>
      </p:sp>
      <p:sp>
        <p:nvSpPr>
          <p:cNvPr id="3" name="Θέση περιεχομένου 2">
            <a:extLst>
              <a:ext uri="{FF2B5EF4-FFF2-40B4-BE49-F238E27FC236}">
                <a16:creationId xmlns:a16="http://schemas.microsoft.com/office/drawing/2014/main" id="{AD0E9780-2DBE-4DE6-9297-7448EA889D69}"/>
              </a:ext>
            </a:extLst>
          </p:cNvPr>
          <p:cNvSpPr>
            <a:spLocks noGrp="1"/>
          </p:cNvSpPr>
          <p:nvPr>
            <p:ph idx="1"/>
          </p:nvPr>
        </p:nvSpPr>
        <p:spPr>
          <a:xfrm>
            <a:off x="1562470" y="1669002"/>
            <a:ext cx="9942142" cy="4242220"/>
          </a:xfrm>
        </p:spPr>
        <p:txBody>
          <a:bodyPr>
            <a:normAutofit/>
          </a:bodyPr>
          <a:lstStyle/>
          <a:p>
            <a:pPr algn="just"/>
            <a:r>
              <a:rPr lang="el-GR" sz="2800" dirty="0"/>
              <a:t>Κυρίαρχο όργανο είναι η </a:t>
            </a:r>
            <a:r>
              <a:rPr lang="el-GR" sz="2800" u="sng" dirty="0"/>
              <a:t>Γενική Συνέλευση</a:t>
            </a:r>
            <a:r>
              <a:rPr lang="el-GR" sz="2800" dirty="0"/>
              <a:t> των γονέων που συνέρχεται τακτικά 1 φορά το χρόνο, δίνει τις βασικές κατευθύνσεις και εκλέγει κάθε 2 χρόνια το Διοικητικό Συμβούλιο (Δ.Σ), την Ελεγκτική Επιτροπή (Ε.Ε), τους Αντιπροσώπους στην Ένωση Συλλόγων Γονέων του Δήμου και εκπρόσωπο στο «Συμβούλιο Σχολικής Κοινότητας».</a:t>
            </a:r>
          </a:p>
          <a:p>
            <a:pPr algn="just"/>
            <a:r>
              <a:rPr lang="el-GR" sz="2800" u="sng" dirty="0"/>
              <a:t>Λειτουργεί μόνο με την αγάπη και την εθελοντική συμμετοχή των γονιών</a:t>
            </a:r>
            <a:endParaRPr lang="el-GR" sz="2800" dirty="0"/>
          </a:p>
        </p:txBody>
      </p:sp>
    </p:spTree>
    <p:extLst>
      <p:ext uri="{BB962C8B-B14F-4D97-AF65-F5344CB8AC3E}">
        <p14:creationId xmlns:p14="http://schemas.microsoft.com/office/powerpoint/2010/main" val="1455133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7AE6C8-28FF-4AC4-BDC2-0FAA88AAA102}"/>
              </a:ext>
            </a:extLst>
          </p:cNvPr>
          <p:cNvSpPr>
            <a:spLocks noGrp="1"/>
          </p:cNvSpPr>
          <p:nvPr>
            <p:ph type="title"/>
          </p:nvPr>
        </p:nvSpPr>
        <p:spPr>
          <a:xfrm>
            <a:off x="2317717" y="180227"/>
            <a:ext cx="8911687" cy="876216"/>
          </a:xfrm>
        </p:spPr>
        <p:txBody>
          <a:bodyPr>
            <a:normAutofit fontScale="90000"/>
          </a:bodyPr>
          <a:lstStyle/>
          <a:p>
            <a:r>
              <a:rPr lang="el-GR" b="1" dirty="0"/>
              <a:t>Σχολικό Συμβούλιο</a:t>
            </a:r>
            <a:br>
              <a:rPr lang="el-GR" b="1" dirty="0"/>
            </a:br>
            <a:endParaRPr lang="el-GR" dirty="0"/>
          </a:p>
        </p:txBody>
      </p:sp>
      <p:sp>
        <p:nvSpPr>
          <p:cNvPr id="3" name="Θέση περιεχομένου 2">
            <a:extLst>
              <a:ext uri="{FF2B5EF4-FFF2-40B4-BE49-F238E27FC236}">
                <a16:creationId xmlns:a16="http://schemas.microsoft.com/office/drawing/2014/main" id="{4A061E4A-154D-4FFF-A01B-52E10813D3D4}"/>
              </a:ext>
            </a:extLst>
          </p:cNvPr>
          <p:cNvSpPr>
            <a:spLocks noGrp="1"/>
          </p:cNvSpPr>
          <p:nvPr>
            <p:ph idx="1"/>
          </p:nvPr>
        </p:nvSpPr>
        <p:spPr>
          <a:xfrm>
            <a:off x="1233996" y="932155"/>
            <a:ext cx="10270616" cy="4979067"/>
          </a:xfrm>
        </p:spPr>
        <p:txBody>
          <a:bodyPr>
            <a:normAutofit lnSpcReduction="10000"/>
          </a:bodyPr>
          <a:lstStyle/>
          <a:p>
            <a:pPr algn="just"/>
            <a:r>
              <a:rPr lang="el-GR" sz="2400" dirty="0"/>
              <a:t>Σε  κάθε  σχολική  μονάδα  λειτουργεί  το  Σχολικό  Συμβούλιο,  στο  οποίο συμμετέχουν:</a:t>
            </a:r>
          </a:p>
          <a:p>
            <a:pPr algn="just">
              <a:buFont typeface="Wingdings" panose="05000000000000000000" pitchFamily="2" charset="2"/>
              <a:buChar char="§"/>
            </a:pPr>
            <a:r>
              <a:rPr lang="el-GR" sz="2400" dirty="0"/>
              <a:t> ο  Σύλλογος Διδασκόντων/ουσών, </a:t>
            </a:r>
          </a:p>
          <a:p>
            <a:pPr algn="just">
              <a:buFont typeface="Wingdings" panose="05000000000000000000" pitchFamily="2" charset="2"/>
              <a:buChar char="§"/>
            </a:pPr>
            <a:r>
              <a:rPr lang="el-GR" sz="2400" dirty="0"/>
              <a:t>το Διοικητικό Συμβούλιο του Συλλόγου Γονέων/Κηδεμόνων, </a:t>
            </a:r>
          </a:p>
          <a:p>
            <a:pPr algn="just">
              <a:buFont typeface="Wingdings" panose="05000000000000000000" pitchFamily="2" charset="2"/>
              <a:buChar char="§"/>
            </a:pPr>
            <a:r>
              <a:rPr lang="el-GR" sz="2400" dirty="0"/>
              <a:t>ο εκπρόσωπος της Τοπικής Αυτοδιοίκησης  και </a:t>
            </a:r>
          </a:p>
          <a:p>
            <a:pPr algn="just">
              <a:buFont typeface="Wingdings" panose="05000000000000000000" pitchFamily="2" charset="2"/>
              <a:buChar char="§"/>
            </a:pPr>
            <a:r>
              <a:rPr lang="el-GR" sz="2400" dirty="0"/>
              <a:t>τρεις εκπρόσωποι των μαθητικών  κοινοτήτων, που ορίζονται με απόφαση του Συμβουλίου τους.</a:t>
            </a:r>
          </a:p>
          <a:p>
            <a:pPr algn="just">
              <a:buFont typeface="Wingdings" panose="05000000000000000000" pitchFamily="2" charset="2"/>
              <a:buChar char="§"/>
            </a:pPr>
            <a:endParaRPr lang="el-GR" sz="2400" dirty="0"/>
          </a:p>
          <a:p>
            <a:pPr algn="just"/>
            <a:r>
              <a:rPr lang="el-GR" sz="2400" dirty="0"/>
              <a:t>Έργο του Σχολικού Συμβουλίου είναι η εξασφάλιση της ομαλής λειτουργίας του Σχολείου με κάθε πρόσφορο  τρόπο, η  καθιέρωση  τρόπων  επικοινωνίας  διδασκόντων/ουσών  και     οικογενειών των μαθητών και του σχολικού περιβάλλοντος</a:t>
            </a:r>
          </a:p>
          <a:p>
            <a:endParaRPr lang="el-GR" dirty="0"/>
          </a:p>
        </p:txBody>
      </p:sp>
    </p:spTree>
    <p:extLst>
      <p:ext uri="{BB962C8B-B14F-4D97-AF65-F5344CB8AC3E}">
        <p14:creationId xmlns:p14="http://schemas.microsoft.com/office/powerpoint/2010/main" val="2358248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D4DFEC-34FF-439E-A2C0-138A6BE4FC7E}"/>
              </a:ext>
            </a:extLst>
          </p:cNvPr>
          <p:cNvSpPr>
            <a:spLocks noGrp="1"/>
          </p:cNvSpPr>
          <p:nvPr>
            <p:ph type="title"/>
          </p:nvPr>
        </p:nvSpPr>
        <p:spPr>
          <a:xfrm>
            <a:off x="2095131" y="577049"/>
            <a:ext cx="9409482" cy="1327951"/>
          </a:xfrm>
        </p:spPr>
        <p:txBody>
          <a:bodyPr/>
          <a:lstStyle/>
          <a:p>
            <a:r>
              <a:rPr lang="el-GR" dirty="0"/>
              <a:t>θέλουμε  τα παιδιά μας χαρούμενα!!!</a:t>
            </a:r>
          </a:p>
        </p:txBody>
      </p:sp>
      <p:pic>
        <p:nvPicPr>
          <p:cNvPr id="4" name="Θέση περιεχομένου 3">
            <a:extLst>
              <a:ext uri="{FF2B5EF4-FFF2-40B4-BE49-F238E27FC236}">
                <a16:creationId xmlns:a16="http://schemas.microsoft.com/office/drawing/2014/main" id="{7092752F-D19F-49AF-B1C9-595ECF9DDE72}"/>
              </a:ext>
            </a:extLst>
          </p:cNvPr>
          <p:cNvPicPr>
            <a:picLocks noGrp="1" noChangeAspect="1"/>
          </p:cNvPicPr>
          <p:nvPr>
            <p:ph idx="1"/>
          </p:nvPr>
        </p:nvPicPr>
        <p:blipFill>
          <a:blip r:embed="rId2"/>
          <a:stretch>
            <a:fillRect/>
          </a:stretch>
        </p:blipFill>
        <p:spPr>
          <a:xfrm>
            <a:off x="2503503" y="1448252"/>
            <a:ext cx="7921430" cy="4379938"/>
          </a:xfrm>
          <a:prstGeom prst="rect">
            <a:avLst/>
          </a:prstGeom>
        </p:spPr>
      </p:pic>
    </p:spTree>
    <p:extLst>
      <p:ext uri="{BB962C8B-B14F-4D97-AF65-F5344CB8AC3E}">
        <p14:creationId xmlns:p14="http://schemas.microsoft.com/office/powerpoint/2010/main" val="3780219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5A09A0-3F82-4AC9-BC62-B4E639B82EFA}"/>
              </a:ext>
            </a:extLst>
          </p:cNvPr>
          <p:cNvSpPr>
            <a:spLocks noGrp="1"/>
          </p:cNvSpPr>
          <p:nvPr>
            <p:ph type="title"/>
          </p:nvPr>
        </p:nvSpPr>
        <p:spPr>
          <a:xfrm>
            <a:off x="1598301" y="71021"/>
            <a:ext cx="9667461" cy="1280890"/>
          </a:xfrm>
        </p:spPr>
        <p:txBody>
          <a:bodyPr>
            <a:normAutofit/>
          </a:bodyPr>
          <a:lstStyle/>
          <a:p>
            <a:pPr algn="ctr"/>
            <a:r>
              <a:rPr lang="el-GR" sz="3200" b="1" dirty="0"/>
              <a:t>Γονείς/κηδεμόνες και εκπαιδευτικοί </a:t>
            </a:r>
            <a:br>
              <a:rPr lang="el-GR" sz="3200" b="1" dirty="0"/>
            </a:br>
            <a:r>
              <a:rPr lang="el-GR" sz="3200" b="1" dirty="0"/>
              <a:t>έχουν… κοινό στόχο!</a:t>
            </a:r>
          </a:p>
        </p:txBody>
      </p:sp>
      <p:sp>
        <p:nvSpPr>
          <p:cNvPr id="3" name="Θέση περιεχομένου 2">
            <a:extLst>
              <a:ext uri="{FF2B5EF4-FFF2-40B4-BE49-F238E27FC236}">
                <a16:creationId xmlns:a16="http://schemas.microsoft.com/office/drawing/2014/main" id="{D99F2AF3-5E7C-4597-BE24-46D799EA86E0}"/>
              </a:ext>
            </a:extLst>
          </p:cNvPr>
          <p:cNvSpPr>
            <a:spLocks noGrp="1"/>
          </p:cNvSpPr>
          <p:nvPr>
            <p:ph idx="1"/>
          </p:nvPr>
        </p:nvSpPr>
        <p:spPr>
          <a:xfrm>
            <a:off x="1225118" y="1171852"/>
            <a:ext cx="10884024" cy="5686148"/>
          </a:xfrm>
        </p:spPr>
        <p:txBody>
          <a:bodyPr>
            <a:noAutofit/>
          </a:bodyPr>
          <a:lstStyle/>
          <a:p>
            <a:pPr algn="just"/>
            <a:r>
              <a:rPr lang="el-GR" sz="2800" dirty="0"/>
              <a:t>Στη διαδικασία ωρίμανσης των παιδιών μας  το οικογενειακό περιβάλλον έχει βαρύνουσα σημασία </a:t>
            </a:r>
          </a:p>
          <a:p>
            <a:pPr algn="just"/>
            <a:r>
              <a:rPr lang="el-GR" sz="2800" dirty="0"/>
              <a:t>Αλλά και το Σχολείο και ο δάσκαλος έχουν μεγάλη  ευθύνη για τη γνωστική, κοινωνική και συναισθηματική εξέλιξη και πρόοδο των μαθητών ώστε να εξελιχθούν σε προσωπικότητες ικανές να αντιμετωπίσουν τις προκλήσεις της ζωής</a:t>
            </a:r>
          </a:p>
          <a:p>
            <a:pPr algn="just"/>
            <a:r>
              <a:rPr lang="el-GR" sz="2800" dirty="0"/>
              <a:t>Κεντρικός μας στόχος είναι να διασφαλίσουμε όλες εκείνες τις απαραίτητες προϋποθέσεις που θα κάνουν τους μαθητές/</a:t>
            </a:r>
            <a:r>
              <a:rPr lang="el-GR" sz="2800" dirty="0" err="1"/>
              <a:t>τριες</a:t>
            </a:r>
            <a:r>
              <a:rPr lang="el-GR" sz="2800" dirty="0"/>
              <a:t> μας να νιώθουν ευτυχισμένοι όταν βρίσκονται στο Σχολείο μας και να χαίρονται κάθε πρωί που θα έρθουν σε αυτό.</a:t>
            </a:r>
          </a:p>
          <a:p>
            <a:pPr algn="just"/>
            <a:endParaRPr lang="el-GR" sz="2800" dirty="0"/>
          </a:p>
          <a:p>
            <a:pPr algn="just"/>
            <a:endParaRPr lang="el-GR" sz="2000" dirty="0"/>
          </a:p>
          <a:p>
            <a:pPr algn="just"/>
            <a:endParaRPr lang="el-GR" sz="2000" dirty="0"/>
          </a:p>
          <a:p>
            <a:endParaRPr lang="el-GR" sz="2000" dirty="0"/>
          </a:p>
          <a:p>
            <a:pPr marL="0" indent="0" algn="just">
              <a:buNone/>
            </a:pPr>
            <a:r>
              <a:rPr lang="el-GR" sz="2000" dirty="0"/>
              <a:t>         . </a:t>
            </a:r>
          </a:p>
        </p:txBody>
      </p:sp>
    </p:spTree>
    <p:extLst>
      <p:ext uri="{BB962C8B-B14F-4D97-AF65-F5344CB8AC3E}">
        <p14:creationId xmlns:p14="http://schemas.microsoft.com/office/powerpoint/2010/main" val="3581995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06AEE37-BFAC-4496-AC56-344A8C6F4B21}"/>
              </a:ext>
            </a:extLst>
          </p:cNvPr>
          <p:cNvSpPr>
            <a:spLocks noGrp="1"/>
          </p:cNvSpPr>
          <p:nvPr>
            <p:ph idx="1"/>
          </p:nvPr>
        </p:nvSpPr>
        <p:spPr>
          <a:xfrm>
            <a:off x="1349406" y="2133600"/>
            <a:ext cx="10155206" cy="3777622"/>
          </a:xfrm>
        </p:spPr>
        <p:txBody>
          <a:bodyPr/>
          <a:lstStyle/>
          <a:p>
            <a:pPr algn="just"/>
            <a:r>
              <a:rPr lang="el-GR" sz="3200" dirty="0"/>
              <a:t>Η Ελληνίδα ιστορικός και η πρώτη γυναίκα πρύτανης του Πανεπιστημίου της Σορβόννης στην 700 χρόνων ιστορία του, </a:t>
            </a:r>
            <a:r>
              <a:rPr lang="el-GR" sz="3200" b="1" dirty="0"/>
              <a:t>Ελένη </a:t>
            </a:r>
            <a:r>
              <a:rPr lang="el-GR" sz="3200" b="1" dirty="0" err="1"/>
              <a:t>Γλύκατζη</a:t>
            </a:r>
            <a:r>
              <a:rPr lang="el-GR" sz="3200" b="1" dirty="0"/>
              <a:t>- </a:t>
            </a:r>
            <a:r>
              <a:rPr lang="el-GR" sz="3200" b="1" dirty="0" err="1"/>
              <a:t>Αρβελέρ</a:t>
            </a:r>
            <a:r>
              <a:rPr lang="el-GR" sz="3200" b="1" dirty="0"/>
              <a:t>,</a:t>
            </a:r>
            <a:r>
              <a:rPr lang="el-GR" sz="3200" dirty="0"/>
              <a:t> λέει: </a:t>
            </a:r>
            <a:r>
              <a:rPr lang="el-GR" sz="3200" b="1" dirty="0"/>
              <a:t>Σταματήστε να λέτε «καλή επιτυχία» στα παιδιά σας. Πείτε τους «καλή ευτυχία»</a:t>
            </a:r>
          </a:p>
          <a:p>
            <a:endParaRPr lang="el-GR" dirty="0"/>
          </a:p>
        </p:txBody>
      </p:sp>
    </p:spTree>
    <p:extLst>
      <p:ext uri="{BB962C8B-B14F-4D97-AF65-F5344CB8AC3E}">
        <p14:creationId xmlns:p14="http://schemas.microsoft.com/office/powerpoint/2010/main" val="162150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9E90BB-FBD7-4F6B-8633-BCFE74A9CA46}"/>
              </a:ext>
            </a:extLst>
          </p:cNvPr>
          <p:cNvSpPr>
            <a:spLocks noGrp="1"/>
          </p:cNvSpPr>
          <p:nvPr>
            <p:ph type="title"/>
          </p:nvPr>
        </p:nvSpPr>
        <p:spPr>
          <a:xfrm>
            <a:off x="2006353" y="411046"/>
            <a:ext cx="8779167" cy="743051"/>
          </a:xfrm>
        </p:spPr>
        <p:txBody>
          <a:bodyPr/>
          <a:lstStyle/>
          <a:p>
            <a:r>
              <a:rPr lang="el-GR" b="1" dirty="0"/>
              <a:t>Απαραίτητη η συνεργασία μεταξύ μας</a:t>
            </a:r>
          </a:p>
        </p:txBody>
      </p:sp>
      <p:sp>
        <p:nvSpPr>
          <p:cNvPr id="3" name="Θέση περιεχομένου 2">
            <a:extLst>
              <a:ext uri="{FF2B5EF4-FFF2-40B4-BE49-F238E27FC236}">
                <a16:creationId xmlns:a16="http://schemas.microsoft.com/office/drawing/2014/main" id="{A69E8BEE-164A-408B-A6EA-FE0221195ECD}"/>
              </a:ext>
            </a:extLst>
          </p:cNvPr>
          <p:cNvSpPr>
            <a:spLocks noGrp="1"/>
          </p:cNvSpPr>
          <p:nvPr>
            <p:ph idx="1"/>
          </p:nvPr>
        </p:nvSpPr>
        <p:spPr>
          <a:xfrm>
            <a:off x="1340529" y="1313895"/>
            <a:ext cx="10164084" cy="5133059"/>
          </a:xfrm>
        </p:spPr>
        <p:txBody>
          <a:bodyPr>
            <a:normAutofit fontScale="77500" lnSpcReduction="20000"/>
          </a:bodyPr>
          <a:lstStyle/>
          <a:p>
            <a:pPr algn="just"/>
            <a:r>
              <a:rPr lang="el-GR" sz="2800" dirty="0"/>
              <a:t>Οι γονείς/κηδεμόνες είναι σημαντικό να συνεργάζονται στενά με το Σχολείο, προκειμένου να παρακολουθούν την αγωγή και την επίδοση των παιδιών τους σε τακτική βάση, συμμετέχοντας στις ενημερωτικές συναντήσεις που οργανώνονται από το Σχολείο. </a:t>
            </a:r>
          </a:p>
          <a:p>
            <a:pPr algn="just"/>
            <a:endParaRPr lang="el-GR" sz="2800" dirty="0"/>
          </a:p>
          <a:p>
            <a:pPr algn="just"/>
            <a:r>
              <a:rPr lang="el-GR" sz="2800" dirty="0"/>
              <a:t>Η συνεργασία συμβάλλει κυρίως στην  ανάπτυξη θετικού κλίματος, σημαντικού παράγοντα για την αντιμετώπιση όλων των προβλημάτων στον σχολικό χώρο.</a:t>
            </a:r>
          </a:p>
          <a:p>
            <a:pPr marL="0" indent="0" algn="just">
              <a:buNone/>
            </a:pPr>
            <a:endParaRPr lang="el-GR" sz="2800" dirty="0"/>
          </a:p>
          <a:p>
            <a:pPr algn="just"/>
            <a:r>
              <a:rPr lang="el-GR" sz="2800" b="1" dirty="0"/>
              <a:t>Η εμπιστοσύνη του παιδιού στο Σχολείο ενισχύεται από τη θετική στάση των γονέων/κηδεμόνων προς το Σχολείο και τον εκπαιδευτικό.</a:t>
            </a:r>
          </a:p>
          <a:p>
            <a:pPr algn="just"/>
            <a:endParaRPr lang="el-GR" sz="2800" dirty="0"/>
          </a:p>
          <a:p>
            <a:pPr algn="just"/>
            <a:r>
              <a:rPr lang="el-GR" sz="2800" dirty="0"/>
              <a:t>Σας θέλουμε κοντά μας με προτάσεις, με πληροφορίες, με νέες ιδέες και οπτικές που έχουν σχέση με τις εξειδικευμένες γνώσεις του καθενός από σας</a:t>
            </a:r>
          </a:p>
          <a:p>
            <a:endParaRPr lang="el-GR" dirty="0"/>
          </a:p>
        </p:txBody>
      </p:sp>
    </p:spTree>
    <p:extLst>
      <p:ext uri="{BB962C8B-B14F-4D97-AF65-F5344CB8AC3E}">
        <p14:creationId xmlns:p14="http://schemas.microsoft.com/office/powerpoint/2010/main" val="1841931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C7F51C8-F4EA-49F8-BDEB-2F4C5D5DB652}"/>
              </a:ext>
            </a:extLst>
          </p:cNvPr>
          <p:cNvSpPr>
            <a:spLocks noGrp="1"/>
          </p:cNvSpPr>
          <p:nvPr>
            <p:ph idx="1"/>
          </p:nvPr>
        </p:nvSpPr>
        <p:spPr>
          <a:xfrm>
            <a:off x="1597981" y="1091953"/>
            <a:ext cx="9906631" cy="4819269"/>
          </a:xfrm>
        </p:spPr>
        <p:txBody>
          <a:bodyPr/>
          <a:lstStyle/>
          <a:p>
            <a:r>
              <a:rPr lang="el-GR" sz="3200" dirty="0"/>
              <a:t>ΙΣΤΟΣΕΛΙΔΑ ΣΧΟΛΕΙΟΥ    </a:t>
            </a:r>
            <a:r>
              <a:rPr lang="en-US" dirty="0">
                <a:hlinkClick r:id="rId2"/>
              </a:rPr>
              <a:t>https://blogs.sch.gr/lyktinou/</a:t>
            </a:r>
            <a:endParaRPr lang="el-GR" dirty="0"/>
          </a:p>
          <a:p>
            <a:pPr marL="0" indent="0">
              <a:buNone/>
            </a:pPr>
            <a:endParaRPr lang="el-GR" dirty="0"/>
          </a:p>
        </p:txBody>
      </p:sp>
      <p:pic>
        <p:nvPicPr>
          <p:cNvPr id="4" name="Εικόνα 3">
            <a:extLst>
              <a:ext uri="{FF2B5EF4-FFF2-40B4-BE49-F238E27FC236}">
                <a16:creationId xmlns:a16="http://schemas.microsoft.com/office/drawing/2014/main" id="{E29CF32B-8073-4AC0-9D34-E2B7C28A7C8B}"/>
              </a:ext>
            </a:extLst>
          </p:cNvPr>
          <p:cNvPicPr>
            <a:picLocks noChangeAspect="1"/>
          </p:cNvPicPr>
          <p:nvPr/>
        </p:nvPicPr>
        <p:blipFill>
          <a:blip r:embed="rId3"/>
          <a:stretch>
            <a:fillRect/>
          </a:stretch>
        </p:blipFill>
        <p:spPr>
          <a:xfrm>
            <a:off x="1097730" y="2565647"/>
            <a:ext cx="10568268" cy="2754019"/>
          </a:xfrm>
          <a:prstGeom prst="rect">
            <a:avLst/>
          </a:prstGeom>
        </p:spPr>
      </p:pic>
    </p:spTree>
    <p:extLst>
      <p:ext uri="{BB962C8B-B14F-4D97-AF65-F5344CB8AC3E}">
        <p14:creationId xmlns:p14="http://schemas.microsoft.com/office/powerpoint/2010/main" val="394166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B6874D-1D8B-4FBF-96DC-C12CFC7630B3}"/>
              </a:ext>
            </a:extLst>
          </p:cNvPr>
          <p:cNvSpPr>
            <a:spLocks noGrp="1"/>
          </p:cNvSpPr>
          <p:nvPr>
            <p:ph type="title"/>
          </p:nvPr>
        </p:nvSpPr>
        <p:spPr>
          <a:xfrm>
            <a:off x="1695636" y="190870"/>
            <a:ext cx="10324730" cy="1280890"/>
          </a:xfrm>
        </p:spPr>
        <p:txBody>
          <a:bodyPr>
            <a:normAutofit/>
          </a:bodyPr>
          <a:lstStyle/>
          <a:p>
            <a:r>
              <a:rPr lang="el-GR" sz="5400" b="1" baseline="30000" dirty="0">
                <a:solidFill>
                  <a:prstClr val="black">
                    <a:lumMod val="85000"/>
                    <a:lumOff val="15000"/>
                  </a:prstClr>
                </a:solidFill>
              </a:rPr>
              <a:t>ΜΑΘΗΜΑΤΑ Α΄ ΤΑΞΗΣ ΓΕ.Λ</a:t>
            </a:r>
            <a:r>
              <a:rPr lang="el-GR" sz="5400" baseline="30000" dirty="0">
                <a:solidFill>
                  <a:prstClr val="black">
                    <a:lumMod val="85000"/>
                    <a:lumOff val="15000"/>
                  </a:prstClr>
                </a:solidFill>
              </a:rPr>
              <a:t>.</a:t>
            </a:r>
            <a:endParaRPr lang="el-GR" dirty="0"/>
          </a:p>
        </p:txBody>
      </p:sp>
      <p:sp>
        <p:nvSpPr>
          <p:cNvPr id="3" name="Θέση περιεχομένου 2">
            <a:extLst>
              <a:ext uri="{FF2B5EF4-FFF2-40B4-BE49-F238E27FC236}">
                <a16:creationId xmlns:a16="http://schemas.microsoft.com/office/drawing/2014/main" id="{63C0A92E-B868-4FE1-B758-A961C126FEE5}"/>
              </a:ext>
            </a:extLst>
          </p:cNvPr>
          <p:cNvSpPr>
            <a:spLocks noGrp="1"/>
          </p:cNvSpPr>
          <p:nvPr>
            <p:ph idx="1"/>
          </p:nvPr>
        </p:nvSpPr>
        <p:spPr>
          <a:xfrm>
            <a:off x="1047565" y="941033"/>
            <a:ext cx="11144435" cy="5504155"/>
          </a:xfrm>
        </p:spPr>
        <p:txBody>
          <a:bodyPr>
            <a:noAutofit/>
          </a:bodyPr>
          <a:lstStyle/>
          <a:p>
            <a:pPr marL="0" indent="0">
              <a:buNone/>
            </a:pPr>
            <a:r>
              <a:rPr lang="el-GR" sz="2800" dirty="0"/>
              <a:t>α) </a:t>
            </a:r>
            <a:r>
              <a:rPr lang="el-GR" sz="2800" b="1" dirty="0"/>
              <a:t>Η ομάδα Α’ περιλαμβάνει </a:t>
            </a:r>
            <a:r>
              <a:rPr lang="el-GR" sz="2800" dirty="0"/>
              <a:t>τα μαθήματα Γενικής Παιδείας που εξετάζονται </a:t>
            </a:r>
            <a:r>
              <a:rPr lang="el-GR" sz="2800" u="sng" dirty="0"/>
              <a:t>γραπτώς στις προαγωγικές εξετάσεις</a:t>
            </a:r>
            <a:r>
              <a:rPr lang="el-GR" sz="2800" dirty="0"/>
              <a:t>: </a:t>
            </a:r>
          </a:p>
          <a:p>
            <a:pPr>
              <a:buFont typeface="Wingdings" panose="05000000000000000000" pitchFamily="2" charset="2"/>
              <a:buChar char="v"/>
            </a:pPr>
            <a:r>
              <a:rPr lang="el-GR" sz="2800" b="1" dirty="0"/>
              <a:t>Ελληνική Γλώσσα (Αρχαία Ελληνική Γλώσσα και Γραμματεία και Νεοελληνική Γλώσσα και Λογοτεχνία) </a:t>
            </a:r>
          </a:p>
          <a:p>
            <a:pPr>
              <a:buFont typeface="Wingdings" panose="05000000000000000000" pitchFamily="2" charset="2"/>
              <a:buChar char="v"/>
            </a:pPr>
            <a:r>
              <a:rPr lang="el-GR" sz="2800" b="1" dirty="0"/>
              <a:t>Μαθηματικά (Άλγεβρα και Γεωμετρία)</a:t>
            </a:r>
          </a:p>
          <a:p>
            <a:pPr>
              <a:buFont typeface="Wingdings" panose="05000000000000000000" pitchFamily="2" charset="2"/>
              <a:buChar char="v"/>
            </a:pPr>
            <a:r>
              <a:rPr lang="el-GR" sz="2800" b="1" dirty="0"/>
              <a:t>Ιστορία </a:t>
            </a:r>
          </a:p>
          <a:p>
            <a:pPr>
              <a:buFont typeface="Wingdings" panose="05000000000000000000" pitchFamily="2" charset="2"/>
              <a:buChar char="v"/>
            </a:pPr>
            <a:r>
              <a:rPr lang="el-GR" sz="2800" b="1" dirty="0"/>
              <a:t>Φυσικές Επιστήμες (μόνο οι κλάδοι Φυσική και Χημεία)</a:t>
            </a:r>
          </a:p>
          <a:p>
            <a:pPr>
              <a:buFont typeface="Wingdings" panose="05000000000000000000" pitchFamily="2" charset="2"/>
              <a:buChar char="v"/>
            </a:pPr>
            <a:r>
              <a:rPr lang="el-GR" sz="2800" b="1" dirty="0"/>
              <a:t> Αγγλικά </a:t>
            </a:r>
          </a:p>
          <a:p>
            <a:r>
              <a:rPr lang="el-GR" sz="2800" dirty="0"/>
              <a:t>β) </a:t>
            </a:r>
            <a:r>
              <a:rPr lang="el-GR" sz="2800" b="1" dirty="0"/>
              <a:t>Η ομάδα Β’ περιλαμβάνει </a:t>
            </a:r>
            <a:r>
              <a:rPr lang="el-GR" sz="2800" dirty="0"/>
              <a:t>τα υπόλοιπα μαθήματα Γενικής Παιδείας, τα οποία </a:t>
            </a:r>
            <a:r>
              <a:rPr lang="el-GR" sz="2800" u="sng" dirty="0"/>
              <a:t>δεν εξετάζονται γραπτώς στις προαγωγικές εξετάσεις. </a:t>
            </a:r>
          </a:p>
        </p:txBody>
      </p:sp>
    </p:spTree>
    <p:extLst>
      <p:ext uri="{BB962C8B-B14F-4D97-AF65-F5344CB8AC3E}">
        <p14:creationId xmlns:p14="http://schemas.microsoft.com/office/powerpoint/2010/main" val="340163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E05289-B061-43D2-B0CD-C8D2E5FF7B79}"/>
              </a:ext>
            </a:extLst>
          </p:cNvPr>
          <p:cNvSpPr>
            <a:spLocks noGrp="1"/>
          </p:cNvSpPr>
          <p:nvPr>
            <p:ph type="title"/>
          </p:nvPr>
        </p:nvSpPr>
        <p:spPr>
          <a:xfrm>
            <a:off x="2282206" y="224615"/>
            <a:ext cx="8911687" cy="831828"/>
          </a:xfrm>
        </p:spPr>
        <p:txBody>
          <a:bodyPr/>
          <a:lstStyle/>
          <a:p>
            <a:r>
              <a:rPr lang="el-GR" dirty="0"/>
              <a:t> </a:t>
            </a:r>
            <a:r>
              <a:rPr lang="el-GR" b="1" dirty="0"/>
              <a:t>Κλάδοι μαθημάτων </a:t>
            </a:r>
          </a:p>
        </p:txBody>
      </p:sp>
      <p:sp>
        <p:nvSpPr>
          <p:cNvPr id="3" name="Θέση περιεχομένου 2">
            <a:extLst>
              <a:ext uri="{FF2B5EF4-FFF2-40B4-BE49-F238E27FC236}">
                <a16:creationId xmlns:a16="http://schemas.microsoft.com/office/drawing/2014/main" id="{76C706BF-020C-45E7-B175-CC7B9FE3BC93}"/>
              </a:ext>
            </a:extLst>
          </p:cNvPr>
          <p:cNvSpPr>
            <a:spLocks noGrp="1"/>
          </p:cNvSpPr>
          <p:nvPr>
            <p:ph idx="1"/>
          </p:nvPr>
        </p:nvSpPr>
        <p:spPr>
          <a:xfrm>
            <a:off x="1491449" y="905522"/>
            <a:ext cx="10377996" cy="5859261"/>
          </a:xfrm>
        </p:spPr>
        <p:txBody>
          <a:bodyPr>
            <a:noAutofit/>
          </a:bodyPr>
          <a:lstStyle/>
          <a:p>
            <a:pPr algn="just"/>
            <a:r>
              <a:rPr lang="el-GR" sz="2800" dirty="0"/>
              <a:t>Στις Α’ και Β’ τάξεις Ημερήσιου Γενικού Λυκείου: </a:t>
            </a:r>
          </a:p>
          <a:p>
            <a:pPr algn="just"/>
            <a:r>
              <a:rPr lang="el-GR" sz="2800" dirty="0"/>
              <a:t>i</a:t>
            </a:r>
            <a:r>
              <a:rPr lang="el-GR" sz="2800" b="1" dirty="0"/>
              <a:t>. </a:t>
            </a:r>
            <a:r>
              <a:rPr lang="el-GR" sz="2800" b="1" dirty="0" err="1"/>
              <a:t>To</a:t>
            </a:r>
            <a:r>
              <a:rPr lang="el-GR" sz="2800" b="1" dirty="0"/>
              <a:t> μάθημα της Ελληνικής Γλώσσας </a:t>
            </a:r>
            <a:r>
              <a:rPr lang="el-GR" sz="2800" dirty="0"/>
              <a:t>χωρίζεται στους εξής κλάδους: α) Αρχαία Ελληνική Γλώσσα και Γραμματεία β) Νεοελληνική Γλώσσα και Λογοτεχνία </a:t>
            </a:r>
          </a:p>
          <a:p>
            <a:pPr algn="just"/>
            <a:r>
              <a:rPr lang="el-GR" sz="2800" dirty="0" err="1"/>
              <a:t>ii</a:t>
            </a:r>
            <a:r>
              <a:rPr lang="el-GR" sz="2800" dirty="0"/>
              <a:t>. </a:t>
            </a:r>
            <a:r>
              <a:rPr lang="el-GR" sz="2800" b="1" dirty="0" err="1"/>
              <a:t>To</a:t>
            </a:r>
            <a:r>
              <a:rPr lang="el-GR" sz="2800" b="1" dirty="0"/>
              <a:t> μάθημα των Μαθηματικών </a:t>
            </a:r>
            <a:r>
              <a:rPr lang="el-GR" sz="2800" dirty="0"/>
              <a:t>χωρίζεται στους εξής κλάδους: α) Άλγεβρα β) Γεωμετρία </a:t>
            </a:r>
          </a:p>
          <a:p>
            <a:pPr algn="just"/>
            <a:r>
              <a:rPr lang="el-GR" sz="2800" dirty="0" err="1"/>
              <a:t>iii</a:t>
            </a:r>
            <a:r>
              <a:rPr lang="el-GR" sz="2800" dirty="0"/>
              <a:t>. </a:t>
            </a:r>
            <a:r>
              <a:rPr lang="el-GR" sz="2800" b="1" dirty="0" err="1"/>
              <a:t>To</a:t>
            </a:r>
            <a:r>
              <a:rPr lang="el-GR" sz="2800" b="1" dirty="0"/>
              <a:t> μάθημα των Φυσικών Επιστημών </a:t>
            </a:r>
            <a:r>
              <a:rPr lang="el-GR" sz="2800" dirty="0"/>
              <a:t>χωρίζεται στους εξής κλάδους: α) Φυσική β) Χημεία γ) Βιολογία Κάθε κλάδος βαθμολογείται χωριστά. </a:t>
            </a:r>
          </a:p>
          <a:p>
            <a:pPr marL="0" indent="0" algn="just">
              <a:buNone/>
            </a:pPr>
            <a:r>
              <a:rPr lang="el-GR" sz="2800" dirty="0"/>
              <a:t>Ο τελικός βαθμός για κάθε μάθημα με κλάδους είναι ο μέσος όρος των τελικών βαθμών των κλάδων του με προσέγγιση </a:t>
            </a:r>
            <a:r>
              <a:rPr lang="el-GR" sz="2800" dirty="0" err="1"/>
              <a:t>δεκάτου</a:t>
            </a:r>
            <a:r>
              <a:rPr lang="el-GR" sz="2800" dirty="0"/>
              <a:t>.</a:t>
            </a:r>
          </a:p>
        </p:txBody>
      </p:sp>
    </p:spTree>
    <p:extLst>
      <p:ext uri="{BB962C8B-B14F-4D97-AF65-F5344CB8AC3E}">
        <p14:creationId xmlns:p14="http://schemas.microsoft.com/office/powerpoint/2010/main" val="376317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B6874D-1D8B-4FBF-96DC-C12CFC7630B3}"/>
              </a:ext>
            </a:extLst>
          </p:cNvPr>
          <p:cNvSpPr>
            <a:spLocks noGrp="1"/>
          </p:cNvSpPr>
          <p:nvPr>
            <p:ph type="title"/>
          </p:nvPr>
        </p:nvSpPr>
        <p:spPr>
          <a:xfrm>
            <a:off x="1677880" y="177553"/>
            <a:ext cx="10342486" cy="1091954"/>
          </a:xfrm>
        </p:spPr>
        <p:txBody>
          <a:bodyPr>
            <a:normAutofit fontScale="90000"/>
          </a:bodyPr>
          <a:lstStyle/>
          <a:p>
            <a:br>
              <a:rPr lang="el-GR" sz="5400" b="1" baseline="30000" dirty="0">
                <a:solidFill>
                  <a:prstClr val="black">
                    <a:lumMod val="85000"/>
                    <a:lumOff val="15000"/>
                  </a:prstClr>
                </a:solidFill>
              </a:rPr>
            </a:br>
            <a:r>
              <a:rPr lang="el-GR" sz="5400" b="1" baseline="30000" dirty="0">
                <a:solidFill>
                  <a:prstClr val="black">
                    <a:lumMod val="85000"/>
                    <a:lumOff val="15000"/>
                  </a:prstClr>
                </a:solidFill>
              </a:rPr>
              <a:t>ΜΑΘΗΜΑΤΑ Β΄ ΤΑΞΗΣ ΓΕ.Λ.</a:t>
            </a:r>
            <a:r>
              <a:rPr lang="el-GR" sz="1800" dirty="0">
                <a:solidFill>
                  <a:prstClr val="black">
                    <a:lumMod val="65000"/>
                    <a:lumOff val="35000"/>
                  </a:prstClr>
                </a:solidFill>
              </a:rPr>
              <a:t> Υ.Α.102474/Δ2/ ΦΕΚ 4134/Β/9-9-2021</a:t>
            </a:r>
            <a:endParaRPr lang="el-GR" b="1" dirty="0"/>
          </a:p>
        </p:txBody>
      </p:sp>
      <p:sp>
        <p:nvSpPr>
          <p:cNvPr id="3" name="Θέση περιεχομένου 2">
            <a:extLst>
              <a:ext uri="{FF2B5EF4-FFF2-40B4-BE49-F238E27FC236}">
                <a16:creationId xmlns:a16="http://schemas.microsoft.com/office/drawing/2014/main" id="{63C0A92E-B868-4FE1-B758-A961C126FEE5}"/>
              </a:ext>
            </a:extLst>
          </p:cNvPr>
          <p:cNvSpPr>
            <a:spLocks noGrp="1"/>
          </p:cNvSpPr>
          <p:nvPr>
            <p:ph idx="1"/>
          </p:nvPr>
        </p:nvSpPr>
        <p:spPr>
          <a:xfrm>
            <a:off x="1180730" y="1269507"/>
            <a:ext cx="10839635" cy="5588492"/>
          </a:xfrm>
        </p:spPr>
        <p:txBody>
          <a:bodyPr>
            <a:noAutofit/>
          </a:bodyPr>
          <a:lstStyle/>
          <a:p>
            <a:pPr marL="0" indent="0">
              <a:buNone/>
            </a:pPr>
            <a:r>
              <a:rPr lang="el-GR" sz="2400" dirty="0"/>
              <a:t>Τα μαθήματα της Β΄ τάξης Ημερήσιου και Εσπερινού Γενικού Λυκείου κατανέμονται σε δύο (2) ομάδες: </a:t>
            </a:r>
          </a:p>
          <a:p>
            <a:pPr marL="0" indent="0">
              <a:buNone/>
            </a:pPr>
            <a:r>
              <a:rPr lang="el-GR" sz="2400" b="1" dirty="0"/>
              <a:t>α) Η ομάδα Α΄ </a:t>
            </a:r>
            <a:r>
              <a:rPr lang="el-GR" sz="2400" dirty="0"/>
              <a:t>περιλαμβάνει τα μαθήματα που </a:t>
            </a:r>
            <a:r>
              <a:rPr lang="el-GR" sz="2400" u="sng" dirty="0"/>
              <a:t>εξετάζονται γραπτώς στις προαγωγικές εξετάσεις και είναι τα εξής: </a:t>
            </a:r>
          </a:p>
          <a:p>
            <a:r>
              <a:rPr lang="el-GR" sz="2400" b="1" dirty="0"/>
              <a:t>Γενικής Παιδείας</a:t>
            </a:r>
          </a:p>
          <a:p>
            <a:pPr>
              <a:buFont typeface="Wingdings" panose="05000000000000000000" pitchFamily="2" charset="2"/>
              <a:buChar char="v"/>
            </a:pPr>
            <a:r>
              <a:rPr lang="el-GR" sz="2400" dirty="0"/>
              <a:t>Ελληνική Γλώσσα (μόνο ο κλάδος Νεοελληνική Γλώσσα και Λογοτεχνία) </a:t>
            </a:r>
          </a:p>
          <a:p>
            <a:pPr>
              <a:buFont typeface="Wingdings" panose="05000000000000000000" pitchFamily="2" charset="2"/>
              <a:buChar char="v"/>
            </a:pPr>
            <a:r>
              <a:rPr lang="el-GR" sz="2400" dirty="0"/>
              <a:t>Ιστορία </a:t>
            </a:r>
          </a:p>
          <a:p>
            <a:pPr>
              <a:buFont typeface="Wingdings" panose="05000000000000000000" pitchFamily="2" charset="2"/>
              <a:buChar char="v"/>
            </a:pPr>
            <a:r>
              <a:rPr lang="el-GR" sz="2400" dirty="0"/>
              <a:t>Φυσικές Επιστήμες (μόνο ο κλάδος Βιολογία) </a:t>
            </a:r>
          </a:p>
          <a:p>
            <a:pPr>
              <a:buFont typeface="Wingdings" panose="05000000000000000000" pitchFamily="2" charset="2"/>
              <a:buChar char="v"/>
            </a:pPr>
            <a:r>
              <a:rPr lang="el-GR" sz="2400" dirty="0"/>
              <a:t>Μαθηματικά (Άλγεβρα και Γεωμετρία) </a:t>
            </a:r>
          </a:p>
          <a:p>
            <a:pPr>
              <a:buFont typeface="Wingdings" panose="05000000000000000000" pitchFamily="2" charset="2"/>
              <a:buChar char="v"/>
            </a:pPr>
            <a:r>
              <a:rPr lang="el-GR" sz="2400" dirty="0"/>
              <a:t>Αγγλικά και </a:t>
            </a:r>
          </a:p>
          <a:p>
            <a:r>
              <a:rPr lang="el-GR" sz="2400" b="1" dirty="0"/>
              <a:t>τα μαθήματα Ομάδων Προσανατολισμού. </a:t>
            </a:r>
          </a:p>
        </p:txBody>
      </p:sp>
    </p:spTree>
    <p:extLst>
      <p:ext uri="{BB962C8B-B14F-4D97-AF65-F5344CB8AC3E}">
        <p14:creationId xmlns:p14="http://schemas.microsoft.com/office/powerpoint/2010/main" val="45916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537D2BF-620F-411E-9727-624EEDC64CB5}"/>
              </a:ext>
            </a:extLst>
          </p:cNvPr>
          <p:cNvSpPr>
            <a:spLocks noGrp="1"/>
          </p:cNvSpPr>
          <p:nvPr>
            <p:ph idx="1"/>
          </p:nvPr>
        </p:nvSpPr>
        <p:spPr>
          <a:xfrm>
            <a:off x="1420427" y="452762"/>
            <a:ext cx="10502284" cy="6169980"/>
          </a:xfrm>
        </p:spPr>
        <p:txBody>
          <a:bodyPr>
            <a:normAutofit/>
          </a:bodyPr>
          <a:lstStyle/>
          <a:p>
            <a:pPr marL="0" indent="0" algn="just">
              <a:buNone/>
            </a:pPr>
            <a:r>
              <a:rPr lang="el-GR" sz="2800" b="1" dirty="0"/>
              <a:t>β) Η ομάδα Β΄ </a:t>
            </a:r>
            <a:r>
              <a:rPr lang="el-GR" sz="2800" dirty="0"/>
              <a:t>περιλαμβάνει τα υπόλοιπα μαθήματα Γενικής Παιδείας, τα οποία </a:t>
            </a:r>
            <a:r>
              <a:rPr lang="el-GR" sz="2800" u="sng" dirty="0"/>
              <a:t>δεν εξετάζονται γραπτώς στις προαγωγικές εξετάσεις: </a:t>
            </a:r>
          </a:p>
          <a:p>
            <a:pPr algn="just"/>
            <a:r>
              <a:rPr lang="el-GR" sz="2800" dirty="0"/>
              <a:t>Αρχαία Ελληνική Γλώσσα και Γραμματεία </a:t>
            </a:r>
          </a:p>
          <a:p>
            <a:pPr algn="just"/>
            <a:r>
              <a:rPr lang="el-GR" sz="2800" dirty="0"/>
              <a:t>Φυσική </a:t>
            </a:r>
          </a:p>
          <a:p>
            <a:pPr algn="just"/>
            <a:r>
              <a:rPr lang="el-GR" sz="2800" dirty="0"/>
              <a:t>Χημεία </a:t>
            </a:r>
          </a:p>
          <a:p>
            <a:pPr algn="just"/>
            <a:r>
              <a:rPr lang="el-GR" sz="2800" dirty="0"/>
              <a:t>Εισαγωγή στις Αρχές Επιστήμης Η/Υ </a:t>
            </a:r>
          </a:p>
          <a:p>
            <a:pPr algn="just"/>
            <a:r>
              <a:rPr lang="el-GR" sz="2800" dirty="0"/>
              <a:t>Θρησκευτικά </a:t>
            </a:r>
          </a:p>
          <a:p>
            <a:pPr algn="just"/>
            <a:r>
              <a:rPr lang="el-GR" sz="2800" dirty="0"/>
              <a:t>Φιλοσοφία, </a:t>
            </a:r>
          </a:p>
          <a:p>
            <a:pPr algn="just"/>
            <a:r>
              <a:rPr lang="el-GR" sz="2800" dirty="0"/>
              <a:t>2</a:t>
            </a:r>
            <a:r>
              <a:rPr lang="el-GR" sz="2800" baseline="30000" dirty="0"/>
              <a:t>η</a:t>
            </a:r>
            <a:r>
              <a:rPr lang="el-GR" sz="2800" dirty="0"/>
              <a:t> Ξένη Γλώσσα </a:t>
            </a:r>
          </a:p>
          <a:p>
            <a:pPr algn="just"/>
            <a:r>
              <a:rPr lang="el-GR" sz="2800" dirty="0"/>
              <a:t>Φυσική Αγωγή</a:t>
            </a:r>
          </a:p>
          <a:p>
            <a:endParaRPr lang="el-GR" dirty="0"/>
          </a:p>
        </p:txBody>
      </p:sp>
    </p:spTree>
    <p:extLst>
      <p:ext uri="{BB962C8B-B14F-4D97-AF65-F5344CB8AC3E}">
        <p14:creationId xmlns:p14="http://schemas.microsoft.com/office/powerpoint/2010/main" val="2813660561"/>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477</TotalTime>
  <Words>1654</Words>
  <Application>Microsoft Office PowerPoint</Application>
  <PresentationFormat>Ευρεία οθόνη</PresentationFormat>
  <Paragraphs>169</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Century Gothic</vt:lpstr>
      <vt:lpstr>Open Sans</vt:lpstr>
      <vt:lpstr>Wingdings</vt:lpstr>
      <vt:lpstr>Wingdings 3</vt:lpstr>
      <vt:lpstr>Θρόισμα</vt:lpstr>
      <vt:lpstr>  </vt:lpstr>
      <vt:lpstr>Το μεγάλο δώρο της ζωής μας….. Τα παιδιά μας!  </vt:lpstr>
      <vt:lpstr>Γονείς/κηδεμόνες και εκπαιδευτικοί  έχουν… κοινό στόχο!</vt:lpstr>
      <vt:lpstr>Απαραίτητη η συνεργασία μεταξύ μας</vt:lpstr>
      <vt:lpstr>Παρουσίαση του PowerPoint</vt:lpstr>
      <vt:lpstr>ΜΑΘΗΜΑΤΑ Α΄ ΤΑΞΗΣ ΓΕ.Λ.</vt:lpstr>
      <vt:lpstr> Κλάδοι μαθημάτων </vt:lpstr>
      <vt:lpstr> ΜΑΘΗΜΑΤΑ Β΄ ΤΑΞΗΣ ΓΕ.Λ. Υ.Α.102474/Δ2/ ΦΕΚ 4134/Β/9-9-2021</vt:lpstr>
      <vt:lpstr>Παρουσίαση του PowerPoint</vt:lpstr>
      <vt:lpstr>Μαθήματα Ομάδων Προσανατολισμού</vt:lpstr>
      <vt:lpstr>Τα συμβουλεύουμε….</vt:lpstr>
      <vt:lpstr>Μαθήματα Γ΄ Τάξης</vt:lpstr>
      <vt:lpstr>Ομάδα Προσανατολισμού Ανθρωπιστικών  Σπουδών  </vt:lpstr>
      <vt:lpstr>Παρουσίαση του PowerPoint</vt:lpstr>
      <vt:lpstr>Ομάδα Προσανατολισμού Σπουδών Οικονομίας και Πληροφορικής </vt:lpstr>
      <vt:lpstr>Δήλωση Ομάδας Προσανατολισμού</vt:lpstr>
      <vt:lpstr>Παρουσίαση του PowerPoint</vt:lpstr>
      <vt:lpstr>Τράπεζα Θεμάτων Διαβαθμισμένης Δυσκολίας (Τ.Θ.Δ.Δ.).</vt:lpstr>
      <vt:lpstr>Προσέλευση στο σχολείο</vt:lpstr>
      <vt:lpstr>Αποχώρηση από το σχολείο </vt:lpstr>
      <vt:lpstr>Φοίτηση- Απουσίες μαθητών </vt:lpstr>
      <vt:lpstr>Παρουσίαση του PowerPoint</vt:lpstr>
      <vt:lpstr>Διαδικασίες ενημέρωσης μαθητών, γονέων και κηδεμόνων </vt:lpstr>
      <vt:lpstr>Άλλα θέματα </vt:lpstr>
      <vt:lpstr>Απώλεια χρημάτων ή αντικειμένων αξίας </vt:lpstr>
      <vt:lpstr>Παρουσίαση του PowerPoint</vt:lpstr>
      <vt:lpstr>Σύλλογος Γονέων και Κηδεμόνων</vt:lpstr>
      <vt:lpstr>Σχολικό Συμβούλιο </vt:lpstr>
      <vt:lpstr>θέλουμε  τα παιδιά μας χαρούμενα!!!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συνεργασία γονέων και εκπαιδευτικών κρίνεται αναγκαία για την πρόοδο του μαθητή.</dc:title>
  <dc:creator>Margarita</dc:creator>
  <cp:lastModifiedBy>306946931617</cp:lastModifiedBy>
  <cp:revision>45</cp:revision>
  <dcterms:created xsi:type="dcterms:W3CDTF">2021-10-02T17:56:11Z</dcterms:created>
  <dcterms:modified xsi:type="dcterms:W3CDTF">2021-10-21T19:08:00Z</dcterms:modified>
</cp:coreProperties>
</file>