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4" r:id="rId2"/>
    <p:sldId id="272" r:id="rId3"/>
    <p:sldId id="273" r:id="rId4"/>
    <p:sldId id="274" r:id="rId5"/>
    <p:sldId id="275" r:id="rId6"/>
    <p:sldId id="256" r:id="rId7"/>
    <p:sldId id="260" r:id="rId8"/>
    <p:sldId id="258" r:id="rId9"/>
    <p:sldId id="261" r:id="rId10"/>
    <p:sldId id="257" r:id="rId11"/>
    <p:sldId id="259" r:id="rId12"/>
    <p:sldId id="265" r:id="rId13"/>
    <p:sldId id="266" r:id="rId14"/>
    <p:sldId id="267" r:id="rId15"/>
    <p:sldId id="263" r:id="rId16"/>
    <p:sldId id="268" r:id="rId17"/>
    <p:sldId id="264" r:id="rId18"/>
    <p:sldId id="277" r:id="rId19"/>
    <p:sldId id="278" r:id="rId20"/>
    <p:sldId id="279" r:id="rId21"/>
    <p:sldId id="282" r:id="rId22"/>
    <p:sldId id="280" r:id="rId23"/>
    <p:sldId id="283" r:id="rId24"/>
    <p:sldId id="281" r:id="rId25"/>
    <p:sldId id="262" r:id="rId26"/>
    <p:sldId id="271"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ECBD6F-D308-43FF-B7BB-6155580EE45F}"/>
              </a:ext>
            </a:extLst>
          </p:cNvPr>
          <p:cNvSpPr>
            <a:spLocks noGrp="1"/>
          </p:cNvSpPr>
          <p:nvPr>
            <p:ph type="title"/>
          </p:nvPr>
        </p:nvSpPr>
        <p:spPr>
          <a:xfrm>
            <a:off x="1083722" y="2481762"/>
            <a:ext cx="5961352" cy="947238"/>
          </a:xfrm>
        </p:spPr>
        <p:txBody>
          <a:bodyPr/>
          <a:lstStyle/>
          <a:p>
            <a:r>
              <a:rPr lang="el-GR" dirty="0"/>
              <a:t>Επιστροφή στα μαθήματα</a:t>
            </a:r>
          </a:p>
        </p:txBody>
      </p:sp>
      <p:pic>
        <p:nvPicPr>
          <p:cNvPr id="4" name="Θέση περιεχομένου 3">
            <a:extLst>
              <a:ext uri="{FF2B5EF4-FFF2-40B4-BE49-F238E27FC236}">
                <a16:creationId xmlns:a16="http://schemas.microsoft.com/office/drawing/2014/main" id="{3733F12E-CEEF-4CB8-8056-F3974B069985}"/>
              </a:ext>
            </a:extLst>
          </p:cNvPr>
          <p:cNvPicPr>
            <a:picLocks noGrp="1" noChangeAspect="1"/>
          </p:cNvPicPr>
          <p:nvPr>
            <p:ph idx="1"/>
          </p:nvPr>
        </p:nvPicPr>
        <p:blipFill>
          <a:blip r:embed="rId2"/>
          <a:stretch>
            <a:fillRect/>
          </a:stretch>
        </p:blipFill>
        <p:spPr>
          <a:xfrm>
            <a:off x="7341715" y="230040"/>
            <a:ext cx="4534151" cy="5682488"/>
          </a:xfrm>
          <a:prstGeom prst="rect">
            <a:avLst/>
          </a:prstGeom>
        </p:spPr>
      </p:pic>
      <p:sp>
        <p:nvSpPr>
          <p:cNvPr id="5" name="Ορθογώνιο 4">
            <a:extLst>
              <a:ext uri="{FF2B5EF4-FFF2-40B4-BE49-F238E27FC236}">
                <a16:creationId xmlns:a16="http://schemas.microsoft.com/office/drawing/2014/main" id="{D73819DC-8DA2-45B9-A524-5A7280D53A73}"/>
              </a:ext>
            </a:extLst>
          </p:cNvPr>
          <p:cNvSpPr/>
          <p:nvPr/>
        </p:nvSpPr>
        <p:spPr>
          <a:xfrm>
            <a:off x="7341715" y="6088733"/>
            <a:ext cx="5042516" cy="646331"/>
          </a:xfrm>
          <a:prstGeom prst="rect">
            <a:avLst/>
          </a:prstGeom>
        </p:spPr>
        <p:txBody>
          <a:bodyPr wrap="square">
            <a:spAutoFit/>
          </a:bodyPr>
          <a:lstStyle/>
          <a:p>
            <a:r>
              <a:rPr lang="en-US" dirty="0"/>
              <a:t>Pierre Edouard Frère (French, 1819–1886), </a:t>
            </a:r>
          </a:p>
          <a:p>
            <a:r>
              <a:rPr lang="en-US" dirty="0"/>
              <a:t>"at  her lessons".</a:t>
            </a:r>
            <a:endParaRPr lang="el-GR" dirty="0"/>
          </a:p>
        </p:txBody>
      </p:sp>
    </p:spTree>
    <p:extLst>
      <p:ext uri="{BB962C8B-B14F-4D97-AF65-F5344CB8AC3E}">
        <p14:creationId xmlns:p14="http://schemas.microsoft.com/office/powerpoint/2010/main" val="132601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535AE6-C9EF-454E-9D52-AD150F17B7F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03F9D8C-7EB7-485B-92D1-A18137E48126}"/>
              </a:ext>
            </a:extLst>
          </p:cNvPr>
          <p:cNvSpPr>
            <a:spLocks noGrp="1"/>
          </p:cNvSpPr>
          <p:nvPr>
            <p:ph idx="1"/>
          </p:nvPr>
        </p:nvSpPr>
        <p:spPr>
          <a:xfrm>
            <a:off x="2769833" y="2476870"/>
            <a:ext cx="8734779" cy="3434352"/>
          </a:xfrm>
        </p:spPr>
        <p:txBody>
          <a:bodyPr/>
          <a:lstStyle/>
          <a:p>
            <a:r>
              <a:rPr lang="el-GR" sz="3200" dirty="0"/>
              <a:t>Οι απουσίες </a:t>
            </a:r>
            <a:r>
              <a:rPr lang="el-GR" sz="3200" b="1" dirty="0"/>
              <a:t>δεν διακρίνονται </a:t>
            </a:r>
          </a:p>
          <a:p>
            <a:pPr marL="0" indent="0">
              <a:buNone/>
            </a:pPr>
            <a:r>
              <a:rPr lang="el-GR" sz="3200" b="1" dirty="0"/>
              <a:t>σε δικαιολογημένες και αδικαιολόγητες</a:t>
            </a:r>
          </a:p>
          <a:p>
            <a:endParaRPr lang="el-GR" dirty="0"/>
          </a:p>
        </p:txBody>
      </p:sp>
    </p:spTree>
    <p:extLst>
      <p:ext uri="{BB962C8B-B14F-4D97-AF65-F5344CB8AC3E}">
        <p14:creationId xmlns:p14="http://schemas.microsoft.com/office/powerpoint/2010/main" val="335719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5D8671-F3A6-4335-9EE6-3DA1034D911F}"/>
              </a:ext>
            </a:extLst>
          </p:cNvPr>
          <p:cNvSpPr>
            <a:spLocks noGrp="1"/>
          </p:cNvSpPr>
          <p:nvPr>
            <p:ph type="title"/>
          </p:nvPr>
        </p:nvSpPr>
        <p:spPr>
          <a:xfrm>
            <a:off x="1713390" y="624110"/>
            <a:ext cx="9791223" cy="1027137"/>
          </a:xfrm>
        </p:spPr>
        <p:txBody>
          <a:bodyPr/>
          <a:lstStyle/>
          <a:p>
            <a:r>
              <a:rPr lang="el-GR" dirty="0"/>
              <a:t>3</a:t>
            </a:r>
            <a:r>
              <a:rPr lang="el-GR" baseline="30000" dirty="0"/>
              <a:t>ον</a:t>
            </a:r>
            <a:r>
              <a:rPr lang="el-GR" dirty="0"/>
              <a:t>. </a:t>
            </a:r>
            <a:r>
              <a:rPr lang="el-GR" sz="4000" dirty="0"/>
              <a:t>ΕΓΚΑΙΡΗ  ΠΡΟΣΕΛΕΥΣΗ  ΣΤΙΣ ΤΑΞΕΙΣ</a:t>
            </a:r>
          </a:p>
        </p:txBody>
      </p:sp>
      <p:sp>
        <p:nvSpPr>
          <p:cNvPr id="3" name="Θέση περιεχομένου 2">
            <a:extLst>
              <a:ext uri="{FF2B5EF4-FFF2-40B4-BE49-F238E27FC236}">
                <a16:creationId xmlns:a16="http://schemas.microsoft.com/office/drawing/2014/main" id="{D4CAA3EE-6195-4CE9-8DC3-5D94004695B9}"/>
              </a:ext>
            </a:extLst>
          </p:cNvPr>
          <p:cNvSpPr>
            <a:spLocks noGrp="1"/>
          </p:cNvSpPr>
          <p:nvPr>
            <p:ph idx="1"/>
          </p:nvPr>
        </p:nvSpPr>
        <p:spPr>
          <a:xfrm>
            <a:off x="1713390" y="1651247"/>
            <a:ext cx="9791222" cy="4259975"/>
          </a:xfrm>
        </p:spPr>
        <p:txBody>
          <a:bodyPr>
            <a:normAutofit/>
          </a:bodyPr>
          <a:lstStyle/>
          <a:p>
            <a:r>
              <a:rPr lang="el-GR" sz="3200" b="1" dirty="0"/>
              <a:t>Πρωινή προσέλευση: 08.15</a:t>
            </a:r>
          </a:p>
          <a:p>
            <a:endParaRPr lang="el-GR" sz="3200" b="1" dirty="0"/>
          </a:p>
          <a:p>
            <a:endParaRPr lang="el-GR" sz="3200" b="1" dirty="0"/>
          </a:p>
          <a:p>
            <a:endParaRPr lang="el-GR" sz="3200" b="1" dirty="0"/>
          </a:p>
          <a:p>
            <a:pPr marL="0" indent="0">
              <a:buNone/>
            </a:pPr>
            <a:endParaRPr lang="el-GR" sz="3200" b="1" dirty="0"/>
          </a:p>
        </p:txBody>
      </p:sp>
    </p:spTree>
    <p:extLst>
      <p:ext uri="{BB962C8B-B14F-4D97-AF65-F5344CB8AC3E}">
        <p14:creationId xmlns:p14="http://schemas.microsoft.com/office/powerpoint/2010/main" val="99292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C4B7F8-D202-4BCF-B6BF-F5DD90F99BEC}"/>
              </a:ext>
            </a:extLst>
          </p:cNvPr>
          <p:cNvSpPr>
            <a:spLocks noGrp="1"/>
          </p:cNvSpPr>
          <p:nvPr>
            <p:ph type="title"/>
          </p:nvPr>
        </p:nvSpPr>
        <p:spPr>
          <a:xfrm>
            <a:off x="1837678" y="217504"/>
            <a:ext cx="10111666" cy="1280890"/>
          </a:xfrm>
        </p:spPr>
        <p:txBody>
          <a:bodyPr>
            <a:normAutofit fontScale="90000"/>
          </a:bodyPr>
          <a:lstStyle/>
          <a:p>
            <a:r>
              <a:rPr lang="el-GR" b="1" dirty="0"/>
              <a:t>4</a:t>
            </a:r>
            <a:r>
              <a:rPr lang="el-GR" b="1" baseline="30000" dirty="0"/>
              <a:t>ον</a:t>
            </a:r>
            <a:r>
              <a:rPr lang="el-GR" b="1" dirty="0"/>
              <a:t> Χρήση Κινητών Τηλεφώνων και Ηλεκτρονικών Συσκευών στις σχολικές μονάδες»</a:t>
            </a:r>
            <a:br>
              <a:rPr lang="el-GR" b="1" dirty="0"/>
            </a:br>
            <a:endParaRPr lang="el-GR" b="1" dirty="0"/>
          </a:p>
        </p:txBody>
      </p:sp>
      <p:sp>
        <p:nvSpPr>
          <p:cNvPr id="3" name="Θέση περιεχομένου 2">
            <a:extLst>
              <a:ext uri="{FF2B5EF4-FFF2-40B4-BE49-F238E27FC236}">
                <a16:creationId xmlns:a16="http://schemas.microsoft.com/office/drawing/2014/main" id="{F6A97B78-48F2-4292-A602-D2BEAFAB5F1C}"/>
              </a:ext>
            </a:extLst>
          </p:cNvPr>
          <p:cNvSpPr>
            <a:spLocks noGrp="1"/>
          </p:cNvSpPr>
          <p:nvPr>
            <p:ph idx="1"/>
          </p:nvPr>
        </p:nvSpPr>
        <p:spPr>
          <a:xfrm>
            <a:off x="1464815" y="1420427"/>
            <a:ext cx="10626571" cy="5437573"/>
          </a:xfrm>
        </p:spPr>
        <p:txBody>
          <a:bodyPr>
            <a:normAutofit fontScale="47500" lnSpcReduction="20000"/>
          </a:bodyPr>
          <a:lstStyle/>
          <a:p>
            <a:pPr algn="just"/>
            <a:r>
              <a:rPr lang="el-GR" sz="5900" b="1" dirty="0"/>
              <a:t>1. Οι μαθητές δεν επιτρέπεται να έχουν στην κατοχή τους κινητά τηλέφωνα εντός του σχολικού χώρου.</a:t>
            </a:r>
          </a:p>
          <a:p>
            <a:pPr algn="just"/>
            <a:endParaRPr lang="el-GR" sz="5900" b="1" dirty="0"/>
          </a:p>
          <a:p>
            <a:pPr algn="just"/>
            <a:r>
              <a:rPr lang="el-GR" sz="5900" b="1" dirty="0"/>
              <a:t>2. Οι μαθητές δεν επιτρέπεται να έχουν στην κατοχή τους εκτός από κινητά τηλέφωνα και οποιαδήποτε άλλη ηλεκτρονική συσκευή ή παιχνίδι που διαθέτει σύστημα επεξεργασίας εικόνας και ήχου εντός του σχολικού χώρου.</a:t>
            </a:r>
            <a:r>
              <a:rPr lang="el-GR" sz="5900" dirty="0"/>
              <a:t> Ο ανάλογος εξοπλισμός που τους διαθέτει το σχολείο στο οποίο φοιτούν, χρησιμοποιείται κατά τη διάρκεια της διδακτικής πράξης και της εκπαιδευτικής διαδικασίας γενικότερα και μόνο υπό την εποπτεία/επίβλεψη του εκπαιδευτικού</a:t>
            </a:r>
            <a:r>
              <a:rPr lang="el-GR" sz="5100" dirty="0"/>
              <a:t>.</a:t>
            </a:r>
          </a:p>
          <a:p>
            <a:pPr marL="0" indent="0">
              <a:buNone/>
            </a:pPr>
            <a:r>
              <a:rPr lang="el-GR" dirty="0"/>
              <a:t>                                                                     </a:t>
            </a:r>
            <a:r>
              <a:rPr lang="el-GR" sz="3800" dirty="0"/>
              <a:t>                                                           Φ.25/103373/Δ1/22-06-2018/ΥΠΠΕΘ</a:t>
            </a:r>
          </a:p>
          <a:p>
            <a:endParaRPr lang="el-GR" dirty="0"/>
          </a:p>
        </p:txBody>
      </p:sp>
    </p:spTree>
    <p:extLst>
      <p:ext uri="{BB962C8B-B14F-4D97-AF65-F5344CB8AC3E}">
        <p14:creationId xmlns:p14="http://schemas.microsoft.com/office/powerpoint/2010/main" val="101830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33500E-DD9F-4613-94E3-F73A51A835E1}"/>
              </a:ext>
            </a:extLst>
          </p:cNvPr>
          <p:cNvSpPr>
            <a:spLocks noGrp="1"/>
          </p:cNvSpPr>
          <p:nvPr>
            <p:ph type="title"/>
          </p:nvPr>
        </p:nvSpPr>
        <p:spPr>
          <a:xfrm>
            <a:off x="2592925" y="624110"/>
            <a:ext cx="8911687" cy="973871"/>
          </a:xfrm>
        </p:spPr>
        <p:txBody>
          <a:bodyPr/>
          <a:lstStyle/>
          <a:p>
            <a:r>
              <a:rPr lang="el-GR" b="1" dirty="0"/>
              <a:t>5</a:t>
            </a:r>
            <a:r>
              <a:rPr lang="el-GR" b="1" baseline="30000" dirty="0"/>
              <a:t>ον</a:t>
            </a:r>
            <a:r>
              <a:rPr lang="el-GR" b="1" dirty="0"/>
              <a:t>. ΚΑΠΝΙΣΜΑ</a:t>
            </a:r>
          </a:p>
        </p:txBody>
      </p:sp>
      <p:sp>
        <p:nvSpPr>
          <p:cNvPr id="3" name="Θέση περιεχομένου 2">
            <a:extLst>
              <a:ext uri="{FF2B5EF4-FFF2-40B4-BE49-F238E27FC236}">
                <a16:creationId xmlns:a16="http://schemas.microsoft.com/office/drawing/2014/main" id="{BF585F4A-6679-4C62-8DBC-E89EA9305AAA}"/>
              </a:ext>
            </a:extLst>
          </p:cNvPr>
          <p:cNvSpPr>
            <a:spLocks noGrp="1"/>
          </p:cNvSpPr>
          <p:nvPr>
            <p:ph idx="1"/>
          </p:nvPr>
        </p:nvSpPr>
        <p:spPr>
          <a:xfrm>
            <a:off x="1899822" y="1597981"/>
            <a:ext cx="9357064" cy="4953739"/>
          </a:xfrm>
        </p:spPr>
        <p:txBody>
          <a:bodyPr>
            <a:normAutofit fontScale="77500" lnSpcReduction="20000"/>
          </a:bodyPr>
          <a:lstStyle/>
          <a:p>
            <a:pPr algn="just"/>
            <a:r>
              <a:rPr lang="el-GR" sz="3600" b="1" dirty="0"/>
              <a:t>Δεν επιτρέπεται σε όλους τους χώρους που παρέχεται εκπαίδευση </a:t>
            </a:r>
            <a:r>
              <a:rPr lang="el-GR" sz="3600" dirty="0"/>
              <a:t>όπως:</a:t>
            </a:r>
          </a:p>
          <a:p>
            <a:pPr marL="0" indent="0" algn="just">
              <a:buNone/>
            </a:pPr>
            <a:r>
              <a:rPr lang="el-GR" sz="3600" dirty="0"/>
              <a:t>1) Σχολεία Πρωτοβάθμιας Εκπαίδευσης (Δημόσια ή Ιδιωτικά), </a:t>
            </a:r>
          </a:p>
          <a:p>
            <a:pPr marL="0" indent="0" algn="just">
              <a:buNone/>
            </a:pPr>
            <a:r>
              <a:rPr lang="el-GR" sz="3600" dirty="0"/>
              <a:t>2)Σχολεία Δευτεροβάθμιας και </a:t>
            </a:r>
            <a:r>
              <a:rPr lang="el-GR" sz="3600" dirty="0" err="1"/>
              <a:t>Μεταδευτεροβάθμιας</a:t>
            </a:r>
            <a:r>
              <a:rPr lang="el-GR" sz="3600" dirty="0"/>
              <a:t> εκπαίδευσης (Δημόσια ή Ιδιωτικά), </a:t>
            </a:r>
          </a:p>
          <a:p>
            <a:pPr marL="0" indent="0" algn="just">
              <a:buNone/>
            </a:pPr>
            <a:r>
              <a:rPr lang="el-GR" sz="3600" dirty="0"/>
              <a:t>3) Πανεπιστήμια, Τεχνολογικά Ιδρύματα και γενικά Ιδρύματα Τριτοβάθμιας Εκπαίδευση, </a:t>
            </a:r>
          </a:p>
          <a:p>
            <a:pPr marL="0" indent="0" algn="just">
              <a:buNone/>
            </a:pPr>
            <a:r>
              <a:rPr lang="el-GR" sz="3600" dirty="0"/>
              <a:t>4) Φροντιστήρια.</a:t>
            </a:r>
          </a:p>
          <a:p>
            <a:pPr algn="just"/>
            <a:endParaRPr lang="el-GR" sz="3200" dirty="0"/>
          </a:p>
          <a:p>
            <a:pPr marL="0" indent="0">
              <a:buNone/>
            </a:pPr>
            <a:r>
              <a:rPr lang="el-GR" sz="2600" dirty="0"/>
              <a:t>                                                    Υπουργείο Υγείας </a:t>
            </a:r>
            <a:r>
              <a:rPr lang="el-GR" b="1" dirty="0"/>
              <a:t> </a:t>
            </a:r>
            <a:r>
              <a:rPr lang="el-GR" sz="2600" b="1" dirty="0"/>
              <a:t>Γ.Π./Δ2β/οικ. 8809/2018</a:t>
            </a:r>
          </a:p>
          <a:p>
            <a:pPr marL="0" indent="0">
              <a:buNone/>
            </a:pPr>
            <a:endParaRPr lang="el-GR" sz="2600" dirty="0"/>
          </a:p>
        </p:txBody>
      </p:sp>
    </p:spTree>
    <p:extLst>
      <p:ext uri="{BB962C8B-B14F-4D97-AF65-F5344CB8AC3E}">
        <p14:creationId xmlns:p14="http://schemas.microsoft.com/office/powerpoint/2010/main" val="54457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1CD9ABD-7380-4A11-8645-3488488B052E}"/>
              </a:ext>
            </a:extLst>
          </p:cNvPr>
          <p:cNvSpPr>
            <a:spLocks noGrp="1"/>
          </p:cNvSpPr>
          <p:nvPr>
            <p:ph idx="1"/>
          </p:nvPr>
        </p:nvSpPr>
        <p:spPr>
          <a:xfrm>
            <a:off x="1367161" y="941033"/>
            <a:ext cx="10626571" cy="4970189"/>
          </a:xfrm>
        </p:spPr>
        <p:txBody>
          <a:bodyPr>
            <a:normAutofit lnSpcReduction="10000"/>
          </a:bodyPr>
          <a:lstStyle/>
          <a:p>
            <a:r>
              <a:rPr lang="el-GR" sz="2800" b="1" dirty="0">
                <a:solidFill>
                  <a:srgbClr val="0070C0"/>
                </a:solidFill>
              </a:rPr>
              <a:t>6</a:t>
            </a:r>
            <a:r>
              <a:rPr lang="el-GR" sz="2800" b="1" baseline="30000" dirty="0">
                <a:solidFill>
                  <a:srgbClr val="0070C0"/>
                </a:solidFill>
              </a:rPr>
              <a:t>ον</a:t>
            </a:r>
            <a:r>
              <a:rPr lang="el-GR" sz="2800" b="1" dirty="0">
                <a:solidFill>
                  <a:srgbClr val="0070C0"/>
                </a:solidFill>
              </a:rPr>
              <a:t>.  ΔΕΝ ΕΠΙΤΡΕΠΕΤΑΙ Η ΕΞΟΔΟΣ ΑΠΟ ΤΟ ΧΩΡΟ ΤΟΥ ΣΧΟΛΕΙΟΥ</a:t>
            </a:r>
          </a:p>
          <a:p>
            <a:pPr marL="0" indent="0">
              <a:buNone/>
            </a:pPr>
            <a:endParaRPr lang="el-GR" sz="2800" b="1" dirty="0">
              <a:solidFill>
                <a:srgbClr val="0070C0"/>
              </a:solidFill>
            </a:endParaRPr>
          </a:p>
          <a:p>
            <a:pPr algn="just"/>
            <a:r>
              <a:rPr lang="el-GR" sz="2800" dirty="0"/>
              <a:t>«(Ο Διευθυντής) είναι υπεύθυνος, μαζί με τους εκπαιδευτικούς (…) για την προστασία της υγείας και ασφάλειας των μαθητών»</a:t>
            </a:r>
          </a:p>
          <a:p>
            <a:endParaRPr lang="el-GR" dirty="0"/>
          </a:p>
          <a:p>
            <a:pPr algn="just"/>
            <a:r>
              <a:rPr lang="el-GR" sz="2800" b="1" dirty="0"/>
              <a:t>Οπότε για να βγεις εκτός σχολείου θα πρέπει να πάρεις άδεια και να ενημερωθούν οι κηδεμόνες σου.</a:t>
            </a:r>
          </a:p>
          <a:p>
            <a:pPr marL="0" indent="0" algn="just">
              <a:buNone/>
            </a:pPr>
            <a:endParaRPr lang="el-GR" sz="2400" i="1" dirty="0"/>
          </a:p>
          <a:p>
            <a:pPr marL="0" indent="0" algn="just">
              <a:buNone/>
            </a:pPr>
            <a:r>
              <a:rPr lang="el-GR" sz="2400" i="1" dirty="0"/>
              <a:t>Υπ. Απόφαση Φ.353.1./324/105657/Δ1/16-10-2002, άρθρο 29, παρ. 5</a:t>
            </a:r>
            <a:endParaRPr lang="el-GR" sz="2400" dirty="0"/>
          </a:p>
        </p:txBody>
      </p:sp>
    </p:spTree>
    <p:extLst>
      <p:ext uri="{BB962C8B-B14F-4D97-AF65-F5344CB8AC3E}">
        <p14:creationId xmlns:p14="http://schemas.microsoft.com/office/powerpoint/2010/main" val="378141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BC5E97-9006-478E-8B1A-526761D43FB3}"/>
              </a:ext>
            </a:extLst>
          </p:cNvPr>
          <p:cNvSpPr>
            <a:spLocks noGrp="1"/>
          </p:cNvSpPr>
          <p:nvPr>
            <p:ph type="title"/>
          </p:nvPr>
        </p:nvSpPr>
        <p:spPr>
          <a:xfrm>
            <a:off x="2592925" y="624110"/>
            <a:ext cx="8911687" cy="938360"/>
          </a:xfrm>
        </p:spPr>
        <p:txBody>
          <a:bodyPr/>
          <a:lstStyle/>
          <a:p>
            <a:r>
              <a:rPr lang="el-GR" b="1" dirty="0"/>
              <a:t>7</a:t>
            </a:r>
            <a:r>
              <a:rPr lang="el-GR" b="1" baseline="30000" dirty="0"/>
              <a:t>ον</a:t>
            </a:r>
            <a:r>
              <a:rPr lang="el-GR" b="1" dirty="0"/>
              <a:t>. ΟΡΓΑΝΩΣΗ ΣΧΟΛΙΚΗΣ ΖΩΗΣ</a:t>
            </a:r>
          </a:p>
        </p:txBody>
      </p:sp>
      <p:sp>
        <p:nvSpPr>
          <p:cNvPr id="3" name="Θέση περιεχομένου 2">
            <a:extLst>
              <a:ext uri="{FF2B5EF4-FFF2-40B4-BE49-F238E27FC236}">
                <a16:creationId xmlns:a16="http://schemas.microsoft.com/office/drawing/2014/main" id="{2613FA06-4787-4617-BA32-0B4D21101EBF}"/>
              </a:ext>
            </a:extLst>
          </p:cNvPr>
          <p:cNvSpPr>
            <a:spLocks noGrp="1"/>
          </p:cNvSpPr>
          <p:nvPr>
            <p:ph idx="1"/>
          </p:nvPr>
        </p:nvSpPr>
        <p:spPr>
          <a:xfrm>
            <a:off x="1731146" y="1731146"/>
            <a:ext cx="10048674" cy="4703859"/>
          </a:xfrm>
        </p:spPr>
        <p:txBody>
          <a:bodyPr>
            <a:normAutofit/>
          </a:bodyPr>
          <a:lstStyle/>
          <a:p>
            <a:pPr algn="just"/>
            <a:r>
              <a:rPr lang="el-GR" sz="3200" dirty="0"/>
              <a:t>Στην αρχή του διδακτικού έτους και σε συνεργασία με τις μαθητικές κοινότητες καταρτίζεται ένα πλαίσιο  κανόνων για την καλύτερη οργάνωση της σχολικής ζωής, του Πλαισίου Οργάνωσης Σχολικής Ζωής.</a:t>
            </a:r>
          </a:p>
          <a:p>
            <a:pPr algn="just"/>
            <a:r>
              <a:rPr lang="el-GR" sz="3200" b="1" dirty="0"/>
              <a:t>Οι μαθητές/</a:t>
            </a:r>
            <a:r>
              <a:rPr lang="el-GR" sz="3200" b="1" dirty="0" err="1"/>
              <a:t>τριες</a:t>
            </a:r>
            <a:r>
              <a:rPr lang="el-GR" sz="3200" b="1" dirty="0"/>
              <a:t> οφείλουν να ακολουθούν τους κανόνες που διέπουν τη σχολική ζωή, </a:t>
            </a:r>
            <a:r>
              <a:rPr lang="el-GR" sz="3200" dirty="0"/>
              <a:t>όπως αυτοί ορίζονται από την κείμενη νομοθεσία και το Πλαίσιο Οργάνωσης της Σχολικής Ζωής.</a:t>
            </a:r>
          </a:p>
          <a:p>
            <a:pPr algn="just"/>
            <a:endParaRPr lang="el-GR" sz="3200" dirty="0"/>
          </a:p>
        </p:txBody>
      </p:sp>
    </p:spTree>
    <p:extLst>
      <p:ext uri="{BB962C8B-B14F-4D97-AF65-F5344CB8AC3E}">
        <p14:creationId xmlns:p14="http://schemas.microsoft.com/office/powerpoint/2010/main" val="182282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C245C2-A5F6-44D8-A0B8-FE23A531EED0}"/>
              </a:ext>
            </a:extLst>
          </p:cNvPr>
          <p:cNvSpPr>
            <a:spLocks noGrp="1"/>
          </p:cNvSpPr>
          <p:nvPr>
            <p:ph type="title"/>
          </p:nvPr>
        </p:nvSpPr>
        <p:spPr>
          <a:xfrm>
            <a:off x="2299316" y="173115"/>
            <a:ext cx="8814678" cy="814073"/>
          </a:xfrm>
        </p:spPr>
        <p:txBody>
          <a:bodyPr/>
          <a:lstStyle/>
          <a:p>
            <a:r>
              <a:rPr lang="el-GR" b="1" dirty="0"/>
              <a:t>8</a:t>
            </a:r>
            <a:r>
              <a:rPr lang="el-GR" b="1" baseline="30000" dirty="0"/>
              <a:t>ον</a:t>
            </a:r>
            <a:r>
              <a:rPr lang="el-GR" b="1" dirty="0"/>
              <a:t> . Σχετικά με τον </a:t>
            </a:r>
            <a:r>
              <a:rPr lang="en-US" b="1" dirty="0" err="1"/>
              <a:t>covid</a:t>
            </a:r>
            <a:r>
              <a:rPr lang="el-GR" b="1" dirty="0"/>
              <a:t>-19</a:t>
            </a:r>
          </a:p>
        </p:txBody>
      </p:sp>
      <p:sp>
        <p:nvSpPr>
          <p:cNvPr id="3" name="Θέση περιεχομένου 2">
            <a:extLst>
              <a:ext uri="{FF2B5EF4-FFF2-40B4-BE49-F238E27FC236}">
                <a16:creationId xmlns:a16="http://schemas.microsoft.com/office/drawing/2014/main" id="{55B421BC-FA8F-4A45-8885-C0D89D088F84}"/>
              </a:ext>
            </a:extLst>
          </p:cNvPr>
          <p:cNvSpPr>
            <a:spLocks noGrp="1"/>
          </p:cNvSpPr>
          <p:nvPr>
            <p:ph idx="1"/>
          </p:nvPr>
        </p:nvSpPr>
        <p:spPr>
          <a:xfrm>
            <a:off x="1740023" y="852256"/>
            <a:ext cx="9764589" cy="5832629"/>
          </a:xfrm>
        </p:spPr>
        <p:txBody>
          <a:bodyPr>
            <a:normAutofit fontScale="92500"/>
          </a:bodyPr>
          <a:lstStyle/>
          <a:p>
            <a:pPr fontAlgn="base"/>
            <a:r>
              <a:rPr lang="el-GR" b="1" dirty="0"/>
              <a:t>Κοινή Υπουργική Απόφαση </a:t>
            </a:r>
            <a:r>
              <a:rPr lang="el-GR" b="1" dirty="0" err="1"/>
              <a:t>Αριθμ</a:t>
            </a:r>
            <a:r>
              <a:rPr lang="el-GR" b="1" dirty="0"/>
              <a:t>. </a:t>
            </a:r>
            <a:r>
              <a:rPr lang="el-GR" b="1" dirty="0" err="1"/>
              <a:t>ΔΙα</a:t>
            </a:r>
            <a:r>
              <a:rPr lang="el-GR" b="1" dirty="0"/>
              <a:t>/</a:t>
            </a:r>
            <a:r>
              <a:rPr lang="el-GR" b="1" dirty="0" err="1"/>
              <a:t>Γ.Π.οικ</a:t>
            </a:r>
            <a:r>
              <a:rPr lang="el-GR" b="1" dirty="0"/>
              <a:t>. 55254/2021ΦΕΚ 4187/Β/10-9-2021</a:t>
            </a:r>
          </a:p>
          <a:p>
            <a:pPr fontAlgn="base"/>
            <a:r>
              <a:rPr lang="el-GR" b="1" dirty="0"/>
              <a:t>Άρθρο 2</a:t>
            </a:r>
            <a:endParaRPr lang="el-GR" dirty="0"/>
          </a:p>
          <a:p>
            <a:pPr algn="just" fontAlgn="base"/>
            <a:r>
              <a:rPr lang="el-GR" sz="2800" b="1" dirty="0"/>
              <a:t>Υποχρεωτική χρήση μάσκας</a:t>
            </a:r>
            <a:endParaRPr lang="el-GR" sz="2800" dirty="0"/>
          </a:p>
          <a:p>
            <a:pPr algn="just" fontAlgn="base"/>
            <a:r>
              <a:rPr lang="el-GR" sz="2800" dirty="0"/>
              <a:t>Η χρήση προστατευτικής μάσκας (απλής χειρουργικής ή υφασμάτινης με κατάλληλες προδιαγραφές) είναι υποχρεωτική για τους/τις μαθητές/</a:t>
            </a:r>
            <a:r>
              <a:rPr lang="el-GR" sz="2800" dirty="0" err="1"/>
              <a:t>τριες</a:t>
            </a:r>
            <a:r>
              <a:rPr lang="el-GR" sz="2800" dirty="0"/>
              <a:t> σε όλες τις τάξεις, τους εκπαιδευτικούς και το λοιπό προσωπικό, καθώς και για τους επισκέπτες των σχολικών μονάδων.(...) Η χρήση της προστατευτικής μάσκας </a:t>
            </a:r>
            <a:r>
              <a:rPr lang="el-GR" sz="2800" b="1" dirty="0"/>
              <a:t>είναι υποχρεωτική στις ακόλουθες περιπτώσεις:</a:t>
            </a:r>
          </a:p>
          <a:p>
            <a:pPr algn="just" fontAlgn="base"/>
            <a:r>
              <a:rPr lang="el-GR" sz="2800" b="1" dirty="0"/>
              <a:t>α) στους εσωτερικούς χώρους των σχολικών μονάδων,</a:t>
            </a:r>
          </a:p>
          <a:p>
            <a:pPr algn="just" fontAlgn="base"/>
            <a:r>
              <a:rPr lang="el-GR" sz="2800" b="1" dirty="0"/>
              <a:t>β) στους εξωτερικούς χώρους των σχολικών μονάδων,</a:t>
            </a:r>
          </a:p>
          <a:p>
            <a:pPr algn="just" fontAlgn="base"/>
            <a:r>
              <a:rPr lang="el-GR" sz="2800" b="1" dirty="0"/>
              <a:t>γ) στα μέσα μεταφοράς μαθητών</a:t>
            </a:r>
          </a:p>
          <a:p>
            <a:endParaRPr lang="el-GR" dirty="0"/>
          </a:p>
        </p:txBody>
      </p:sp>
    </p:spTree>
    <p:extLst>
      <p:ext uri="{BB962C8B-B14F-4D97-AF65-F5344CB8AC3E}">
        <p14:creationId xmlns:p14="http://schemas.microsoft.com/office/powerpoint/2010/main" val="182452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4145995-3F54-442E-A9A6-BF8F11AB3C1D}"/>
              </a:ext>
            </a:extLst>
          </p:cNvPr>
          <p:cNvSpPr>
            <a:spLocks noGrp="1"/>
          </p:cNvSpPr>
          <p:nvPr>
            <p:ph idx="1"/>
          </p:nvPr>
        </p:nvSpPr>
        <p:spPr>
          <a:xfrm>
            <a:off x="1784412" y="497150"/>
            <a:ext cx="9720200" cy="5414072"/>
          </a:xfrm>
        </p:spPr>
        <p:txBody>
          <a:bodyPr>
            <a:normAutofit lnSpcReduction="10000"/>
          </a:bodyPr>
          <a:lstStyle/>
          <a:p>
            <a:pPr algn="just" fontAlgn="base"/>
            <a:r>
              <a:rPr lang="el-GR" sz="3200" b="1" dirty="0"/>
              <a:t>Δεν είναι υποχρεωτική η χρήση μάσκας</a:t>
            </a:r>
          </a:p>
          <a:p>
            <a:pPr marL="0" indent="0" algn="just" fontAlgn="base">
              <a:buNone/>
            </a:pPr>
            <a:r>
              <a:rPr lang="el-GR" sz="3200" b="1" dirty="0"/>
              <a:t> 1.</a:t>
            </a:r>
            <a:r>
              <a:rPr lang="el-GR" sz="3200" dirty="0"/>
              <a:t>κατά τη διάρκεια του φαγητού και </a:t>
            </a:r>
          </a:p>
          <a:p>
            <a:pPr marL="0" indent="0" algn="just" fontAlgn="base">
              <a:buNone/>
            </a:pPr>
            <a:r>
              <a:rPr lang="el-GR" sz="3200" dirty="0"/>
              <a:t> </a:t>
            </a:r>
            <a:r>
              <a:rPr lang="el-GR" sz="3200" b="1" dirty="0"/>
              <a:t>2</a:t>
            </a:r>
            <a:r>
              <a:rPr lang="el-GR" sz="3200" dirty="0"/>
              <a:t>.κατά τη διάρκεια της γυμναστικής/ άθλησης. Επειδή δεν θα γίνεται χρήση μάσκας όταν τα παιδιά τρώνε ή πίνουν, κατά το μάθημα της γυμναστικής ή όταν τα παιδιά έχουν έντονη σωματική άσκηση, </a:t>
            </a:r>
            <a:r>
              <a:rPr lang="el-GR" sz="3200" b="1" dirty="0"/>
              <a:t>στις περιπτώσεις αυτές πρέπει να τηρούνται οι απαραίτητες αποστάσεις</a:t>
            </a:r>
            <a:r>
              <a:rPr lang="el-GR" sz="3200" dirty="0"/>
              <a:t>. Η οδηγία αυτή αφορά σε όλες τις περιοχές της Επικράτειας, ανεξάρτητα από την επιδημιολογική κατάσταση.</a:t>
            </a:r>
          </a:p>
          <a:p>
            <a:endParaRPr lang="el-GR" dirty="0"/>
          </a:p>
        </p:txBody>
      </p:sp>
    </p:spTree>
    <p:extLst>
      <p:ext uri="{BB962C8B-B14F-4D97-AF65-F5344CB8AC3E}">
        <p14:creationId xmlns:p14="http://schemas.microsoft.com/office/powerpoint/2010/main" val="325743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AC0B296-E4B9-4D17-8BF7-0DE47FABD175}"/>
              </a:ext>
            </a:extLst>
          </p:cNvPr>
          <p:cNvSpPr>
            <a:spLocks noGrp="1"/>
          </p:cNvSpPr>
          <p:nvPr>
            <p:ph idx="1"/>
          </p:nvPr>
        </p:nvSpPr>
        <p:spPr>
          <a:xfrm>
            <a:off x="1358283" y="106533"/>
            <a:ext cx="10146330" cy="7557944"/>
          </a:xfrm>
        </p:spPr>
        <p:txBody>
          <a:bodyPr>
            <a:normAutofit/>
          </a:bodyPr>
          <a:lstStyle/>
          <a:p>
            <a:pPr algn="just"/>
            <a:r>
              <a:rPr lang="el-GR" sz="2400" b="1" dirty="0"/>
              <a:t>Κατά τη διάρκεια της σχολικής ημέρας, σε συνθήκες ηρεμίας των παιδιών στην τάξη και σε χρόνο που οι μαθητές/</a:t>
            </a:r>
            <a:r>
              <a:rPr lang="el-GR" sz="2400" b="1" dirty="0" err="1"/>
              <a:t>τριες</a:t>
            </a:r>
            <a:r>
              <a:rPr lang="el-GR" sz="2400" b="1" dirty="0"/>
              <a:t> δεν καλούνται να μιλούν, </a:t>
            </a:r>
            <a:r>
              <a:rPr lang="el-GR" sz="2400" dirty="0"/>
              <a:t>οι εκπαιδευτικοί μπορούν σε τακτά χρονικά διαστήματα να δίνουν τη δυνατότητα στα παιδιά για </a:t>
            </a:r>
            <a:r>
              <a:rPr lang="el-GR" sz="2400" b="1" dirty="0"/>
              <a:t>«διάλειμμα μάσκας»</a:t>
            </a:r>
            <a:r>
              <a:rPr lang="el-GR" sz="2400" dirty="0"/>
              <a:t> ώστε να επέρχεται αποφόρτιση των παιδιών και να ενισχύεται η σωστή χρήση της μάσκας. </a:t>
            </a:r>
          </a:p>
          <a:p>
            <a:pPr algn="just"/>
            <a:r>
              <a:rPr lang="el-GR" sz="2400" dirty="0"/>
              <a:t>Αυτό μπορεί να γίνεται τόσο μέσα στις αίθουσες διδασκαλίας, όσο και σε εξωτερικούς χώρους καθώς και κατά τη διάρκεια οποιασδήποτε άλλης δραστηριότητας του σχολείου. Ενδεικτικά, μπορεί να δίνεται οδηγία για ολιγόλεπτη προσεκτική αφαίρεση της μάσκας μέσα στην τάξη κατά τη διάρκεια ανάγνωσης κειμένου από εκπαιδευτικό ή ατομικής εργασίας από τους μαθητές/</a:t>
            </a:r>
            <a:r>
              <a:rPr lang="el-GR" sz="2400" dirty="0" err="1"/>
              <a:t>τριες</a:t>
            </a:r>
            <a:r>
              <a:rPr lang="el-GR" sz="2400" dirty="0"/>
              <a:t>, </a:t>
            </a:r>
            <a:r>
              <a:rPr lang="el-GR" sz="2400" b="1" dirty="0"/>
              <a:t>έχοντας ανοικτά τα παράθυρα όσο είναι δυνατόν.</a:t>
            </a:r>
            <a:r>
              <a:rPr lang="el-GR" sz="2400" dirty="0"/>
              <a:t> </a:t>
            </a:r>
          </a:p>
          <a:p>
            <a:pPr algn="just"/>
            <a:r>
              <a:rPr lang="el-GR" sz="2400" dirty="0"/>
              <a:t>Στο διάλειμμα σε εξωτερικό χώρο μπορεί να γίνεται ολιγόλεπτη αφαίρεση της μάσκας αφού τα παιδιά τηρήσουν αποστάσεις, παραμένοντας στην ίδια θέση τα λίγα λεπτά που δεν θα φορούν μάσκα.</a:t>
            </a:r>
          </a:p>
          <a:p>
            <a:endParaRPr lang="el-GR" dirty="0"/>
          </a:p>
        </p:txBody>
      </p:sp>
    </p:spTree>
    <p:extLst>
      <p:ext uri="{BB962C8B-B14F-4D97-AF65-F5344CB8AC3E}">
        <p14:creationId xmlns:p14="http://schemas.microsoft.com/office/powerpoint/2010/main" val="1135231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FCAF9CE-9B6C-4231-8FDF-8ACEFF980479}"/>
              </a:ext>
            </a:extLst>
          </p:cNvPr>
          <p:cNvSpPr>
            <a:spLocks noGrp="1"/>
          </p:cNvSpPr>
          <p:nvPr>
            <p:ph idx="1"/>
          </p:nvPr>
        </p:nvSpPr>
        <p:spPr>
          <a:xfrm>
            <a:off x="1322773" y="532660"/>
            <a:ext cx="10181839" cy="5378562"/>
          </a:xfrm>
        </p:spPr>
        <p:txBody>
          <a:bodyPr>
            <a:normAutofit/>
          </a:bodyPr>
          <a:lstStyle/>
          <a:p>
            <a:pPr algn="just"/>
            <a:endParaRPr lang="el-GR" sz="2800" b="1" dirty="0"/>
          </a:p>
          <a:p>
            <a:pPr algn="just"/>
            <a:r>
              <a:rPr lang="el-GR" sz="2800" b="1" dirty="0"/>
              <a:t>Σε περίπτωση που μαθητής/</a:t>
            </a:r>
            <a:r>
              <a:rPr lang="el-GR" sz="2800" b="1" dirty="0" err="1"/>
              <a:t>τρια</a:t>
            </a:r>
            <a:r>
              <a:rPr lang="el-GR" sz="2800" b="1" dirty="0"/>
              <a:t> δεν τηρεί τις υποχρεώσεις του ως προς την υποχρεωτική χρήση προστατευτικής μάσκας </a:t>
            </a:r>
            <a:r>
              <a:rPr lang="el-GR" sz="2800" dirty="0"/>
              <a:t>(απλής χειρουργικής ή υφασμάτινης με κατάλληλες προδιαγραφές) </a:t>
            </a:r>
            <a:r>
              <a:rPr lang="el-GR" sz="2800" b="1" dirty="0"/>
              <a:t>δεν του επιτρέπεται η είσοδος στη σχολική τάξη και λαμβάνει απουσία, </a:t>
            </a:r>
            <a:r>
              <a:rPr lang="el-GR" sz="2800" dirty="0"/>
              <a:t>ενώ, εφόσον είναι ανήλικος/η, παραμένει σε ειδικό χώρο, με τήρηση όσο το δυνατόν επαρκούς απόστασης και των λοιπών μέτρων προστασίας, μέχρι την παραλαβή του από τους γονείς/κηδεμόνες του. </a:t>
            </a:r>
          </a:p>
        </p:txBody>
      </p:sp>
    </p:spTree>
    <p:extLst>
      <p:ext uri="{BB962C8B-B14F-4D97-AF65-F5344CB8AC3E}">
        <p14:creationId xmlns:p14="http://schemas.microsoft.com/office/powerpoint/2010/main" val="169522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A23345-1B87-4B86-83C4-F31B0498CF63}"/>
              </a:ext>
            </a:extLst>
          </p:cNvPr>
          <p:cNvSpPr>
            <a:spLocks noGrp="1"/>
          </p:cNvSpPr>
          <p:nvPr>
            <p:ph type="ctrTitle"/>
          </p:nvPr>
        </p:nvSpPr>
        <p:spPr>
          <a:xfrm>
            <a:off x="2136452" y="1065320"/>
            <a:ext cx="8915399" cy="1411549"/>
          </a:xfrm>
        </p:spPr>
        <p:txBody>
          <a:bodyPr/>
          <a:lstStyle/>
          <a:p>
            <a:r>
              <a:rPr lang="el-GR" dirty="0"/>
              <a:t>1</a:t>
            </a:r>
            <a:r>
              <a:rPr lang="el-GR" baseline="30000" dirty="0"/>
              <a:t>ον. ΜΑΘΗΜΑΤΑ Α΄ ΤΑΞΗΣ ΓΕ.Λ.</a:t>
            </a:r>
            <a:endParaRPr lang="el-GR" dirty="0"/>
          </a:p>
        </p:txBody>
      </p:sp>
      <p:sp>
        <p:nvSpPr>
          <p:cNvPr id="3" name="Υπότιτλος 2">
            <a:extLst>
              <a:ext uri="{FF2B5EF4-FFF2-40B4-BE49-F238E27FC236}">
                <a16:creationId xmlns:a16="http://schemas.microsoft.com/office/drawing/2014/main" id="{C3FD96E8-714C-4221-AA09-6F31832A5041}"/>
              </a:ext>
            </a:extLst>
          </p:cNvPr>
          <p:cNvSpPr>
            <a:spLocks noGrp="1"/>
          </p:cNvSpPr>
          <p:nvPr>
            <p:ph type="subTitle" idx="1"/>
          </p:nvPr>
        </p:nvSpPr>
        <p:spPr/>
        <p:txBody>
          <a:bodyPr/>
          <a:lstStyle/>
          <a:p>
            <a:r>
              <a:rPr lang="el-GR" dirty="0"/>
              <a:t>                                                          Υ.Α.102474/Δ2/ ΦΕΚ 4134/Β/9-9-2021</a:t>
            </a:r>
          </a:p>
          <a:p>
            <a:endParaRPr lang="el-GR" dirty="0"/>
          </a:p>
        </p:txBody>
      </p:sp>
    </p:spTree>
    <p:extLst>
      <p:ext uri="{BB962C8B-B14F-4D97-AF65-F5344CB8AC3E}">
        <p14:creationId xmlns:p14="http://schemas.microsoft.com/office/powerpoint/2010/main" val="293200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15CF80-2C52-418E-83B0-B2D372277556}"/>
              </a:ext>
            </a:extLst>
          </p:cNvPr>
          <p:cNvSpPr>
            <a:spLocks noGrp="1"/>
          </p:cNvSpPr>
          <p:nvPr>
            <p:ph type="title"/>
          </p:nvPr>
        </p:nvSpPr>
        <p:spPr>
          <a:xfrm>
            <a:off x="1640156" y="130658"/>
            <a:ext cx="8911687" cy="819252"/>
          </a:xfrm>
        </p:spPr>
        <p:txBody>
          <a:bodyPr>
            <a:normAutofit fontScale="90000"/>
          </a:bodyPr>
          <a:lstStyle/>
          <a:p>
            <a:pPr fontAlgn="base"/>
            <a:r>
              <a:rPr lang="el-GR" b="1" dirty="0"/>
              <a:t>Πώς εισέρχονται οι μαθητές στην τάξη…</a:t>
            </a:r>
            <a:br>
              <a:rPr lang="el-GR" dirty="0"/>
            </a:br>
            <a:br>
              <a:rPr lang="el-GR" dirty="0"/>
            </a:br>
            <a:endParaRPr lang="el-GR" dirty="0"/>
          </a:p>
        </p:txBody>
      </p:sp>
      <p:sp>
        <p:nvSpPr>
          <p:cNvPr id="3" name="Θέση περιεχομένου 2">
            <a:extLst>
              <a:ext uri="{FF2B5EF4-FFF2-40B4-BE49-F238E27FC236}">
                <a16:creationId xmlns:a16="http://schemas.microsoft.com/office/drawing/2014/main" id="{6A3A936A-DAFE-4283-BC34-E27D484FCD97}"/>
              </a:ext>
            </a:extLst>
          </p:cNvPr>
          <p:cNvSpPr>
            <a:spLocks noGrp="1"/>
          </p:cNvSpPr>
          <p:nvPr>
            <p:ph idx="1"/>
          </p:nvPr>
        </p:nvSpPr>
        <p:spPr>
          <a:xfrm>
            <a:off x="1562470" y="701337"/>
            <a:ext cx="10431262" cy="5695026"/>
          </a:xfrm>
        </p:spPr>
        <p:txBody>
          <a:bodyPr>
            <a:noAutofit/>
          </a:bodyPr>
          <a:lstStyle/>
          <a:p>
            <a:r>
              <a:rPr lang="el-GR" sz="2400" b="1" dirty="0"/>
              <a:t>Άρθρο 3</a:t>
            </a:r>
            <a:r>
              <a:rPr lang="el-GR" sz="2400" dirty="0"/>
              <a:t> </a:t>
            </a:r>
          </a:p>
          <a:p>
            <a:r>
              <a:rPr lang="el-GR" sz="2400" dirty="0"/>
              <a:t>Οι μαθητές/</a:t>
            </a:r>
            <a:r>
              <a:rPr lang="el-GR" sz="2400" dirty="0" err="1"/>
              <a:t>τριες</a:t>
            </a:r>
            <a:r>
              <a:rPr lang="el-GR" sz="2400" dirty="0"/>
              <a:t> 12 ετών και άνω, εισέρχονται στην τάξη με την επίδειξη</a:t>
            </a:r>
          </a:p>
          <a:p>
            <a:pPr>
              <a:buAutoNum type="arabicPeriod"/>
            </a:pPr>
            <a:r>
              <a:rPr lang="el-GR" sz="2400" dirty="0"/>
              <a:t>πιστοποιητικού εμβολιασμού </a:t>
            </a:r>
          </a:p>
          <a:p>
            <a:pPr>
              <a:buAutoNum type="arabicPeriod"/>
            </a:pPr>
            <a:r>
              <a:rPr lang="el-GR" sz="2400" dirty="0"/>
              <a:t>βεβαίωσης </a:t>
            </a:r>
            <a:r>
              <a:rPr lang="el-GR" sz="2400" dirty="0" err="1"/>
              <a:t>νόσησης</a:t>
            </a:r>
            <a:r>
              <a:rPr lang="el-GR" sz="2400" dirty="0"/>
              <a:t> εντός του τελευταίου εξαμήνου </a:t>
            </a:r>
          </a:p>
          <a:p>
            <a:pPr marL="0" indent="0">
              <a:buNone/>
            </a:pPr>
            <a:r>
              <a:rPr lang="el-GR" sz="2400" dirty="0"/>
              <a:t>3.  Κάρτα αρνητικού αποτελέσματος του  αυτοδιαγνωστικού ελέγχου (</a:t>
            </a:r>
            <a:r>
              <a:rPr lang="el-GR" sz="2400" dirty="0" err="1"/>
              <a:t>self</a:t>
            </a:r>
            <a:r>
              <a:rPr lang="el-GR" sz="2400" dirty="0"/>
              <a:t> </a:t>
            </a:r>
            <a:r>
              <a:rPr lang="el-GR" sz="2400" dirty="0" err="1"/>
              <a:t>test</a:t>
            </a:r>
            <a:r>
              <a:rPr lang="el-GR" sz="2400" dirty="0"/>
              <a:t>)</a:t>
            </a:r>
          </a:p>
          <a:p>
            <a:pPr marL="0" indent="0" algn="just">
              <a:buNone/>
            </a:pPr>
            <a:r>
              <a:rPr lang="el-GR" sz="2400" dirty="0"/>
              <a:t>Ο/Η μαθητής/</a:t>
            </a:r>
            <a:r>
              <a:rPr lang="el-GR" sz="2400" dirty="0" err="1"/>
              <a:t>τρια</a:t>
            </a:r>
            <a:r>
              <a:rPr lang="el-GR" sz="2400" dirty="0"/>
              <a:t> επιδεικνύει, χωρίς να παραδίδει, τη σχολική κάρτα εντός της τάξης, στον εκπαιδευτικό της πρώτης ώρας και τη φέρει μαζί του/της μέχρι τη διενέργεια του επόμενου διαγνωστικού ελέγχου σε περίπτωση που ζητηθεί επίδειξή της από εκπαιδευτικό ή από τον/τη Διευθυντή/</a:t>
            </a:r>
            <a:r>
              <a:rPr lang="el-GR" sz="2400" dirty="0" err="1"/>
              <a:t>τρια</a:t>
            </a:r>
            <a:r>
              <a:rPr lang="el-GR" sz="2400" dirty="0"/>
              <a:t>…</a:t>
            </a:r>
          </a:p>
          <a:p>
            <a:pPr marL="0" indent="0">
              <a:buNone/>
            </a:pPr>
            <a:endParaRPr lang="el-GR" sz="2400" dirty="0"/>
          </a:p>
        </p:txBody>
      </p:sp>
    </p:spTree>
    <p:extLst>
      <p:ext uri="{BB962C8B-B14F-4D97-AF65-F5344CB8AC3E}">
        <p14:creationId xmlns:p14="http://schemas.microsoft.com/office/powerpoint/2010/main" val="218335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5A6DA5-A832-4EA8-BBF6-9AE77E6CE799}"/>
              </a:ext>
            </a:extLst>
          </p:cNvPr>
          <p:cNvSpPr>
            <a:spLocks noGrp="1"/>
          </p:cNvSpPr>
          <p:nvPr>
            <p:ph type="title"/>
          </p:nvPr>
        </p:nvSpPr>
        <p:spPr/>
        <p:txBody>
          <a:bodyPr/>
          <a:lstStyle/>
          <a:p>
            <a:r>
              <a:rPr lang="el-GR" b="1" dirty="0"/>
              <a:t>Αυτοδιαγνωστικός έλεγχος (</a:t>
            </a:r>
            <a:r>
              <a:rPr lang="el-GR" b="1" dirty="0" err="1"/>
              <a:t>self</a:t>
            </a:r>
            <a:r>
              <a:rPr lang="el-GR" b="1" dirty="0"/>
              <a:t> </a:t>
            </a:r>
            <a:r>
              <a:rPr lang="el-GR" b="1" dirty="0" err="1"/>
              <a:t>test</a:t>
            </a:r>
            <a:r>
              <a:rPr lang="el-GR" b="1" dirty="0"/>
              <a:t>)</a:t>
            </a:r>
            <a:br>
              <a:rPr lang="el-GR" b="1" dirty="0"/>
            </a:br>
            <a:endParaRPr lang="el-GR" b="1" dirty="0"/>
          </a:p>
        </p:txBody>
      </p:sp>
      <p:sp>
        <p:nvSpPr>
          <p:cNvPr id="3" name="Θέση περιεχομένου 2">
            <a:extLst>
              <a:ext uri="{FF2B5EF4-FFF2-40B4-BE49-F238E27FC236}">
                <a16:creationId xmlns:a16="http://schemas.microsoft.com/office/drawing/2014/main" id="{B810BE1B-2854-4E79-8FB5-2C0927AF1AD7}"/>
              </a:ext>
            </a:extLst>
          </p:cNvPr>
          <p:cNvSpPr>
            <a:spLocks noGrp="1"/>
          </p:cNvSpPr>
          <p:nvPr>
            <p:ph idx="1"/>
          </p:nvPr>
        </p:nvSpPr>
        <p:spPr>
          <a:xfrm>
            <a:off x="1544715" y="2133600"/>
            <a:ext cx="9959897" cy="3777622"/>
          </a:xfrm>
        </p:spPr>
        <p:txBody>
          <a:bodyPr/>
          <a:lstStyle/>
          <a:p>
            <a:pPr algn="just"/>
            <a:r>
              <a:rPr lang="el-GR" sz="2800" dirty="0"/>
              <a:t>Ο υποχρεωτικός αυτοδιαγνωστικός έλεγχος </a:t>
            </a:r>
            <a:r>
              <a:rPr lang="el-GR" sz="2800" dirty="0" err="1"/>
              <a:t>νόσησης</a:t>
            </a:r>
            <a:r>
              <a:rPr lang="el-GR" sz="2800" dirty="0"/>
              <a:t> διενεργείται δύο (2) φορές ανά σχολική εβδομάδα, </a:t>
            </a:r>
            <a:r>
              <a:rPr lang="el-GR" sz="2800" b="1" dirty="0"/>
              <a:t>πριν από την Τρίτη και την Παρασκευή αντιστοίχως. </a:t>
            </a:r>
            <a:r>
              <a:rPr lang="el-GR" sz="2800" dirty="0"/>
              <a:t>Ο έλεγχος διενεργείται </a:t>
            </a:r>
            <a:r>
              <a:rPr lang="el-GR" sz="2800" b="1" dirty="0"/>
              <a:t>έως και είκοσι τέσσερις ώρες (24) ώρες πριν από την προσέλευση στη σχολική μονάδα.</a:t>
            </a:r>
          </a:p>
          <a:p>
            <a:endParaRPr lang="el-GR" dirty="0"/>
          </a:p>
        </p:txBody>
      </p:sp>
    </p:spTree>
    <p:extLst>
      <p:ext uri="{BB962C8B-B14F-4D97-AF65-F5344CB8AC3E}">
        <p14:creationId xmlns:p14="http://schemas.microsoft.com/office/powerpoint/2010/main" val="3607169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120296-DB1A-4D02-B444-81BF181BA930}"/>
              </a:ext>
            </a:extLst>
          </p:cNvPr>
          <p:cNvSpPr>
            <a:spLocks noGrp="1"/>
          </p:cNvSpPr>
          <p:nvPr>
            <p:ph idx="1"/>
          </p:nvPr>
        </p:nvSpPr>
        <p:spPr>
          <a:xfrm>
            <a:off x="1571347" y="301841"/>
            <a:ext cx="10395751" cy="6462943"/>
          </a:xfrm>
        </p:spPr>
        <p:txBody>
          <a:bodyPr>
            <a:normAutofit fontScale="92500"/>
          </a:bodyPr>
          <a:lstStyle/>
          <a:p>
            <a:pPr algn="just"/>
            <a:r>
              <a:rPr lang="el-GR" sz="2400" dirty="0"/>
              <a:t> </a:t>
            </a:r>
            <a:r>
              <a:rPr lang="el-GR" sz="3200" b="1" dirty="0"/>
              <a:t>Εάν το αποτέλεσμα του αυτοδιαγνωστικού ελέγχου είναι θετικό</a:t>
            </a:r>
            <a:r>
              <a:rPr lang="el-GR" sz="3200" dirty="0"/>
              <a:t>, εκδίδεται από την πλατφόρμα σχολική κάρτα θετικού αποτελέσματος. </a:t>
            </a:r>
          </a:p>
          <a:p>
            <a:pPr algn="just"/>
            <a:r>
              <a:rPr lang="el-GR" sz="3200" dirty="0"/>
              <a:t>Σε αυτή την περίπτωση, οι  γονείς/κηδεμόνες μεταβαίνουν εντός είκοσι τεσσάρων (24) ωρών σε δημόσια δομή, π.χ. Κέντρο Υγείας. </a:t>
            </a:r>
          </a:p>
          <a:p>
            <a:pPr algn="just"/>
            <a:r>
              <a:rPr lang="el-GR" sz="3200" dirty="0"/>
              <a:t>Μέχρι να μεταβούν στη δημόσια δομή, οι διαγνωσθέντες θετικοί μαθητές και οι οικείοι τους, παραμένουν σε κατ' </a:t>
            </a:r>
            <a:r>
              <a:rPr lang="el-GR" sz="3200" dirty="0" err="1"/>
              <a:t>οίκον</a:t>
            </a:r>
            <a:r>
              <a:rPr lang="el-GR" sz="3200" dirty="0"/>
              <a:t> περιορισμό ακολουθώντας τις σχετικές οδηγίες του Εθνικού Οργανισμού Δημόσιας Υγείας (Ε.Ο.Δ.Υ.). Εάν το αποτέλεσμα του δωρεάν επαναληπτικού ελέγχου είναι θετικό, ακολουθείται το πρωτόκολλο του Ε.Ο.Δ.Υ</a:t>
            </a:r>
          </a:p>
        </p:txBody>
      </p:sp>
    </p:spTree>
    <p:extLst>
      <p:ext uri="{BB962C8B-B14F-4D97-AF65-F5344CB8AC3E}">
        <p14:creationId xmlns:p14="http://schemas.microsoft.com/office/powerpoint/2010/main" val="333703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B3BC07-5FA5-41DA-9B62-2712E72CE33B}"/>
              </a:ext>
            </a:extLst>
          </p:cNvPr>
          <p:cNvSpPr>
            <a:spLocks noGrp="1"/>
          </p:cNvSpPr>
          <p:nvPr>
            <p:ph type="title"/>
          </p:nvPr>
        </p:nvSpPr>
        <p:spPr>
          <a:xfrm>
            <a:off x="2281561" y="624110"/>
            <a:ext cx="9223051" cy="787440"/>
          </a:xfrm>
        </p:spPr>
        <p:txBody>
          <a:bodyPr/>
          <a:lstStyle/>
          <a:p>
            <a:endParaRPr lang="el-GR" dirty="0"/>
          </a:p>
        </p:txBody>
      </p:sp>
      <p:sp>
        <p:nvSpPr>
          <p:cNvPr id="3" name="Θέση περιεχομένου 2">
            <a:extLst>
              <a:ext uri="{FF2B5EF4-FFF2-40B4-BE49-F238E27FC236}">
                <a16:creationId xmlns:a16="http://schemas.microsoft.com/office/drawing/2014/main" id="{AC776EA8-163F-4B47-AD85-350B6D9F2E07}"/>
              </a:ext>
            </a:extLst>
          </p:cNvPr>
          <p:cNvSpPr>
            <a:spLocks noGrp="1"/>
          </p:cNvSpPr>
          <p:nvPr>
            <p:ph idx="1"/>
          </p:nvPr>
        </p:nvSpPr>
        <p:spPr>
          <a:xfrm>
            <a:off x="1429305" y="1766656"/>
            <a:ext cx="10075307" cy="4144566"/>
          </a:xfrm>
        </p:spPr>
        <p:txBody>
          <a:bodyPr>
            <a:normAutofit lnSpcReduction="10000"/>
          </a:bodyPr>
          <a:lstStyle/>
          <a:p>
            <a:pPr algn="just"/>
            <a:r>
              <a:rPr lang="el-GR" b="1" dirty="0"/>
              <a:t> </a:t>
            </a:r>
            <a:r>
              <a:rPr lang="el-GR" sz="3200" b="1" dirty="0"/>
              <a:t>Εάν το αποτέλεσμα του δωρεάν επαναληπτικού ελέγχου είναι αρνητικό, </a:t>
            </a:r>
            <a:r>
              <a:rPr lang="el-GR" sz="3200" dirty="0"/>
              <a:t>τότε το παιδί ή ο ενήλικας μπορεί να επιστρέψει στο σχολείο μετά την πάροδο τουλάχιστον είκοσι τεσσάρων (24) ωρών από την πλήρη υποχώρηση του πυρετού, χωρίς λήψη αντιπυρετικών, και την βελτίωση των συμπτωμάτων του. Για την επιστροφή στο σχολείο δεν είναι απαραίτητη η προσκόμιση ιατρικής βεβαίωσης.</a:t>
            </a:r>
          </a:p>
        </p:txBody>
      </p:sp>
    </p:spTree>
    <p:extLst>
      <p:ext uri="{BB962C8B-B14F-4D97-AF65-F5344CB8AC3E}">
        <p14:creationId xmlns:p14="http://schemas.microsoft.com/office/powerpoint/2010/main" val="3568930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BDEDB2-1075-4606-A74A-DDB7004897D4}"/>
              </a:ext>
            </a:extLst>
          </p:cNvPr>
          <p:cNvSpPr>
            <a:spLocks noGrp="1"/>
          </p:cNvSpPr>
          <p:nvPr>
            <p:ph type="title"/>
          </p:nvPr>
        </p:nvSpPr>
        <p:spPr>
          <a:xfrm>
            <a:off x="2589213" y="624110"/>
            <a:ext cx="8915400" cy="441210"/>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2E1875FC-6A31-4104-AC33-144E3D88DC04}"/>
              </a:ext>
            </a:extLst>
          </p:cNvPr>
          <p:cNvSpPr>
            <a:spLocks noGrp="1"/>
          </p:cNvSpPr>
          <p:nvPr>
            <p:ph idx="1"/>
          </p:nvPr>
        </p:nvSpPr>
        <p:spPr>
          <a:xfrm>
            <a:off x="1580226" y="1059115"/>
            <a:ext cx="9924387" cy="5528115"/>
          </a:xfrm>
        </p:spPr>
        <p:txBody>
          <a:bodyPr>
            <a:noAutofit/>
          </a:bodyPr>
          <a:lstStyle/>
          <a:p>
            <a:pPr algn="just"/>
            <a:r>
              <a:rPr lang="el-GR" sz="2800" dirty="0"/>
              <a:t>Αντί του δωρεάν επαναληπτικού ελέγχου οι γονείς/ κηδεμόνες των ανηλίκων μαθητών/τριών και οι ενήλικοι μαθητές/</a:t>
            </a:r>
            <a:r>
              <a:rPr lang="el-GR" sz="2800" dirty="0" err="1"/>
              <a:t>τριες</a:t>
            </a:r>
            <a:r>
              <a:rPr lang="el-GR" sz="2800" dirty="0"/>
              <a:t> δύνανται να επιλέξουν τη διεξαγωγή διαγνωστικού ελέγχου από επαγγελματία υγείας σε ιδιωτική δομή, η οποία γίνεται με επιβάρυνση του πολίτη.</a:t>
            </a:r>
          </a:p>
          <a:p>
            <a:pPr algn="just"/>
            <a:r>
              <a:rPr lang="el-GR" sz="2800" dirty="0"/>
              <a:t>Σε περίπτωση αδυναμίας εκτύπωσης της σχολικής κάρτας COVID-19 θετικού ή αρνητικού αποτελέσματος για τους/τις μαθητές/</a:t>
            </a:r>
            <a:r>
              <a:rPr lang="el-GR" sz="2800" dirty="0" err="1"/>
              <a:t>τριες</a:t>
            </a:r>
            <a:r>
              <a:rPr lang="el-GR" sz="2800" dirty="0"/>
              <a:t>, </a:t>
            </a:r>
            <a:r>
              <a:rPr lang="el-GR" sz="2800" b="1" dirty="0"/>
              <a:t>μπορούν να συμπληρωθούν και να υπογραφούν και χειρόγραφα από τους γονείς/ κηδεμόνες των ανηλίκων μαθητών/τριών. </a:t>
            </a:r>
          </a:p>
        </p:txBody>
      </p:sp>
    </p:spTree>
    <p:extLst>
      <p:ext uri="{BB962C8B-B14F-4D97-AF65-F5344CB8AC3E}">
        <p14:creationId xmlns:p14="http://schemas.microsoft.com/office/powerpoint/2010/main" val="781469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57D587-6F5E-4CB8-9E93-42209EB47680}"/>
              </a:ext>
            </a:extLst>
          </p:cNvPr>
          <p:cNvSpPr>
            <a:spLocks noGrp="1"/>
          </p:cNvSpPr>
          <p:nvPr>
            <p:ph type="title"/>
          </p:nvPr>
        </p:nvSpPr>
        <p:spPr>
          <a:xfrm>
            <a:off x="1926455" y="624110"/>
            <a:ext cx="9578158" cy="1280890"/>
          </a:xfrm>
        </p:spPr>
        <p:txBody>
          <a:bodyPr/>
          <a:lstStyle/>
          <a:p>
            <a:r>
              <a:rPr lang="el-GR" dirty="0"/>
              <a:t>Σημαντικότερο όλων!!!</a:t>
            </a:r>
            <a:br>
              <a:rPr lang="el-GR" dirty="0"/>
            </a:br>
            <a:endParaRPr lang="el-GR" dirty="0"/>
          </a:p>
        </p:txBody>
      </p:sp>
      <p:sp>
        <p:nvSpPr>
          <p:cNvPr id="3" name="Θέση περιεχομένου 2">
            <a:extLst>
              <a:ext uri="{FF2B5EF4-FFF2-40B4-BE49-F238E27FC236}">
                <a16:creationId xmlns:a16="http://schemas.microsoft.com/office/drawing/2014/main" id="{3B176631-50D2-44D2-9224-E6D857570374}"/>
              </a:ext>
            </a:extLst>
          </p:cNvPr>
          <p:cNvSpPr>
            <a:spLocks noGrp="1"/>
          </p:cNvSpPr>
          <p:nvPr>
            <p:ph idx="1"/>
          </p:nvPr>
        </p:nvSpPr>
        <p:spPr>
          <a:xfrm>
            <a:off x="1757779" y="1624614"/>
            <a:ext cx="9746833" cy="4286608"/>
          </a:xfrm>
        </p:spPr>
        <p:txBody>
          <a:bodyPr/>
          <a:lstStyle/>
          <a:p>
            <a:pPr algn="just"/>
            <a:r>
              <a:rPr lang="el-GR" sz="3200" b="1" dirty="0"/>
              <a:t>Η δημιουργία θετικού κλίματος στην σχολική κοινότητα</a:t>
            </a:r>
          </a:p>
          <a:p>
            <a:pPr algn="just"/>
            <a:endParaRPr lang="el-GR" sz="3200" b="1" dirty="0"/>
          </a:p>
          <a:p>
            <a:pPr algn="just"/>
            <a:r>
              <a:rPr lang="el-GR" sz="3200" b="1" dirty="0"/>
              <a:t>Η διαμόρφωση κλίματος επικοινωνίας, διαλόγου και εμπιστοσύνης ανάμεσα σε εκπαιδευτικούς και μαθητές/</a:t>
            </a:r>
            <a:r>
              <a:rPr lang="el-GR" sz="3200" b="1" dirty="0" err="1"/>
              <a:t>τριες</a:t>
            </a:r>
            <a:endParaRPr lang="el-GR" sz="3200" b="1" dirty="0"/>
          </a:p>
          <a:p>
            <a:endParaRPr lang="el-GR" dirty="0"/>
          </a:p>
        </p:txBody>
      </p:sp>
    </p:spTree>
    <p:extLst>
      <p:ext uri="{BB962C8B-B14F-4D97-AF65-F5344CB8AC3E}">
        <p14:creationId xmlns:p14="http://schemas.microsoft.com/office/powerpoint/2010/main" val="211391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D4DFEC-34FF-439E-A2C0-138A6BE4FC7E}"/>
              </a:ext>
            </a:extLst>
          </p:cNvPr>
          <p:cNvSpPr>
            <a:spLocks noGrp="1"/>
          </p:cNvSpPr>
          <p:nvPr>
            <p:ph type="title"/>
          </p:nvPr>
        </p:nvSpPr>
        <p:spPr>
          <a:xfrm>
            <a:off x="2095131" y="577049"/>
            <a:ext cx="9409482" cy="1327951"/>
          </a:xfrm>
        </p:spPr>
        <p:txBody>
          <a:bodyPr/>
          <a:lstStyle/>
          <a:p>
            <a:r>
              <a:rPr lang="el-GR" dirty="0"/>
              <a:t>Σας θέλουμε χαρούμενους!</a:t>
            </a:r>
          </a:p>
        </p:txBody>
      </p:sp>
      <p:pic>
        <p:nvPicPr>
          <p:cNvPr id="4" name="Θέση περιεχομένου 3">
            <a:extLst>
              <a:ext uri="{FF2B5EF4-FFF2-40B4-BE49-F238E27FC236}">
                <a16:creationId xmlns:a16="http://schemas.microsoft.com/office/drawing/2014/main" id="{7092752F-D19F-49AF-B1C9-595ECF9DDE72}"/>
              </a:ext>
            </a:extLst>
          </p:cNvPr>
          <p:cNvPicPr>
            <a:picLocks noGrp="1" noChangeAspect="1"/>
          </p:cNvPicPr>
          <p:nvPr>
            <p:ph idx="1"/>
          </p:nvPr>
        </p:nvPicPr>
        <p:blipFill>
          <a:blip r:embed="rId2"/>
          <a:stretch>
            <a:fillRect/>
          </a:stretch>
        </p:blipFill>
        <p:spPr>
          <a:xfrm>
            <a:off x="2503503" y="1448252"/>
            <a:ext cx="7921430" cy="4379938"/>
          </a:xfrm>
          <a:prstGeom prst="rect">
            <a:avLst/>
          </a:prstGeom>
        </p:spPr>
      </p:pic>
    </p:spTree>
    <p:extLst>
      <p:ext uri="{BB962C8B-B14F-4D97-AF65-F5344CB8AC3E}">
        <p14:creationId xmlns:p14="http://schemas.microsoft.com/office/powerpoint/2010/main" val="3780219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0483EAA-6D5B-4EC9-A4F6-104A15C07845}"/>
              </a:ext>
            </a:extLst>
          </p:cNvPr>
          <p:cNvSpPr>
            <a:spLocks noGrp="1"/>
          </p:cNvSpPr>
          <p:nvPr>
            <p:ph idx="1"/>
          </p:nvPr>
        </p:nvSpPr>
        <p:spPr>
          <a:xfrm>
            <a:off x="1078992" y="4407408"/>
            <a:ext cx="11213592" cy="2299342"/>
          </a:xfrm>
        </p:spPr>
        <p:txBody>
          <a:bodyPr>
            <a:normAutofit lnSpcReduction="10000"/>
          </a:bodyPr>
          <a:lstStyle/>
          <a:p>
            <a:pPr marL="0" indent="0">
              <a:buNone/>
            </a:pPr>
            <a:r>
              <a:rPr lang="el-GR" dirty="0"/>
              <a:t>                       </a:t>
            </a:r>
          </a:p>
          <a:p>
            <a:pPr marL="0" indent="0">
              <a:buNone/>
            </a:pPr>
            <a:r>
              <a:rPr lang="el-GR" sz="3200" dirty="0">
                <a:latin typeface="Comic Sans MS" panose="030F0702030302020204" pitchFamily="66" charset="0"/>
              </a:rPr>
              <a:t>                             Σας ευχαριστούμε</a:t>
            </a:r>
          </a:p>
          <a:p>
            <a:endParaRPr lang="el-GR" dirty="0">
              <a:latin typeface="Comic Sans MS" panose="030F0702030302020204" pitchFamily="66" charset="0"/>
            </a:endParaRPr>
          </a:p>
          <a:p>
            <a:endParaRPr lang="el-GR" dirty="0">
              <a:latin typeface="Comic Sans MS" panose="030F0702030302020204" pitchFamily="66" charset="0"/>
            </a:endParaRPr>
          </a:p>
          <a:p>
            <a:pPr marL="0" indent="0">
              <a:buNone/>
            </a:pPr>
            <a:r>
              <a:rPr lang="el-GR" sz="3200" dirty="0">
                <a:latin typeface="Comic Sans MS" panose="030F0702030302020204" pitchFamily="66" charset="0"/>
              </a:rPr>
              <a:t>Η Διευθύντρια και οι καθηγητές του Γενικού Λυκείου Τήνου</a:t>
            </a:r>
          </a:p>
        </p:txBody>
      </p:sp>
    </p:spTree>
    <p:extLst>
      <p:ext uri="{BB962C8B-B14F-4D97-AF65-F5344CB8AC3E}">
        <p14:creationId xmlns:p14="http://schemas.microsoft.com/office/powerpoint/2010/main" val="157758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B6874D-1D8B-4FBF-96DC-C12CFC7630B3}"/>
              </a:ext>
            </a:extLst>
          </p:cNvPr>
          <p:cNvSpPr>
            <a:spLocks noGrp="1"/>
          </p:cNvSpPr>
          <p:nvPr>
            <p:ph type="title"/>
          </p:nvPr>
        </p:nvSpPr>
        <p:spPr>
          <a:xfrm>
            <a:off x="1695636" y="306333"/>
            <a:ext cx="10324730" cy="1280890"/>
          </a:xfrm>
        </p:spPr>
        <p:txBody>
          <a:bodyPr>
            <a:normAutofit/>
          </a:bodyPr>
          <a:lstStyle/>
          <a:p>
            <a:r>
              <a:rPr lang="el-GR" dirty="0"/>
              <a:t>Χαρακτηρισμός των διδασκομένων μαθημάτων</a:t>
            </a:r>
          </a:p>
        </p:txBody>
      </p:sp>
      <p:sp>
        <p:nvSpPr>
          <p:cNvPr id="3" name="Θέση περιεχομένου 2">
            <a:extLst>
              <a:ext uri="{FF2B5EF4-FFF2-40B4-BE49-F238E27FC236}">
                <a16:creationId xmlns:a16="http://schemas.microsoft.com/office/drawing/2014/main" id="{63C0A92E-B868-4FE1-B758-A961C126FEE5}"/>
              </a:ext>
            </a:extLst>
          </p:cNvPr>
          <p:cNvSpPr>
            <a:spLocks noGrp="1"/>
          </p:cNvSpPr>
          <p:nvPr>
            <p:ph idx="1"/>
          </p:nvPr>
        </p:nvSpPr>
        <p:spPr>
          <a:xfrm>
            <a:off x="1179883" y="1587223"/>
            <a:ext cx="10636296" cy="5079907"/>
          </a:xfrm>
        </p:spPr>
        <p:txBody>
          <a:bodyPr>
            <a:noAutofit/>
          </a:bodyPr>
          <a:lstStyle/>
          <a:p>
            <a:r>
              <a:rPr lang="el-GR" sz="2800" dirty="0"/>
              <a:t>1. Τα μαθήματα της Α΄ τάξης του Ημερήσιου Γενικού Λυκείου κατανέμονται σε δύο (2) ομάδες: </a:t>
            </a:r>
          </a:p>
          <a:p>
            <a:r>
              <a:rPr lang="el-GR" sz="2800" dirty="0"/>
              <a:t>α) </a:t>
            </a:r>
            <a:r>
              <a:rPr lang="el-GR" sz="2800" b="1" dirty="0"/>
              <a:t>Η ομάδα Α’ περιλαμβάνει </a:t>
            </a:r>
            <a:r>
              <a:rPr lang="el-GR" sz="2800" dirty="0"/>
              <a:t>τα μαθήματα Γενικής Παιδείας που εξετάζονται γραπτώς στις προαγωγικές εξετάσεις και είναι τα εξής: </a:t>
            </a:r>
            <a:r>
              <a:rPr lang="el-GR" sz="2800" b="1" dirty="0"/>
              <a:t>Ελληνική Γλώσσα (Αρχαία Ελληνική Γλώσσα και Γραμματεία και Νεοελληνική Γλώσσα και Λογοτεχνία), Μαθηματικά (Άλγεβρα και Γεωμετρία), Ιστορία, Φυσικές Επιστήμες (μόνο οι κλάδοι Φυσική και Χημεία), Αγγλικά </a:t>
            </a:r>
          </a:p>
          <a:p>
            <a:r>
              <a:rPr lang="el-GR" sz="2800" dirty="0"/>
              <a:t>β) </a:t>
            </a:r>
            <a:r>
              <a:rPr lang="el-GR" sz="2800" b="1" dirty="0"/>
              <a:t>Η ομάδα Β’ </a:t>
            </a:r>
            <a:r>
              <a:rPr lang="el-GR" sz="2800" dirty="0"/>
              <a:t>περιλαμβάνει τα υπόλοιπα μαθήματα Γενικής Παιδείας, τα οποία δεν εξετάζονται γραπτώς στις προαγωγικές εξετάσεις. </a:t>
            </a:r>
          </a:p>
        </p:txBody>
      </p:sp>
    </p:spTree>
    <p:extLst>
      <p:ext uri="{BB962C8B-B14F-4D97-AF65-F5344CB8AC3E}">
        <p14:creationId xmlns:p14="http://schemas.microsoft.com/office/powerpoint/2010/main" val="340163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05289-B061-43D2-B0CD-C8D2E5FF7B79}"/>
              </a:ext>
            </a:extLst>
          </p:cNvPr>
          <p:cNvSpPr>
            <a:spLocks noGrp="1"/>
          </p:cNvSpPr>
          <p:nvPr>
            <p:ph type="title"/>
          </p:nvPr>
        </p:nvSpPr>
        <p:spPr>
          <a:xfrm>
            <a:off x="2282206" y="224615"/>
            <a:ext cx="8911687" cy="831828"/>
          </a:xfrm>
        </p:spPr>
        <p:txBody>
          <a:bodyPr/>
          <a:lstStyle/>
          <a:p>
            <a:r>
              <a:rPr lang="el-GR" dirty="0"/>
              <a:t> Κλάδοι μαθημάτων </a:t>
            </a:r>
          </a:p>
        </p:txBody>
      </p:sp>
      <p:sp>
        <p:nvSpPr>
          <p:cNvPr id="3" name="Θέση περιεχομένου 2">
            <a:extLst>
              <a:ext uri="{FF2B5EF4-FFF2-40B4-BE49-F238E27FC236}">
                <a16:creationId xmlns:a16="http://schemas.microsoft.com/office/drawing/2014/main" id="{76C706BF-020C-45E7-B175-CC7B9FE3BC93}"/>
              </a:ext>
            </a:extLst>
          </p:cNvPr>
          <p:cNvSpPr>
            <a:spLocks noGrp="1"/>
          </p:cNvSpPr>
          <p:nvPr>
            <p:ph idx="1"/>
          </p:nvPr>
        </p:nvSpPr>
        <p:spPr>
          <a:xfrm>
            <a:off x="1491449" y="905522"/>
            <a:ext cx="10377996" cy="5859261"/>
          </a:xfrm>
        </p:spPr>
        <p:txBody>
          <a:bodyPr>
            <a:noAutofit/>
          </a:bodyPr>
          <a:lstStyle/>
          <a:p>
            <a:pPr algn="just"/>
            <a:r>
              <a:rPr lang="el-GR" sz="2800" dirty="0"/>
              <a:t>Στις Α’ και Β’ τάξεις Ημερήσιου Γενικού Λυκείου: </a:t>
            </a:r>
          </a:p>
          <a:p>
            <a:pPr algn="just"/>
            <a:r>
              <a:rPr lang="el-GR" sz="2800" dirty="0"/>
              <a:t>i</a:t>
            </a:r>
            <a:r>
              <a:rPr lang="el-GR" sz="2800" b="1" dirty="0"/>
              <a:t>. </a:t>
            </a:r>
            <a:r>
              <a:rPr lang="el-GR" sz="2800" b="1" dirty="0" err="1"/>
              <a:t>To</a:t>
            </a:r>
            <a:r>
              <a:rPr lang="el-GR" sz="2800" b="1" dirty="0"/>
              <a:t> μάθημα της Ελληνικής Γλώσσας </a:t>
            </a:r>
            <a:r>
              <a:rPr lang="el-GR" sz="2800" dirty="0"/>
              <a:t>χωρίζεται στους εξής κλάδους: α) Αρχαία Ελληνική Γλώσσα και Γραμματεία β) Νεοελληνική Γλώσσα και Λογοτεχνία </a:t>
            </a:r>
          </a:p>
          <a:p>
            <a:pPr algn="just"/>
            <a:r>
              <a:rPr lang="el-GR" sz="2800" dirty="0" err="1"/>
              <a:t>ii</a:t>
            </a:r>
            <a:r>
              <a:rPr lang="el-GR" sz="2800" dirty="0"/>
              <a:t>. </a:t>
            </a:r>
            <a:r>
              <a:rPr lang="el-GR" sz="2800" b="1" dirty="0" err="1"/>
              <a:t>To</a:t>
            </a:r>
            <a:r>
              <a:rPr lang="el-GR" sz="2800" b="1" dirty="0"/>
              <a:t> μάθημα των Μαθηματικών </a:t>
            </a:r>
            <a:r>
              <a:rPr lang="el-GR" sz="2800" dirty="0"/>
              <a:t>χωρίζεται στους εξής κλάδους: α) Άλγεβρα β) Γεωμετρία </a:t>
            </a:r>
          </a:p>
          <a:p>
            <a:pPr algn="just"/>
            <a:r>
              <a:rPr lang="el-GR" sz="2800" dirty="0" err="1"/>
              <a:t>iii</a:t>
            </a:r>
            <a:r>
              <a:rPr lang="el-GR" sz="2800" dirty="0"/>
              <a:t>. </a:t>
            </a:r>
            <a:r>
              <a:rPr lang="el-GR" sz="2800" b="1" dirty="0" err="1"/>
              <a:t>To</a:t>
            </a:r>
            <a:r>
              <a:rPr lang="el-GR" sz="2800" b="1" dirty="0"/>
              <a:t> μάθημα των Φυσικών Επιστημών </a:t>
            </a:r>
            <a:r>
              <a:rPr lang="el-GR" sz="2800" dirty="0"/>
              <a:t>χωρίζεται στους εξής κλάδους: α) Φυσική β) Χημεία γ) Βιολογία Κάθε κλάδος βαθμολογείται χωριστά. </a:t>
            </a:r>
          </a:p>
          <a:p>
            <a:pPr marL="0" indent="0" algn="just">
              <a:buNone/>
            </a:pPr>
            <a:r>
              <a:rPr lang="el-GR" sz="2800" dirty="0"/>
              <a:t>Ο τελικός βαθμός για κάθε μάθημα με κλάδους είναι ο μέσος όρος των τελικών βαθμών των κλάδων του με προσέγγιση </a:t>
            </a:r>
            <a:r>
              <a:rPr lang="el-GR" sz="2800" dirty="0" err="1"/>
              <a:t>δεκάτου</a:t>
            </a:r>
            <a:r>
              <a:rPr lang="el-GR" sz="2800" dirty="0"/>
              <a:t>.</a:t>
            </a:r>
          </a:p>
        </p:txBody>
      </p:sp>
    </p:spTree>
    <p:extLst>
      <p:ext uri="{BB962C8B-B14F-4D97-AF65-F5344CB8AC3E}">
        <p14:creationId xmlns:p14="http://schemas.microsoft.com/office/powerpoint/2010/main" val="376317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603B9-5818-417F-BBE9-D2302470F035}"/>
              </a:ext>
            </a:extLst>
          </p:cNvPr>
          <p:cNvSpPr>
            <a:spLocks noGrp="1"/>
          </p:cNvSpPr>
          <p:nvPr>
            <p:ph type="title"/>
          </p:nvPr>
        </p:nvSpPr>
        <p:spPr>
          <a:xfrm>
            <a:off x="1597980" y="597477"/>
            <a:ext cx="10594020" cy="1280890"/>
          </a:xfrm>
        </p:spPr>
        <p:txBody>
          <a:bodyPr/>
          <a:lstStyle/>
          <a:p>
            <a:r>
              <a:rPr lang="el-GR" dirty="0"/>
              <a:t>Τράπεζα Θεμάτων Διαβαθμισμένης Δυσκολίας (Τ.Θ.Δ.Δ.).</a:t>
            </a:r>
          </a:p>
        </p:txBody>
      </p:sp>
      <p:sp>
        <p:nvSpPr>
          <p:cNvPr id="3" name="Θέση περιεχομένου 2">
            <a:extLst>
              <a:ext uri="{FF2B5EF4-FFF2-40B4-BE49-F238E27FC236}">
                <a16:creationId xmlns:a16="http://schemas.microsoft.com/office/drawing/2014/main" id="{94147D89-289D-4472-BE21-37BF25F70CFE}"/>
              </a:ext>
            </a:extLst>
          </p:cNvPr>
          <p:cNvSpPr>
            <a:spLocks noGrp="1"/>
          </p:cNvSpPr>
          <p:nvPr>
            <p:ph idx="1"/>
          </p:nvPr>
        </p:nvSpPr>
        <p:spPr/>
        <p:txBody>
          <a:bodyPr>
            <a:normAutofit/>
          </a:bodyPr>
          <a:lstStyle/>
          <a:p>
            <a:pPr algn="just"/>
            <a:r>
              <a:rPr lang="el-GR" sz="2800" dirty="0"/>
              <a:t> Για τα εξεταζόμενα μαθήματα των προαγωγικών εξετάσεων των μαθητών της Α′ και Β′ τάξης για το σχολικό έτος 2021-22 επιλέγονται υποχρεωτικά θέματα εξετάσεων </a:t>
            </a:r>
            <a:r>
              <a:rPr lang="el-GR" sz="2800" b="1" dirty="0"/>
              <a:t>κατά το ήμισυ </a:t>
            </a:r>
            <a:r>
              <a:rPr lang="el-GR" sz="2800" dirty="0"/>
              <a:t>από Τράπεζα Θεμάτων Διαβαθμισμένης Δυσκολίας (Τ.Θ.Δ.Δ.).</a:t>
            </a:r>
          </a:p>
        </p:txBody>
      </p:sp>
    </p:spTree>
    <p:extLst>
      <p:ext uri="{BB962C8B-B14F-4D97-AF65-F5344CB8AC3E}">
        <p14:creationId xmlns:p14="http://schemas.microsoft.com/office/powerpoint/2010/main" val="125453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313269-DE08-400E-881A-DCCC07BBF88C}"/>
              </a:ext>
            </a:extLst>
          </p:cNvPr>
          <p:cNvSpPr>
            <a:spLocks noGrp="1"/>
          </p:cNvSpPr>
          <p:nvPr>
            <p:ph type="ctrTitle"/>
          </p:nvPr>
        </p:nvSpPr>
        <p:spPr>
          <a:xfrm>
            <a:off x="2287373" y="561512"/>
            <a:ext cx="8915399" cy="1126283"/>
          </a:xfrm>
        </p:spPr>
        <p:txBody>
          <a:bodyPr/>
          <a:lstStyle/>
          <a:p>
            <a:r>
              <a:rPr lang="el-GR" dirty="0"/>
              <a:t>2</a:t>
            </a:r>
            <a:r>
              <a:rPr lang="el-GR" baseline="30000" dirty="0"/>
              <a:t>ον</a:t>
            </a:r>
            <a:r>
              <a:rPr lang="el-GR" dirty="0"/>
              <a:t> .ΦΟΙΤΗΣΗ ΜΑΘΗΤΩΝ</a:t>
            </a:r>
          </a:p>
        </p:txBody>
      </p:sp>
      <p:sp>
        <p:nvSpPr>
          <p:cNvPr id="3" name="Υπότιτλος 2">
            <a:extLst>
              <a:ext uri="{FF2B5EF4-FFF2-40B4-BE49-F238E27FC236}">
                <a16:creationId xmlns:a16="http://schemas.microsoft.com/office/drawing/2014/main" id="{C2069DFD-6DE3-4847-A687-5BE1C4E040D2}"/>
              </a:ext>
            </a:extLst>
          </p:cNvPr>
          <p:cNvSpPr>
            <a:spLocks noGrp="1"/>
          </p:cNvSpPr>
          <p:nvPr>
            <p:ph type="subTitle" idx="1"/>
          </p:nvPr>
        </p:nvSpPr>
        <p:spPr>
          <a:xfrm>
            <a:off x="1482571" y="1882067"/>
            <a:ext cx="10022042" cy="4589754"/>
          </a:xfrm>
        </p:spPr>
        <p:txBody>
          <a:bodyPr>
            <a:noAutofit/>
          </a:bodyPr>
          <a:lstStyle/>
          <a:p>
            <a:pPr algn="just"/>
            <a:endParaRPr lang="el-GR" sz="2800" b="1" dirty="0"/>
          </a:p>
          <a:p>
            <a:pPr algn="just"/>
            <a:r>
              <a:rPr lang="el-GR" sz="3200" b="1" dirty="0"/>
              <a:t>Η φοίτηση χαρακτηρίζεται ως επαρκής ή ανεπαρκής </a:t>
            </a:r>
            <a:r>
              <a:rPr lang="el-GR" sz="3200" dirty="0"/>
              <a:t>με βάση το γενικό σύνολο των απουσιών που σημειώθηκαν κατά τη διάρκεια του διδακτικού έτους</a:t>
            </a:r>
          </a:p>
          <a:p>
            <a:pPr algn="just"/>
            <a:endParaRPr lang="el-GR" sz="2800" dirty="0"/>
          </a:p>
        </p:txBody>
      </p:sp>
    </p:spTree>
    <p:extLst>
      <p:ext uri="{BB962C8B-B14F-4D97-AF65-F5344CB8AC3E}">
        <p14:creationId xmlns:p14="http://schemas.microsoft.com/office/powerpoint/2010/main" val="283597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BF20CC-BDD1-4FEC-AD1D-239FC6420EC6}"/>
              </a:ext>
            </a:extLst>
          </p:cNvPr>
          <p:cNvSpPr>
            <a:spLocks noGrp="1"/>
          </p:cNvSpPr>
          <p:nvPr>
            <p:ph type="title"/>
          </p:nvPr>
        </p:nvSpPr>
        <p:spPr>
          <a:xfrm>
            <a:off x="1837678" y="341790"/>
            <a:ext cx="8930087" cy="1025371"/>
          </a:xfrm>
        </p:spPr>
        <p:txBody>
          <a:bodyPr/>
          <a:lstStyle/>
          <a:p>
            <a:endParaRPr lang="el-GR" dirty="0"/>
          </a:p>
        </p:txBody>
      </p:sp>
      <p:sp>
        <p:nvSpPr>
          <p:cNvPr id="3" name="Θέση περιεχομένου 2">
            <a:extLst>
              <a:ext uri="{FF2B5EF4-FFF2-40B4-BE49-F238E27FC236}">
                <a16:creationId xmlns:a16="http://schemas.microsoft.com/office/drawing/2014/main" id="{9769FBA9-3ABE-46B3-90C1-61A3900AE17E}"/>
              </a:ext>
            </a:extLst>
          </p:cNvPr>
          <p:cNvSpPr>
            <a:spLocks noGrp="1"/>
          </p:cNvSpPr>
          <p:nvPr>
            <p:ph idx="1"/>
          </p:nvPr>
        </p:nvSpPr>
        <p:spPr>
          <a:xfrm>
            <a:off x="1633491" y="1713390"/>
            <a:ext cx="9871121" cy="4802820"/>
          </a:xfrm>
        </p:spPr>
        <p:txBody>
          <a:bodyPr>
            <a:normAutofit fontScale="92500" lnSpcReduction="10000"/>
          </a:bodyPr>
          <a:lstStyle/>
          <a:p>
            <a:pPr algn="just"/>
            <a:r>
              <a:rPr lang="el-GR" sz="3200" b="1" dirty="0"/>
              <a:t>Επαρκής </a:t>
            </a:r>
            <a:r>
              <a:rPr lang="el-GR" sz="3200" dirty="0"/>
              <a:t>χαρακτηρίζεται η φοίτηση μαθητών/τριών εφόσον το σύνολο των απουσιών του/της δεν υπερβαίνει τις </a:t>
            </a:r>
            <a:r>
              <a:rPr lang="el-GR" sz="3200" dirty="0" err="1"/>
              <a:t>εκατόν</a:t>
            </a:r>
            <a:r>
              <a:rPr lang="el-GR" sz="3200" dirty="0"/>
              <a:t> δεκατέσσερις (114). </a:t>
            </a:r>
          </a:p>
          <a:p>
            <a:pPr algn="just"/>
            <a:endParaRPr lang="el-GR" sz="3200" dirty="0"/>
          </a:p>
          <a:p>
            <a:pPr algn="just"/>
            <a:r>
              <a:rPr lang="el-GR" sz="3200" b="1" dirty="0"/>
              <a:t>Ανεπαρκής</a:t>
            </a:r>
            <a:r>
              <a:rPr lang="el-GR" sz="3200" dirty="0"/>
              <a:t> χαρακτηρίζεται η φοίτηση μαθητή/</a:t>
            </a:r>
            <a:r>
              <a:rPr lang="el-GR" sz="3200" dirty="0" err="1"/>
              <a:t>τριας</a:t>
            </a:r>
            <a:r>
              <a:rPr lang="el-GR" sz="3200" dirty="0"/>
              <a:t> που σημείωσε πάνω από </a:t>
            </a:r>
            <a:r>
              <a:rPr lang="el-GR" sz="3200" dirty="0" err="1"/>
              <a:t>εκατόν</a:t>
            </a:r>
            <a:r>
              <a:rPr lang="el-GR" sz="3200" dirty="0"/>
              <a:t> δεκατέσσερις (114) απουσίες. </a:t>
            </a:r>
            <a:r>
              <a:rPr lang="el-GR" sz="3200" b="1" dirty="0"/>
              <a:t>Οι μαθητές/</a:t>
            </a:r>
            <a:r>
              <a:rPr lang="el-GR" sz="3200" b="1" dirty="0" err="1"/>
              <a:t>τριες</a:t>
            </a:r>
            <a:r>
              <a:rPr lang="el-GR" sz="3200" b="1" dirty="0"/>
              <a:t> των οποίων η φοίτηση χαρακτηρίζεται ανεπαρκής είναι υποχρεωμένοι/</a:t>
            </a:r>
            <a:r>
              <a:rPr lang="el-GR" sz="3200" b="1" dirty="0" err="1"/>
              <a:t>ες</a:t>
            </a:r>
            <a:r>
              <a:rPr lang="el-GR" sz="3200" b="1" dirty="0"/>
              <a:t> να επαναλάβουν τη φοίτηση τους στην ίδια τάξη</a:t>
            </a:r>
          </a:p>
          <a:p>
            <a:pPr algn="just"/>
            <a:endParaRPr lang="el-GR" dirty="0"/>
          </a:p>
        </p:txBody>
      </p:sp>
    </p:spTree>
    <p:extLst>
      <p:ext uri="{BB962C8B-B14F-4D97-AF65-F5344CB8AC3E}">
        <p14:creationId xmlns:p14="http://schemas.microsoft.com/office/powerpoint/2010/main" val="47433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AE6E6D-FC5C-4FDA-B645-D81CD309AA8A}"/>
              </a:ext>
            </a:extLst>
          </p:cNvPr>
          <p:cNvSpPr>
            <a:spLocks noGrp="1"/>
          </p:cNvSpPr>
          <p:nvPr>
            <p:ph type="title"/>
          </p:nvPr>
        </p:nvSpPr>
        <p:spPr>
          <a:xfrm>
            <a:off x="2254929" y="624110"/>
            <a:ext cx="9249684" cy="228146"/>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B7332B15-912E-4DF5-9FEB-A03F9FDB7807}"/>
              </a:ext>
            </a:extLst>
          </p:cNvPr>
          <p:cNvSpPr>
            <a:spLocks noGrp="1"/>
          </p:cNvSpPr>
          <p:nvPr>
            <p:ph idx="1"/>
          </p:nvPr>
        </p:nvSpPr>
        <p:spPr>
          <a:xfrm>
            <a:off x="1970843" y="1491449"/>
            <a:ext cx="9533769" cy="4419773"/>
          </a:xfrm>
        </p:spPr>
        <p:txBody>
          <a:bodyPr>
            <a:normAutofit/>
          </a:bodyPr>
          <a:lstStyle/>
          <a:p>
            <a:pPr algn="just"/>
            <a:r>
              <a:rPr lang="el-GR" sz="3200" b="1" dirty="0"/>
              <a:t>Οι υπεύθυνοι καθηγητές/</a:t>
            </a:r>
            <a:r>
              <a:rPr lang="el-GR" sz="3200" b="1" dirty="0" err="1"/>
              <a:t>τριες</a:t>
            </a:r>
            <a:r>
              <a:rPr lang="el-GR" sz="3200" b="1" dirty="0"/>
              <a:t> των τμημάτων και η Διευθύντρια  του Σχολείου</a:t>
            </a:r>
            <a:r>
              <a:rPr lang="el-GR" sz="3200" dirty="0"/>
              <a:t> ενημερώνουν άμεσα τους κηδεμόνες για τις απουσίες των μαθητών/τριών</a:t>
            </a:r>
          </a:p>
          <a:p>
            <a:pPr algn="just"/>
            <a:r>
              <a:rPr lang="el-GR" sz="3200" dirty="0"/>
              <a:t> </a:t>
            </a:r>
            <a:r>
              <a:rPr lang="el-GR" sz="3200" b="1" dirty="0"/>
              <a:t>και οι κηδεμόνες υποχρεούνται  </a:t>
            </a:r>
            <a:r>
              <a:rPr lang="el-GR" sz="3200" dirty="0"/>
              <a:t>να ενημερώνουν το Σχολείο για τους λόγους απουσίας των μαθητών/τριών </a:t>
            </a:r>
          </a:p>
          <a:p>
            <a:pPr marL="0" indent="0" algn="just">
              <a:buNone/>
            </a:pPr>
            <a:r>
              <a:rPr lang="el-GR" sz="2800" dirty="0">
                <a:latin typeface="Calibri" panose="020F0502020204030204" pitchFamily="34" charset="0"/>
                <a:cs typeface="Calibri" panose="020F0502020204030204" pitchFamily="34" charset="0"/>
              </a:rPr>
              <a:t>(Υ.Α.  79942/ΓΔ4 ΦΕΚ 2005/Β/31.05.2019, άρθρο 29)</a:t>
            </a:r>
          </a:p>
        </p:txBody>
      </p:sp>
    </p:spTree>
    <p:extLst>
      <p:ext uri="{BB962C8B-B14F-4D97-AF65-F5344CB8AC3E}">
        <p14:creationId xmlns:p14="http://schemas.microsoft.com/office/powerpoint/2010/main" val="305319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38F8E5D-87C2-432A-9FB6-B0FA1C700587}"/>
              </a:ext>
            </a:extLst>
          </p:cNvPr>
          <p:cNvSpPr>
            <a:spLocks noGrp="1"/>
          </p:cNvSpPr>
          <p:nvPr>
            <p:ph idx="1"/>
          </p:nvPr>
        </p:nvSpPr>
        <p:spPr>
          <a:xfrm>
            <a:off x="1509205" y="310718"/>
            <a:ext cx="10608814" cy="6480699"/>
          </a:xfrm>
        </p:spPr>
        <p:txBody>
          <a:bodyPr>
            <a:normAutofit lnSpcReduction="10000"/>
          </a:bodyPr>
          <a:lstStyle/>
          <a:p>
            <a:pPr algn="just"/>
            <a:r>
              <a:rPr lang="el-GR" sz="2400" dirty="0"/>
              <a:t>Οι απουσίες αριθμούνται ανά μία για κάθε διδακτική ώρα. </a:t>
            </a:r>
          </a:p>
          <a:p>
            <a:pPr algn="just"/>
            <a:r>
              <a:rPr lang="el-GR" sz="2400" b="1" dirty="0"/>
              <a:t>Απουσία μαθητή/</a:t>
            </a:r>
            <a:r>
              <a:rPr lang="el-GR" sz="2400" b="1" dirty="0" err="1"/>
              <a:t>τριας</a:t>
            </a:r>
            <a:r>
              <a:rPr lang="el-GR" sz="2400" b="1" dirty="0"/>
              <a:t> από πολιτιστικές ή αθλητικές εκδηλώσεις </a:t>
            </a:r>
            <a:r>
              <a:rPr lang="el-GR" sz="2400" dirty="0"/>
              <a:t>που πραγματοποιούνται στο πλαίσιο του ωρολογίου προγράμματος του σχολείου θεωρείται απουσία από όσες διδακτικές ώρες προβλέπει το ωρολόγιο πρόγραμμα την ημέρα της πραγματοποίησής τους. </a:t>
            </a:r>
          </a:p>
          <a:p>
            <a:pPr algn="just"/>
            <a:r>
              <a:rPr lang="el-GR" sz="2400" b="1" dirty="0"/>
              <a:t>Απουσία μαθητή/</a:t>
            </a:r>
            <a:r>
              <a:rPr lang="el-GR" sz="2400" b="1" dirty="0" err="1"/>
              <a:t>τριας</a:t>
            </a:r>
            <a:r>
              <a:rPr lang="el-GR" sz="2400" b="1" dirty="0"/>
              <a:t> από εορταστικές επετειακές εκδηλώσεις </a:t>
            </a:r>
            <a:r>
              <a:rPr lang="el-GR" sz="2400" dirty="0"/>
              <a:t>του σχολείου θεωρείται απουσία από όσες διδακτικές ώρες προβλέπει το ωρολόγιο πρόγραμμα την ημέρα της πραγματοποίησής τους. </a:t>
            </a:r>
          </a:p>
          <a:p>
            <a:pPr algn="just"/>
            <a:r>
              <a:rPr lang="el-GR" sz="2400" b="1" dirty="0"/>
              <a:t>Απουσία μαθητή/</a:t>
            </a:r>
            <a:r>
              <a:rPr lang="el-GR" sz="2400" b="1" dirty="0" err="1"/>
              <a:t>τριας</a:t>
            </a:r>
            <a:r>
              <a:rPr lang="el-GR" sz="2400" b="1" dirty="0"/>
              <a:t> από περίπατο </a:t>
            </a:r>
            <a:r>
              <a:rPr lang="el-GR" sz="2400" dirty="0"/>
              <a:t>χωρίς χρήση μεταφορικού μέσου θεωρείται απουσία από όλα τα ωριαία μαθήματα που προβλέπει το ωρολόγιο πρόγραμμα την ημέρα της πραγματοποίησής του. Σε περίπτωση που, κατά την πλήρως αιτιολογημένη κρίση του Συλλόγου Διδασκόντων/ουσών, η συμμετοχή του/της μαθητή/</a:t>
            </a:r>
            <a:r>
              <a:rPr lang="el-GR" sz="2400" dirty="0" err="1"/>
              <a:t>τριας</a:t>
            </a:r>
            <a:r>
              <a:rPr lang="el-GR" sz="2400" dirty="0"/>
              <a:t> στον περίπατο ήταν εκ των πραγμάτων αδύνατη, οι απουσίες αυτές δεν λαμβάνονται υπόψη στον χαρακτηρισμό φοίτησης. </a:t>
            </a:r>
          </a:p>
        </p:txBody>
      </p:sp>
    </p:spTree>
    <p:extLst>
      <p:ext uri="{BB962C8B-B14F-4D97-AF65-F5344CB8AC3E}">
        <p14:creationId xmlns:p14="http://schemas.microsoft.com/office/powerpoint/2010/main" val="3547588866"/>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328</TotalTime>
  <Words>1777</Words>
  <Application>Microsoft Office PowerPoint</Application>
  <PresentationFormat>Ευρεία οθόνη</PresentationFormat>
  <Paragraphs>100</Paragraphs>
  <Slides>27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Arial</vt:lpstr>
      <vt:lpstr>Calibri</vt:lpstr>
      <vt:lpstr>Century Gothic</vt:lpstr>
      <vt:lpstr>Comic Sans MS</vt:lpstr>
      <vt:lpstr>Wingdings 3</vt:lpstr>
      <vt:lpstr>Θρόισμα</vt:lpstr>
      <vt:lpstr>Επιστροφή στα μαθήματα</vt:lpstr>
      <vt:lpstr>1ον. ΜΑΘΗΜΑΤΑ Α΄ ΤΑΞΗΣ ΓΕ.Λ.</vt:lpstr>
      <vt:lpstr>Χαρακτηρισμός των διδασκομένων μαθημάτων</vt:lpstr>
      <vt:lpstr> Κλάδοι μαθημάτων </vt:lpstr>
      <vt:lpstr>Τράπεζα Θεμάτων Διαβαθμισμένης Δυσκολίας (Τ.Θ.Δ.Δ.).</vt:lpstr>
      <vt:lpstr>2ον .ΦΟΙΤΗΣΗ ΜΑΘΗΤΩΝ</vt:lpstr>
      <vt:lpstr>Παρουσίαση του PowerPoint</vt:lpstr>
      <vt:lpstr>Παρουσίαση του PowerPoint</vt:lpstr>
      <vt:lpstr>Παρουσίαση του PowerPoint</vt:lpstr>
      <vt:lpstr>Παρουσίαση του PowerPoint</vt:lpstr>
      <vt:lpstr>3ον. ΕΓΚΑΙΡΗ  ΠΡΟΣΕΛΕΥΣΗ  ΣΤΙΣ ΤΑΞΕΙΣ</vt:lpstr>
      <vt:lpstr>4ον Χρήση Κινητών Τηλεφώνων και Ηλεκτρονικών Συσκευών στις σχολικές μονάδες» </vt:lpstr>
      <vt:lpstr>5ον. ΚΑΠΝΙΣΜΑ</vt:lpstr>
      <vt:lpstr>Παρουσίαση του PowerPoint</vt:lpstr>
      <vt:lpstr>7ον. ΟΡΓΑΝΩΣΗ ΣΧΟΛΙΚΗΣ ΖΩΗΣ</vt:lpstr>
      <vt:lpstr>8ον . Σχετικά με τον covid-19</vt:lpstr>
      <vt:lpstr>Παρουσίαση του PowerPoint</vt:lpstr>
      <vt:lpstr>Παρουσίαση του PowerPoint</vt:lpstr>
      <vt:lpstr>Παρουσίαση του PowerPoint</vt:lpstr>
      <vt:lpstr>Πώς εισέρχονται οι μαθητές στην τάξη…  </vt:lpstr>
      <vt:lpstr>Αυτοδιαγνωστικός έλεγχος (self test) </vt:lpstr>
      <vt:lpstr>Παρουσίαση του PowerPoint</vt:lpstr>
      <vt:lpstr>Παρουσίαση του PowerPoint</vt:lpstr>
      <vt:lpstr>Παρουσίαση του PowerPoint</vt:lpstr>
      <vt:lpstr>Σημαντικότερο όλων!!! </vt:lpstr>
      <vt:lpstr>Σας θέλουμε χαρούμενους!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ΦΟΙΤΗΣΗ ΜΑΘΗΤΩΝ</dc:title>
  <dc:creator>Margarita</dc:creator>
  <cp:lastModifiedBy>Γραφείο</cp:lastModifiedBy>
  <cp:revision>33</cp:revision>
  <dcterms:created xsi:type="dcterms:W3CDTF">2021-09-14T15:43:32Z</dcterms:created>
  <dcterms:modified xsi:type="dcterms:W3CDTF">2021-09-20T06:30:46Z</dcterms:modified>
</cp:coreProperties>
</file>