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56" r:id="rId3"/>
    <p:sldId id="257" r:id="rId4"/>
    <p:sldId id="258" r:id="rId5"/>
    <p:sldId id="259" r:id="rId6"/>
    <p:sldId id="260" r:id="rId7"/>
    <p:sldId id="262" r:id="rId8"/>
    <p:sldId id="261" r:id="rId9"/>
    <p:sldId id="263" r:id="rId10"/>
    <p:sldId id="264" r:id="rId11"/>
    <p:sldId id="266" r:id="rId12"/>
    <p:sldId id="269" r:id="rId13"/>
    <p:sldId id="268" r:id="rId14"/>
    <p:sldId id="267"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C48EB-FEC8-4093-826D-06AFB473A2E5}" type="datetimeFigureOut">
              <a:rPr lang="el-GR" smtClean="0"/>
              <a:pPr/>
              <a:t>16/03/2022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BAC9B-1ECD-4031-A4E2-6B6A28F53F1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C1BAC9B-1ECD-4031-A4E2-6B6A28F53F1A}" type="slidenum">
              <a:rPr lang="el-GR" smtClean="0"/>
              <a:pPr/>
              <a:t>11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EC83E16-A1B2-4537-8DCB-89F4EEEA26FF}" type="datetimeFigureOut">
              <a:rPr lang="el-GR" smtClean="0"/>
              <a:pPr/>
              <a:t>16/03/2022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224D84F-7035-4527-828F-83C4E87209D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83E16-A1B2-4537-8DCB-89F4EEEA26FF}" type="datetimeFigureOut">
              <a:rPr lang="el-GR" smtClean="0"/>
              <a:pPr/>
              <a:t>16/03/2022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4D84F-7035-4527-828F-83C4E87209D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Ψηφιακός Πολίτης από... κούνια - Εκπαιδευτήρια Ε. Μαντουλίδη"/>
          <p:cNvPicPr>
            <a:picLocks noChangeAspect="1" noChangeArrowheads="1"/>
          </p:cNvPicPr>
          <p:nvPr/>
        </p:nvPicPr>
        <p:blipFill>
          <a:blip r:embed="rId2" cstate="print"/>
          <a:srcRect/>
          <a:stretch>
            <a:fillRect/>
          </a:stretch>
        </p:blipFill>
        <p:spPr bwMode="auto">
          <a:xfrm>
            <a:off x="571472" y="357166"/>
            <a:ext cx="8286808" cy="5786478"/>
          </a:xfrm>
          <a:prstGeom prst="rect">
            <a:avLst/>
          </a:prstGeom>
          <a:noFill/>
        </p:spPr>
      </p:pic>
      <p:sp>
        <p:nvSpPr>
          <p:cNvPr id="3" name="2 - Έλλειψη"/>
          <p:cNvSpPr/>
          <p:nvPr/>
        </p:nvSpPr>
        <p:spPr>
          <a:xfrm>
            <a:off x="285720" y="4857760"/>
            <a:ext cx="4786346" cy="1271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ΓΕΛ .ΣΙΔΗΡΟΚΑΣΤΡΟΥ</a:t>
            </a:r>
          </a:p>
          <a:p>
            <a:pPr algn="ctr"/>
            <a:r>
              <a:rPr lang="el-GR" dirty="0" smtClean="0"/>
              <a:t>ΤΑΞΗ  Α’ </a:t>
            </a:r>
            <a:endParaRPr lang="el-GR" dirty="0"/>
          </a:p>
        </p:txBody>
      </p:sp>
      <p:sp>
        <p:nvSpPr>
          <p:cNvPr id="5" name="4 - Έλλειψη"/>
          <p:cNvSpPr/>
          <p:nvPr/>
        </p:nvSpPr>
        <p:spPr>
          <a:xfrm>
            <a:off x="5500694" y="5643578"/>
            <a:ext cx="3643306" cy="1271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ΒΟΥΛΗ ΤΩΝ ΕΦΗΒΩΝ</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3714752"/>
            <a:ext cx="7715304" cy="923330"/>
          </a:xfrm>
          <a:prstGeom prst="rect">
            <a:avLst/>
          </a:prstGeom>
        </p:spPr>
        <p:txBody>
          <a:bodyPr wrap="square">
            <a:spAutoFit/>
          </a:bodyPr>
          <a:lstStyle/>
          <a:p>
            <a:r>
              <a:rPr lang="el-GR" b="1" dirty="0" smtClean="0">
                <a:solidFill>
                  <a:schemeClr val="tx2">
                    <a:lumMod val="60000"/>
                    <a:lumOff val="40000"/>
                  </a:schemeClr>
                </a:solidFill>
              </a:rPr>
              <a:t>Γι, αυτό χρειάζεται να γίνει ενημέρωση στους μαθητές και τις μαθήτριες για την ορθή χρήση του διαδικτύου προκειμένου να μην αντιμετωπίσουν προβλήματα</a:t>
            </a:r>
            <a:r>
              <a:rPr lang="el-GR" dirty="0" smtClean="0">
                <a:solidFill>
                  <a:schemeClr val="tx2">
                    <a:lumMod val="60000"/>
                    <a:lumOff val="40000"/>
                  </a:schemeClr>
                </a:solidFill>
              </a:rPr>
              <a:t>.</a:t>
            </a:r>
            <a:endParaRPr lang="el-GR" dirty="0">
              <a:solidFill>
                <a:schemeClr val="tx2">
                  <a:lumMod val="60000"/>
                  <a:lumOff val="40000"/>
                </a:schemeClr>
              </a:solidFill>
            </a:endParaRPr>
          </a:p>
        </p:txBody>
      </p:sp>
      <p:sp>
        <p:nvSpPr>
          <p:cNvPr id="19458" name="AutoShape 2" descr="Μερικά εύκολα βήματα για να βοηθήσετε το παιδί σας να γίνει Ψηφιακός 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60" name="AutoShape 4" descr="Μερικά εύκολα βήματα για να βοηθήσετε το παιδί σας να γίνει Ψηφιακός 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62" name="AutoShape 6" descr="Μερικά εύκολα βήματα για να βοηθήσετε το παιδί σας να γίνει Ψηφιακός 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464" name="Picture 8" descr="Μερικά εύκολα βήματα για να βοηθήσετε το παιδί σας να γίνει Ψηφιακός Π"/>
          <p:cNvPicPr>
            <a:picLocks noChangeAspect="1" noChangeArrowheads="1"/>
          </p:cNvPicPr>
          <p:nvPr/>
        </p:nvPicPr>
        <p:blipFill>
          <a:blip r:embed="rId2" cstate="print"/>
          <a:srcRect/>
          <a:stretch>
            <a:fillRect/>
          </a:stretch>
        </p:blipFill>
        <p:spPr bwMode="auto">
          <a:xfrm>
            <a:off x="785786" y="500042"/>
            <a:ext cx="7643866" cy="27146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3286125"/>
            <a:ext cx="9001156" cy="2862322"/>
          </a:xfrm>
          <a:prstGeom prst="rect">
            <a:avLst/>
          </a:prstGeom>
        </p:spPr>
        <p:txBody>
          <a:bodyPr wrap="square">
            <a:spAutoFit/>
          </a:bodyPr>
          <a:lstStyle/>
          <a:p>
            <a:r>
              <a:rPr lang="el-GR" b="1" dirty="0" smtClean="0">
                <a:solidFill>
                  <a:schemeClr val="tx2">
                    <a:lumMod val="60000"/>
                    <a:lumOff val="40000"/>
                  </a:schemeClr>
                </a:solidFill>
              </a:rPr>
              <a:t>Η </a:t>
            </a:r>
            <a:r>
              <a:rPr lang="el-GR" b="1" dirty="0">
                <a:solidFill>
                  <a:schemeClr val="tx2">
                    <a:lumMod val="60000"/>
                    <a:lumOff val="40000"/>
                  </a:schemeClr>
                </a:solidFill>
              </a:rPr>
              <a:t>Ψηφιακή Ιθαγένεια μπορεί να παρομοιαστεί με ένα πλαίσιο, με ένα φίλτρο κατά κάποιον τρόπο, το οποίο καθοδηγεί τον τρόπο με τον οποίο χρησιμοποιούμε την ψηφιακή τεχνολογία και συμπεριφερόμαστε στο διαδίκτυο. Αφορά τα πράγματα που πρέπει να γνωρίζουμε, να κάνουμε και να είμαστε, προκειμένου να χρησιμοποιούμε δημιουργικά και υπεύθυνα το διαδίκτυο, τα κινητά τηλέφωνα, τις εφαρμογές και άλλες συσκευές συνδεδεμένες με το διαδίκτυο, προκειμένου να επικοινωνούμε, να εξερευνούμε, να εργαζόμαστε, να μαθαίνουμε και να παίζουμε στο διαδίκτυο. Η ψηφιακή ιθαγένεια ορίζει τον τρόπο με τον οποίο έχουμε πρόσβαση και χρησιμοποιούμε τις ψηφιακές τεχνολογίες και τα δεδομένα, καθιστώντας ευκολότερο για εμάς να επωφεληθούμε από τις ευκαιρίες που μας προσφέρει ο ψηφιακός κόσμος και να αποφεύγουμε τις παγίδες. </a:t>
            </a:r>
          </a:p>
        </p:txBody>
      </p:sp>
      <p:sp>
        <p:nvSpPr>
          <p:cNvPr id="3" name="2 - Ορθογώνιο"/>
          <p:cNvSpPr/>
          <p:nvPr/>
        </p:nvSpPr>
        <p:spPr>
          <a:xfrm>
            <a:off x="3523283" y="0"/>
            <a:ext cx="2097434" cy="369332"/>
          </a:xfrm>
          <a:prstGeom prst="rect">
            <a:avLst/>
          </a:prstGeom>
        </p:spPr>
        <p:txBody>
          <a:bodyPr wrap="square">
            <a:spAutoFit/>
          </a:bodyPr>
          <a:lstStyle/>
          <a:p>
            <a:r>
              <a:rPr lang="el-GR" b="1" dirty="0" smtClean="0">
                <a:solidFill>
                  <a:schemeClr val="tx2">
                    <a:lumMod val="60000"/>
                    <a:lumOff val="40000"/>
                  </a:schemeClr>
                </a:solidFill>
              </a:rPr>
              <a:t>Ψηφιακή Ιθαγένεια</a:t>
            </a:r>
            <a:endParaRPr lang="el-GR" dirty="0">
              <a:solidFill>
                <a:schemeClr val="tx2">
                  <a:lumMod val="60000"/>
                  <a:lumOff val="40000"/>
                </a:schemeClr>
              </a:solidFill>
            </a:endParaRPr>
          </a:p>
        </p:txBody>
      </p:sp>
      <p:pic>
        <p:nvPicPr>
          <p:cNvPr id="26626" name="Picture 2" descr="Υπευθυνότητα των εφήβων στο διαδίκτυο - HappyKidsRadio.gr"/>
          <p:cNvPicPr>
            <a:picLocks noChangeAspect="1" noChangeArrowheads="1"/>
          </p:cNvPicPr>
          <p:nvPr/>
        </p:nvPicPr>
        <p:blipFill>
          <a:blip r:embed="rId3" cstate="print"/>
          <a:srcRect/>
          <a:stretch>
            <a:fillRect/>
          </a:stretch>
        </p:blipFill>
        <p:spPr bwMode="auto">
          <a:xfrm>
            <a:off x="714348" y="500042"/>
            <a:ext cx="7786742" cy="27860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42976" y="428604"/>
            <a:ext cx="7786742" cy="6186309"/>
          </a:xfrm>
          <a:prstGeom prst="rect">
            <a:avLst/>
          </a:prstGeom>
        </p:spPr>
        <p:txBody>
          <a:bodyPr wrap="square">
            <a:spAutoFit/>
          </a:bodyPr>
          <a:lstStyle/>
          <a:p>
            <a:r>
              <a:rPr lang="el-GR" b="1" dirty="0">
                <a:solidFill>
                  <a:schemeClr val="tx2">
                    <a:lumMod val="60000"/>
                    <a:lumOff val="40000"/>
                  </a:schemeClr>
                </a:solidFill>
              </a:rPr>
              <a:t>Απλές συμβουλές για να γίνει το παιδί ένας καλός ψηφιακός πολίτης</a:t>
            </a:r>
            <a:r>
              <a:rPr lang="el-GR" b="1" dirty="0" smtClean="0">
                <a:solidFill>
                  <a:schemeClr val="tx2">
                    <a:lumMod val="60000"/>
                    <a:lumOff val="40000"/>
                  </a:schemeClr>
                </a:solidFill>
              </a:rPr>
              <a:t>:</a:t>
            </a:r>
          </a:p>
          <a:p>
            <a:endParaRPr lang="el-GR" dirty="0">
              <a:solidFill>
                <a:schemeClr val="tx2">
                  <a:lumMod val="60000"/>
                  <a:lumOff val="40000"/>
                </a:schemeClr>
              </a:solidFill>
            </a:endParaRPr>
          </a:p>
          <a:p>
            <a:r>
              <a:rPr lang="el-GR" b="1" dirty="0" smtClean="0">
                <a:solidFill>
                  <a:schemeClr val="tx2">
                    <a:lumMod val="60000"/>
                    <a:lumOff val="40000"/>
                  </a:schemeClr>
                </a:solidFill>
              </a:rPr>
              <a:t>1.Να </a:t>
            </a:r>
            <a:r>
              <a:rPr lang="el-GR" b="1" dirty="0">
                <a:solidFill>
                  <a:schemeClr val="tx2">
                    <a:lumMod val="60000"/>
                    <a:lumOff val="40000"/>
                  </a:schemeClr>
                </a:solidFill>
              </a:rPr>
              <a:t>είναι ευγενικό  στο διαδίκτυο.</a:t>
            </a:r>
            <a:endParaRPr lang="el-GR" dirty="0">
              <a:solidFill>
                <a:schemeClr val="tx2">
                  <a:lumMod val="60000"/>
                  <a:lumOff val="40000"/>
                </a:schemeClr>
              </a:solidFill>
            </a:endParaRPr>
          </a:p>
          <a:p>
            <a:r>
              <a:rPr lang="el-GR" dirty="0">
                <a:solidFill>
                  <a:schemeClr val="tx2">
                    <a:lumMod val="60000"/>
                    <a:lumOff val="40000"/>
                  </a:schemeClr>
                </a:solidFill>
              </a:rPr>
              <a:t>    Μάθετε στο παιδί να συμπεριφέρεται στους άλλους στο διαδίκτυο όπως θα ήθελε να του συμπεριφέρονται και οι άλλοι. Οι ίδιοι κανόνες καλής συμπεριφορά που ισχύουν στην πραγματική ζωή ισχύουν και στο διαδίκτυο. Το παιδί θα πρέπει να συνειδητοποιήσει πως στο διαδίκτυο απέναντί του έχει ανθρώπους με συναισθήματα και θα πρέπει να προσέχει πολύ τον τρόπο που εκφράζεται.</a:t>
            </a:r>
          </a:p>
          <a:p>
            <a:r>
              <a:rPr lang="el-GR" b="1" dirty="0" smtClean="0">
                <a:solidFill>
                  <a:schemeClr val="tx2">
                    <a:lumMod val="60000"/>
                    <a:lumOff val="40000"/>
                  </a:schemeClr>
                </a:solidFill>
              </a:rPr>
              <a:t>2. Να </a:t>
            </a:r>
            <a:r>
              <a:rPr lang="el-GR" b="1" dirty="0">
                <a:solidFill>
                  <a:schemeClr val="tx2">
                    <a:lumMod val="60000"/>
                    <a:lumOff val="40000"/>
                  </a:schemeClr>
                </a:solidFill>
              </a:rPr>
              <a:t>σέβεται τα πνευματικά δικαιώματα και το </a:t>
            </a:r>
            <a:r>
              <a:rPr lang="el-GR" b="1" dirty="0" err="1">
                <a:solidFill>
                  <a:schemeClr val="tx2">
                    <a:lumMod val="60000"/>
                    <a:lumOff val="40000"/>
                  </a:schemeClr>
                </a:solidFill>
              </a:rPr>
              <a:t>fair</a:t>
            </a:r>
            <a:r>
              <a:rPr lang="el-GR" b="1" dirty="0">
                <a:solidFill>
                  <a:schemeClr val="tx2">
                    <a:lumMod val="60000"/>
                    <a:lumOff val="40000"/>
                  </a:schemeClr>
                </a:solidFill>
              </a:rPr>
              <a:t> </a:t>
            </a:r>
            <a:r>
              <a:rPr lang="el-GR" b="1" dirty="0" err="1">
                <a:solidFill>
                  <a:schemeClr val="tx2">
                    <a:lumMod val="60000"/>
                    <a:lumOff val="40000"/>
                  </a:schemeClr>
                </a:solidFill>
              </a:rPr>
              <a:t>play</a:t>
            </a:r>
            <a:r>
              <a:rPr lang="el-GR" b="1" dirty="0">
                <a:solidFill>
                  <a:schemeClr val="tx2">
                    <a:lumMod val="60000"/>
                    <a:lumOff val="40000"/>
                  </a:schemeClr>
                </a:solidFill>
              </a:rPr>
              <a:t>.</a:t>
            </a:r>
            <a:endParaRPr lang="el-GR" dirty="0">
              <a:solidFill>
                <a:schemeClr val="tx2">
                  <a:lumMod val="60000"/>
                  <a:lumOff val="40000"/>
                </a:schemeClr>
              </a:solidFill>
            </a:endParaRPr>
          </a:p>
          <a:p>
            <a:r>
              <a:rPr lang="el-GR" dirty="0">
                <a:solidFill>
                  <a:schemeClr val="tx2">
                    <a:lumMod val="60000"/>
                    <a:lumOff val="40000"/>
                  </a:schemeClr>
                </a:solidFill>
              </a:rPr>
              <a:t>H αλήθεια είναι ότι σήμερα είναι πιο εύκολο από ποτέ να αντιγράψει κανείς και να δημοσιεύσει περιεχόμενο. Μάθετε στο παιδί να σέβεται τη δουλειά άρα και τα πνευματικά δικαιώματα των δημιουργών. Αυτό σημαίνει ότι πρέπει να ελέγχει ποιος κατέχει το περιεχόμενο, να ζητάει άδεια για να το χρησιμοποιήσει ή να το αγοράσει αν είναι απαραίτητο.</a:t>
            </a:r>
          </a:p>
          <a:p>
            <a:r>
              <a:rPr lang="el-GR" b="1" dirty="0" smtClean="0">
                <a:solidFill>
                  <a:schemeClr val="tx2">
                    <a:lumMod val="60000"/>
                    <a:lumOff val="40000"/>
                  </a:schemeClr>
                </a:solidFill>
              </a:rPr>
              <a:t>3.Να </a:t>
            </a:r>
            <a:r>
              <a:rPr lang="el-GR" b="1" dirty="0">
                <a:solidFill>
                  <a:schemeClr val="tx2">
                    <a:lumMod val="60000"/>
                    <a:lumOff val="40000"/>
                  </a:schemeClr>
                </a:solidFill>
              </a:rPr>
              <a:t>προστατεύει το ψηφιακό του αποτύπωμα</a:t>
            </a:r>
            <a:endParaRPr lang="el-GR" dirty="0">
              <a:solidFill>
                <a:schemeClr val="tx2">
                  <a:lumMod val="60000"/>
                  <a:lumOff val="40000"/>
                </a:schemeClr>
              </a:solidFill>
            </a:endParaRPr>
          </a:p>
          <a:p>
            <a:r>
              <a:rPr lang="el-GR" dirty="0">
                <a:solidFill>
                  <a:schemeClr val="tx2">
                    <a:lumMod val="60000"/>
                    <a:lumOff val="40000"/>
                  </a:schemeClr>
                </a:solidFill>
              </a:rPr>
              <a:t>Με κάθε δημοσίευση στον ψηφιακό κόσμο δημιουργούμε ένα ψηφιακό αποτύπωμα. Μάθετε στο παιδί όταν δημοσιεύει ή κοινοποιεί περιεχόμενο στο διαδίκτυο να σκέφτεται τι εντύπωση θα </a:t>
            </a:r>
            <a:r>
              <a:rPr lang="el-GR" dirty="0" smtClean="0">
                <a:solidFill>
                  <a:schemeClr val="tx2">
                    <a:lumMod val="60000"/>
                    <a:lumOff val="40000"/>
                  </a:schemeClr>
                </a:solidFill>
              </a:rPr>
              <a:t>λάβουν </a:t>
            </a:r>
            <a:r>
              <a:rPr lang="el-GR" dirty="0">
                <a:solidFill>
                  <a:schemeClr val="tx2">
                    <a:lumMod val="60000"/>
                    <a:lumOff val="40000"/>
                  </a:schemeClr>
                </a:solidFill>
              </a:rPr>
              <a:t>για το </a:t>
            </a:r>
            <a:r>
              <a:rPr lang="el-GR" dirty="0" err="1">
                <a:solidFill>
                  <a:schemeClr val="tx2">
                    <a:lumMod val="60000"/>
                    <a:lumOff val="40000"/>
                  </a:schemeClr>
                </a:solidFill>
              </a:rPr>
              <a:t>ατομό</a:t>
            </a:r>
            <a:r>
              <a:rPr lang="el-GR" dirty="0">
                <a:solidFill>
                  <a:schemeClr val="tx2">
                    <a:lumMod val="60000"/>
                    <a:lumOff val="40000"/>
                  </a:schemeClr>
                </a:solidFill>
              </a:rPr>
              <a:t> του αυτοί  που θα το δουν.  Η λήψη μέτρων όπως ο έλεγχος του απορρήτου, η διαγραφή παλαιών λογαριασμών και η σκέψη πριν από την ανάρτηση μπορεί να το βοηθήσει </a:t>
            </a:r>
            <a:r>
              <a:rPr lang="el-GR" dirty="0" smtClean="0">
                <a:solidFill>
                  <a:schemeClr val="tx2">
                    <a:lumMod val="60000"/>
                    <a:lumOff val="40000"/>
                  </a:schemeClr>
                </a:solidFill>
              </a:rPr>
              <a:t>να τον </a:t>
            </a:r>
            <a:r>
              <a:rPr lang="el-GR" dirty="0">
                <a:solidFill>
                  <a:schemeClr val="tx2">
                    <a:lumMod val="60000"/>
                    <a:lumOff val="40000"/>
                  </a:schemeClr>
                </a:solidFill>
              </a:rPr>
              <a:t>διασφαλίσει ότι διαχειρίζεται σωστά τη διαδικτυακή του </a:t>
            </a:r>
            <a:r>
              <a:rPr lang="el-GR" dirty="0" smtClean="0">
                <a:solidFill>
                  <a:schemeClr val="tx2">
                    <a:lumMod val="60000"/>
                    <a:lumOff val="40000"/>
                  </a:schemeClr>
                </a:solidFill>
              </a:rPr>
              <a:t>φήμη.</a:t>
            </a:r>
            <a:endParaRPr lang="el-GR" dirty="0">
              <a:solidFill>
                <a:schemeClr val="tx2">
                  <a:lumMod val="60000"/>
                  <a:lumOff val="4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071538" y="0"/>
            <a:ext cx="7286676" cy="6740307"/>
          </a:xfrm>
          <a:prstGeom prst="rect">
            <a:avLst/>
          </a:prstGeom>
        </p:spPr>
        <p:txBody>
          <a:bodyPr wrap="square">
            <a:spAutoFit/>
          </a:bodyPr>
          <a:lstStyle/>
          <a:p>
            <a:r>
              <a:rPr lang="el-GR" b="1" dirty="0" smtClean="0">
                <a:solidFill>
                  <a:schemeClr val="tx2">
                    <a:lumMod val="60000"/>
                    <a:lumOff val="40000"/>
                  </a:schemeClr>
                </a:solidFill>
              </a:rPr>
              <a:t>4. Να </a:t>
            </a:r>
            <a:r>
              <a:rPr lang="el-GR" b="1" dirty="0">
                <a:solidFill>
                  <a:schemeClr val="tx2">
                    <a:lumMod val="60000"/>
                    <a:lumOff val="40000"/>
                  </a:schemeClr>
                </a:solidFill>
              </a:rPr>
              <a:t>προστατεύει την </a:t>
            </a:r>
            <a:r>
              <a:rPr lang="el-GR" b="1" dirty="0" err="1">
                <a:solidFill>
                  <a:schemeClr val="tx2">
                    <a:lumMod val="60000"/>
                    <a:lumOff val="40000"/>
                  </a:schemeClr>
                </a:solidFill>
              </a:rPr>
              <a:t>ιδιωτικότητά</a:t>
            </a:r>
            <a:r>
              <a:rPr lang="el-GR" b="1" dirty="0">
                <a:solidFill>
                  <a:schemeClr val="tx2">
                    <a:lumMod val="60000"/>
                    <a:lumOff val="40000"/>
                  </a:schemeClr>
                </a:solidFill>
              </a:rPr>
              <a:t> του.</a:t>
            </a:r>
            <a:endParaRPr lang="el-GR" dirty="0">
              <a:solidFill>
                <a:schemeClr val="tx2">
                  <a:lumMod val="60000"/>
                  <a:lumOff val="40000"/>
                </a:schemeClr>
              </a:solidFill>
            </a:endParaRPr>
          </a:p>
          <a:p>
            <a:r>
              <a:rPr lang="el-GR" dirty="0">
                <a:solidFill>
                  <a:schemeClr val="tx2">
                    <a:lumMod val="60000"/>
                    <a:lumOff val="40000"/>
                  </a:schemeClr>
                </a:solidFill>
              </a:rPr>
              <a:t>    Θα πρέπει να γίνει συνείδηση στο παιδί η προστασία των προσωπικών του στοιχείων.  Να αποφεύγει την ανάρτηση ευαίσθητων πληροφοριών, όπως τη διεύθυνση ή τον αριθμό τηλεφώνου του, να  χρησιμοποιεί ισχυρούς κωδικούς πρόσβασης και να ελέγχει τακτικά τις ρυθμίσεις απορρήτου στα κοινωνικά δίκτυα που χρησιμοποιεί έτσι ώστε να είναι βέβαιο ότι δεν μοιράζεται κάτι που δε θέλει να βλέπουν οι άλλοι, συμπεριλαμβανομένων προσωπικών πληροφοριών που θα μπορούσαν να χρησιμοποιηθούν από ξένους για να το αναγνωρίσουν.</a:t>
            </a:r>
          </a:p>
          <a:p>
            <a:r>
              <a:rPr lang="el-GR" b="1" dirty="0" smtClean="0">
                <a:solidFill>
                  <a:schemeClr val="tx2">
                    <a:lumMod val="60000"/>
                    <a:lumOff val="40000"/>
                  </a:schemeClr>
                </a:solidFill>
              </a:rPr>
              <a:t>5. Να </a:t>
            </a:r>
            <a:r>
              <a:rPr lang="el-GR" b="1" dirty="0">
                <a:solidFill>
                  <a:schemeClr val="tx2">
                    <a:lumMod val="60000"/>
                    <a:lumOff val="40000"/>
                  </a:schemeClr>
                </a:solidFill>
              </a:rPr>
              <a:t>αναλαμβάνει δράση</a:t>
            </a:r>
            <a:endParaRPr lang="el-GR" dirty="0">
              <a:solidFill>
                <a:schemeClr val="tx2">
                  <a:lumMod val="60000"/>
                  <a:lumOff val="40000"/>
                </a:schemeClr>
              </a:solidFill>
            </a:endParaRPr>
          </a:p>
          <a:p>
            <a:r>
              <a:rPr lang="el-GR" dirty="0">
                <a:solidFill>
                  <a:schemeClr val="tx2">
                    <a:lumMod val="60000"/>
                    <a:lumOff val="40000"/>
                  </a:schemeClr>
                </a:solidFill>
              </a:rPr>
              <a:t>    Το παιδί θα πρέπει να μάθει να αντιδρά σε οτιδήποτε του προκαλεί αναστάτωση/πρόβλημα στο διαδίκτυο. Ακριβώς όπως αναφέρει ένα ζήτημα στην πραγματική ζωή, θα πρέπει να αναφέρει προβλήματα, ακατάλληλο περιεχόμενο και καταχρηστική συμπεριφορά στο διαδίκτυο. Υπάρχουν σχετικά εργαλεία που πρέπει να τα γνωρίζει και κυρίως να τα χρησιμοποιεί αν χρειαστεί</a:t>
            </a:r>
          </a:p>
          <a:p>
            <a:r>
              <a:rPr lang="el-GR" b="1" dirty="0">
                <a:solidFill>
                  <a:schemeClr val="tx2">
                    <a:lumMod val="60000"/>
                    <a:lumOff val="40000"/>
                  </a:schemeClr>
                </a:solidFill>
              </a:rPr>
              <a:t>   </a:t>
            </a:r>
            <a:r>
              <a:rPr lang="el-GR" b="1" dirty="0" smtClean="0">
                <a:solidFill>
                  <a:schemeClr val="tx2">
                    <a:lumMod val="60000"/>
                    <a:lumOff val="40000"/>
                  </a:schemeClr>
                </a:solidFill>
              </a:rPr>
              <a:t>6.  </a:t>
            </a:r>
            <a:r>
              <a:rPr lang="el-GR" b="1" dirty="0">
                <a:solidFill>
                  <a:schemeClr val="tx2">
                    <a:lumMod val="60000"/>
                    <a:lumOff val="40000"/>
                  </a:schemeClr>
                </a:solidFill>
              </a:rPr>
              <a:t>Να μη διστάζει να αποσυνδέεται</a:t>
            </a:r>
            <a:endParaRPr lang="el-GR" dirty="0">
              <a:solidFill>
                <a:schemeClr val="tx2">
                  <a:lumMod val="60000"/>
                  <a:lumOff val="40000"/>
                </a:schemeClr>
              </a:solidFill>
            </a:endParaRPr>
          </a:p>
          <a:p>
            <a:r>
              <a:rPr lang="el-GR" dirty="0">
                <a:solidFill>
                  <a:schemeClr val="tx2">
                    <a:lumMod val="60000"/>
                    <a:lumOff val="40000"/>
                  </a:schemeClr>
                </a:solidFill>
              </a:rPr>
              <a:t>    Το να γνωρίζει πότε να παραμείνει συνδεδεμένο και πότε να απενεργοποιήσει τη συσκευή του αποτελεί μέρος του να είναι ένας καλός ψηφιακός πολίτης. Αν και η τεχνολογία μπορεί να είναι ένα καταπληκτικό εργαλείο για μάθηση, ανάπτυξη και δημιουργία κοινωνικών αλλαγών, μερικές φορές πρέπει να μάθει ότι η καλύτερη λύση είναι να αποσυνδεθεί.</a:t>
            </a:r>
          </a:p>
          <a:p>
            <a:r>
              <a:rPr lang="el-GR" dirty="0">
                <a:solidFill>
                  <a:schemeClr val="tx2">
                    <a:lumMod val="60000"/>
                    <a:lumOff val="40000"/>
                  </a:schemeClr>
                </a:solidFill>
              </a:rPr>
              <a:t/>
            </a:r>
            <a:br>
              <a:rPr lang="el-GR" dirty="0">
                <a:solidFill>
                  <a:schemeClr val="tx2">
                    <a:lumMod val="60000"/>
                    <a:lumOff val="40000"/>
                  </a:schemeClr>
                </a:solidFill>
              </a:rPr>
            </a:br>
            <a:endParaRPr lang="el-GR" dirty="0">
              <a:solidFill>
                <a:schemeClr val="tx2">
                  <a:lumMod val="60000"/>
                  <a:lumOff val="4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saferinternet4kids.gr/wp-content/uploads/2020/05/time-on-screens-paidiatric-724x1024.png"/>
          <p:cNvPicPr>
            <a:picLocks noChangeAspect="1" noChangeArrowheads="1"/>
          </p:cNvPicPr>
          <p:nvPr/>
        </p:nvPicPr>
        <p:blipFill>
          <a:blip r:embed="rId2" cstate="print"/>
          <a:srcRect/>
          <a:stretch>
            <a:fillRect/>
          </a:stretch>
        </p:blipFill>
        <p:spPr bwMode="auto">
          <a:xfrm>
            <a:off x="0" y="0"/>
            <a:ext cx="9144000" cy="65722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1"/>
            <a:ext cx="7643866" cy="1500174"/>
          </a:xfrm>
        </p:spPr>
        <p:txBody>
          <a:bodyPr>
            <a:normAutofit/>
          </a:bodyPr>
          <a:lstStyle/>
          <a:p>
            <a:r>
              <a:rPr lang="el-GR" b="1" dirty="0">
                <a:solidFill>
                  <a:schemeClr val="tx2">
                    <a:lumMod val="60000"/>
                    <a:lumOff val="40000"/>
                  </a:schemeClr>
                </a:solidFill>
              </a:rPr>
              <a:t>ΨΗΦΙΑΚΟΣ ΠΟΛΙΤΗΣ</a:t>
            </a:r>
          </a:p>
        </p:txBody>
      </p:sp>
      <p:sp>
        <p:nvSpPr>
          <p:cNvPr id="3" name="2 - Υπότιτλος"/>
          <p:cNvSpPr>
            <a:spLocks noGrp="1"/>
          </p:cNvSpPr>
          <p:nvPr>
            <p:ph type="subTitle" idx="1"/>
          </p:nvPr>
        </p:nvSpPr>
        <p:spPr>
          <a:xfrm>
            <a:off x="571472" y="4572008"/>
            <a:ext cx="8072494" cy="1181096"/>
          </a:xfrm>
        </p:spPr>
        <p:txBody>
          <a:bodyPr>
            <a:normAutofit fontScale="70000" lnSpcReduction="20000"/>
          </a:bodyPr>
          <a:lstStyle/>
          <a:p>
            <a:r>
              <a:rPr lang="el-GR" b="1" dirty="0" smtClean="0">
                <a:solidFill>
                  <a:schemeClr val="tx2">
                    <a:lumMod val="60000"/>
                    <a:lumOff val="40000"/>
                  </a:schemeClr>
                </a:solidFill>
              </a:rPr>
              <a:t>Η κοινωνία των πληροφοριών, ο ψηφιακός κόσμος, είναι παρών και, σύμφωνα με τον Ν. </a:t>
            </a:r>
            <a:r>
              <a:rPr lang="el-GR" b="1" dirty="0" err="1" smtClean="0">
                <a:solidFill>
                  <a:schemeClr val="tx2">
                    <a:lumMod val="60000"/>
                    <a:lumOff val="40000"/>
                  </a:schemeClr>
                </a:solidFill>
              </a:rPr>
              <a:t>Νεγρεπόντη</a:t>
            </a:r>
            <a:r>
              <a:rPr lang="el-GR" b="1" dirty="0" smtClean="0">
                <a:solidFill>
                  <a:schemeClr val="tx2">
                    <a:lumMod val="60000"/>
                    <a:lumOff val="40000"/>
                  </a:schemeClr>
                </a:solidFill>
              </a:rPr>
              <a:t>, θα επικρατήσει, διότι δεν υπάρχει κανένα όριο ταχύτητας στην κοινωνία των πληροφοριών</a:t>
            </a:r>
            <a:r>
              <a:rPr lang="el-GR" b="1" dirty="0" smtClean="0"/>
              <a:t>. </a:t>
            </a:r>
            <a:endParaRPr lang="el-GR" b="1" dirty="0"/>
          </a:p>
        </p:txBody>
      </p:sp>
      <p:pic>
        <p:nvPicPr>
          <p:cNvPr id="4" name="Picture 2" descr="ΕΝΟΤΗΤΕΣ - Ψηφιακός Πολίτης"/>
          <p:cNvPicPr>
            <a:picLocks noChangeAspect="1" noChangeArrowheads="1"/>
          </p:cNvPicPr>
          <p:nvPr/>
        </p:nvPicPr>
        <p:blipFill>
          <a:blip r:embed="rId2" cstate="print"/>
          <a:srcRect/>
          <a:stretch>
            <a:fillRect/>
          </a:stretch>
        </p:blipFill>
        <p:spPr bwMode="auto">
          <a:xfrm>
            <a:off x="2214546" y="1285860"/>
            <a:ext cx="3929090" cy="29289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8662" y="4286256"/>
            <a:ext cx="7429552" cy="1200329"/>
          </a:xfrm>
          <a:prstGeom prst="rect">
            <a:avLst/>
          </a:prstGeom>
        </p:spPr>
        <p:txBody>
          <a:bodyPr wrap="square">
            <a:spAutoFit/>
          </a:bodyPr>
          <a:lstStyle/>
          <a:p>
            <a:endParaRPr lang="el-GR" dirty="0" smtClean="0"/>
          </a:p>
          <a:p>
            <a:r>
              <a:rPr lang="el-GR" dirty="0" smtClean="0">
                <a:solidFill>
                  <a:schemeClr val="tx2">
                    <a:lumMod val="60000"/>
                    <a:lumOff val="40000"/>
                  </a:schemeClr>
                </a:solidFill>
              </a:rPr>
              <a:t> </a:t>
            </a:r>
            <a:r>
              <a:rPr lang="el-GR" b="1" dirty="0" smtClean="0">
                <a:solidFill>
                  <a:schemeClr val="tx2">
                    <a:lumMod val="60000"/>
                    <a:lumOff val="40000"/>
                  </a:schemeClr>
                </a:solidFill>
              </a:rPr>
              <a:t>Ο Μ. </a:t>
            </a:r>
            <a:r>
              <a:rPr lang="el-GR" b="1" dirty="0" err="1" smtClean="0">
                <a:solidFill>
                  <a:schemeClr val="tx2">
                    <a:lumMod val="60000"/>
                    <a:lumOff val="40000"/>
                  </a:schemeClr>
                </a:solidFill>
              </a:rPr>
              <a:t>Δερτούζος</a:t>
            </a:r>
            <a:r>
              <a:rPr lang="el-GR" b="1" dirty="0" smtClean="0">
                <a:solidFill>
                  <a:schemeClr val="tx2">
                    <a:lumMod val="60000"/>
                    <a:lumOff val="40000"/>
                  </a:schemeClr>
                </a:solidFill>
              </a:rPr>
              <a:t>, αναφέρει ότι:</a:t>
            </a:r>
          </a:p>
          <a:p>
            <a:endParaRPr lang="el-GR" b="1" dirty="0">
              <a:solidFill>
                <a:schemeClr val="tx2">
                  <a:lumMod val="60000"/>
                  <a:lumOff val="40000"/>
                </a:schemeClr>
              </a:solidFill>
            </a:endParaRPr>
          </a:p>
          <a:p>
            <a:r>
              <a:rPr lang="el-GR" b="1" dirty="0" smtClean="0">
                <a:solidFill>
                  <a:schemeClr val="tx2">
                    <a:lumMod val="60000"/>
                    <a:lumOff val="40000"/>
                  </a:schemeClr>
                </a:solidFill>
              </a:rPr>
              <a:t> «η τεχνολογία είναι εξίσου απεριόριστη με την ανθρώπινη φαντασία».</a:t>
            </a:r>
            <a:endParaRPr lang="el-GR" b="1" dirty="0">
              <a:solidFill>
                <a:schemeClr val="tx2">
                  <a:lumMod val="60000"/>
                  <a:lumOff val="40000"/>
                </a:schemeClr>
              </a:solidFill>
            </a:endParaRPr>
          </a:p>
        </p:txBody>
      </p:sp>
      <p:pic>
        <p:nvPicPr>
          <p:cNvPr id="4" name="Picture 2" descr="Ψηφιακός πολίτης | TechTeacher"/>
          <p:cNvPicPr>
            <a:picLocks noChangeAspect="1" noChangeArrowheads="1"/>
          </p:cNvPicPr>
          <p:nvPr/>
        </p:nvPicPr>
        <p:blipFill>
          <a:blip r:embed="rId2" cstate="print"/>
          <a:srcRect/>
          <a:stretch>
            <a:fillRect/>
          </a:stretch>
        </p:blipFill>
        <p:spPr bwMode="auto">
          <a:xfrm>
            <a:off x="0" y="0"/>
            <a:ext cx="9144000" cy="42148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5984" y="4071942"/>
            <a:ext cx="4572000" cy="1754326"/>
          </a:xfrm>
          <a:prstGeom prst="rect">
            <a:avLst/>
          </a:prstGeom>
        </p:spPr>
        <p:txBody>
          <a:bodyPr wrap="square">
            <a:spAutoFit/>
          </a:bodyPr>
          <a:lstStyle/>
          <a:p>
            <a:r>
              <a:rPr lang="el-GR" b="1" dirty="0" smtClean="0">
                <a:solidFill>
                  <a:schemeClr val="tx2">
                    <a:lumMod val="60000"/>
                    <a:lumOff val="40000"/>
                  </a:schemeClr>
                </a:solidFill>
              </a:rPr>
              <a:t>Η τεχνολογία των επικοινωνιών και πληροφοριών μπορεί να συμβάλλει στην μεγαλύτερη ελευθερία και δημοκρατία. Αλλά, η ίδια τεχνολογία μπορεί να χρησιμοποιηθεί και από τους εχθρούς της ελευθερίας και της δημοκρατίας.</a:t>
            </a:r>
            <a:endParaRPr lang="el-GR" b="1" dirty="0">
              <a:solidFill>
                <a:schemeClr val="tx2">
                  <a:lumMod val="60000"/>
                  <a:lumOff val="40000"/>
                </a:schemeClr>
              </a:solidFill>
            </a:endParaRPr>
          </a:p>
        </p:txBody>
      </p:sp>
      <p:sp>
        <p:nvSpPr>
          <p:cNvPr id="4098" name="AutoShape 2" descr="Δημοκρατία και ψηφιακός πολιτισμός | Liberal.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0" name="AutoShape 4" descr="Δημοκρατία και ψηφιακός πολιτισμό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2" name="AutoShape 6" descr="Δημοκρατία και ψηφιακός πολιτισμό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4" name="AutoShape 8" descr="Δημοκρατία και ψηφιακός πολιτισμό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6" name="AutoShape 10" descr="Ποια είναι τα χαρακτηριστικά του ψηφιακού πολίτη; - BORO από την ΑΝΝΑ  ΔΡΟΥΖΑ - bor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8" name="AutoShape 12" descr="Ποια είναι τα χαρακτηριστικά του ψηφιακού πολίτη; - BORO από την ΑΝΝΑ  ΔΡΟΥΖΑ - bor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10" name="AutoShape 14" descr="Ποια είναι τα χαρακτηριστικά του ψηφιακού πολίτη; - BORO από την ΑΝΝΑ  ΔΡΟΥΖΑ - bor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12" name="Picture 16" descr="O ψηφιακός μετασχηματισμός θέλει… χέρια – ΠΟΛΙΤΗΣ"/>
          <p:cNvPicPr>
            <a:picLocks noChangeAspect="1" noChangeArrowheads="1"/>
          </p:cNvPicPr>
          <p:nvPr/>
        </p:nvPicPr>
        <p:blipFill>
          <a:blip r:embed="rId2" cstate="print"/>
          <a:srcRect/>
          <a:stretch>
            <a:fillRect/>
          </a:stretch>
        </p:blipFill>
        <p:spPr bwMode="auto">
          <a:xfrm>
            <a:off x="0" y="0"/>
            <a:ext cx="8929718" cy="37147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3643313"/>
            <a:ext cx="4572000" cy="1754326"/>
          </a:xfrm>
          <a:prstGeom prst="rect">
            <a:avLst/>
          </a:prstGeom>
        </p:spPr>
        <p:txBody>
          <a:bodyPr wrap="square">
            <a:spAutoFit/>
          </a:bodyPr>
          <a:lstStyle/>
          <a:p>
            <a:r>
              <a:rPr lang="el-GR" b="1" dirty="0" smtClean="0">
                <a:solidFill>
                  <a:schemeClr val="tx2">
                    <a:lumMod val="60000"/>
                    <a:lumOff val="40000"/>
                  </a:schemeClr>
                </a:solidFill>
              </a:rPr>
              <a:t>Ο όγκος πληροφοριών που διακινείται στο διαδίκτυο είναι τεράστιος. Πραγματικός κατακλυσμός πληροφοριών. Η προσπάθεια για απελευθέρωση του ανθρώπου από τους περιορισμούς της πληροφορίας φαίνεται πως οδηγεί στην υποδούλωσή του</a:t>
            </a:r>
            <a:r>
              <a:rPr lang="el-GR" dirty="0" smtClean="0">
                <a:solidFill>
                  <a:schemeClr val="tx2">
                    <a:lumMod val="60000"/>
                    <a:lumOff val="40000"/>
                  </a:schemeClr>
                </a:solidFill>
              </a:rPr>
              <a:t>.</a:t>
            </a:r>
            <a:endParaRPr lang="el-GR" dirty="0">
              <a:solidFill>
                <a:schemeClr val="tx2">
                  <a:lumMod val="60000"/>
                  <a:lumOff val="40000"/>
                </a:schemeClr>
              </a:solidFill>
            </a:endParaRPr>
          </a:p>
        </p:txBody>
      </p:sp>
      <p:sp>
        <p:nvSpPr>
          <p:cNvPr id="3076" name="AutoShape 4" descr="Κυριάκος Πιερρακάκης: Ψηφιακός ανένδοτος στη γραφειοκρατία | Liberal.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8" name="AutoShape 6" descr="Κυριάκος Πιερρακάκης: Ψηφιακός ανένδοτος στη γραφειοκρατία | Liberal.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0" name="AutoShape 8" descr="Κυριάκος Πιερρακάκης: Ψηφιακός ανένδοτος στη γραφειοκρατία | Liberal.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2" name="AutoShape 10" descr="Κυριάκος Πιερρακάκης: Ψηφιακός ανένδοτος στη γραφειοκρατία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084" name="Picture 12" descr="My.gov.gr: Ο «ψηφιακός χαρτοφύλακας» των πολιτών | Η ΚΑΘΗΜΕΡΙΝΗ"/>
          <p:cNvPicPr>
            <a:picLocks noChangeAspect="1" noChangeArrowheads="1"/>
          </p:cNvPicPr>
          <p:nvPr/>
        </p:nvPicPr>
        <p:blipFill>
          <a:blip r:embed="rId2" cstate="print"/>
          <a:srcRect/>
          <a:stretch>
            <a:fillRect/>
          </a:stretch>
        </p:blipFill>
        <p:spPr bwMode="auto">
          <a:xfrm>
            <a:off x="155574" y="0"/>
            <a:ext cx="8131201" cy="30718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4214818"/>
            <a:ext cx="6858048" cy="1200329"/>
          </a:xfrm>
          <a:prstGeom prst="rect">
            <a:avLst/>
          </a:prstGeom>
        </p:spPr>
        <p:txBody>
          <a:bodyPr wrap="square">
            <a:spAutoFit/>
          </a:bodyPr>
          <a:lstStyle/>
          <a:p>
            <a:r>
              <a:rPr lang="el-GR" b="1" dirty="0" smtClean="0">
                <a:solidFill>
                  <a:schemeClr val="tx2">
                    <a:lumMod val="60000"/>
                    <a:lumOff val="40000"/>
                  </a:schemeClr>
                </a:solidFill>
              </a:rPr>
              <a:t>Ο ψηφιακός πολίτης της ηλεκτρονικής δημοκρατίας έχει πολλές δυνατότητες. Μπορεί να ψηφίζει από τα πιο μικρά ως τα πιο μεγάλα και μάλιστα από την πολυθρόνα του σπιτιού του. Είναι παρών μέσω διαδικτύου αλλά απών από την άμεση </a:t>
            </a:r>
            <a:r>
              <a:rPr lang="el-GR" b="1" dirty="0" err="1" smtClean="0">
                <a:solidFill>
                  <a:schemeClr val="tx2">
                    <a:lumMod val="60000"/>
                    <a:lumOff val="40000"/>
                  </a:schemeClr>
                </a:solidFill>
              </a:rPr>
              <a:t>επι</a:t>
            </a:r>
            <a:r>
              <a:rPr lang="el-GR" b="1" dirty="0" smtClean="0">
                <a:solidFill>
                  <a:schemeClr val="tx2">
                    <a:lumMod val="60000"/>
                    <a:lumOff val="40000"/>
                  </a:schemeClr>
                </a:solidFill>
              </a:rPr>
              <a:t>-κοινωνία</a:t>
            </a:r>
            <a:r>
              <a:rPr lang="el-GR" dirty="0" smtClean="0">
                <a:solidFill>
                  <a:schemeClr val="tx2">
                    <a:lumMod val="60000"/>
                    <a:lumOff val="40000"/>
                  </a:schemeClr>
                </a:solidFill>
              </a:rPr>
              <a:t>. </a:t>
            </a:r>
            <a:endParaRPr lang="el-GR" dirty="0">
              <a:solidFill>
                <a:schemeClr val="tx2">
                  <a:lumMod val="60000"/>
                  <a:lumOff val="40000"/>
                </a:schemeClr>
              </a:solidFill>
            </a:endParaRPr>
          </a:p>
        </p:txBody>
      </p:sp>
      <p:pic>
        <p:nvPicPr>
          <p:cNvPr id="2050" name="Picture 2" descr="Πώς θα Ψηφίσω από το Εξωτερικό | apodimoi.org"/>
          <p:cNvPicPr>
            <a:picLocks noChangeAspect="1" noChangeArrowheads="1"/>
          </p:cNvPicPr>
          <p:nvPr/>
        </p:nvPicPr>
        <p:blipFill>
          <a:blip r:embed="rId2" cstate="print"/>
          <a:srcRect/>
          <a:stretch>
            <a:fillRect/>
          </a:stretch>
        </p:blipFill>
        <p:spPr bwMode="auto">
          <a:xfrm>
            <a:off x="714348" y="214290"/>
            <a:ext cx="7572428" cy="3571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ΕΘΙΣΜΟΣ - ΑΠΟΞΕΝΩΣΗ: ΤΙ ΟΦΕΛΕΙ ΣΤΗΝ ΑΠΟΞΕΝΩΣΗ ΑΠΟ ΤΟΝ ΠΡΑΓΜΑΤΙΚΟ ΚΟΣΜΟ"/>
          <p:cNvPicPr>
            <a:picLocks noChangeAspect="1" noChangeArrowheads="1"/>
          </p:cNvPicPr>
          <p:nvPr/>
        </p:nvPicPr>
        <p:blipFill>
          <a:blip r:embed="rId2" cstate="print"/>
          <a:srcRect/>
          <a:stretch>
            <a:fillRect/>
          </a:stretch>
        </p:blipFill>
        <p:spPr bwMode="auto">
          <a:xfrm>
            <a:off x="0" y="0"/>
            <a:ext cx="9143999" cy="3357562"/>
          </a:xfrm>
          <a:prstGeom prst="rect">
            <a:avLst/>
          </a:prstGeom>
          <a:noFill/>
        </p:spPr>
      </p:pic>
      <p:sp>
        <p:nvSpPr>
          <p:cNvPr id="3" name="2 - Ορθογώνιο"/>
          <p:cNvSpPr/>
          <p:nvPr/>
        </p:nvSpPr>
        <p:spPr>
          <a:xfrm>
            <a:off x="428596" y="3929066"/>
            <a:ext cx="8286808" cy="1200329"/>
          </a:xfrm>
          <a:prstGeom prst="rect">
            <a:avLst/>
          </a:prstGeom>
        </p:spPr>
        <p:txBody>
          <a:bodyPr wrap="square">
            <a:spAutoFit/>
          </a:bodyPr>
          <a:lstStyle/>
          <a:p>
            <a:r>
              <a:rPr lang="el-GR" b="1" dirty="0" smtClean="0">
                <a:solidFill>
                  <a:schemeClr val="tx2">
                    <a:lumMod val="60000"/>
                    <a:lumOff val="40000"/>
                  </a:schemeClr>
                </a:solidFill>
              </a:rPr>
              <a:t>Και αυτή η εξ αποστάσεως συμμετοχή οδηγεί σε κοινωνική απομόνωση. Η αντίφαση είναι εμφανής: από τη μια μεριά το διαδίκτυο διευρύνει τα όρια του κόσμου, να με </a:t>
            </a:r>
          </a:p>
          <a:p>
            <a:r>
              <a:rPr lang="el-GR" b="1" dirty="0" smtClean="0">
                <a:solidFill>
                  <a:schemeClr val="tx2">
                    <a:lumMod val="60000"/>
                    <a:lumOff val="40000"/>
                  </a:schemeClr>
                </a:solidFill>
              </a:rPr>
              <a:t>ταξιδεύει παντού, στην άλλη άκρη του κόσμου, ενώ από την άλλη περιορίζει τα όρια του κόσμου, με καθηλώνει μπροστά στην οθόνη του ηλεκτρονικού υπολογιστή</a:t>
            </a:r>
            <a:r>
              <a:rPr lang="el-GR" b="1" dirty="0" smtClean="0"/>
              <a:t>.</a:t>
            </a:r>
            <a:endParaRPr lang="el-G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3643314"/>
            <a:ext cx="7358114" cy="2031325"/>
          </a:xfrm>
          <a:prstGeom prst="rect">
            <a:avLst/>
          </a:prstGeom>
        </p:spPr>
        <p:txBody>
          <a:bodyPr wrap="square">
            <a:spAutoFit/>
          </a:bodyPr>
          <a:lstStyle/>
          <a:p>
            <a:r>
              <a:rPr lang="el-GR" b="1" dirty="0" smtClean="0">
                <a:solidFill>
                  <a:schemeClr val="tx2">
                    <a:lumMod val="60000"/>
                    <a:lumOff val="40000"/>
                  </a:schemeClr>
                </a:solidFill>
              </a:rPr>
              <a:t>Από τις αρχές της δεκαετίας του 1990 η πολιτική και οι πολιτικοί εισέρχονται στο διαδίκτυο. Χρησιμοποιούν ένα επιπλέον μέσο επικοινωνίας. Δεδομένου ότι ο αριθμός των επισκεπτών στο διαδίκτυο αυξάνεται συνεχώς, η πολιτική και οι πολιτικοί συμμετέχουν σε αυτό. Και αυτό μάλλον σημαίνει πως όσο αυξάνεται η συμμετοχή στο διαδίκτυο, στην εικονική πραγματικότητα, τόσο μειώνεται η συμμετοχή στην πραγματικότητα. </a:t>
            </a:r>
            <a:endParaRPr lang="el-GR" b="1" dirty="0">
              <a:solidFill>
                <a:schemeClr val="tx2">
                  <a:lumMod val="60000"/>
                  <a:lumOff val="40000"/>
                </a:schemeClr>
              </a:solidFill>
            </a:endParaRPr>
          </a:p>
        </p:txBody>
      </p:sp>
      <p:sp>
        <p:nvSpPr>
          <p:cNvPr id="1026" name="AutoShape 2" descr="Ποια είναι τα χαρακτηριστικά του ψηφιακού πολίτη; - BORO από την ΑΝΝΑ  ΔΡΟΥΖΑ - boro.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Εικονική Πραγματικότητα – Συσκευές και τιμές | TechTeac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4" name="Picture 10" descr="νέος ψηφιακός πολίτης με πουκάμισο και σακάκι απόθεμα βίντεο - Βίντεο από :  204608479"/>
          <p:cNvPicPr>
            <a:picLocks noChangeAspect="1" noChangeArrowheads="1"/>
          </p:cNvPicPr>
          <p:nvPr/>
        </p:nvPicPr>
        <p:blipFill>
          <a:blip r:embed="rId2" cstate="print"/>
          <a:srcRect/>
          <a:stretch>
            <a:fillRect/>
          </a:stretch>
        </p:blipFill>
        <p:spPr bwMode="auto">
          <a:xfrm>
            <a:off x="2643174" y="357166"/>
            <a:ext cx="3810000" cy="292895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3500438"/>
            <a:ext cx="8358246" cy="2308324"/>
          </a:xfrm>
          <a:prstGeom prst="rect">
            <a:avLst/>
          </a:prstGeom>
        </p:spPr>
        <p:txBody>
          <a:bodyPr wrap="square">
            <a:spAutoFit/>
          </a:bodyPr>
          <a:lstStyle/>
          <a:p>
            <a:r>
              <a:rPr lang="el-GR" b="1" dirty="0" smtClean="0">
                <a:solidFill>
                  <a:schemeClr val="tx2">
                    <a:lumMod val="60000"/>
                    <a:lumOff val="40000"/>
                  </a:schemeClr>
                </a:solidFill>
              </a:rPr>
              <a:t>Οι συγκεντρώσεις των πολιτών και ο ζωντανός διάλογος μεταξύ τους μετατρέπεται σε συζητήσεις σε ηλεκτρονικά </a:t>
            </a:r>
            <a:r>
              <a:rPr lang="el-GR" b="1" dirty="0" err="1" smtClean="0">
                <a:solidFill>
                  <a:schemeClr val="tx2">
                    <a:lumMod val="60000"/>
                    <a:lumOff val="40000"/>
                  </a:schemeClr>
                </a:solidFill>
              </a:rPr>
              <a:t>forum</a:t>
            </a:r>
            <a:r>
              <a:rPr lang="el-GR" b="1" dirty="0" smtClean="0">
                <a:solidFill>
                  <a:schemeClr val="tx2">
                    <a:lumMod val="60000"/>
                    <a:lumOff val="40000"/>
                  </a:schemeClr>
                </a:solidFill>
              </a:rPr>
              <a:t>. Αυτό δεν σημαίνει ότι οι μετέχοντες σε ένα </a:t>
            </a:r>
            <a:r>
              <a:rPr lang="el-GR" b="1" dirty="0" err="1" smtClean="0">
                <a:solidFill>
                  <a:schemeClr val="tx2">
                    <a:lumMod val="60000"/>
                    <a:lumOff val="40000"/>
                  </a:schemeClr>
                </a:solidFill>
              </a:rPr>
              <a:t>forum</a:t>
            </a:r>
            <a:r>
              <a:rPr lang="el-GR" b="1" dirty="0" smtClean="0">
                <a:solidFill>
                  <a:schemeClr val="tx2">
                    <a:lumMod val="60000"/>
                    <a:lumOff val="40000"/>
                  </a:schemeClr>
                </a:solidFill>
              </a:rPr>
              <a:t> συζήτησης στο διαδίκτυο είναι ανώνυμοι, δεν έχουν ταυτότητα, δεν αφήνουν ίχνη μέσω των οποίων μπορούν να εντοπισθούν. Επίσης, συμμετοχή στο διαδίκτυο δεν σημαίνει συμμετοχή σε κάποια άλλη διάσταση, στην οποία δεν ισχύουν οι νόμοι της πολιτείας. Οι βρισιές, οι απειλές, η ανάρτηση φωτογραφιών χωρίς τη συγκατάθεση του εικονιζόμενου προσώπου κτλ. είναι πράξεις που διώκονται από τον νόμο. </a:t>
            </a:r>
            <a:endParaRPr lang="el-GR" b="1" dirty="0">
              <a:solidFill>
                <a:schemeClr val="tx2">
                  <a:lumMod val="60000"/>
                  <a:lumOff val="40000"/>
                </a:schemeClr>
              </a:solidFill>
            </a:endParaRPr>
          </a:p>
        </p:txBody>
      </p:sp>
      <p:pic>
        <p:nvPicPr>
          <p:cNvPr id="3" name="Picture 4" descr="Η ψηφιακή ζωή μας ως Αβαταρ | Η Εφημερίδα των Συντακτών"/>
          <p:cNvPicPr>
            <a:picLocks noChangeAspect="1" noChangeArrowheads="1"/>
          </p:cNvPicPr>
          <p:nvPr/>
        </p:nvPicPr>
        <p:blipFill>
          <a:blip r:embed="rId2" cstate="print"/>
          <a:srcRect/>
          <a:stretch>
            <a:fillRect/>
          </a:stretch>
        </p:blipFill>
        <p:spPr bwMode="auto">
          <a:xfrm>
            <a:off x="0" y="142852"/>
            <a:ext cx="9144000" cy="292893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568</Words>
  <Application>Microsoft Office PowerPoint</Application>
  <PresentationFormat>Προβολή στην οθόνη (4:3)</PresentationFormat>
  <Paragraphs>35</Paragraphs>
  <Slides>14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Διαφάνεια 1</vt:lpstr>
      <vt:lpstr>ΨΗΦΙΑΚΟΣ ΠΟΛΙΤΗΣ</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Windows User</dc:creator>
  <cp:lastModifiedBy>user</cp:lastModifiedBy>
  <cp:revision>5</cp:revision>
  <dcterms:created xsi:type="dcterms:W3CDTF">2022-03-11T17:38:47Z</dcterms:created>
  <dcterms:modified xsi:type="dcterms:W3CDTF">2022-03-16T10:21:39Z</dcterms:modified>
</cp:coreProperties>
</file>