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8" r:id="rId3"/>
    <p:sldId id="257" r:id="rId4"/>
    <p:sldId id="259" r:id="rId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0C452F-F8E6-4583-B782-432DCC5E8561}" v="2162" dt="2021-01-18T11:19:16.874"/>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1/18/2021</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462329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F4E5243-F52A-4D37-9694-EB26C6C31910}" type="datetimeFigureOut">
              <a:rPr lang="en-US" dirty="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054851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A77B6E1-634A-48DC-9E8B-D894023267EF}" type="datetimeFigureOut">
              <a:rPr lang="en-US" dirty="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411295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B2D3E9E-A95C-48F2-B4BF-A71542E0BE9A}" type="datetimeFigureOut">
              <a:rPr lang="en-US" dirty="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34114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954287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12952B5-7A2F-4CC8-B7CE-9234E21C2837}" type="datetimeFigureOut">
              <a:rPr lang="en-US" dirty="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90121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E1DA07A-9201-4B4B-BAF2-015AFA30F520}" type="datetimeFigureOut">
              <a:rPr lang="en-US" dirty="0"/>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10484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73D7E00A-486F-4252-8B1D-E32645521F49}" type="datetimeFigureOut">
              <a:rPr lang="en-US" dirty="0"/>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466773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650604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dirty="0"/>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76079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1/18/2021</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79648522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1/18/2021</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409271602"/>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l.wikipedia.org/wiki/%CE%91%CF%81%CF%87%CE%B1%CE%AF%CE%B1_%CE%91%CE%B8%CE%AE%CE%BD%CE%B1" TargetMode="External"/><Relationship Id="rId7" Type="http://schemas.openxmlformats.org/officeDocument/2006/relationships/hyperlink" Target="https://el.wikipedia.org/wiki/%CE%A0%CE%BF%CE%BB%CE%B9%CF%84%CE%B9%CF%83%CE%BC%CF%8C%CF%82" TargetMode="External"/><Relationship Id="rId2" Type="http://schemas.openxmlformats.org/officeDocument/2006/relationships/image" Target="../media/image1.jpeg"/><Relationship Id="rId1" Type="http://schemas.openxmlformats.org/officeDocument/2006/relationships/slideLayout" Target="../slideLayouts/slideLayout9.xml"/><Relationship Id="rId6" Type="http://schemas.openxmlformats.org/officeDocument/2006/relationships/hyperlink" Target="https://el.wikipedia.org/wiki/%CE%91%CF%81%CF%87%CE%B1%CE%AF%CE%B1_%CE%91%CE%AF%CE%B3%CF%85%CF%80%CF%84%CE%BF%CF%82" TargetMode="External"/><Relationship Id="rId5" Type="http://schemas.openxmlformats.org/officeDocument/2006/relationships/hyperlink" Target="https://el.wikipedia.org/w/index.php?title=%CE%95%CE%BE%CE%B7%CE%BA%CE%B5%CF%83%CF%84%CE%AF%CE%B4%CE%B7%CF%82&amp;action=edit&amp;redlink=1" TargetMode="External"/><Relationship Id="rId4" Type="http://schemas.openxmlformats.org/officeDocument/2006/relationships/hyperlink" Target="https://el.wikipedia.org/wiki/%CE%9A%CF%8C%CE%B4%CF%81%CE%BF%CF%82"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l.wikipedia.org/wiki/%CE%94%CE%B7%CE%BB%CE%B9%CE%B1%CE%BA%CE%AE_%CE%A3%CF%85%CE%BC%CE%BC%CE%B1%CF%87%CE%AF%CE%B1" TargetMode="External"/><Relationship Id="rId3" Type="http://schemas.openxmlformats.org/officeDocument/2006/relationships/hyperlink" Target="https://el.wikipedia.org/wiki/%CE%9C%CE%AE%CE%BB%CE%BF%CF%82" TargetMode="External"/><Relationship Id="rId7" Type="http://schemas.openxmlformats.org/officeDocument/2006/relationships/hyperlink" Target="https://el.wikipedia.org/wiki/416_%CF%80.%CE%A7." TargetMode="External"/><Relationship Id="rId2" Type="http://schemas.openxmlformats.org/officeDocument/2006/relationships/image" Target="../media/image2.jpeg"/><Relationship Id="rId1" Type="http://schemas.openxmlformats.org/officeDocument/2006/relationships/slideLayout" Target="../slideLayouts/slideLayout8.xml"/><Relationship Id="rId6" Type="http://schemas.openxmlformats.org/officeDocument/2006/relationships/hyperlink" Target="https://el.wikipedia.org/wiki/%CE%94%CE%AF%CE%BA%CE%B1%CE%B9%CE%BF" TargetMode="External"/><Relationship Id="rId5" Type="http://schemas.openxmlformats.org/officeDocument/2006/relationships/hyperlink" Target="https://el.wikipedia.org/wiki/%CE%94%CE%B9%CE%AC%CE%BB%CE%BF%CE%B3%CE%BF%CF%82_%CE%91%CE%B8%CE%B7%CE%BD%CE%B1%CE%AF%CF%89%CE%BD-%CE%9C%CE%B7%CE%BB%CE%AF%CF%89%CE%BD#cite_note-1" TargetMode="External"/><Relationship Id="rId4" Type="http://schemas.openxmlformats.org/officeDocument/2006/relationships/hyperlink" Target="https://el.wikipedia.org/wiki/%CE%A0%CE%B5%CE%BB%CE%BF%CF%80%CE%BF%CE%BD%CE%BD%CE%B7%CF%83%CE%B9%CE%B1%CE%BA%CF%8C%CF%82_%CE%A0%CF%8C%CE%BB%CE%B5%CE%BC%CE%BF%CF%82" TargetMode="External"/><Relationship Id="rId9" Type="http://schemas.openxmlformats.org/officeDocument/2006/relationships/hyperlink" Target="https://el.wikipedia.org/wiki/%CE%91%CF%81%CF%87%CE%B1%CE%AF%CE%B1_%CE%A3%CF%80%CE%AC%CF%81%CF%84%CE%B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184370" y="281421"/>
            <a:ext cx="7813911" cy="1430741"/>
          </a:xfrm>
        </p:spPr>
        <p:txBody>
          <a:bodyPr>
            <a:normAutofit/>
          </a:bodyPr>
          <a:lstStyle/>
          <a:p>
            <a:pPr algn="ctr"/>
            <a:r>
              <a:rPr lang="el-GR" sz="7000" b="1" dirty="0">
                <a:cs typeface="Calibri Light"/>
              </a:rPr>
              <a:t>Σόλων ο Αθηναίος</a:t>
            </a:r>
            <a:br>
              <a:rPr lang="el-GR" sz="7000" b="1" dirty="0">
                <a:cs typeface="Calibri Light"/>
              </a:rPr>
            </a:br>
            <a:r>
              <a:rPr lang="el-GR" sz="2800" b="1" dirty="0">
                <a:ea typeface="+mj-lt"/>
                <a:cs typeface="+mj-lt"/>
              </a:rPr>
              <a:t>Και η στάση των Αθηναίων</a:t>
            </a:r>
            <a:endParaRPr lang="el-GR" sz="2800" dirty="0">
              <a:ea typeface="+mj-lt"/>
              <a:cs typeface="+mj-lt"/>
            </a:endParaRPr>
          </a:p>
        </p:txBody>
      </p:sp>
      <p:sp>
        <p:nvSpPr>
          <p:cNvPr id="3" name="Υπότιτλος 2"/>
          <p:cNvSpPr>
            <a:spLocks noGrp="1"/>
          </p:cNvSpPr>
          <p:nvPr>
            <p:ph type="subTitle" idx="1"/>
          </p:nvPr>
        </p:nvSpPr>
        <p:spPr>
          <a:xfrm>
            <a:off x="223960" y="2444041"/>
            <a:ext cx="9637633" cy="3147172"/>
          </a:xfrm>
        </p:spPr>
        <p:txBody>
          <a:bodyPr vert="horz" lIns="91440" tIns="45720" rIns="91440" bIns="45720" rtlCol="0" anchor="t">
            <a:normAutofit fontScale="92500" lnSpcReduction="20000"/>
          </a:bodyPr>
          <a:lstStyle/>
          <a:p>
            <a:r>
              <a:rPr lang="el-GR" sz="2800" b="1" dirty="0">
                <a:cs typeface="Calibri"/>
              </a:rPr>
              <a:t>Μαθητές:</a:t>
            </a:r>
          </a:p>
          <a:p>
            <a:r>
              <a:rPr lang="el-GR" sz="2800" i="1" dirty="0">
                <a:cs typeface="Calibri"/>
              </a:rPr>
              <a:t>Κοσμάς Φιλιππίδης</a:t>
            </a:r>
          </a:p>
          <a:p>
            <a:r>
              <a:rPr lang="el-GR" sz="2800" i="1" dirty="0">
                <a:cs typeface="Calibri"/>
              </a:rPr>
              <a:t>Μάρκος </a:t>
            </a:r>
            <a:r>
              <a:rPr lang="el-GR" sz="2800" i="1" dirty="0" err="1">
                <a:cs typeface="Calibri"/>
              </a:rPr>
              <a:t>Τσίντσιος</a:t>
            </a:r>
            <a:endParaRPr lang="el-GR" sz="2800" i="1" dirty="0">
              <a:cs typeface="Calibri"/>
            </a:endParaRPr>
          </a:p>
          <a:p>
            <a:r>
              <a:rPr lang="el-GR" sz="2800" i="1" dirty="0">
                <a:cs typeface="Calibri"/>
              </a:rPr>
              <a:t>Νίκος </a:t>
            </a:r>
            <a:r>
              <a:rPr lang="el-GR" sz="2800" i="1" dirty="0" err="1">
                <a:cs typeface="Calibri"/>
              </a:rPr>
              <a:t>Μπίλιου</a:t>
            </a:r>
            <a:endParaRPr lang="el-GR" sz="2800" i="1" dirty="0">
              <a:cs typeface="Calibri"/>
            </a:endParaRPr>
          </a:p>
          <a:p>
            <a:r>
              <a:rPr lang="el-GR" sz="2800" i="1" dirty="0">
                <a:cs typeface="Calibri Light"/>
              </a:rPr>
              <a:t>Χρήστος </a:t>
            </a:r>
            <a:r>
              <a:rPr lang="el-GR" sz="2800" i="1" dirty="0" err="1">
                <a:cs typeface="Calibri Light"/>
              </a:rPr>
              <a:t>Σαββήδης</a:t>
            </a:r>
            <a:endParaRPr lang="el-GR" sz="2800" i="1" dirty="0">
              <a:cs typeface="Calibri Light"/>
            </a:endParaRPr>
          </a:p>
          <a:p>
            <a:r>
              <a:rPr lang="el-GR" sz="2800" i="1" dirty="0">
                <a:cs typeface="Calibri Light"/>
              </a:rPr>
              <a:t>Ιωάννης </a:t>
            </a:r>
            <a:r>
              <a:rPr lang="el-GR" sz="2800" i="1" dirty="0" err="1">
                <a:cs typeface="Calibri Light"/>
              </a:rPr>
              <a:t>Λουκέρης</a:t>
            </a:r>
          </a:p>
          <a:p>
            <a:r>
              <a:rPr lang="el-GR" sz="2800" i="1" dirty="0" err="1">
                <a:cs typeface="Calibri Light"/>
              </a:rPr>
              <a:t>Σφέτκος</a:t>
            </a:r>
            <a:r>
              <a:rPr lang="el-GR" sz="2800" i="1" dirty="0">
                <a:cs typeface="Calibri Light" panose="020F0302020204030204"/>
              </a:rPr>
              <a:t> Δημήτρης</a:t>
            </a:r>
          </a:p>
          <a:p>
            <a:endParaRPr lang="el-GR" sz="2800" dirty="0">
              <a:cs typeface="Calibri Light" panose="020F0302020204030204"/>
            </a:endParaRPr>
          </a:p>
          <a:p>
            <a:endParaRPr lang="el-GR" b="1" dirty="0">
              <a:cs typeface="Calibri"/>
            </a:endParaRPr>
          </a:p>
        </p:txBody>
      </p:sp>
    </p:spTree>
    <p:extLst>
      <p:ext uri="{BB962C8B-B14F-4D97-AF65-F5344CB8AC3E}">
        <p14:creationId xmlns:p14="http://schemas.microsoft.com/office/powerpoint/2010/main" val="2325122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C42C9A-7F0C-4903-832B-EA54D042C229}"/>
              </a:ext>
            </a:extLst>
          </p:cNvPr>
          <p:cNvSpPr>
            <a:spLocks noGrp="1"/>
          </p:cNvSpPr>
          <p:nvPr>
            <p:ph type="title"/>
          </p:nvPr>
        </p:nvSpPr>
        <p:spPr>
          <a:xfrm>
            <a:off x="376269" y="482727"/>
            <a:ext cx="8130836" cy="783880"/>
          </a:xfrm>
        </p:spPr>
        <p:txBody>
          <a:bodyPr/>
          <a:lstStyle/>
          <a:p>
            <a:pPr algn="ctr"/>
            <a:r>
              <a:rPr lang="el-GR" b="1" dirty="0">
                <a:cs typeface="Calibri Light"/>
              </a:rPr>
              <a:t>Η βιογραφία του Σόλωνα και το έργο του</a:t>
            </a:r>
            <a:endParaRPr lang="el-GR"/>
          </a:p>
        </p:txBody>
      </p:sp>
      <p:pic>
        <p:nvPicPr>
          <p:cNvPr id="5" name="Εικόνα 5" descr="Εικόνα που περιέχει φωτογραφία, κτίριο, άνδρας, αναζήτηση&#10;&#10;Περιγραφή που δημιουργήθηκε αυτόματα">
            <a:extLst>
              <a:ext uri="{FF2B5EF4-FFF2-40B4-BE49-F238E27FC236}">
                <a16:creationId xmlns:a16="http://schemas.microsoft.com/office/drawing/2014/main" id="{A5B62639-9D19-46CA-B1D0-1CE218DDE468}"/>
              </a:ext>
            </a:extLst>
          </p:cNvPr>
          <p:cNvPicPr>
            <a:picLocks noGrp="1" noChangeAspect="1"/>
          </p:cNvPicPr>
          <p:nvPr>
            <p:ph type="pic" idx="1"/>
          </p:nvPr>
        </p:nvPicPr>
        <p:blipFill rotWithShape="1">
          <a:blip r:embed="rId2"/>
          <a:srcRect t="16267" b="16267"/>
          <a:stretch/>
        </p:blipFill>
        <p:spPr>
          <a:xfrm>
            <a:off x="8507436" y="579745"/>
            <a:ext cx="3365500" cy="3125289"/>
          </a:xfrm>
        </p:spPr>
      </p:pic>
      <p:sp>
        <p:nvSpPr>
          <p:cNvPr id="4" name="Θέση κειμένου 3">
            <a:extLst>
              <a:ext uri="{FF2B5EF4-FFF2-40B4-BE49-F238E27FC236}">
                <a16:creationId xmlns:a16="http://schemas.microsoft.com/office/drawing/2014/main" id="{06186D1C-DA8D-49C2-AF40-A14CA08E5EBE}"/>
              </a:ext>
            </a:extLst>
          </p:cNvPr>
          <p:cNvSpPr>
            <a:spLocks noGrp="1"/>
          </p:cNvSpPr>
          <p:nvPr>
            <p:ph type="body" sz="half" idx="2"/>
          </p:nvPr>
        </p:nvSpPr>
        <p:spPr>
          <a:xfrm>
            <a:off x="244477" y="1405975"/>
            <a:ext cx="8262627" cy="5173637"/>
          </a:xfrm>
        </p:spPr>
        <p:txBody>
          <a:bodyPr vert="horz" lIns="91440" tIns="45720" rIns="91440" bIns="45720" rtlCol="0" anchor="t">
            <a:normAutofit/>
          </a:bodyPr>
          <a:lstStyle/>
          <a:p>
            <a:r>
              <a:rPr lang="el-GR" sz="2000" dirty="0">
                <a:ea typeface="+mn-lt"/>
                <a:cs typeface="+mn-lt"/>
              </a:rPr>
              <a:t>Άνηκε σε πλούσια και αριστοκρατική οικογένεια, που απέδιδε την καταγωγή της στη γενιά του μυθικού βασιλιά της </a:t>
            </a:r>
            <a:r>
              <a:rPr lang="el-GR" sz="2000" dirty="0">
                <a:ea typeface="+mn-lt"/>
                <a:cs typeface="+mn-lt"/>
                <a:hlinkClick r:id="rId3"/>
              </a:rPr>
              <a:t>Αθήνας</a:t>
            </a:r>
            <a:r>
              <a:rPr lang="el-GR" sz="2000" dirty="0">
                <a:ea typeface="+mn-lt"/>
                <a:cs typeface="+mn-lt"/>
              </a:rPr>
              <a:t> </a:t>
            </a:r>
            <a:r>
              <a:rPr lang="el-GR" sz="2000" dirty="0">
                <a:ea typeface="+mn-lt"/>
                <a:cs typeface="+mn-lt"/>
                <a:hlinkClick r:id="rId4"/>
              </a:rPr>
              <a:t>Κόδρου</a:t>
            </a:r>
            <a:r>
              <a:rPr lang="el-GR" sz="2000" dirty="0">
                <a:ea typeface="+mn-lt"/>
                <a:cs typeface="+mn-lt"/>
              </a:rPr>
              <a:t>. Ο πατέρας του ονομαζόταν </a:t>
            </a:r>
            <a:r>
              <a:rPr lang="el-GR" sz="2000" dirty="0">
                <a:ea typeface="+mn-lt"/>
                <a:cs typeface="+mn-lt"/>
                <a:hlinkClick r:id="rId5"/>
              </a:rPr>
              <a:t>Εξηκεστίδης</a:t>
            </a:r>
            <a:r>
              <a:rPr lang="el-GR" sz="2000" dirty="0">
                <a:ea typeface="+mn-lt"/>
                <a:cs typeface="+mn-lt"/>
              </a:rPr>
              <a:t>, ο οποίος καταγόταν από το γένος των </a:t>
            </a:r>
            <a:r>
              <a:rPr lang="el-GR" sz="2000" dirty="0" err="1">
                <a:ea typeface="+mn-lt"/>
                <a:cs typeface="+mn-lt"/>
              </a:rPr>
              <a:t>Μεντίδων</a:t>
            </a:r>
            <a:r>
              <a:rPr lang="el-GR" sz="2000" dirty="0">
                <a:ea typeface="+mn-lt"/>
                <a:cs typeface="+mn-lt"/>
              </a:rPr>
              <a:t>, όπου άνηκε και ο τελευταίος βασιλιάς της Αθήνας Κόδρος. Ο πατέρας του φρόντισε για την εκπαίδευση και ανατροφή του γιου του. Μολονότι η γενιά του Σόλωνος, ήταν αρχοντική, η οικογένειά του δεν ήταν πλούσια. Έτσι ο Σόλων αναγκάστηκε να ακολουθήσει τον πατέρα του στο επάγγελμα του εμπόρου, που του έδωσε την ευκαιρία να ταξιδέψει σε πολλά μέρη και να αποκομίσει γνώσεις και σοφία εκτός από πλούτο. Όταν ο Σόλων έχασε την περιουσία του, στράφηκε προς το εμπόριο και ταξίδεψε στην </a:t>
            </a:r>
            <a:r>
              <a:rPr lang="el-GR" sz="2000" dirty="0">
                <a:ea typeface="+mn-lt"/>
                <a:cs typeface="+mn-lt"/>
                <a:hlinkClick r:id="rId6"/>
              </a:rPr>
              <a:t>Αίγυπτο</a:t>
            </a:r>
            <a:r>
              <a:rPr lang="el-GR" sz="2000" dirty="0">
                <a:ea typeface="+mn-lt"/>
                <a:cs typeface="+mn-lt"/>
              </a:rPr>
              <a:t> και τη Μικρά Ασία. Επωφελούμενος από τα ταξίδια του αυτά μελέτησε ξένους </a:t>
            </a:r>
            <a:r>
              <a:rPr lang="el-GR" sz="2000" dirty="0">
                <a:ea typeface="+mn-lt"/>
                <a:cs typeface="+mn-lt"/>
                <a:hlinkClick r:id="rId7"/>
              </a:rPr>
              <a:t>πολιτισμούς</a:t>
            </a:r>
            <a:r>
              <a:rPr lang="el-GR" sz="2000" dirty="0">
                <a:ea typeface="+mn-lt"/>
                <a:cs typeface="+mn-lt"/>
              </a:rPr>
              <a:t> και νόμους, καθώς και τον πολιτικοοικονομικό βίο των άλλων χωρών. Τα εφόδια που απέκτησε τα χρησιμοποίησε αποτελεσματικά για την κοινωνική και οικονομική ανόρθωση της πατρίδας του και έτσι κατόρθωσε να αναδειχτεί στο σπουδαιότερο άνδρα της εποχής του. Ωστόσο ο Σόλων δεν ήταν μόνο έμπορος, ήταν και ποιητής. Κατά τον Διογένη τον Λαέρτιο η ποιητική παραγωγή του Σόλωνος ανερχόταν σε 4.000 στίχους, εκ των οποίων έχουν διασωθεί γύρω στους 300.</a:t>
            </a:r>
            <a:endParaRPr lang="el-GR" sz="2000">
              <a:cs typeface="Calibri Light"/>
            </a:endParaRPr>
          </a:p>
        </p:txBody>
      </p:sp>
      <p:sp>
        <p:nvSpPr>
          <p:cNvPr id="9" name="TextBox 8">
            <a:extLst>
              <a:ext uri="{FF2B5EF4-FFF2-40B4-BE49-F238E27FC236}">
                <a16:creationId xmlns:a16="http://schemas.microsoft.com/office/drawing/2014/main" id="{F074D431-7C3F-4D5A-AB7A-41126C095176}"/>
              </a:ext>
            </a:extLst>
          </p:cNvPr>
          <p:cNvSpPr txBox="1"/>
          <p:nvPr/>
        </p:nvSpPr>
        <p:spPr>
          <a:xfrm>
            <a:off x="8511653" y="3803176"/>
            <a:ext cx="336872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latin typeface="Arial"/>
                <a:cs typeface="Arial"/>
              </a:rPr>
              <a:t>Γέννηση</a:t>
            </a:r>
            <a:r>
              <a:rPr lang="en-US" b="1" dirty="0">
                <a:latin typeface="Arial"/>
                <a:cs typeface="Arial"/>
              </a:rPr>
              <a:t>:  638 π.Χ </a:t>
            </a:r>
            <a:r>
              <a:rPr lang="en-US" b="1" dirty="0" err="1">
                <a:latin typeface="Arial"/>
                <a:cs typeface="Arial"/>
              </a:rPr>
              <a:t>Αθήν</a:t>
            </a:r>
            <a:r>
              <a:rPr lang="en-US" b="1" dirty="0">
                <a:latin typeface="Arial"/>
                <a:cs typeface="Arial"/>
              </a:rPr>
              <a:t>α</a:t>
            </a:r>
            <a:endParaRPr lang="en-US" dirty="0"/>
          </a:p>
        </p:txBody>
      </p:sp>
      <p:sp>
        <p:nvSpPr>
          <p:cNvPr id="10" name="TextBox 9">
            <a:extLst>
              <a:ext uri="{FF2B5EF4-FFF2-40B4-BE49-F238E27FC236}">
                <a16:creationId xmlns:a16="http://schemas.microsoft.com/office/drawing/2014/main" id="{3BA664F8-7FBE-4119-A973-6DE007559292}"/>
              </a:ext>
            </a:extLst>
          </p:cNvPr>
          <p:cNvSpPr txBox="1"/>
          <p:nvPr/>
        </p:nvSpPr>
        <p:spPr>
          <a:xfrm>
            <a:off x="8511654" y="4314967"/>
            <a:ext cx="29820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latin typeface="Arial"/>
                <a:cs typeface="Arial"/>
              </a:rPr>
              <a:t>Θάν</a:t>
            </a:r>
            <a:r>
              <a:rPr lang="en-US" b="1" dirty="0">
                <a:latin typeface="Arial"/>
                <a:cs typeface="Arial"/>
              </a:rPr>
              <a:t>α</a:t>
            </a:r>
            <a:r>
              <a:rPr lang="en-US" b="1" dirty="0" err="1">
                <a:latin typeface="Arial"/>
                <a:cs typeface="Arial"/>
              </a:rPr>
              <a:t>τος</a:t>
            </a:r>
            <a:r>
              <a:rPr lang="en-US" b="1" dirty="0">
                <a:latin typeface="Arial"/>
                <a:cs typeface="Arial"/>
              </a:rPr>
              <a:t>:  559 π,Χ </a:t>
            </a:r>
            <a:r>
              <a:rPr lang="en-US" b="1" dirty="0" err="1">
                <a:latin typeface="Arial"/>
                <a:cs typeface="Arial"/>
              </a:rPr>
              <a:t>Αθήν</a:t>
            </a:r>
            <a:r>
              <a:rPr lang="en-US" b="1" dirty="0">
                <a:latin typeface="Arial"/>
                <a:cs typeface="Arial"/>
              </a:rPr>
              <a:t>α</a:t>
            </a:r>
            <a:endParaRPr lang="en-US" dirty="0"/>
          </a:p>
        </p:txBody>
      </p:sp>
      <p:sp>
        <p:nvSpPr>
          <p:cNvPr id="11" name="TextBox 10">
            <a:extLst>
              <a:ext uri="{FF2B5EF4-FFF2-40B4-BE49-F238E27FC236}">
                <a16:creationId xmlns:a16="http://schemas.microsoft.com/office/drawing/2014/main" id="{BD2707DD-AB26-4064-8533-6EE4A196EBD2}"/>
              </a:ext>
            </a:extLst>
          </p:cNvPr>
          <p:cNvSpPr txBox="1"/>
          <p:nvPr/>
        </p:nvSpPr>
        <p:spPr>
          <a:xfrm>
            <a:off x="8511654" y="478126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latin typeface="Arial"/>
                <a:cs typeface="Arial"/>
              </a:rPr>
              <a:t>Εθνικότητ</a:t>
            </a:r>
            <a:r>
              <a:rPr lang="en-US" b="1" dirty="0">
                <a:latin typeface="Arial"/>
                <a:cs typeface="Arial"/>
              </a:rPr>
              <a:t>α:  </a:t>
            </a:r>
            <a:r>
              <a:rPr lang="en-US" b="1" dirty="0" err="1">
                <a:latin typeface="Arial"/>
                <a:cs typeface="Arial"/>
              </a:rPr>
              <a:t>Έλληνες</a:t>
            </a:r>
            <a:endParaRPr lang="en-US" dirty="0" err="1"/>
          </a:p>
        </p:txBody>
      </p:sp>
      <p:sp>
        <p:nvSpPr>
          <p:cNvPr id="12" name="TextBox 11">
            <a:extLst>
              <a:ext uri="{FF2B5EF4-FFF2-40B4-BE49-F238E27FC236}">
                <a16:creationId xmlns:a16="http://schemas.microsoft.com/office/drawing/2014/main" id="{1B935820-D9E4-4939-A783-B6861E8C20F9}"/>
              </a:ext>
            </a:extLst>
          </p:cNvPr>
          <p:cNvSpPr txBox="1"/>
          <p:nvPr/>
        </p:nvSpPr>
        <p:spPr>
          <a:xfrm>
            <a:off x="8579893" y="5202072"/>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latin typeface="Arial"/>
                <a:cs typeface="Arial"/>
              </a:rPr>
              <a:t>Ιδιότητ</a:t>
            </a:r>
            <a:r>
              <a:rPr lang="en-US" b="1" dirty="0">
                <a:latin typeface="Arial"/>
                <a:cs typeface="Arial"/>
              </a:rPr>
              <a:t>α:  </a:t>
            </a:r>
            <a:r>
              <a:rPr lang="en-US" b="1" dirty="0" err="1">
                <a:latin typeface="Arial"/>
                <a:cs typeface="Arial"/>
              </a:rPr>
              <a:t>νομοθέτης</a:t>
            </a:r>
            <a:r>
              <a:rPr lang="en-US" b="1" dirty="0">
                <a:latin typeface="Arial"/>
                <a:cs typeface="Arial"/>
              </a:rPr>
              <a:t>,</a:t>
            </a:r>
          </a:p>
          <a:p>
            <a:r>
              <a:rPr lang="en-US" b="1" dirty="0" err="1">
                <a:latin typeface="Arial"/>
                <a:cs typeface="Arial"/>
              </a:rPr>
              <a:t>νομικός</a:t>
            </a:r>
            <a:r>
              <a:rPr lang="en-US" b="1" dirty="0">
                <a:latin typeface="Arial"/>
                <a:cs typeface="Arial"/>
              </a:rPr>
              <a:t>, π</a:t>
            </a:r>
            <a:r>
              <a:rPr lang="en-US" b="1" dirty="0" err="1">
                <a:latin typeface="Arial"/>
                <a:cs typeface="Arial"/>
              </a:rPr>
              <a:t>οιητής</a:t>
            </a:r>
            <a:r>
              <a:rPr lang="en-US" b="1" dirty="0">
                <a:latin typeface="Arial"/>
                <a:cs typeface="Arial"/>
              </a:rPr>
              <a:t>, </a:t>
            </a:r>
            <a:r>
              <a:rPr lang="en-US" b="1" dirty="0" err="1">
                <a:latin typeface="Arial"/>
                <a:cs typeface="Arial"/>
              </a:rPr>
              <a:t>συγρ</a:t>
            </a:r>
            <a:r>
              <a:rPr lang="en-US" b="1" dirty="0">
                <a:latin typeface="Arial"/>
                <a:cs typeface="Arial"/>
              </a:rPr>
              <a:t>α</a:t>
            </a:r>
            <a:r>
              <a:rPr lang="en-US" b="1" dirty="0" err="1">
                <a:latin typeface="Arial"/>
                <a:cs typeface="Arial"/>
              </a:rPr>
              <a:t>φέ</a:t>
            </a:r>
            <a:r>
              <a:rPr lang="en-US" b="1" dirty="0">
                <a:latin typeface="Arial"/>
                <a:cs typeface="Arial"/>
              </a:rPr>
              <a:t>ας, π</a:t>
            </a:r>
            <a:r>
              <a:rPr lang="en-US" b="1" dirty="0" err="1">
                <a:latin typeface="Arial"/>
                <a:cs typeface="Arial"/>
              </a:rPr>
              <a:t>ολιτικός</a:t>
            </a:r>
            <a:r>
              <a:rPr lang="en-US" b="1" dirty="0">
                <a:latin typeface="Arial"/>
                <a:cs typeface="Arial"/>
              </a:rPr>
              <a:t>, </a:t>
            </a:r>
          </a:p>
          <a:p>
            <a:r>
              <a:rPr lang="en-US" b="1" dirty="0" err="1">
                <a:latin typeface="Arial"/>
                <a:cs typeface="Arial"/>
              </a:rPr>
              <a:t>φιλόσοφος</a:t>
            </a:r>
          </a:p>
        </p:txBody>
      </p:sp>
    </p:spTree>
    <p:extLst>
      <p:ext uri="{BB962C8B-B14F-4D97-AF65-F5344CB8AC3E}">
        <p14:creationId xmlns:p14="http://schemas.microsoft.com/office/powerpoint/2010/main" val="120320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1012AB-1EF7-4532-ABEA-25DF09D94025}"/>
              </a:ext>
            </a:extLst>
          </p:cNvPr>
          <p:cNvSpPr>
            <a:spLocks noGrp="1"/>
          </p:cNvSpPr>
          <p:nvPr>
            <p:ph type="title"/>
          </p:nvPr>
        </p:nvSpPr>
        <p:spPr>
          <a:xfrm>
            <a:off x="7760988" y="-3628"/>
            <a:ext cx="4236262" cy="1351584"/>
          </a:xfrm>
        </p:spPr>
        <p:txBody>
          <a:bodyPr vert="horz" lIns="91440" tIns="45720" rIns="91440" bIns="45720" rtlCol="0" anchor="b">
            <a:noAutofit/>
          </a:bodyPr>
          <a:lstStyle/>
          <a:p>
            <a:r>
              <a:rPr lang="el-GR" sz="2800" b="1" dirty="0">
                <a:cs typeface="Calibri Light"/>
              </a:rPr>
              <a:t>Η στάση των Αθηναίων απέναντι στους </a:t>
            </a:r>
            <a:r>
              <a:rPr lang="el-GR" sz="2800" b="1" dirty="0" err="1">
                <a:cs typeface="Calibri Light"/>
              </a:rPr>
              <a:t>Μηλίους</a:t>
            </a:r>
            <a:r>
              <a:rPr lang="el-GR" sz="2800" b="1" dirty="0">
                <a:cs typeface="Calibri Light"/>
              </a:rPr>
              <a:t> στον Πελοποννησιακό πόλεμο</a:t>
            </a:r>
          </a:p>
        </p:txBody>
      </p:sp>
      <p:pic>
        <p:nvPicPr>
          <p:cNvPr id="5" name="Εικόνα 5" descr="Εικόνα που περιέχει κτίριο, ομάδα, φωτογραφία, όρθιος&#10;&#10;Περιγραφή που δημιουργήθηκε αυτόματα">
            <a:extLst>
              <a:ext uri="{FF2B5EF4-FFF2-40B4-BE49-F238E27FC236}">
                <a16:creationId xmlns:a16="http://schemas.microsoft.com/office/drawing/2014/main" id="{771CDEF1-A6F7-4A16-826C-9B099E68FA8D}"/>
              </a:ext>
            </a:extLst>
          </p:cNvPr>
          <p:cNvPicPr>
            <a:picLocks noGrp="1" noChangeAspect="1"/>
          </p:cNvPicPr>
          <p:nvPr>
            <p:ph idx="1"/>
          </p:nvPr>
        </p:nvPicPr>
        <p:blipFill>
          <a:blip r:embed="rId2"/>
          <a:stretch>
            <a:fillRect/>
          </a:stretch>
        </p:blipFill>
        <p:spPr>
          <a:xfrm>
            <a:off x="762000" y="938212"/>
            <a:ext cx="6096000" cy="4219575"/>
          </a:xfrm>
        </p:spPr>
      </p:pic>
      <p:sp>
        <p:nvSpPr>
          <p:cNvPr id="4" name="Θέση κειμένου 3">
            <a:extLst>
              <a:ext uri="{FF2B5EF4-FFF2-40B4-BE49-F238E27FC236}">
                <a16:creationId xmlns:a16="http://schemas.microsoft.com/office/drawing/2014/main" id="{E67E0658-62C5-40D2-AAEE-27681A0EDCC4}"/>
              </a:ext>
            </a:extLst>
          </p:cNvPr>
          <p:cNvSpPr>
            <a:spLocks noGrp="1"/>
          </p:cNvSpPr>
          <p:nvPr>
            <p:ph type="body" sz="half" idx="2"/>
          </p:nvPr>
        </p:nvSpPr>
        <p:spPr>
          <a:xfrm>
            <a:off x="7764193" y="1351755"/>
            <a:ext cx="4308369" cy="5367492"/>
          </a:xfrm>
        </p:spPr>
        <p:txBody>
          <a:bodyPr vert="horz" lIns="91440" tIns="45720" rIns="91440" bIns="45720" rtlCol="0" anchor="t">
            <a:normAutofit lnSpcReduction="10000"/>
          </a:bodyPr>
          <a:lstStyle/>
          <a:p>
            <a:r>
              <a:rPr lang="el-GR" dirty="0">
                <a:ea typeface="+mn-lt"/>
                <a:cs typeface="+mn-lt"/>
              </a:rPr>
              <a:t>Ο </a:t>
            </a:r>
            <a:r>
              <a:rPr lang="el-GR" b="1" dirty="0">
                <a:ea typeface="+mn-lt"/>
                <a:cs typeface="+mn-lt"/>
              </a:rPr>
              <a:t>Διάλογος των </a:t>
            </a:r>
            <a:r>
              <a:rPr lang="el-GR" b="1" dirty="0">
                <a:ea typeface="+mn-lt"/>
                <a:cs typeface="+mn-lt"/>
                <a:hlinkClick r:id="rId3"/>
              </a:rPr>
              <a:t>Μηλίων</a:t>
            </a:r>
            <a:r>
              <a:rPr lang="el-GR" b="1" dirty="0">
                <a:ea typeface="+mn-lt"/>
                <a:cs typeface="+mn-lt"/>
              </a:rPr>
              <a:t> με τους Αθηναίους</a:t>
            </a:r>
            <a:r>
              <a:rPr lang="el-GR" dirty="0">
                <a:ea typeface="+mn-lt"/>
                <a:cs typeface="+mn-lt"/>
              </a:rPr>
              <a:t> είναι ένα από τα δραματικότερα επεισόδια του </a:t>
            </a:r>
            <a:r>
              <a:rPr lang="el-GR" dirty="0">
                <a:ea typeface="+mn-lt"/>
                <a:cs typeface="+mn-lt"/>
                <a:hlinkClick r:id="rId4"/>
              </a:rPr>
              <a:t>Πελοποννησιακού Πολέμου</a:t>
            </a:r>
            <a:r>
              <a:rPr lang="el-GR" dirty="0">
                <a:ea typeface="+mn-lt"/>
                <a:cs typeface="+mn-lt"/>
              </a:rPr>
              <a:t> και εξιστορείται στο 5ο βιβλίο της Ιστορίας του Θουκυδίδη.</a:t>
            </a:r>
            <a:r>
              <a:rPr lang="el-GR" baseline="30000" dirty="0">
                <a:ea typeface="+mn-lt"/>
                <a:cs typeface="+mn-lt"/>
                <a:hlinkClick r:id="rId5"/>
              </a:rPr>
              <a:t>[1]</a:t>
            </a:r>
            <a:r>
              <a:rPr lang="el-GR" dirty="0">
                <a:ea typeface="+mn-lt"/>
                <a:cs typeface="+mn-lt"/>
              </a:rPr>
              <a:t> Ο διάλογος αυτός έχει μείνει στην ιστορία ως η αντιπαράθεση του </a:t>
            </a:r>
            <a:r>
              <a:rPr lang="el-GR" dirty="0">
                <a:ea typeface="+mn-lt"/>
                <a:cs typeface="+mn-lt"/>
                <a:hlinkClick r:id="rId6"/>
              </a:rPr>
              <a:t>δικαίου</a:t>
            </a:r>
            <a:r>
              <a:rPr lang="el-GR" dirty="0">
                <a:ea typeface="+mn-lt"/>
                <a:cs typeface="+mn-lt"/>
              </a:rPr>
              <a:t> έναντι της </a:t>
            </a:r>
            <a:r>
              <a:rPr lang="el-GR" dirty="0" err="1">
                <a:ea typeface="+mn-lt"/>
                <a:cs typeface="+mn-lt"/>
              </a:rPr>
              <a:t>ισχύος.Το</a:t>
            </a:r>
            <a:r>
              <a:rPr lang="el-GR" dirty="0">
                <a:ea typeface="+mn-lt"/>
                <a:cs typeface="+mn-lt"/>
              </a:rPr>
              <a:t> περιστατικό συνέβη το </a:t>
            </a:r>
            <a:r>
              <a:rPr lang="el-GR" dirty="0">
                <a:ea typeface="+mn-lt"/>
                <a:cs typeface="+mn-lt"/>
                <a:hlinkClick r:id="rId7"/>
              </a:rPr>
              <a:t>416 π.Χ.</a:t>
            </a:r>
            <a:r>
              <a:rPr lang="el-GR" dirty="0">
                <a:ea typeface="+mn-lt"/>
                <a:cs typeface="+mn-lt"/>
              </a:rPr>
              <a:t>. Οι Αθηναίοι επιτέθηκαν στην </a:t>
            </a:r>
            <a:r>
              <a:rPr lang="el-GR" dirty="0">
                <a:ea typeface="+mn-lt"/>
                <a:cs typeface="+mn-lt"/>
                <a:hlinkClick r:id="rId3"/>
              </a:rPr>
              <a:t>Μήλο</a:t>
            </a:r>
            <a:r>
              <a:rPr lang="el-GR" dirty="0">
                <a:ea typeface="+mn-lt"/>
                <a:cs typeface="+mn-lt"/>
              </a:rPr>
              <a:t>, μια μικρή, </a:t>
            </a:r>
            <a:r>
              <a:rPr lang="el-GR" dirty="0" err="1">
                <a:ea typeface="+mn-lt"/>
                <a:cs typeface="+mn-lt"/>
              </a:rPr>
              <a:t>Λακεδαιμονική</a:t>
            </a:r>
            <a:r>
              <a:rPr lang="el-GR" dirty="0">
                <a:ea typeface="+mn-lt"/>
                <a:cs typeface="+mn-lt"/>
              </a:rPr>
              <a:t> αποικία, με σκοπό να την αναγκάσουν να ενταχθεί στην </a:t>
            </a:r>
            <a:r>
              <a:rPr lang="el-GR" dirty="0">
                <a:ea typeface="+mn-lt"/>
                <a:cs typeface="+mn-lt"/>
                <a:hlinkClick r:id="rId8"/>
              </a:rPr>
              <a:t>Αθηναϊκή Συμμαχία</a:t>
            </a:r>
            <a:r>
              <a:rPr lang="el-GR" dirty="0">
                <a:ea typeface="+mn-lt"/>
                <a:cs typeface="+mn-lt"/>
              </a:rPr>
              <a:t>. Οι Μήλιοι ζήτησαν να γίνει σεβαστό το δικαίωμά τους να μείνουν ουδέτεροι στη σύγκρουση των Αθηναίων με τη </a:t>
            </a:r>
            <a:r>
              <a:rPr lang="el-GR" dirty="0">
                <a:ea typeface="+mn-lt"/>
                <a:cs typeface="+mn-lt"/>
                <a:hlinkClick r:id="rId9"/>
              </a:rPr>
              <a:t>Σπάρτη</a:t>
            </a:r>
            <a:r>
              <a:rPr lang="el-GR" dirty="0">
                <a:ea typeface="+mn-lt"/>
                <a:cs typeface="+mn-lt"/>
              </a:rPr>
              <a:t>. Τελικά οι Αθηναίοι εκμεταλλευόμενοι την τεράστια στρατιωτική τους υπεροχή καταλαμβάνουν την Μήλο, εκτελούν όλους τους ενήλικους άνδρες, και εξανδραποδίζουν τις γυναίκες και τα παιδιά, εγκαθιστώντας στο νησί Αθηναίους εποίκους.</a:t>
            </a:r>
            <a:endParaRPr lang="el-GR" dirty="0"/>
          </a:p>
        </p:txBody>
      </p:sp>
      <p:sp>
        <p:nvSpPr>
          <p:cNvPr id="6" name="TextBox 5">
            <a:extLst>
              <a:ext uri="{FF2B5EF4-FFF2-40B4-BE49-F238E27FC236}">
                <a16:creationId xmlns:a16="http://schemas.microsoft.com/office/drawing/2014/main" id="{0641EF67-11FE-4694-8388-A4B76F0EA95F}"/>
              </a:ext>
            </a:extLst>
          </p:cNvPr>
          <p:cNvSpPr txBox="1"/>
          <p:nvPr/>
        </p:nvSpPr>
        <p:spPr>
          <a:xfrm>
            <a:off x="1937983" y="5327176"/>
            <a:ext cx="373266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latin typeface="Arial"/>
                <a:cs typeface="Arial"/>
              </a:rPr>
              <a:t>Πελο</a:t>
            </a:r>
            <a:r>
              <a:rPr lang="en-US" b="1" dirty="0">
                <a:latin typeface="Arial"/>
                <a:cs typeface="Arial"/>
              </a:rPr>
              <a:t>π</a:t>
            </a:r>
            <a:r>
              <a:rPr lang="en-US" b="1" dirty="0" err="1">
                <a:latin typeface="Arial"/>
                <a:cs typeface="Arial"/>
              </a:rPr>
              <a:t>οννησι</a:t>
            </a:r>
            <a:r>
              <a:rPr lang="en-US" b="1" dirty="0">
                <a:latin typeface="Arial"/>
                <a:cs typeface="Arial"/>
              </a:rPr>
              <a:t>α</a:t>
            </a:r>
            <a:r>
              <a:rPr lang="en-US" b="1" dirty="0" err="1">
                <a:latin typeface="Arial"/>
                <a:cs typeface="Arial"/>
              </a:rPr>
              <a:t>κός</a:t>
            </a:r>
            <a:r>
              <a:rPr lang="en-US" b="1" dirty="0">
                <a:latin typeface="Arial"/>
                <a:cs typeface="Arial"/>
              </a:rPr>
              <a:t> π</a:t>
            </a:r>
            <a:r>
              <a:rPr lang="en-US" b="1" dirty="0" err="1">
                <a:latin typeface="Arial"/>
                <a:cs typeface="Arial"/>
              </a:rPr>
              <a:t>όλεμος</a:t>
            </a:r>
          </a:p>
        </p:txBody>
      </p:sp>
    </p:spTree>
    <p:extLst>
      <p:ext uri="{BB962C8B-B14F-4D97-AF65-F5344CB8AC3E}">
        <p14:creationId xmlns:p14="http://schemas.microsoft.com/office/powerpoint/2010/main" val="2654571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017DA1-E97B-4184-9E3D-78E591723FDE}"/>
              </a:ext>
            </a:extLst>
          </p:cNvPr>
          <p:cNvSpPr>
            <a:spLocks noGrp="1"/>
          </p:cNvSpPr>
          <p:nvPr>
            <p:ph type="ctrTitle"/>
          </p:nvPr>
        </p:nvSpPr>
        <p:spPr>
          <a:xfrm>
            <a:off x="216818" y="213184"/>
            <a:ext cx="11851374" cy="3273187"/>
          </a:xfrm>
          <a:solidFill>
            <a:schemeClr val="accent1">
              <a:lumMod val="40000"/>
              <a:lumOff val="60000"/>
            </a:schemeClr>
          </a:solidFill>
        </p:spPr>
        <p:txBody>
          <a:bodyPr/>
          <a:lstStyle/>
          <a:p>
            <a:pPr algn="ctr"/>
            <a:r>
              <a:rPr lang="el-GR" b="1" dirty="0">
                <a:cs typeface="Calibri Light"/>
              </a:rPr>
              <a:t>ΜΕ ΜΕΓΑΛΗ ΕΚΤΙΜΙΣΗ ΤΑ ΠΑΙΔΙΑ ΤΗΣ ΤΕΤΑΡΤΗΣ ΟΜΑΔΑΣ</a:t>
            </a:r>
            <a:endParaRPr lang="el-GR" b="1">
              <a:cs typeface="Calibri Light"/>
            </a:endParaRPr>
          </a:p>
        </p:txBody>
      </p:sp>
      <p:sp>
        <p:nvSpPr>
          <p:cNvPr id="3" name="Υπότιτλος 2">
            <a:extLst>
              <a:ext uri="{FF2B5EF4-FFF2-40B4-BE49-F238E27FC236}">
                <a16:creationId xmlns:a16="http://schemas.microsoft.com/office/drawing/2014/main" id="{E3EED170-9D30-4D6F-B8A8-AE5F8189547F}"/>
              </a:ext>
            </a:extLst>
          </p:cNvPr>
          <p:cNvSpPr>
            <a:spLocks noGrp="1"/>
          </p:cNvSpPr>
          <p:nvPr>
            <p:ph type="subTitle" idx="1"/>
          </p:nvPr>
        </p:nvSpPr>
        <p:spPr>
          <a:xfrm>
            <a:off x="167094" y="4752786"/>
            <a:ext cx="9159963" cy="1179622"/>
          </a:xfrm>
        </p:spPr>
        <p:txBody>
          <a:bodyPr vert="horz" lIns="91440" tIns="45720" rIns="91440" bIns="45720" rtlCol="0" anchor="t">
            <a:normAutofit fontScale="92500" lnSpcReduction="10000"/>
          </a:bodyPr>
          <a:lstStyle/>
          <a:p>
            <a:r>
              <a:rPr lang="el-GR" sz="2800" dirty="0">
                <a:cs typeface="Calibri Light"/>
              </a:rPr>
              <a:t>Οι πληροφορίες καταχωρίστηκαν από την </a:t>
            </a:r>
            <a:r>
              <a:rPr lang="el-GR" sz="2800" dirty="0" err="1">
                <a:cs typeface="Calibri Light"/>
              </a:rPr>
              <a:t>συγκεγκριμένη</a:t>
            </a:r>
            <a:r>
              <a:rPr lang="el-GR" sz="2800" dirty="0">
                <a:cs typeface="Calibri Light"/>
              </a:rPr>
              <a:t> ιστοσελίδα:</a:t>
            </a:r>
          </a:p>
          <a:p>
            <a:r>
              <a:rPr lang="el-GR" sz="2800" dirty="0">
                <a:ea typeface="+mj-lt"/>
                <a:cs typeface="+mj-lt"/>
              </a:rPr>
              <a:t>Σόλων ο Αθηναίος - </a:t>
            </a:r>
            <a:r>
              <a:rPr lang="el-GR" sz="2800" dirty="0" err="1">
                <a:ea typeface="+mj-lt"/>
                <a:cs typeface="+mj-lt"/>
              </a:rPr>
              <a:t>Βικιπαίδεια</a:t>
            </a:r>
            <a:r>
              <a:rPr lang="el-GR" sz="2800" dirty="0">
                <a:ea typeface="+mj-lt"/>
                <a:cs typeface="+mj-lt"/>
              </a:rPr>
              <a:t> (wikipedia.org)</a:t>
            </a:r>
          </a:p>
        </p:txBody>
      </p:sp>
    </p:spTree>
    <p:extLst>
      <p:ext uri="{BB962C8B-B14F-4D97-AF65-F5344CB8AC3E}">
        <p14:creationId xmlns:p14="http://schemas.microsoft.com/office/powerpoint/2010/main" val="1905970212"/>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33ACF124-275F-44F2-8DE0-0A755069829B}"/>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Ευρεία οθόνη</PresentationFormat>
  <Paragraphs>0</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Metropolitan</vt:lpstr>
      <vt:lpstr>Σόλων ο Αθηναίος Και η στάση των Αθηναίων</vt:lpstr>
      <vt:lpstr>Η βιογραφία του Σόλωνα και το έργο του</vt:lpstr>
      <vt:lpstr>Η στάση των Αθηναίων απέναντι στους Μηλίους στον Πελοποννησιακό πόλεμο</vt:lpstr>
      <vt:lpstr>ΜΕ ΜΕΓΑΛΗ ΕΚΤΙΜΙΣΗ ΤΑ ΠΑΙΔΙΑ ΤΗΣ ΤΕΤΑΡΤΗΣ ΟΜΑΔΑΣ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
  <cp:lastModifiedBy/>
  <cp:revision>385</cp:revision>
  <dcterms:created xsi:type="dcterms:W3CDTF">2021-01-18T09:05:12Z</dcterms:created>
  <dcterms:modified xsi:type="dcterms:W3CDTF">2021-01-18T11:20:49Z</dcterms:modified>
</cp:coreProperties>
</file>