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E164A612-0DC3-4FEA-B53B-D5A3711727E6}" type="datetimeFigureOut">
              <a:rPr lang="el-GR" smtClean="0"/>
              <a:t>11/1/2021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B93D58D-4247-48D4-A176-EBDF4F3030C2}"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164A612-0DC3-4FEA-B53B-D5A3711727E6}" type="datetimeFigureOut">
              <a:rPr lang="el-GR" smtClean="0"/>
              <a:t>11/1/2021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B93D58D-4247-48D4-A176-EBDF4F3030C2}"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164A612-0DC3-4FEA-B53B-D5A3711727E6}" type="datetimeFigureOut">
              <a:rPr lang="el-GR" smtClean="0"/>
              <a:t>11/1/2021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B93D58D-4247-48D4-A176-EBDF4F3030C2}"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164A612-0DC3-4FEA-B53B-D5A3711727E6}" type="datetimeFigureOut">
              <a:rPr lang="el-GR" smtClean="0"/>
              <a:t>11/1/2021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B93D58D-4247-48D4-A176-EBDF4F3030C2}"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164A612-0DC3-4FEA-B53B-D5A3711727E6}" type="datetimeFigureOut">
              <a:rPr lang="el-GR" smtClean="0"/>
              <a:t>11/1/2021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B93D58D-4247-48D4-A176-EBDF4F3030C2}"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164A612-0DC3-4FEA-B53B-D5A3711727E6}" type="datetimeFigureOut">
              <a:rPr lang="el-GR" smtClean="0"/>
              <a:t>11/1/2021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B93D58D-4247-48D4-A176-EBDF4F3030C2}"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E164A612-0DC3-4FEA-B53B-D5A3711727E6}" type="datetimeFigureOut">
              <a:rPr lang="el-GR" smtClean="0"/>
              <a:t>11/1/2021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B93D58D-4247-48D4-A176-EBDF4F3030C2}"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E164A612-0DC3-4FEA-B53B-D5A3711727E6}" type="datetimeFigureOut">
              <a:rPr lang="el-GR" smtClean="0"/>
              <a:t>11/1/2021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B93D58D-4247-48D4-A176-EBDF4F3030C2}"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4A612-0DC3-4FEA-B53B-D5A3711727E6}" type="datetimeFigureOut">
              <a:rPr lang="el-GR" smtClean="0"/>
              <a:t>11/1/2021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B93D58D-4247-48D4-A176-EBDF4F3030C2}"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smtClean="0"/>
              <a:t>Στυλ κύριου τίτλου</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164A612-0DC3-4FEA-B53B-D5A3711727E6}" type="datetimeFigureOut">
              <a:rPr lang="el-GR" smtClean="0"/>
              <a:t>11/1/2021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B93D58D-4247-48D4-A176-EBDF4F3030C2}" type="slidenum">
              <a:rPr lang="el-GR" smtClean="0"/>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smtClean="0"/>
              <a:t>Στυλ κύριου τίτλου</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8" name="Date Placeholder 7"/>
          <p:cNvSpPr>
            <a:spLocks noGrp="1"/>
          </p:cNvSpPr>
          <p:nvPr>
            <p:ph type="dt" sz="half" idx="10"/>
          </p:nvPr>
        </p:nvSpPr>
        <p:spPr/>
        <p:txBody>
          <a:bodyPr/>
          <a:lstStyle/>
          <a:p>
            <a:fld id="{E164A612-0DC3-4FEA-B53B-D5A3711727E6}" type="datetimeFigureOut">
              <a:rPr lang="el-GR" smtClean="0"/>
              <a:t>11/1/2021</a:t>
            </a:fld>
            <a:endParaRPr lang="el-GR"/>
          </a:p>
        </p:txBody>
      </p:sp>
      <p:sp>
        <p:nvSpPr>
          <p:cNvPr id="9" name="Slide Number Placeholder 8"/>
          <p:cNvSpPr>
            <a:spLocks noGrp="1"/>
          </p:cNvSpPr>
          <p:nvPr>
            <p:ph type="sldNum" sz="quarter" idx="11"/>
          </p:nvPr>
        </p:nvSpPr>
        <p:spPr/>
        <p:txBody>
          <a:bodyPr/>
          <a:lstStyle/>
          <a:p>
            <a:fld id="{AB93D58D-4247-48D4-A176-EBDF4F3030C2}"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B93D58D-4247-48D4-A176-EBDF4F3030C2}" type="slidenum">
              <a:rPr lang="el-GR" smtClean="0"/>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164A612-0DC3-4FEA-B53B-D5A3711727E6}" type="datetimeFigureOut">
              <a:rPr lang="el-GR" smtClean="0"/>
              <a:t>11/1/2021</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2232248"/>
          </a:xfrm>
        </p:spPr>
        <p:txBody>
          <a:bodyPr>
            <a:normAutofit fontScale="90000"/>
          </a:bodyPr>
          <a:lstStyle/>
          <a:p>
            <a:r>
              <a:rPr lang="el-GR" dirty="0" smtClean="0"/>
              <a:t>ΣΟΛΩΝ Ο ΑΘΗΝΑΙΟΣ</a:t>
            </a:r>
            <a:br>
              <a:rPr lang="el-GR" dirty="0" smtClean="0"/>
            </a:br>
            <a:r>
              <a:rPr lang="el-GR" dirty="0"/>
              <a:t/>
            </a:r>
            <a:br>
              <a:rPr lang="el-GR" dirty="0"/>
            </a:br>
            <a:r>
              <a:rPr lang="el-GR" sz="3100" dirty="0"/>
              <a:t>Σ</a:t>
            </a:r>
            <a:r>
              <a:rPr lang="el-GR" sz="3100" dirty="0" smtClean="0"/>
              <a:t>ημαντικός Αθηναίος νομοθέτης, φιλόσοφος, ποιητής και ένας από τους επτά σοφούς της αρχαίας Ελλάδος.</a:t>
            </a:r>
            <a:endParaRPr lang="el-GR" sz="3100" dirty="0"/>
          </a:p>
        </p:txBody>
      </p:sp>
    </p:spTree>
    <p:extLst>
      <p:ext uri="{BB962C8B-B14F-4D97-AF65-F5344CB8AC3E}">
        <p14:creationId xmlns:p14="http://schemas.microsoft.com/office/powerpoint/2010/main" val="497125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16632"/>
            <a:ext cx="8229600" cy="6009531"/>
          </a:xfrm>
        </p:spPr>
        <p:txBody>
          <a:bodyPr>
            <a:normAutofit/>
          </a:bodyPr>
          <a:lstStyle/>
          <a:p>
            <a:r>
              <a:rPr lang="el-GR" dirty="0" smtClean="0"/>
              <a:t>Συνολικά ο Σόλων ρύθμισε πάνω σε νέες βάσεις το δημόσιο, το ιδιωτικό και το ποινικό δίκαιο. Οι νόμοι του δημοσιεύτηκαν ίσως το 592/1 </a:t>
            </a:r>
            <a:r>
              <a:rPr lang="el-GR" dirty="0" err="1" smtClean="0"/>
              <a:t>π.Χ.</a:t>
            </a:r>
            <a:r>
              <a:rPr lang="el-GR" dirty="0" smtClean="0"/>
              <a:t> καταγραμμένοι σε ξύλινες τετράγωνες στήλες, οι οποίες στένευαν προς τα πάνω και στρέφονταν γύρω από άξονα, γι' αυτό και ονομάστηκαν "άξονες" ή "</a:t>
            </a:r>
            <a:r>
              <a:rPr lang="el-GR" dirty="0" err="1" smtClean="0"/>
              <a:t>κύρβεις</a:t>
            </a:r>
            <a:r>
              <a:rPr lang="el-GR" dirty="0" smtClean="0"/>
              <a:t>". Η νομοθεσία του απέκτησε φήμη και επέδρασε θετικά στην εξέλιξη του δικαίου αλλά και στην κοινωνική, οικονομική, πολιτική και πολιτειακή εξέλιξη της Αθήνας. Δίκαια ο Σόλων θεωρείται πατέρας του αστικού δικαίου.</a:t>
            </a:r>
          </a:p>
          <a:p>
            <a:endParaRPr lang="el-GR" dirty="0" smtClean="0"/>
          </a:p>
          <a:p>
            <a:r>
              <a:rPr lang="el-GR" dirty="0" smtClean="0"/>
              <a:t>Το 410 </a:t>
            </a:r>
            <a:r>
              <a:rPr lang="el-GR" dirty="0" err="1" smtClean="0"/>
              <a:t>π.Χ.</a:t>
            </a:r>
            <a:r>
              <a:rPr lang="el-GR" dirty="0" smtClean="0"/>
              <a:t> συγκροτήθηκε στην Αθήνα μια επιτροπή νομομαθών, οι αναγραφείς των νόμων, που ανέλαβε την εκκαθάριση και την κωδικοποίηση των νόμων του Δράκοντα και του Σόλωνα. Το έργο της επιτροπής διακόπηκε από τους τριάκοντα τυράννους και ολοκληρώθηκε μετά την πτώση τους. Το 403/2 </a:t>
            </a:r>
            <a:r>
              <a:rPr lang="el-GR" dirty="0" err="1" smtClean="0"/>
              <a:t>π.Χ.</a:t>
            </a:r>
            <a:r>
              <a:rPr lang="el-GR" dirty="0" smtClean="0"/>
              <a:t> παρέδωσαν το σώμα νόμων που κατήρτισαν, το οποίο φύλαγαν στο εξής οι </a:t>
            </a:r>
            <a:r>
              <a:rPr lang="el-GR" dirty="0" err="1" smtClean="0"/>
              <a:t>θεσμοθέται</a:t>
            </a:r>
            <a:r>
              <a:rPr lang="el-GR" dirty="0" smtClean="0"/>
              <a:t>.</a:t>
            </a:r>
          </a:p>
          <a:p>
            <a:endParaRPr lang="el-GR" dirty="0" smtClean="0"/>
          </a:p>
          <a:p>
            <a:pPr marL="0" indent="0">
              <a:buNone/>
            </a:pPr>
            <a:endParaRPr lang="el-GR" dirty="0"/>
          </a:p>
        </p:txBody>
      </p:sp>
    </p:spTree>
    <p:extLst>
      <p:ext uri="{BB962C8B-B14F-4D97-AF65-F5344CB8AC3E}">
        <p14:creationId xmlns:p14="http://schemas.microsoft.com/office/powerpoint/2010/main" val="2634036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864096"/>
          </a:xfrm>
        </p:spPr>
        <p:txBody>
          <a:bodyPr/>
          <a:lstStyle/>
          <a:p>
            <a:r>
              <a:rPr lang="el-GR" dirty="0" smtClean="0"/>
              <a:t>ΒΙΟΓΡΑΦΙΑ</a:t>
            </a:r>
            <a:endParaRPr lang="el-GR" dirty="0"/>
          </a:p>
        </p:txBody>
      </p:sp>
      <p:sp>
        <p:nvSpPr>
          <p:cNvPr id="3" name="Θέση περιεχομένου 2"/>
          <p:cNvSpPr>
            <a:spLocks noGrp="1"/>
          </p:cNvSpPr>
          <p:nvPr>
            <p:ph idx="1"/>
          </p:nvPr>
        </p:nvSpPr>
        <p:spPr>
          <a:xfrm>
            <a:off x="457200" y="1052736"/>
            <a:ext cx="8229600" cy="5073427"/>
          </a:xfrm>
        </p:spPr>
        <p:txBody>
          <a:bodyPr>
            <a:normAutofit fontScale="92500" lnSpcReduction="20000"/>
          </a:bodyPr>
          <a:lstStyle/>
          <a:p>
            <a:r>
              <a:rPr lang="el-GR" dirty="0" smtClean="0"/>
              <a:t>Ανήκε σε πλούσια και αριστοκρατική οικογένεια, που απέδιδε την καταγωγή της στη γενιά του μυθικού βασιλιά της Αθήνας Κόδρου. Ο πατέρας του ονομαζόταν </a:t>
            </a:r>
            <a:r>
              <a:rPr lang="el-GR" dirty="0" err="1" smtClean="0"/>
              <a:t>Εξηκεστίδης</a:t>
            </a:r>
            <a:r>
              <a:rPr lang="el-GR" dirty="0" smtClean="0"/>
              <a:t>, ο οποίος καταγόταν από το γένος των </a:t>
            </a:r>
            <a:r>
              <a:rPr lang="el-GR" dirty="0" err="1" smtClean="0"/>
              <a:t>Μεντίδων</a:t>
            </a:r>
            <a:r>
              <a:rPr lang="el-GR" dirty="0" smtClean="0"/>
              <a:t>, όπου άνηκε και ο τελευταίος βασιλιάς της Αθήνας Κόδρος. Ο πατέρας του φρόντισε για την εκπαίδευση και ανατροφή του γιου του. Μολονότι η γενιά του Σόλωνος, ήταν αρχοντική, η οικογένειά του δεν ήταν πλούσια. Έτσι ο Σόλων αναγκάστηκε να ακολουθήσει τον πατέρα του στο επάγγελμα του εμπόρου, που του έδωσε την ευκαιρία να ταξιδέψει σε πολλά μέρη και να αποκομίσει γνώσεις και σοφία εκτός από πλούτο. Όταν ο Σόλων έχασε την περιουσία του, στράφηκε προς το εμπόριο και ταξίδεψε στην Αίγυπτο και τη Μικρά Ασία. Επωφελούμενος από τα ταξίδια του αυτά μελέτησε ξένους πολιτισμούς και νόμους, καθώς και τον πολιτικοοικονομικό βίο των άλλων χωρών. Τα εφόδια που απέκτησε τα χρησιμοποίησε αποτελεσματικά για την κοινωνική και οικονομική ανόρθωση της πατρίδας του και έτσι κατόρθωσε να αναδειχτεί στο σπουδαιότερο άνδρα της εποχής του. Ωστόσο ο Σόλων δεν ήταν μόνο έμπορος, ήταν και ποιητής. Κατά τον Διογένη τον Λαέρτιο η ποιητική παραγωγή του Σόλωνος ανερχόταν σε 4.000 στίχους, εκ των οποίων έχουν διασωθεί γύρω στους 300.</a:t>
            </a:r>
            <a:endParaRPr lang="el-GR" dirty="0"/>
          </a:p>
        </p:txBody>
      </p:sp>
    </p:spTree>
    <p:extLst>
      <p:ext uri="{BB962C8B-B14F-4D97-AF65-F5344CB8AC3E}">
        <p14:creationId xmlns:p14="http://schemas.microsoft.com/office/powerpoint/2010/main" val="3506207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50106"/>
          </a:xfrm>
        </p:spPr>
        <p:txBody>
          <a:bodyPr/>
          <a:lstStyle/>
          <a:p>
            <a:r>
              <a:rPr lang="el-GR" dirty="0" smtClean="0"/>
              <a:t>ΠΟΙΗΤΗΣ</a:t>
            </a:r>
            <a:endParaRPr lang="el-GR" dirty="0"/>
          </a:p>
        </p:txBody>
      </p:sp>
      <p:sp>
        <p:nvSpPr>
          <p:cNvPr id="3" name="Θέση περιεχομένου 2"/>
          <p:cNvSpPr>
            <a:spLocks noGrp="1"/>
          </p:cNvSpPr>
          <p:nvPr>
            <p:ph idx="1"/>
          </p:nvPr>
        </p:nvSpPr>
        <p:spPr>
          <a:xfrm>
            <a:off x="457200" y="1196752"/>
            <a:ext cx="8229600" cy="4929411"/>
          </a:xfrm>
        </p:spPr>
        <p:txBody>
          <a:bodyPr>
            <a:normAutofit fontScale="92500" lnSpcReduction="10000"/>
          </a:bodyPr>
          <a:lstStyle/>
          <a:p>
            <a:r>
              <a:rPr lang="el-GR" dirty="0" smtClean="0"/>
              <a:t>Την εμπιστοσύνη του λαού την κέρδισε πρώτα με το ποιητικό του έργο. Ο Σόλων υπήρξε και ελεγειακός ποιητής. Έγραψε ελεγεία με τίτλο «Σαλαμίς», στην οποία προτρέπει τους Αθηναίους να ανακτήσουν το αγαπημένο τους νησί. Από την ελεγεία αυτή σώζονται μόνο οκτώ στίχοι. Ο Σόλων έγραψε επίσης πολιτικές ελεγείες, από τις οποίες έχουμε μεγαλύτερα αποσπάσματα. Σε αυτές εκφράζει τα πολιτικά του φρονήματα και αντανακλά τη φιλοπατρία του και την αγάπη του προς τη δικαιοσύνη. Οι ελεγείες του ονομάστηκαν «γνωμικές», επειδή περιέχουν πολλές γνώμες. Με τους φλογερούς του στίχους επηρέασε την αθηναϊκή κοινή γνώμη, συμβουλεύοντας, ενθαρρύνοντας και ενθουσιάζοντας τους Αθηναίους. Στα ποιήματά του έκανε τη διαπίστωση ότι η κακοδαιμονία της πόλης και οι φιλονικίες οφείλονται στον αγώνα των τάξεων, λόγω και του ότι οι Αθηναίοι πολίτες έχαναν την ελευθερία τους εξαιτίας χρεών, και υποσχόταν τη θεραπεία του κακού. Γι' αυτό οι Αθηναίοι τον επέλεξαν ως νομοθέτη, για να αποκαταστήσει την ειρήνη με τη μεταβολή των θεσμών.</a:t>
            </a:r>
            <a:endParaRPr lang="el-GR" dirty="0"/>
          </a:p>
        </p:txBody>
      </p:sp>
    </p:spTree>
    <p:extLst>
      <p:ext uri="{BB962C8B-B14F-4D97-AF65-F5344CB8AC3E}">
        <p14:creationId xmlns:p14="http://schemas.microsoft.com/office/powerpoint/2010/main" val="196203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ΝΟΜΟΘΕΤΗΣ</a:t>
            </a:r>
            <a:endParaRPr lang="el-GR" dirty="0"/>
          </a:p>
        </p:txBody>
      </p:sp>
      <p:sp>
        <p:nvSpPr>
          <p:cNvPr id="3" name="Θέση περιεχομένου 2"/>
          <p:cNvSpPr>
            <a:spLocks noGrp="1"/>
          </p:cNvSpPr>
          <p:nvPr>
            <p:ph idx="1"/>
          </p:nvPr>
        </p:nvSpPr>
        <p:spPr/>
        <p:txBody>
          <a:bodyPr>
            <a:normAutofit/>
          </a:bodyPr>
          <a:lstStyle/>
          <a:p>
            <a:endParaRPr lang="el-GR" dirty="0" smtClean="0"/>
          </a:p>
          <a:p>
            <a:r>
              <a:rPr lang="el-GR" dirty="0" smtClean="0"/>
              <a:t>Ως συνέπεια της βίαιης και μακροχρόνιας εξέγερσης των πολιτών ενάντια στους ευγενείς, ο Σόλων κλήθηκε κοινή συναινέσει των αντιμαχόμενων μερών,[3] το 594/3 </a:t>
            </a:r>
            <a:r>
              <a:rPr lang="el-GR" dirty="0" err="1" smtClean="0"/>
              <a:t>π.Χ.</a:t>
            </a:r>
            <a:r>
              <a:rPr lang="el-GR" dirty="0" smtClean="0"/>
              <a:t> με έκτακτη διαδικασία να νομοθετήσει και για το έργο αυτό εξοπλίστηκε με έκτακτες εξουσίες. Εκείνο το έτος εξελέγη άρχων από το δήμο της Αθήνας και όχι από τον Άρειο Πάγο, όπως προέβλεπε το αθηναϊκό πολίτευμα της εποχής. Του δόθηκαν οι έκτακτες εξουσίες του </a:t>
            </a:r>
            <a:r>
              <a:rPr lang="el-GR" dirty="0" err="1" smtClean="0"/>
              <a:t>διαλλακτού</a:t>
            </a:r>
            <a:r>
              <a:rPr lang="el-GR" dirty="0" smtClean="0"/>
              <a:t>, δηλ. του μεσολαβητή, του συμφιλιωτή και του νομοθέτου, τις οποίες διατήρησε και μετά το τέλος της ετήσιας </a:t>
            </a:r>
            <a:r>
              <a:rPr lang="el-GR" dirty="0" err="1" smtClean="0"/>
              <a:t>αρχοντείας</a:t>
            </a:r>
            <a:r>
              <a:rPr lang="el-GR" dirty="0" smtClean="0"/>
              <a:t> του. Οι νόμοι που θέσπισε δημοσιεύτηκαν ίσως το 592 </a:t>
            </a:r>
            <a:r>
              <a:rPr lang="el-GR" dirty="0" err="1" smtClean="0"/>
              <a:t>π.Χ.</a:t>
            </a:r>
            <a:endParaRPr lang="el-GR" dirty="0" smtClean="0"/>
          </a:p>
        </p:txBody>
      </p:sp>
    </p:spTree>
    <p:extLst>
      <p:ext uri="{BB962C8B-B14F-4D97-AF65-F5344CB8AC3E}">
        <p14:creationId xmlns:p14="http://schemas.microsoft.com/office/powerpoint/2010/main" val="4089410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260648"/>
            <a:ext cx="8229600" cy="5865515"/>
          </a:xfrm>
        </p:spPr>
        <p:txBody>
          <a:bodyPr>
            <a:noAutofit/>
          </a:bodyPr>
          <a:lstStyle/>
          <a:p>
            <a:r>
              <a:rPr lang="el-GR" sz="1600" dirty="0" smtClean="0"/>
              <a:t>Τα </a:t>
            </a:r>
            <a:r>
              <a:rPr lang="el-GR" sz="1600" i="1" dirty="0" smtClean="0"/>
              <a:t>νομοθετικά μέτρα </a:t>
            </a:r>
            <a:r>
              <a:rPr lang="el-GR" sz="1600" dirty="0" smtClean="0"/>
              <a:t>του Σόλωνα ήταν πολύ τολμηρά, αλλά και δραστικά και αντικατοπτρίζουν το μέγεθος της κρίσης που κλήθηκαν να θεραπεύσουν. Βασίζονταν στην αρχή της ανισότητας και όχι της ισότητας, ενώ επιδίωκαν να αποτρέψουν την εμφύλια διαμάχη και τη διάλυση της πολιτικής κοινότητας της Αθήνας διατηρώντας παράλληλα την κοινωνική διαστρωμάτωση και την προβολή αυτής της διαστρωμάτωσης στη νομή της εξουσίας: Καθόρισε τα αξιώματα τα οποία μπορούσε κάποιος να ασκεί, με κριτήριο την τάξη στην οποία ανήκε, και όπου κατατασσόταν βάσει του εισοδήματός του (και ειδικότερα της φοροδοτικής του ικανότητας). Ως Ταμίες μπορούσαν να υπηρετήσουν μόνο πολίτες της ανώτατης τάξης, ενώ οι πολίτες της κατώτατης τάξης είχαν μόνο δικαίωμα συμμετοχής στην εκκλησία του δήμου. (Αριστοτέλης, έκδοση 2008)</a:t>
            </a:r>
          </a:p>
          <a:p>
            <a:endParaRPr lang="el-GR" sz="1600" dirty="0" smtClean="0"/>
          </a:p>
          <a:p>
            <a:r>
              <a:rPr lang="el-GR" sz="1600" dirty="0" smtClean="0"/>
              <a:t>Τα μέτρα του αποσκοπούσαν στην παύση της εξάρτησης των ακτημόνων από την αγροτική οικονομία, καθώς και στην ανάπτυξη του εμπορίου και της βιοτεχνίας για την απορρόφηση αυτών των ακτημόνων, τους οποίους ο Σόλων προσπάθησε και ως ένα βαθμό κατάφερε να προφυλάξει από την πλήρη αποφλοίωση. Με τα μέτρα του ενισχύθηκαν οι μικρομεσαίοι αγρότες, αλλά και όσοι ασκούσαν κάποιο επάγγελμα εκτός της γεωργίας. Εξαλείφθηκαν τα στεγανά της καταγωγής, που εμπόδιζαν αυτούς που πτώχευαν από κάποιο επάγγελμα να ανέλθουν σε ανώτερες κοινωνικές τάξεις, να γίνουν πολίτες και να αναλάβουν αξιώματα. Το πολίτευμα της Αθήνας παρέμεινε ωστόσο και μετά τις μεταρρυθμίσεις τιμοκρατικό, βασισμένο στην κοινωνική διαστρωμάτωση και στη νομή της εξουσίας από τους πολίτες ανάλογα με τον εισόδημά τους, αν και το εισόδημα αυτό μπορούσε στο εξής να προέρχεται από πολλές διαφορετικές δραστηριότητες και όχι μόνο από την καλλιέργεια της γης. Επιδίωξη του Σόλωνα ήταν τέλος να καταστούν όλοι οι πολίτες συνυπεύθυνοι για την τήρηση των νόμων και την καταστολή παρανομιών. Ιδανικό του ήταν η ευνομία</a:t>
            </a:r>
          </a:p>
          <a:p>
            <a:endParaRPr lang="el-GR" sz="1600" dirty="0"/>
          </a:p>
        </p:txBody>
      </p:sp>
    </p:spTree>
    <p:extLst>
      <p:ext uri="{BB962C8B-B14F-4D97-AF65-F5344CB8AC3E}">
        <p14:creationId xmlns:p14="http://schemas.microsoft.com/office/powerpoint/2010/main" val="750018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88640"/>
            <a:ext cx="8229600" cy="5937523"/>
          </a:xfrm>
        </p:spPr>
        <p:txBody>
          <a:bodyPr>
            <a:normAutofit fontScale="92500" lnSpcReduction="10000"/>
          </a:bodyPr>
          <a:lstStyle/>
          <a:p>
            <a:r>
              <a:rPr lang="el-GR" b="1" i="1" dirty="0" smtClean="0"/>
              <a:t>Το νομοθετικό έργο </a:t>
            </a:r>
            <a:r>
              <a:rPr lang="el-GR" dirty="0" smtClean="0"/>
              <a:t>του Σόλωνα περιελάμβανε πρώτα μέτρα επανόρθωσης της υπάρχουσας κατάστασης, πολιτειακές μεταρρυθμίσεις που αφορούσαν στο πολιτικό σώμα, στη λαϊκή κυριαρχία και στα δικαστήρια, καθώς και νομοθετήματα σε συγκεκριμένους τομείς.</a:t>
            </a:r>
          </a:p>
          <a:p>
            <a:endParaRPr lang="el-GR" dirty="0" smtClean="0"/>
          </a:p>
          <a:p>
            <a:pPr marL="0" indent="0">
              <a:buNone/>
            </a:pPr>
            <a:r>
              <a:rPr lang="el-GR" b="1" dirty="0" smtClean="0"/>
              <a:t>Μέτρα επανόρθωσης </a:t>
            </a:r>
            <a:r>
              <a:rPr lang="el-GR" dirty="0" smtClean="0"/>
              <a:t>(σεισάχθεια, από το σείω που σημαίνει αφαιρώ και το άχθος που σημαίνει βάρος): Στα πλαίσια της σεισάχθειας (αποτίναξης βαρών), ο Σόλων</a:t>
            </a:r>
          </a:p>
          <a:p>
            <a:r>
              <a:rPr lang="el-GR" dirty="0" smtClean="0"/>
              <a:t>κατήργησε τα υφιστάμενα χρέη ιδιωτών προς ιδιώτες και προς το δημόσιο,</a:t>
            </a:r>
          </a:p>
          <a:p>
            <a:r>
              <a:rPr lang="el-GR" dirty="0" smtClean="0"/>
              <a:t>απελευθέρωσε όσους Αθηναίους είχαν γίνει δούλοι λόγω χρεών στην ίδια την Αθήνα και επανέφερε στην πόλη όσους εν τω μεταξύ είχαν μεταπωληθεί στο εξωτερικό. Για ξένους δούλους δεν γίνεται λόγος στις πηγές. Για να μην επαναληφθεί το φαινόμενο,</a:t>
            </a:r>
          </a:p>
          <a:p>
            <a:r>
              <a:rPr lang="el-GR" dirty="0" smtClean="0"/>
              <a:t>κατήργησε τον δανεισμό με εγγύηση το σώμα (προσωπική ελευθερία) του δανειολήπτη και των μελών της οικογένειάς του. Είναι επίσης πιθανό ότι</a:t>
            </a:r>
          </a:p>
          <a:p>
            <a:r>
              <a:rPr lang="el-GR" dirty="0" smtClean="0"/>
              <a:t>αμνήστευσε τα αδικήματα που επέφεραν στέρηση πολιτικών δικαιωμάτων.</a:t>
            </a:r>
            <a:endParaRPr lang="el-GR" dirty="0"/>
          </a:p>
        </p:txBody>
      </p:sp>
    </p:spTree>
    <p:extLst>
      <p:ext uri="{BB962C8B-B14F-4D97-AF65-F5344CB8AC3E}">
        <p14:creationId xmlns:p14="http://schemas.microsoft.com/office/powerpoint/2010/main" val="345050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88640"/>
            <a:ext cx="8229600" cy="5937523"/>
          </a:xfrm>
        </p:spPr>
        <p:txBody>
          <a:bodyPr>
            <a:normAutofit fontScale="85000" lnSpcReduction="20000"/>
          </a:bodyPr>
          <a:lstStyle/>
          <a:p>
            <a:pPr marL="0" indent="0">
              <a:buNone/>
            </a:pPr>
            <a:r>
              <a:rPr lang="el-GR" b="1" dirty="0" smtClean="0"/>
              <a:t>Πολιτικό σώμα</a:t>
            </a:r>
            <a:r>
              <a:rPr lang="el-GR" dirty="0" smtClean="0"/>
              <a:t>: Στα πλαίσια των πολιτειακών μεταρρυθμίσεων για την αναμόρφωση και διεύρυνση του πολιτικού σώματος της Αθήνας ο Σόλων </a:t>
            </a:r>
            <a:r>
              <a:rPr lang="el-GR" dirty="0" err="1" smtClean="0"/>
              <a:t>διετήρησε</a:t>
            </a:r>
            <a:r>
              <a:rPr lang="el-GR" dirty="0" smtClean="0"/>
              <a:t> τα τέσσερα υφιστάμενα τέλη που ρύθμιζαν τα δικαιώματα και τις υποχρεώσεις των πολιτών και βασίζονταν ως τότε αποκλειστικά στο ύψος του αγροτικού εισοδήματος. Οι λεγόμενοι </a:t>
            </a:r>
            <a:r>
              <a:rPr lang="el-GR" dirty="0" err="1" smtClean="0"/>
              <a:t>πεντακοσιομέδιμνοι</a:t>
            </a:r>
            <a:r>
              <a:rPr lang="el-GR" dirty="0" smtClean="0"/>
              <a:t> επειδή είχαν εισόδημα πεντακοσίων μεδίμνων συγκροτούσαν την υψηλότερη τάξη. Ακολουθούσαν οι </a:t>
            </a:r>
            <a:r>
              <a:rPr lang="el-GR" dirty="0" err="1" smtClean="0"/>
              <a:t>τριακοσιομέδιμνοι</a:t>
            </a:r>
            <a:r>
              <a:rPr lang="el-GR" dirty="0" smtClean="0"/>
              <a:t> (με εισόδημα τριακόσια </a:t>
            </a:r>
            <a:r>
              <a:rPr lang="el-GR" dirty="0" err="1" smtClean="0"/>
              <a:t>μέδιμνα</a:t>
            </a:r>
            <a:r>
              <a:rPr lang="el-GR" dirty="0" smtClean="0"/>
              <a:t>), που λέγονταν και ιππείς, ή </a:t>
            </a:r>
            <a:r>
              <a:rPr lang="el-GR" dirty="0" err="1" smtClean="0"/>
              <a:t>ιππάδα</a:t>
            </a:r>
            <a:r>
              <a:rPr lang="el-GR" dirty="0" smtClean="0"/>
              <a:t> τελούντες, επειδή είχαν την οικονομική δυνατότητα να διατηρούν ένα άλογο. Οι </a:t>
            </a:r>
            <a:r>
              <a:rPr lang="el-GR" dirty="0" err="1" smtClean="0"/>
              <a:t>διακοσιομέδιμνοι</a:t>
            </a:r>
            <a:r>
              <a:rPr lang="el-GR" dirty="0" smtClean="0"/>
              <a:t> </a:t>
            </a:r>
            <a:r>
              <a:rPr lang="el-GR" dirty="0" err="1" smtClean="0"/>
              <a:t>ονομαζονταν</a:t>
            </a:r>
            <a:r>
              <a:rPr lang="el-GR" dirty="0" smtClean="0"/>
              <a:t> </a:t>
            </a:r>
            <a:r>
              <a:rPr lang="el-GR" dirty="0" err="1" smtClean="0"/>
              <a:t>ζευγίται</a:t>
            </a:r>
            <a:r>
              <a:rPr lang="el-GR" dirty="0" smtClean="0"/>
              <a:t>. Τέλος οι θήτες με εισόδημα κάτω των διακοσίων μεδίμνων ετησίως είχαν δικαίωμα ψήφου, αλλά δεν τους επιτρεπόταν να αναλάβουν κανένα δημόσιο αξίωμα.[4] Για την κατάταξη των πολιτών σε μια από αυτές τις τάξεις</a:t>
            </a:r>
          </a:p>
          <a:p>
            <a:r>
              <a:rPr lang="el-GR" dirty="0" err="1" smtClean="0"/>
              <a:t>εθέσπισε</a:t>
            </a:r>
            <a:r>
              <a:rPr lang="el-GR" dirty="0" smtClean="0"/>
              <a:t> τον συνυπολογισμό και των εισοδημάτων που προέρχονταν από επαγγελματικές ή εμπορικές δραστηριότητες. Επιπλέον</a:t>
            </a:r>
          </a:p>
          <a:p>
            <a:r>
              <a:rPr lang="el-GR" dirty="0" smtClean="0"/>
              <a:t>έδωσε δικαίωμα στο κατώτερο από αυτά τα τέλη, τους θήτες, να συμμετέχουν στην εκκλησία του δήμου,</a:t>
            </a:r>
          </a:p>
          <a:p>
            <a:r>
              <a:rPr lang="el-GR" dirty="0" smtClean="0"/>
              <a:t>τους παρεχώρησε όμως μόνο το δικαίωμα του εκλέγειν, όχι του εκλέγεσθαι.</a:t>
            </a:r>
          </a:p>
          <a:p>
            <a:pPr marL="0" indent="0">
              <a:buNone/>
            </a:pPr>
            <a:r>
              <a:rPr lang="el-GR" dirty="0" smtClean="0"/>
              <a:t>Αποτέλεσμα αυτών των μεταρρυθμίσεων ήταν να λογίζονται στο εξής πολίτες όλοι οι ενήλικες άνδρες που κατοικούσαν στην Αττική και ήταν απόγονοι κατοίκων της Αττικής, μελών ιωνικών κοινοτήτων, αν και δεν </a:t>
            </a:r>
            <a:r>
              <a:rPr lang="el-GR" dirty="0" err="1" smtClean="0"/>
              <a:t>εθέσπισε</a:t>
            </a:r>
            <a:r>
              <a:rPr lang="el-GR" dirty="0" smtClean="0"/>
              <a:t> την ισότητα δικαιωμάτων και υποχρεώσεων για όλους τους πολίτες. Ο Σόλων έδωσε πιθανότατα δυνατότητα πολιτογράφησης και σε μετοίκους.</a:t>
            </a:r>
          </a:p>
          <a:p>
            <a:endParaRPr lang="el-GR" dirty="0" smtClean="0"/>
          </a:p>
          <a:p>
            <a:endParaRPr lang="el-GR" dirty="0"/>
          </a:p>
        </p:txBody>
      </p:sp>
    </p:spTree>
    <p:extLst>
      <p:ext uri="{BB962C8B-B14F-4D97-AF65-F5344CB8AC3E}">
        <p14:creationId xmlns:p14="http://schemas.microsoft.com/office/powerpoint/2010/main" val="2339951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260648"/>
            <a:ext cx="8229600" cy="5865515"/>
          </a:xfrm>
        </p:spPr>
        <p:txBody>
          <a:bodyPr>
            <a:normAutofit fontScale="85000" lnSpcReduction="20000"/>
          </a:bodyPr>
          <a:lstStyle/>
          <a:p>
            <a:pPr marL="0" indent="0">
              <a:buNone/>
            </a:pPr>
            <a:r>
              <a:rPr lang="el-GR" b="1" dirty="0" smtClean="0"/>
              <a:t>Λαϊκή κυριαρχία</a:t>
            </a:r>
            <a:r>
              <a:rPr lang="el-GR" dirty="0" smtClean="0"/>
              <a:t>. Στις πολιτειακές μεταρρυθμίσεις του Σόλωνα περιλαμβάνονται και μέτρα που διεύρυναν τη λαϊκή κυριαρχία, δηλ. τη στήριξη της εξουσίας στο σώμα των πολιτών της Αθήνας. Συγκεκριμένα ο Σόλων</a:t>
            </a:r>
          </a:p>
          <a:p>
            <a:r>
              <a:rPr lang="el-GR" dirty="0" smtClean="0"/>
              <a:t>μετέφερε στην εκκλησία του δήμου την αρμοδιότητα της εκλογής των αρχόντων, που είχε ως τότε ο Άρειος Πάγος, και</a:t>
            </a:r>
          </a:p>
          <a:p>
            <a:r>
              <a:rPr lang="el-GR" dirty="0" err="1" smtClean="0"/>
              <a:t>εθέσπισε</a:t>
            </a:r>
            <a:r>
              <a:rPr lang="el-GR" dirty="0" smtClean="0"/>
              <a:t> τη διαδικασία της κληρώσεως εκ προκρίτων </a:t>
            </a:r>
            <a:r>
              <a:rPr lang="el-GR" dirty="0" err="1" smtClean="0"/>
              <a:t>πεντακοσιομεδίμνων</a:t>
            </a:r>
            <a:r>
              <a:rPr lang="el-GR" dirty="0" smtClean="0"/>
              <a:t> για την εκλογή τους. Σύμφωνα με αυτή τη διαδικασία ο δήμος εξέλεγε ένα αριθμό υποψηφίων αρχόντων από το τέλος των </a:t>
            </a:r>
            <a:r>
              <a:rPr lang="el-GR" dirty="0" err="1" smtClean="0"/>
              <a:t>πεντακοσιομεδίμνων</a:t>
            </a:r>
            <a:r>
              <a:rPr lang="el-GR" dirty="0" smtClean="0"/>
              <a:t> και στη συνέχεια γινόταν κλήρωση για την ανάδειξη ενός από αυτούς τους υποψηφίους.</a:t>
            </a:r>
          </a:p>
          <a:p>
            <a:r>
              <a:rPr lang="el-GR" dirty="0" smtClean="0"/>
              <a:t>Ίδρυσε ένα νέο βουλευτικό σώμα, τη βουλή των τετρακοσίων (ή τετρακοσίους) και</a:t>
            </a:r>
          </a:p>
          <a:p>
            <a:r>
              <a:rPr lang="el-GR" dirty="0" smtClean="0"/>
              <a:t>μετέφερε σε αυτό τις </a:t>
            </a:r>
            <a:r>
              <a:rPr lang="el-GR" dirty="0" err="1" smtClean="0"/>
              <a:t>προβουλευτικές</a:t>
            </a:r>
            <a:r>
              <a:rPr lang="el-GR" dirty="0" smtClean="0"/>
              <a:t> αρμοδιότητες που είχε ως τότε ο Άρειος Πάγος, δηλ. τη διαδικασία προκαταρκτικής επεξεργασίας των σχεδίων ψηφισμάτων που θα υποβάλλονταν στην εκκλησία του δήμου.</a:t>
            </a:r>
          </a:p>
          <a:p>
            <a:pPr marL="0" indent="0">
              <a:buNone/>
            </a:pPr>
            <a:r>
              <a:rPr lang="el-GR" dirty="0" smtClean="0"/>
              <a:t>Η βουλή των τετρακοσίων ήταν πιο δημοκρατική σε σύγκριση με το αριστοκρατικό σώμα του Αρείου Πάγου, στο οποίο συμμετείχαν μόνο </a:t>
            </a:r>
            <a:r>
              <a:rPr lang="el-GR" dirty="0" err="1" smtClean="0"/>
              <a:t>πεντακοσιομέδιμνοι</a:t>
            </a:r>
            <a:r>
              <a:rPr lang="el-GR" dirty="0" smtClean="0"/>
              <a:t> που είχαν θητεύσει ως άρχοντες (και είχαν εκλεγεί από τον ίδιο τον Άρειο Πάγο σύμφωνα με τη διαδικασία που ίσχυε πριν τις μεταρρυθμίσεις του Σόλωνα). Η βουλή αντίθετα είχε 400 εκλεγμένα μέλη, που προέρχονταν και από τα τέλη των ιππέων και των ζευγιτών, η θητεία κάθε βουλευτή ήταν ετήσια και οι τέσσερις φυλές της Αθήνας αντιπροσωπεύονταν ισότιμα, με εκατό βουλευτές η καθεμιά.</a:t>
            </a:r>
          </a:p>
          <a:p>
            <a:endParaRPr lang="el-GR" dirty="0" smtClean="0"/>
          </a:p>
          <a:p>
            <a:endParaRPr lang="el-GR" dirty="0"/>
          </a:p>
        </p:txBody>
      </p:sp>
    </p:spTree>
    <p:extLst>
      <p:ext uri="{BB962C8B-B14F-4D97-AF65-F5344CB8AC3E}">
        <p14:creationId xmlns:p14="http://schemas.microsoft.com/office/powerpoint/2010/main" val="1084181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57200" y="188640"/>
            <a:ext cx="8229600" cy="5937523"/>
          </a:xfrm>
        </p:spPr>
        <p:txBody>
          <a:bodyPr>
            <a:normAutofit fontScale="70000" lnSpcReduction="20000"/>
          </a:bodyPr>
          <a:lstStyle/>
          <a:p>
            <a:pPr marL="0" indent="0">
              <a:buNone/>
            </a:pPr>
            <a:r>
              <a:rPr lang="el-GR" b="1" dirty="0" smtClean="0"/>
              <a:t>Δικαστήρια</a:t>
            </a:r>
            <a:r>
              <a:rPr lang="el-GR" dirty="0" smtClean="0"/>
              <a:t>: Στο χώρο της δικαιοσύνης οι μεταρρυθμίσεις του Σόλωνα ήταν επίσης σημαντικές προς την κατεύθυνση του εκδημοκρατισμού και του ελέγχου της εξουσίας. Ο Σόλων</a:t>
            </a:r>
          </a:p>
          <a:p>
            <a:r>
              <a:rPr lang="el-GR" dirty="0" smtClean="0"/>
              <a:t>έδωσε τη δυνατότητα σε κάθε πολίτη, όχι μόνο στον παθόντα, να καταγγέλλει στον Άρειο Πάγο με εισαγγελία (αγωγή) οποιονδήποτε, ακόμα και άρχοντα, και να εμφανίζεται ως κατήγορος. Με αυτό τον τρόπο κατοχυρώθηκε ουσιαστικά το έννομο συμφέρον του απλού πολίτη σε σχέση με την άσκηση της εξουσίας από τα κρατικά όργανα, ακόμα και αν οι ενέργειες των κρατικών οργάνων δεν τον έβλαπταν άμεσα.</a:t>
            </a:r>
          </a:p>
          <a:p>
            <a:r>
              <a:rPr lang="el-GR" dirty="0" smtClean="0"/>
              <a:t>Ίδρυσε την Ηλιαία, ένα λαϊκό δικαστήριο με πολλά μέλη, ως αντίβαρο του Αρείου Πάγου σε θέματα απονομής δικαιοσύνης. Η ακριβής σύνθεση της </a:t>
            </a:r>
            <a:r>
              <a:rPr lang="el-GR" dirty="0" err="1" smtClean="0"/>
              <a:t>σολώνειας</a:t>
            </a:r>
            <a:r>
              <a:rPr lang="el-GR" dirty="0" smtClean="0"/>
              <a:t> Ηλιαίας δεν είναι γνωστή και δεν αποκλείεται να πρόκειται απλώς για την ίδια την εκκλησία του δήμου, όταν αυτή συνεδρίαζε ως δικαστήριο. Στην Ηλιαία μπορούσε να προσφύγει οποιοσδήποτε εναντίον δικαστικής αποφάσεως αρχόντων. Το όνομά της προέρχεται από το ουσ. </a:t>
            </a:r>
            <a:r>
              <a:rPr lang="el-GR" dirty="0" err="1" smtClean="0"/>
              <a:t>ηλία=αλία</a:t>
            </a:r>
            <a:r>
              <a:rPr lang="el-GR" dirty="0" smtClean="0"/>
              <a:t>, που σημαίνει εκκλησία, σύναξη. Η κλασική διαμόρφωση της Ηλιαίας σε «δεξαμενή» 6000 κληρωμένων Αθηναίων άνω των 30 ετών, από την οποία λαμβάνονταν οι δικαστές για τα </a:t>
            </a:r>
            <a:r>
              <a:rPr lang="el-GR" dirty="0" err="1" smtClean="0"/>
              <a:t>ηλιαστικά</a:t>
            </a:r>
            <a:r>
              <a:rPr lang="el-GR" dirty="0" smtClean="0"/>
              <a:t> δικαστήρια, οφείλεται στις μεταρρυθμίσεις του έτους 462 </a:t>
            </a:r>
            <a:r>
              <a:rPr lang="el-GR" dirty="0" err="1" smtClean="0"/>
              <a:t>π.Χ.</a:t>
            </a:r>
            <a:r>
              <a:rPr lang="el-GR" dirty="0" smtClean="0"/>
              <a:t> από τον Εφιάλτη.</a:t>
            </a:r>
          </a:p>
          <a:p>
            <a:pPr marL="0" indent="0">
              <a:buNone/>
            </a:pPr>
            <a:r>
              <a:rPr lang="el-GR" b="1" dirty="0" smtClean="0"/>
              <a:t>Άλλα νομοθετήματα</a:t>
            </a:r>
            <a:r>
              <a:rPr lang="el-GR" dirty="0" smtClean="0"/>
              <a:t>: Ο Σόλων </a:t>
            </a:r>
            <a:r>
              <a:rPr lang="el-GR" dirty="0" err="1" smtClean="0"/>
              <a:t>εθέσπισε</a:t>
            </a:r>
            <a:r>
              <a:rPr lang="el-GR" dirty="0" smtClean="0"/>
              <a:t> και πλήθος άλλων νόμων για συγκεκριμένα θέματα, που δεν είναι όλα γνωστά. Τα σημαντικότερα από αυτά είναι</a:t>
            </a:r>
          </a:p>
          <a:p>
            <a:r>
              <a:rPr lang="el-GR" dirty="0" smtClean="0"/>
              <a:t>η απαγόρευση της εξαγωγής γεωργικών προϊόντων πλην λαδιού,</a:t>
            </a:r>
          </a:p>
          <a:p>
            <a:r>
              <a:rPr lang="el-GR" dirty="0" smtClean="0"/>
              <a:t>ρυθμίσεις στις ιδιωτικές σχέσεις (π.χ. κανόνες υδροληψίας, ελάχιστες αποστάσεις οικοδομών)</a:t>
            </a:r>
          </a:p>
          <a:p>
            <a:r>
              <a:rPr lang="el-GR" dirty="0" smtClean="0"/>
              <a:t>θέσπιση κοινωνικής πρόνοιας για αναπήρους και επικλήρους (θυγατέρες που κληρονομούσαν αποκλειστικά την πατρική περιουσία λόγω έλλειψης άρρενα κληρονόμου),</a:t>
            </a:r>
          </a:p>
          <a:p>
            <a:r>
              <a:rPr lang="el-GR" dirty="0" smtClean="0"/>
              <a:t>μέτρα προστασίας της οικογένειας και του γάμου, που περιελάμβαναν μέτρα εναντίον της μοιχείας, του βιασμού, της μαστροπείας και της πορνείας,</a:t>
            </a:r>
          </a:p>
          <a:p>
            <a:r>
              <a:rPr lang="el-GR" dirty="0" smtClean="0"/>
              <a:t>υποχρέωση των γονέων να διδάξουν στα παιδιά τους κάποια τέχνη και απαλλαγή των τέκνων από τη φροντίδα των ηλικιωμένων γονέων τους, αν οι τελευταίοι δεν είχαν ανταποκριθεί σε αυτή την υποχρέωσή τους</a:t>
            </a:r>
            <a:endParaRPr lang="el-GR" dirty="0"/>
          </a:p>
        </p:txBody>
      </p:sp>
    </p:spTree>
    <p:extLst>
      <p:ext uri="{BB962C8B-B14F-4D97-AF65-F5344CB8AC3E}">
        <p14:creationId xmlns:p14="http://schemas.microsoft.com/office/powerpoint/2010/main" val="1229536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Γειτνίαση">
  <a:themeElements>
    <a:clrScheme name="Γειτνίαση">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ειτνίαση">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22</TotalTime>
  <Words>1917</Words>
  <Application>Microsoft Office PowerPoint</Application>
  <PresentationFormat>Προβολή στην οθόνη (4:3)</PresentationFormat>
  <Paragraphs>41</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Γειτνίαση</vt:lpstr>
      <vt:lpstr>ΣΟΛΩΝ Ο ΑΘΗΝΑΙΟΣ  Σημαντικός Αθηναίος νομοθέτης, φιλόσοφος, ποιητής και ένας από τους επτά σοφούς της αρχαίας Ελλάδος.</vt:lpstr>
      <vt:lpstr>ΒΙΟΓΡΑΦΙΑ</vt:lpstr>
      <vt:lpstr>ΠΟΙΗΤΗΣ</vt:lpstr>
      <vt:lpstr>ΝΟΜΟΘΕΤΗΣ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ΣΟΛΩΝ Ο ΑΘΗΝΑΙΟΣ</dc:title>
  <dc:creator>Theodoros</dc:creator>
  <cp:lastModifiedBy>Theodoros</cp:lastModifiedBy>
  <cp:revision>3</cp:revision>
  <dcterms:created xsi:type="dcterms:W3CDTF">2021-01-11T06:48:46Z</dcterms:created>
  <dcterms:modified xsi:type="dcterms:W3CDTF">2021-01-11T07:11:40Z</dcterms:modified>
</cp:coreProperties>
</file>