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67" r:id="rId4"/>
    <p:sldId id="266" r:id="rId5"/>
    <p:sldId id="261" r:id="rId6"/>
    <p:sldId id="259" r:id="rId7"/>
    <p:sldId id="269" r:id="rId8"/>
    <p:sldId id="268" r:id="rId9"/>
    <p:sldId id="260" r:id="rId10"/>
    <p:sldId id="270" r:id="rId11"/>
    <p:sldId id="262" r:id="rId12"/>
    <p:sldId id="272" r:id="rId13"/>
    <p:sldId id="263" r:id="rId14"/>
    <p:sldId id="271" r:id="rId15"/>
    <p:sldId id="264"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B5EED63D-3780-4A30-A778-7D73B58259BB}" type="datetimeFigureOut">
              <a:rPr lang="el-GR" smtClean="0"/>
              <a:pPr/>
              <a:t>24/5/2016</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3124F8C1-D246-4C50-9B61-0D030766554C}"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5EED63D-3780-4A30-A778-7D73B58259BB}" type="datetimeFigureOut">
              <a:rPr lang="el-GR" smtClean="0"/>
              <a:pPr/>
              <a:t>24/5/2016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124F8C1-D246-4C50-9B61-0D030766554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5EED63D-3780-4A30-A778-7D73B58259BB}" type="datetimeFigureOut">
              <a:rPr lang="el-GR" smtClean="0"/>
              <a:pPr/>
              <a:t>24/5/2016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124F8C1-D246-4C50-9B61-0D030766554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5EED63D-3780-4A30-A778-7D73B58259BB}" type="datetimeFigureOut">
              <a:rPr lang="el-GR" smtClean="0"/>
              <a:pPr/>
              <a:t>24/5/2016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124F8C1-D246-4C50-9B61-0D030766554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5EED63D-3780-4A30-A778-7D73B58259BB}" type="datetimeFigureOut">
              <a:rPr lang="el-GR" smtClean="0"/>
              <a:pPr/>
              <a:t>24/5/2016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3124F8C1-D246-4C50-9B61-0D030766554C}"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B5EED63D-3780-4A30-A778-7D73B58259BB}" type="datetimeFigureOut">
              <a:rPr lang="el-GR" smtClean="0"/>
              <a:pPr/>
              <a:t>24/5/2016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124F8C1-D246-4C50-9B61-0D030766554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B5EED63D-3780-4A30-A778-7D73B58259BB}" type="datetimeFigureOut">
              <a:rPr lang="el-GR" smtClean="0"/>
              <a:pPr/>
              <a:t>24/5/2016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124F8C1-D246-4C50-9B61-0D030766554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B5EED63D-3780-4A30-A778-7D73B58259BB}" type="datetimeFigureOut">
              <a:rPr lang="el-GR" smtClean="0"/>
              <a:pPr/>
              <a:t>24/5/2016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124F8C1-D246-4C50-9B61-0D030766554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5EED63D-3780-4A30-A778-7D73B58259BB}" type="datetimeFigureOut">
              <a:rPr lang="el-GR" smtClean="0"/>
              <a:pPr/>
              <a:t>24/5/2016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124F8C1-D246-4C50-9B61-0D030766554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B5EED63D-3780-4A30-A778-7D73B58259BB}" type="datetimeFigureOut">
              <a:rPr lang="el-GR" smtClean="0"/>
              <a:pPr/>
              <a:t>24/5/2016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124F8C1-D246-4C50-9B61-0D030766554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5EED63D-3780-4A30-A778-7D73B58259BB}" type="datetimeFigureOut">
              <a:rPr lang="el-GR" smtClean="0"/>
              <a:pPr/>
              <a:t>24/5/2016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124F8C1-D246-4C50-9B61-0D030766554C}"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5EED63D-3780-4A30-A778-7D73B58259BB}" type="datetimeFigureOut">
              <a:rPr lang="el-GR" smtClean="0"/>
              <a:pPr/>
              <a:t>24/5/2016</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124F8C1-D246-4C50-9B61-0D030766554C}"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audio" Target="file:///C:\Users\user1\Downloads\+-++++.mp3"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3568" y="188640"/>
            <a:ext cx="7772400" cy="1470025"/>
          </a:xfrm>
        </p:spPr>
        <p:txBody>
          <a:bodyPr/>
          <a:lstStyle/>
          <a:p>
            <a:r>
              <a:rPr lang="el-GR" dirty="0" err="1" smtClean="0"/>
              <a:t>Ποντιακη</a:t>
            </a:r>
            <a:r>
              <a:rPr lang="el-GR" dirty="0" smtClean="0"/>
              <a:t> </a:t>
            </a:r>
            <a:r>
              <a:rPr lang="el-GR" dirty="0" err="1" smtClean="0"/>
              <a:t>διαλεκτοσ</a:t>
            </a:r>
            <a:endParaRPr lang="el-GR" dirty="0"/>
          </a:p>
        </p:txBody>
      </p:sp>
      <p:sp>
        <p:nvSpPr>
          <p:cNvPr id="3" name="2 - Υπότιτλος"/>
          <p:cNvSpPr>
            <a:spLocks noGrp="1"/>
          </p:cNvSpPr>
          <p:nvPr>
            <p:ph type="subTitle" idx="1"/>
          </p:nvPr>
        </p:nvSpPr>
        <p:spPr>
          <a:xfrm>
            <a:off x="1331640" y="1916832"/>
            <a:ext cx="6440760" cy="4608512"/>
          </a:xfrm>
        </p:spPr>
        <p:txBody>
          <a:bodyPr/>
          <a:lstStyle/>
          <a:p>
            <a:r>
              <a:rPr lang="el-GR" i="1" dirty="0" smtClean="0">
                <a:solidFill>
                  <a:srgbClr val="000000"/>
                </a:solidFill>
              </a:rPr>
              <a:t>Η ΣΧΕΣΗ ΤΗΣ ΜΕ ΤΗΝ ΑΡΧΑΙΑ ΕΛΛΗΝΙΚΗ</a:t>
            </a:r>
          </a:p>
          <a:p>
            <a:endParaRPr lang="el-GR" i="1" dirty="0" smtClean="0">
              <a:solidFill>
                <a:srgbClr val="000000"/>
              </a:solidFill>
            </a:endParaRPr>
          </a:p>
          <a:p>
            <a:endParaRPr lang="el-GR" i="1" dirty="0" smtClean="0">
              <a:solidFill>
                <a:srgbClr val="000000"/>
              </a:solidFill>
            </a:endParaRPr>
          </a:p>
          <a:p>
            <a:r>
              <a:rPr lang="el-GR" i="1" dirty="0" smtClean="0">
                <a:solidFill>
                  <a:srgbClr val="000000"/>
                </a:solidFill>
              </a:rPr>
              <a:t>ΑΛΕΞΙΑΔΗΣ ΠΕΡΙΚΛΗΣ</a:t>
            </a:r>
          </a:p>
          <a:p>
            <a:r>
              <a:rPr lang="el-GR" i="1" dirty="0" smtClean="0">
                <a:solidFill>
                  <a:srgbClr val="000000"/>
                </a:solidFill>
              </a:rPr>
              <a:t>ΗΛΙΟΠΟΥΛΟΣ ΗΛΙΑΣ</a:t>
            </a:r>
          </a:p>
          <a:p>
            <a:endParaRPr lang="el-GR" i="1" dirty="0" smtClean="0">
              <a:solidFill>
                <a:srgbClr val="000000"/>
              </a:solidFill>
            </a:endParaRPr>
          </a:p>
          <a:p>
            <a:r>
              <a:rPr lang="el-GR" sz="2000" dirty="0" smtClean="0">
                <a:solidFill>
                  <a:srgbClr val="000000"/>
                </a:solidFill>
              </a:rPr>
              <a:t>ΓΕΝΙΚΟ ΛΥΚΕΙΟ ΣΕΡΒΙΩΝ 2016</a:t>
            </a:r>
          </a:p>
          <a:p>
            <a:r>
              <a:rPr lang="el-GR" sz="2000" dirty="0" smtClean="0">
                <a:solidFill>
                  <a:srgbClr val="000000"/>
                </a:solidFill>
              </a:rPr>
              <a:t>ΕΡΓΑΣΙΑ Β΄ΛΥΚΕΙΟΥ</a:t>
            </a:r>
            <a:endParaRPr lang="el-GR" sz="2000" dirty="0">
              <a:solidFill>
                <a:srgbClr val="000000"/>
              </a:solidFill>
            </a:endParaRPr>
          </a:p>
        </p:txBody>
      </p:sp>
      <p:pic>
        <p:nvPicPr>
          <p:cNvPr id="4" name="+-++++.mp3">
            <a:hlinkClick r:id="" action="ppaction://media"/>
          </p:cNvPr>
          <p:cNvPicPr>
            <a:picLocks noRot="1" noChangeAspect="1"/>
          </p:cNvPicPr>
          <p:nvPr>
            <a:audioFile r:link="rId1"/>
          </p:nvPr>
        </p:nvPicPr>
        <p:blipFill>
          <a:blip r:embed="rId3" cstate="print"/>
          <a:stretch>
            <a:fillRect/>
          </a:stretch>
        </p:blipFill>
        <p:spPr>
          <a:xfrm>
            <a:off x="395536" y="1124744"/>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793548"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solidFill>
                  <a:srgbClr val="00B0F0"/>
                </a:solidFill>
              </a:rPr>
              <a:t>Αρχαίες λέξεις που διασώζονται στην Ποντιακή διάλεκτο</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b="1" dirty="0" smtClean="0">
                <a:solidFill>
                  <a:schemeClr val="bg1"/>
                </a:solidFill>
              </a:rPr>
              <a:t>Επιπλέον, τα ρήματα «</a:t>
            </a:r>
            <a:r>
              <a:rPr lang="el-GR" b="1" dirty="0" err="1" smtClean="0">
                <a:solidFill>
                  <a:schemeClr val="bg1"/>
                </a:solidFill>
              </a:rPr>
              <a:t>φιλέω</a:t>
            </a:r>
            <a:r>
              <a:rPr lang="el-GR" b="1" dirty="0" smtClean="0">
                <a:solidFill>
                  <a:schemeClr val="bg1"/>
                </a:solidFill>
              </a:rPr>
              <a:t>-ω» και «</a:t>
            </a:r>
            <a:r>
              <a:rPr lang="el-GR" b="1" dirty="0" err="1" smtClean="0">
                <a:solidFill>
                  <a:schemeClr val="bg1"/>
                </a:solidFill>
              </a:rPr>
              <a:t>πονέω</a:t>
            </a:r>
            <a:r>
              <a:rPr lang="el-GR" b="1" dirty="0" smtClean="0">
                <a:solidFill>
                  <a:schemeClr val="bg1"/>
                </a:solidFill>
              </a:rPr>
              <a:t>-ω» στη νέα ελληνική πήραν την κατάληξη «-</a:t>
            </a:r>
            <a:r>
              <a:rPr lang="el-GR" b="1" dirty="0" err="1" smtClean="0">
                <a:solidFill>
                  <a:schemeClr val="bg1"/>
                </a:solidFill>
              </a:rPr>
              <a:t>άω-ώ</a:t>
            </a:r>
            <a:r>
              <a:rPr lang="el-GR" b="1" dirty="0" smtClean="0">
                <a:solidFill>
                  <a:schemeClr val="bg1"/>
                </a:solidFill>
              </a:rPr>
              <a:t>», ενώ στην ποντιακή διατηρήθηκε η αρχαία κατάληξη «-</a:t>
            </a:r>
            <a:r>
              <a:rPr lang="el-GR" b="1" dirty="0" err="1" smtClean="0">
                <a:solidFill>
                  <a:schemeClr val="bg1"/>
                </a:solidFill>
              </a:rPr>
              <a:t>έω-ώ</a:t>
            </a:r>
            <a:r>
              <a:rPr lang="el-GR" b="1" dirty="0" smtClean="0">
                <a:solidFill>
                  <a:schemeClr val="bg1"/>
                </a:solidFill>
              </a:rPr>
              <a:t>». Το ρήμα «</a:t>
            </a:r>
            <a:r>
              <a:rPr lang="el-GR" b="1" dirty="0" err="1" smtClean="0">
                <a:solidFill>
                  <a:schemeClr val="bg1"/>
                </a:solidFill>
              </a:rPr>
              <a:t>ικανέω</a:t>
            </a:r>
            <a:r>
              <a:rPr lang="el-GR" b="1" dirty="0" smtClean="0">
                <a:solidFill>
                  <a:schemeClr val="bg1"/>
                </a:solidFill>
              </a:rPr>
              <a:t>-ώ» και «</a:t>
            </a:r>
            <a:r>
              <a:rPr lang="el-GR" b="1" dirty="0" err="1" smtClean="0">
                <a:solidFill>
                  <a:schemeClr val="bg1"/>
                </a:solidFill>
              </a:rPr>
              <a:t>ικανέομαι</a:t>
            </a:r>
            <a:r>
              <a:rPr lang="el-GR" b="1" dirty="0" smtClean="0">
                <a:solidFill>
                  <a:schemeClr val="bg1"/>
                </a:solidFill>
              </a:rPr>
              <a:t>-</a:t>
            </a:r>
            <a:r>
              <a:rPr lang="el-GR" b="1" dirty="0" err="1" smtClean="0">
                <a:solidFill>
                  <a:schemeClr val="bg1"/>
                </a:solidFill>
              </a:rPr>
              <a:t>ούμαι</a:t>
            </a:r>
            <a:r>
              <a:rPr lang="el-GR" b="1" dirty="0" smtClean="0">
                <a:solidFill>
                  <a:schemeClr val="bg1"/>
                </a:solidFill>
              </a:rPr>
              <a:t>», που δεν διατηρήθηκε στη νέα ελληνική, διατηρήθηκε στην ποντιακή και είναι το πολύ γνωστό μας «</a:t>
            </a:r>
            <a:r>
              <a:rPr lang="el-GR" b="1" dirty="0" err="1" smtClean="0">
                <a:solidFill>
                  <a:schemeClr val="bg1"/>
                </a:solidFill>
              </a:rPr>
              <a:t>κανείται</a:t>
            </a:r>
            <a:r>
              <a:rPr lang="el-GR" b="1" dirty="0" smtClean="0">
                <a:solidFill>
                  <a:schemeClr val="bg1"/>
                </a:solidFill>
              </a:rPr>
              <a:t>» (=φτάνει, είναι αρκετό). Το ίδιο συμβαίνει και με την Ευκτική Αορίστου </a:t>
            </a:r>
            <a:r>
              <a:rPr lang="el-GR" b="1" dirty="0" err="1" smtClean="0">
                <a:solidFill>
                  <a:schemeClr val="bg1"/>
                </a:solidFill>
              </a:rPr>
              <a:t>β΄</a:t>
            </a:r>
            <a:r>
              <a:rPr lang="el-GR" b="1" dirty="0" smtClean="0">
                <a:solidFill>
                  <a:schemeClr val="bg1"/>
                </a:solidFill>
              </a:rPr>
              <a:t> του ρήματος «λαγχάνω», η οποία διατηρείται στην ποντιακή στο </a:t>
            </a:r>
            <a:r>
              <a:rPr lang="el-GR" b="1" dirty="0" err="1" smtClean="0">
                <a:solidFill>
                  <a:schemeClr val="bg1"/>
                </a:solidFill>
              </a:rPr>
              <a:t>γ΄</a:t>
            </a:r>
            <a:r>
              <a:rPr lang="el-GR" b="1" dirty="0" smtClean="0">
                <a:solidFill>
                  <a:schemeClr val="bg1"/>
                </a:solidFill>
              </a:rPr>
              <a:t> ενικό για να εκφράζει πιθανότητα κι ευχή (π.χ. </a:t>
            </a:r>
            <a:r>
              <a:rPr lang="el-GR" b="1" dirty="0" err="1" smtClean="0">
                <a:solidFill>
                  <a:schemeClr val="bg1"/>
                </a:solidFill>
              </a:rPr>
              <a:t>λάχ</a:t>
            </a:r>
            <a:r>
              <a:rPr lang="el-GR" b="1" dirty="0" smtClean="0">
                <a:solidFill>
                  <a:schemeClr val="bg1"/>
                </a:solidFill>
              </a:rPr>
              <a:t>’ </a:t>
            </a:r>
            <a:r>
              <a:rPr lang="el-GR" b="1" dirty="0" err="1" smtClean="0">
                <a:solidFill>
                  <a:schemeClr val="bg1"/>
                </a:solidFill>
              </a:rPr>
              <a:t>επορούν</a:t>
            </a:r>
            <a:r>
              <a:rPr lang="el-GR" b="1" dirty="0" smtClean="0">
                <a:solidFill>
                  <a:schemeClr val="bg1"/>
                </a:solidFill>
              </a:rPr>
              <a:t> κι </a:t>
            </a:r>
            <a:r>
              <a:rPr lang="el-GR" b="1" dirty="0" err="1" smtClean="0">
                <a:solidFill>
                  <a:schemeClr val="bg1"/>
                </a:solidFill>
              </a:rPr>
              <a:t>έρχουνταν</a:t>
            </a:r>
            <a:r>
              <a:rPr lang="el-GR" b="1" dirty="0" smtClean="0">
                <a:solidFill>
                  <a:schemeClr val="bg1"/>
                </a:solidFill>
              </a:rPr>
              <a:t>), ενώ στη νέα ελληνική δεν διατηρήθηκε το </a:t>
            </a:r>
            <a:r>
              <a:rPr lang="el-GR" b="1" dirty="0" err="1" smtClean="0">
                <a:solidFill>
                  <a:schemeClr val="bg1"/>
                </a:solidFill>
              </a:rPr>
              <a:t>ρή</a:t>
            </a:r>
            <a:r>
              <a:rPr lang="el-GR" b="1" dirty="0" smtClean="0">
                <a:solidFill>
                  <a:schemeClr val="bg1"/>
                </a:solidFill>
              </a:rPr>
              <a:t>! α αυτό, παρά μόνο τα παράγωγά του, όπως: «λαχνός», «λαχείο», «λαχειοφόρος» </a:t>
            </a:r>
            <a:r>
              <a:rPr lang="el-GR" sz="2400" b="1" dirty="0" smtClean="0">
                <a:solidFill>
                  <a:schemeClr val="bg1"/>
                </a:solidFill>
              </a:rPr>
              <a:t>κτλ.</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solidFill>
                  <a:srgbClr val="00B050"/>
                </a:solidFill>
              </a:rPr>
              <a:t>Α.Φωνητική</a:t>
            </a:r>
            <a:r>
              <a:rPr lang="el-GR" dirty="0" smtClean="0">
                <a:solidFill>
                  <a:srgbClr val="00B050"/>
                </a:solidFill>
              </a:rPr>
              <a:t>-φωνολογία</a:t>
            </a:r>
            <a:endParaRPr lang="el-GR" dirty="0">
              <a:solidFill>
                <a:srgbClr val="00B050"/>
              </a:solidFill>
            </a:endParaRPr>
          </a:p>
        </p:txBody>
      </p:sp>
      <p:sp>
        <p:nvSpPr>
          <p:cNvPr id="3" name="2 - Θέση περιεχομένου"/>
          <p:cNvSpPr>
            <a:spLocks noGrp="1"/>
          </p:cNvSpPr>
          <p:nvPr>
            <p:ph idx="1"/>
          </p:nvPr>
        </p:nvSpPr>
        <p:spPr/>
        <p:txBody>
          <a:bodyPr>
            <a:normAutofit/>
          </a:bodyPr>
          <a:lstStyle/>
          <a:p>
            <a:pPr algn="just"/>
            <a:r>
              <a:rPr lang="el-GR" sz="2400" b="1" dirty="0" smtClean="0">
                <a:solidFill>
                  <a:schemeClr val="bg1"/>
                </a:solidFill>
              </a:rPr>
              <a:t>Δεν γίνεται συνίζηση στις διφθόγγους /</a:t>
            </a:r>
            <a:r>
              <a:rPr lang="el-GR" sz="2400" b="1" dirty="0" err="1" smtClean="0">
                <a:solidFill>
                  <a:schemeClr val="bg1"/>
                </a:solidFill>
              </a:rPr>
              <a:t>ia</a:t>
            </a:r>
            <a:r>
              <a:rPr lang="el-GR" sz="2400" b="1" dirty="0" smtClean="0">
                <a:solidFill>
                  <a:schemeClr val="bg1"/>
                </a:solidFill>
              </a:rPr>
              <a:t>/ και /</a:t>
            </a:r>
            <a:r>
              <a:rPr lang="el-GR" sz="2400" b="1" dirty="0" err="1" smtClean="0">
                <a:solidFill>
                  <a:schemeClr val="bg1"/>
                </a:solidFill>
              </a:rPr>
              <a:t>io</a:t>
            </a:r>
            <a:r>
              <a:rPr lang="el-GR" sz="2400" b="1" dirty="0" smtClean="0">
                <a:solidFill>
                  <a:schemeClr val="bg1"/>
                </a:solidFill>
              </a:rPr>
              <a:t>/, αλλά συναίρεση με αποτελέσματα [ä] και [ö], που προφέρονται περίπου σαν τα αντίστοιχα γερμανικά: [</a:t>
            </a:r>
            <a:r>
              <a:rPr lang="el-GR" sz="2400" b="1" dirty="0" err="1" smtClean="0">
                <a:solidFill>
                  <a:schemeClr val="bg1"/>
                </a:solidFill>
              </a:rPr>
              <a:t>vasiläδes</a:t>
            </a:r>
            <a:r>
              <a:rPr lang="el-GR" sz="2400" b="1" dirty="0" smtClean="0">
                <a:solidFill>
                  <a:schemeClr val="bg1"/>
                </a:solidFill>
              </a:rPr>
              <a:t>] (</a:t>
            </a:r>
            <a:r>
              <a:rPr lang="el-GR" sz="2400" b="1" i="1" dirty="0" smtClean="0">
                <a:solidFill>
                  <a:schemeClr val="bg1"/>
                </a:solidFill>
              </a:rPr>
              <a:t>βασιλιάδες</a:t>
            </a:r>
            <a:r>
              <a:rPr lang="el-GR" sz="2400" b="1" dirty="0" smtClean="0">
                <a:solidFill>
                  <a:schemeClr val="bg1"/>
                </a:solidFill>
              </a:rPr>
              <a:t>), [</a:t>
            </a:r>
            <a:r>
              <a:rPr lang="el-GR" sz="2400" b="1" dirty="0" err="1" smtClean="0">
                <a:solidFill>
                  <a:schemeClr val="bg1"/>
                </a:solidFill>
              </a:rPr>
              <a:t>telöno</a:t>
            </a:r>
            <a:r>
              <a:rPr lang="el-GR" sz="2400" b="1" dirty="0" smtClean="0">
                <a:solidFill>
                  <a:schemeClr val="bg1"/>
                </a:solidFill>
              </a:rPr>
              <a:t>] (</a:t>
            </a:r>
            <a:r>
              <a:rPr lang="el-GR" sz="2400" b="1" i="1" dirty="0" smtClean="0">
                <a:solidFill>
                  <a:schemeClr val="bg1"/>
                </a:solidFill>
              </a:rPr>
              <a:t>τελειώνω</a:t>
            </a:r>
            <a:r>
              <a:rPr lang="el-GR" sz="2400" b="1" dirty="0" smtClean="0">
                <a:solidFill>
                  <a:schemeClr val="bg1"/>
                </a:solidFill>
              </a:rPr>
              <a:t>). Η συνίζηση απουσιάζει γενικότερα: [</a:t>
            </a:r>
            <a:r>
              <a:rPr lang="el-GR" sz="2400" b="1" dirty="0" err="1" smtClean="0">
                <a:solidFill>
                  <a:schemeClr val="bg1"/>
                </a:solidFill>
              </a:rPr>
              <a:t>foléa</a:t>
            </a:r>
            <a:r>
              <a:rPr lang="el-GR" sz="2400" b="1" dirty="0" smtClean="0">
                <a:solidFill>
                  <a:schemeClr val="bg1"/>
                </a:solidFill>
              </a:rPr>
              <a:t>] (</a:t>
            </a:r>
            <a:r>
              <a:rPr lang="el-GR" sz="2400" b="1" i="1" dirty="0" smtClean="0">
                <a:solidFill>
                  <a:schemeClr val="bg1"/>
                </a:solidFill>
              </a:rPr>
              <a:t>φωλιά</a:t>
            </a:r>
            <a:r>
              <a:rPr lang="el-GR" sz="2400" b="1" dirty="0" smtClean="0">
                <a:solidFill>
                  <a:schemeClr val="bg1"/>
                </a:solidFill>
              </a:rPr>
              <a:t>), [</a:t>
            </a:r>
            <a:r>
              <a:rPr lang="el-GR" sz="2400" b="1" dirty="0" err="1" smtClean="0">
                <a:solidFill>
                  <a:schemeClr val="bg1"/>
                </a:solidFill>
              </a:rPr>
              <a:t>peðía</a:t>
            </a:r>
            <a:r>
              <a:rPr lang="el-GR" sz="2400" b="1" dirty="0" smtClean="0">
                <a:solidFill>
                  <a:schemeClr val="bg1"/>
                </a:solidFill>
              </a:rPr>
              <a:t>] (</a:t>
            </a:r>
            <a:r>
              <a:rPr lang="el-GR" sz="2400" b="1" i="1" dirty="0" smtClean="0">
                <a:solidFill>
                  <a:schemeClr val="bg1"/>
                </a:solidFill>
              </a:rPr>
              <a:t>παιδιά</a:t>
            </a:r>
            <a:r>
              <a:rPr lang="el-GR" sz="2400" b="1" dirty="0" smtClean="0">
                <a:solidFill>
                  <a:schemeClr val="bg1"/>
                </a:solidFill>
              </a:rPr>
              <a:t>).</a:t>
            </a:r>
          </a:p>
          <a:p>
            <a:pPr algn="just"/>
            <a:r>
              <a:rPr lang="el-GR" sz="2400" b="1" dirty="0" smtClean="0">
                <a:solidFill>
                  <a:schemeClr val="bg1"/>
                </a:solidFill>
              </a:rPr>
              <a:t>Το </a:t>
            </a:r>
            <a:r>
              <a:rPr lang="el-GR" sz="2400" b="1" i="1" dirty="0" smtClean="0">
                <a:solidFill>
                  <a:schemeClr val="bg1"/>
                </a:solidFill>
              </a:rPr>
              <a:t>η</a:t>
            </a:r>
            <a:r>
              <a:rPr lang="el-GR" sz="2400" b="1" dirty="0" smtClean="0">
                <a:solidFill>
                  <a:schemeClr val="bg1"/>
                </a:solidFill>
              </a:rPr>
              <a:t> προφέρεται ως [e]: </a:t>
            </a:r>
            <a:r>
              <a:rPr lang="el-GR" sz="2400" b="1" i="1" dirty="0" smtClean="0">
                <a:solidFill>
                  <a:schemeClr val="bg1"/>
                </a:solidFill>
              </a:rPr>
              <a:t>νύφη</a:t>
            </a:r>
            <a:r>
              <a:rPr lang="el-GR" sz="2400" b="1" dirty="0" smtClean="0">
                <a:solidFill>
                  <a:schemeClr val="bg1"/>
                </a:solidFill>
              </a:rPr>
              <a:t> &gt; [</a:t>
            </a:r>
            <a:r>
              <a:rPr lang="el-GR" sz="2400" b="1" dirty="0" err="1" smtClean="0">
                <a:solidFill>
                  <a:schemeClr val="bg1"/>
                </a:solidFill>
              </a:rPr>
              <a:t>nífe</a:t>
            </a:r>
            <a:r>
              <a:rPr lang="el-GR" sz="2400" b="1" dirty="0" smtClean="0">
                <a:solidFill>
                  <a:schemeClr val="bg1"/>
                </a:solidFill>
              </a:rPr>
              <a:t>], </a:t>
            </a:r>
            <a:r>
              <a:rPr lang="el-GR" sz="2400" b="1" i="1" dirty="0" smtClean="0">
                <a:solidFill>
                  <a:schemeClr val="bg1"/>
                </a:solidFill>
              </a:rPr>
              <a:t>κλέφτης</a:t>
            </a:r>
            <a:r>
              <a:rPr lang="el-GR" sz="2400" b="1" dirty="0" smtClean="0">
                <a:solidFill>
                  <a:schemeClr val="bg1"/>
                </a:solidFill>
              </a:rPr>
              <a:t> &gt; [</a:t>
            </a:r>
            <a:r>
              <a:rPr lang="el-GR" sz="2400" b="1" dirty="0" err="1" smtClean="0">
                <a:solidFill>
                  <a:schemeClr val="bg1"/>
                </a:solidFill>
              </a:rPr>
              <a:t>kléftes</a:t>
            </a:r>
            <a:r>
              <a:rPr lang="el-GR" sz="2400" b="1" dirty="0" smtClean="0">
                <a:solidFill>
                  <a:schemeClr val="bg1"/>
                </a:solidFill>
              </a:rPr>
              <a:t>], </a:t>
            </a:r>
            <a:r>
              <a:rPr lang="el-GR" sz="2400" b="1" i="1" dirty="0" smtClean="0">
                <a:solidFill>
                  <a:schemeClr val="bg1"/>
                </a:solidFill>
              </a:rPr>
              <a:t>Γιάννης</a:t>
            </a:r>
            <a:r>
              <a:rPr lang="el-GR" sz="2400" b="1" dirty="0" smtClean="0">
                <a:solidFill>
                  <a:schemeClr val="bg1"/>
                </a:solidFill>
              </a:rPr>
              <a:t> &gt; [</a:t>
            </a:r>
            <a:r>
              <a:rPr lang="el-GR" sz="2400" b="1" dirty="0" err="1" smtClean="0">
                <a:solidFill>
                  <a:schemeClr val="bg1"/>
                </a:solidFill>
              </a:rPr>
              <a:t>ʝánes</a:t>
            </a:r>
            <a:r>
              <a:rPr lang="el-GR" sz="2400" b="1" dirty="0" smtClean="0">
                <a:solidFill>
                  <a:schemeClr val="bg1"/>
                </a:solidFill>
              </a:rPr>
              <a:t>].</a:t>
            </a:r>
          </a:p>
          <a:p>
            <a:pPr algn="just"/>
            <a:r>
              <a:rPr lang="el-GR" sz="2400" b="1" dirty="0" smtClean="0">
                <a:solidFill>
                  <a:schemeClr val="bg1"/>
                </a:solidFill>
              </a:rPr>
              <a:t>Παρατηρείται </a:t>
            </a:r>
            <a:r>
              <a:rPr lang="el-GR" sz="2400" b="1" dirty="0" err="1" smtClean="0">
                <a:solidFill>
                  <a:schemeClr val="bg1"/>
                </a:solidFill>
              </a:rPr>
              <a:t>σίγηση</a:t>
            </a:r>
            <a:r>
              <a:rPr lang="el-GR" sz="2400" b="1" dirty="0" smtClean="0">
                <a:solidFill>
                  <a:schemeClr val="bg1"/>
                </a:solidFill>
              </a:rPr>
              <a:t> των άτονων φωνηέντων /i/ και /u/, η οποία θυμίζει τα </a:t>
            </a:r>
            <a:r>
              <a:rPr lang="el-GR" sz="2400" b="1" dirty="0" err="1" smtClean="0">
                <a:solidFill>
                  <a:schemeClr val="bg1"/>
                </a:solidFill>
              </a:rPr>
              <a:t>ημιβόρεια</a:t>
            </a:r>
            <a:r>
              <a:rPr lang="el-GR" sz="2400" b="1" dirty="0" smtClean="0">
                <a:solidFill>
                  <a:schemeClr val="bg1"/>
                </a:solidFill>
              </a:rPr>
              <a:t> ιδιώματα του ελληνικού χώρου: [</a:t>
            </a:r>
            <a:r>
              <a:rPr lang="el-GR" sz="2400" b="1" dirty="0" err="1" smtClean="0">
                <a:solidFill>
                  <a:schemeClr val="bg1"/>
                </a:solidFill>
              </a:rPr>
              <a:t>peγáδ</a:t>
            </a:r>
            <a:r>
              <a:rPr lang="el-GR" sz="2400" b="1" dirty="0" smtClean="0">
                <a:solidFill>
                  <a:schemeClr val="bg1"/>
                </a:solidFill>
              </a:rPr>
              <a:t>] (</a:t>
            </a:r>
            <a:r>
              <a:rPr lang="el-GR" sz="2400" b="1" i="1" dirty="0" smtClean="0">
                <a:solidFill>
                  <a:schemeClr val="bg1"/>
                </a:solidFill>
              </a:rPr>
              <a:t>πηγάδι</a:t>
            </a:r>
            <a:r>
              <a:rPr lang="el-GR" sz="2400" b="1" dirty="0" smtClean="0">
                <a:solidFill>
                  <a:schemeClr val="bg1"/>
                </a:solidFill>
              </a:rPr>
              <a:t>), [</a:t>
            </a:r>
            <a:r>
              <a:rPr lang="el-GR" sz="2400" b="1" dirty="0" err="1" smtClean="0">
                <a:solidFill>
                  <a:schemeClr val="bg1"/>
                </a:solidFill>
              </a:rPr>
              <a:t>ákson</a:t>
            </a:r>
            <a:r>
              <a:rPr lang="el-GR" sz="2400" b="1" dirty="0" smtClean="0">
                <a:solidFill>
                  <a:schemeClr val="bg1"/>
                </a:solidFill>
              </a:rPr>
              <a:t>] (</a:t>
            </a:r>
            <a:r>
              <a:rPr lang="el-GR" sz="2400" b="1" i="1" dirty="0" smtClean="0">
                <a:solidFill>
                  <a:schemeClr val="bg1"/>
                </a:solidFill>
              </a:rPr>
              <a:t>άκουσον</a:t>
            </a:r>
            <a:r>
              <a:rPr lang="el-GR" sz="2400" b="1" dirty="0" smtClean="0">
                <a:solidFill>
                  <a:schemeClr val="bg1"/>
                </a:solidFill>
              </a:rPr>
              <a:t>), &gt; [</a:t>
            </a:r>
            <a:r>
              <a:rPr lang="el-GR" sz="2400" b="1" dirty="0" err="1" smtClean="0">
                <a:solidFill>
                  <a:schemeClr val="bg1"/>
                </a:solidFill>
              </a:rPr>
              <a:t>ʝíndan</a:t>
            </a:r>
            <a:r>
              <a:rPr lang="el-GR" sz="2400" b="1" dirty="0" smtClean="0">
                <a:solidFill>
                  <a:schemeClr val="bg1"/>
                </a:solidFill>
              </a:rPr>
              <a:t>] (</a:t>
            </a:r>
            <a:r>
              <a:rPr lang="el-GR" sz="2400" b="1" i="1" dirty="0" smtClean="0">
                <a:solidFill>
                  <a:schemeClr val="bg1"/>
                </a:solidFill>
              </a:rPr>
              <a:t>γίνονταν</a:t>
            </a:r>
            <a:r>
              <a:rPr lang="el-GR" sz="2400" b="1" dirty="0" smtClean="0">
                <a:solidFill>
                  <a:schemeClr val="bg1"/>
                </a:solidFill>
              </a:rPr>
              <a:t>), [</a:t>
            </a:r>
            <a:r>
              <a:rPr lang="el-GR" sz="2400" b="1" dirty="0" err="1" smtClean="0">
                <a:solidFill>
                  <a:schemeClr val="bg1"/>
                </a:solidFill>
              </a:rPr>
              <a:t>kόr</a:t>
            </a:r>
            <a:r>
              <a:rPr lang="el-GR" sz="2400" b="1" dirty="0" smtClean="0">
                <a:solidFill>
                  <a:schemeClr val="bg1"/>
                </a:solidFill>
              </a:rPr>
              <a:t>] (</a:t>
            </a:r>
            <a:r>
              <a:rPr lang="el-GR" sz="2400" b="1" i="1" dirty="0" smtClean="0">
                <a:solidFill>
                  <a:schemeClr val="bg1"/>
                </a:solidFill>
              </a:rPr>
              <a:t>κόρη</a:t>
            </a:r>
            <a:r>
              <a:rPr lang="el-GR" sz="2400" b="1" dirty="0" smtClean="0">
                <a:solidFill>
                  <a:schemeClr val="bg1"/>
                </a:solidFill>
              </a:rPr>
              <a:t>).</a:t>
            </a:r>
          </a:p>
          <a:p>
            <a:pPr algn="just"/>
            <a:endParaRPr lang="el-GR" sz="2400" b="1" dirty="0" smtClean="0">
              <a:solidFill>
                <a:schemeClr val="bg1"/>
              </a:solidFill>
            </a:endParaRPr>
          </a:p>
          <a:p>
            <a:pPr algn="just"/>
            <a:endParaRPr lang="el-GR"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rgbClr val="00B050"/>
                </a:solidFill>
              </a:rPr>
              <a:t>Φωνητική-φωνολογία</a:t>
            </a:r>
            <a:endParaRPr lang="el-GR" dirty="0"/>
          </a:p>
        </p:txBody>
      </p:sp>
      <p:sp>
        <p:nvSpPr>
          <p:cNvPr id="3" name="2 - Θέση περιεχομένου"/>
          <p:cNvSpPr>
            <a:spLocks noGrp="1"/>
          </p:cNvSpPr>
          <p:nvPr>
            <p:ph idx="1"/>
          </p:nvPr>
        </p:nvSpPr>
        <p:spPr/>
        <p:txBody>
          <a:bodyPr/>
          <a:lstStyle/>
          <a:p>
            <a:pPr algn="just"/>
            <a:r>
              <a:rPr lang="el-GR" b="1" dirty="0" smtClean="0">
                <a:solidFill>
                  <a:schemeClr val="bg1"/>
                </a:solidFill>
              </a:rPr>
              <a:t>Διατηρείται το τελικό [n] και επεκτείνεται σε λέξεις όπου ιστορικά δεν δικαιολογείται: </a:t>
            </a:r>
            <a:r>
              <a:rPr lang="el-GR" b="1" i="1" dirty="0" err="1" smtClean="0">
                <a:solidFill>
                  <a:schemeClr val="bg1"/>
                </a:solidFill>
              </a:rPr>
              <a:t>πόρταν</a:t>
            </a:r>
            <a:r>
              <a:rPr lang="el-GR" b="1" dirty="0" smtClean="0">
                <a:solidFill>
                  <a:schemeClr val="bg1"/>
                </a:solidFill>
              </a:rPr>
              <a:t> [</a:t>
            </a:r>
            <a:r>
              <a:rPr lang="el-GR" b="1" dirty="0" err="1" smtClean="0">
                <a:solidFill>
                  <a:schemeClr val="bg1"/>
                </a:solidFill>
              </a:rPr>
              <a:t>pόrtan</a:t>
            </a:r>
            <a:r>
              <a:rPr lang="el-GR" b="1" dirty="0" smtClean="0">
                <a:solidFill>
                  <a:schemeClr val="bg1"/>
                </a:solidFill>
              </a:rPr>
              <a:t>], </a:t>
            </a:r>
            <a:r>
              <a:rPr lang="el-GR" b="1" i="1" dirty="0" err="1" smtClean="0">
                <a:solidFill>
                  <a:schemeClr val="bg1"/>
                </a:solidFill>
              </a:rPr>
              <a:t>τραπέζιν</a:t>
            </a:r>
            <a:r>
              <a:rPr lang="el-GR" b="1" dirty="0" smtClean="0">
                <a:solidFill>
                  <a:schemeClr val="bg1"/>
                </a:solidFill>
              </a:rPr>
              <a:t> [</a:t>
            </a:r>
            <a:r>
              <a:rPr lang="el-GR" b="1" dirty="0" err="1" smtClean="0">
                <a:solidFill>
                  <a:schemeClr val="bg1"/>
                </a:solidFill>
              </a:rPr>
              <a:t>trapézin</a:t>
            </a:r>
            <a:r>
              <a:rPr lang="el-GR" b="1" dirty="0" smtClean="0">
                <a:solidFill>
                  <a:schemeClr val="bg1"/>
                </a:solidFill>
              </a:rPr>
              <a:t>], </a:t>
            </a:r>
            <a:r>
              <a:rPr lang="el-GR" b="1" i="1" dirty="0" err="1" smtClean="0">
                <a:solidFill>
                  <a:schemeClr val="bg1"/>
                </a:solidFill>
              </a:rPr>
              <a:t>χώμαν</a:t>
            </a:r>
            <a:r>
              <a:rPr lang="el-GR" b="1" dirty="0" smtClean="0">
                <a:solidFill>
                  <a:schemeClr val="bg1"/>
                </a:solidFill>
              </a:rPr>
              <a:t> [</a:t>
            </a:r>
            <a:r>
              <a:rPr lang="el-GR" b="1" dirty="0" err="1" smtClean="0">
                <a:solidFill>
                  <a:schemeClr val="bg1"/>
                </a:solidFill>
              </a:rPr>
              <a:t>xόman</a:t>
            </a:r>
            <a:r>
              <a:rPr lang="el-GR" b="1" dirty="0" smtClean="0">
                <a:solidFill>
                  <a:schemeClr val="bg1"/>
                </a:solidFill>
              </a:rPr>
              <a:t>].</a:t>
            </a:r>
          </a:p>
          <a:p>
            <a:pPr algn="just"/>
            <a:r>
              <a:rPr lang="el-GR" b="1" dirty="0" smtClean="0">
                <a:solidFill>
                  <a:schemeClr val="bg1"/>
                </a:solidFill>
              </a:rPr>
              <a:t>Τόνος σε μια τονική ενότητα μπορεί να απαντά ακόμη και στην τέταρτη ή πέμπτη συλλαβή πριν το τέλος, οπότε αναπτύσσεται και ένας δεύτερος τόνος στη δεύτερη ή την τρίτη συλλαβή από το τέλος: </a:t>
            </a:r>
            <a:r>
              <a:rPr lang="el-GR" b="1" i="1" dirty="0" smtClean="0">
                <a:solidFill>
                  <a:schemeClr val="bg1"/>
                </a:solidFill>
              </a:rPr>
              <a:t>κοιμόμαστε</a:t>
            </a:r>
            <a:r>
              <a:rPr lang="el-GR" b="1" dirty="0" smtClean="0">
                <a:solidFill>
                  <a:schemeClr val="bg1"/>
                </a:solidFill>
              </a:rPr>
              <a:t> [</a:t>
            </a:r>
            <a:r>
              <a:rPr lang="el-GR" b="1" dirty="0" err="1" smtClean="0">
                <a:solidFill>
                  <a:schemeClr val="bg1"/>
                </a:solidFill>
              </a:rPr>
              <a:t>éçimumunéstine</a:t>
            </a:r>
            <a:r>
              <a:rPr lang="el-GR" b="1" dirty="0" smtClean="0">
                <a:solidFill>
                  <a:schemeClr val="bg1"/>
                </a:solidFill>
              </a:rPr>
              <a:t>].</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solidFill>
                  <a:srgbClr val="FF0000"/>
                </a:solidFill>
              </a:rPr>
              <a:t>Β.Σύνταξη</a:t>
            </a:r>
            <a:r>
              <a:rPr lang="el-GR" dirty="0" smtClean="0">
                <a:solidFill>
                  <a:srgbClr val="FF0000"/>
                </a:solidFill>
              </a:rPr>
              <a:t> </a:t>
            </a:r>
            <a:br>
              <a:rPr lang="el-GR" dirty="0" smtClean="0">
                <a:solidFill>
                  <a:srgbClr val="FF0000"/>
                </a:solidFill>
              </a:rPr>
            </a:br>
            <a:endParaRPr lang="el-GR" dirty="0">
              <a:solidFill>
                <a:srgbClr val="FF0000"/>
              </a:solidFill>
            </a:endParaRPr>
          </a:p>
        </p:txBody>
      </p:sp>
      <p:sp>
        <p:nvSpPr>
          <p:cNvPr id="3" name="2 - Θέση περιεχομένου"/>
          <p:cNvSpPr>
            <a:spLocks noGrp="1"/>
          </p:cNvSpPr>
          <p:nvPr>
            <p:ph idx="1"/>
          </p:nvPr>
        </p:nvSpPr>
        <p:spPr/>
        <p:txBody>
          <a:bodyPr>
            <a:normAutofit/>
          </a:bodyPr>
          <a:lstStyle/>
          <a:p>
            <a:pPr lvl="1" algn="just"/>
            <a:r>
              <a:rPr lang="el-GR" sz="3200" b="1" dirty="0" smtClean="0">
                <a:solidFill>
                  <a:schemeClr val="bg1"/>
                </a:solidFill>
              </a:rPr>
              <a:t>Το αντικείμενο τίθεται πάντα σε </a:t>
            </a:r>
            <a:r>
              <a:rPr lang="el-GR" sz="3200" b="1" i="1" dirty="0" smtClean="0">
                <a:solidFill>
                  <a:schemeClr val="bg1"/>
                </a:solidFill>
              </a:rPr>
              <a:t>αιτιατική</a:t>
            </a:r>
            <a:r>
              <a:rPr lang="el-GR" sz="3200" b="1" dirty="0" smtClean="0">
                <a:solidFill>
                  <a:schemeClr val="bg1"/>
                </a:solidFill>
              </a:rPr>
              <a:t>, π.χ. </a:t>
            </a:r>
            <a:r>
              <a:rPr lang="el-GR" sz="3200" b="1" i="1" dirty="0" smtClean="0">
                <a:solidFill>
                  <a:schemeClr val="bg1"/>
                </a:solidFill>
              </a:rPr>
              <a:t>είπα τον κύρη</a:t>
            </a:r>
            <a:r>
              <a:rPr lang="el-GR" sz="3200" b="1" dirty="0" smtClean="0">
                <a:solidFill>
                  <a:schemeClr val="bg1"/>
                </a:solidFill>
              </a:rPr>
              <a:t> (είπα στον κύρη).</a:t>
            </a:r>
          </a:p>
          <a:p>
            <a:pPr lvl="1" algn="just"/>
            <a:r>
              <a:rPr lang="el-GR" sz="3200" b="1" dirty="0" smtClean="0">
                <a:solidFill>
                  <a:schemeClr val="bg1"/>
                </a:solidFill>
              </a:rPr>
              <a:t>Τα κλιτικά έπονται του ρήματος, π.χ. </a:t>
            </a:r>
            <a:r>
              <a:rPr lang="el-GR" sz="3200" b="1" i="1" dirty="0" err="1" smtClean="0">
                <a:solidFill>
                  <a:schemeClr val="bg1"/>
                </a:solidFill>
              </a:rPr>
              <a:t>έγκα</a:t>
            </a:r>
            <a:r>
              <a:rPr lang="el-GR" sz="3200" b="1" i="1" dirty="0" smtClean="0">
                <a:solidFill>
                  <a:schemeClr val="bg1"/>
                </a:solidFill>
              </a:rPr>
              <a:t> σε</a:t>
            </a:r>
            <a:r>
              <a:rPr lang="el-GR" sz="3200" b="1" dirty="0" smtClean="0">
                <a:solidFill>
                  <a:schemeClr val="bg1"/>
                </a:solidFill>
              </a:rPr>
              <a:t> (σου έφερα), </a:t>
            </a:r>
            <a:r>
              <a:rPr lang="el-GR" sz="3200" b="1" i="1" dirty="0" smtClean="0">
                <a:solidFill>
                  <a:schemeClr val="bg1"/>
                </a:solidFill>
              </a:rPr>
              <a:t>έδειξα 'τον το χωράφι μου</a:t>
            </a:r>
            <a:r>
              <a:rPr lang="el-GR" sz="3200" b="1" dirty="0" smtClean="0">
                <a:solidFill>
                  <a:schemeClr val="bg1"/>
                </a:solidFill>
              </a:rPr>
              <a:t> (του έδειξα το χωράφι μου), </a:t>
            </a:r>
            <a:r>
              <a:rPr lang="el-GR" sz="3200" b="1" i="1" dirty="0" smtClean="0">
                <a:solidFill>
                  <a:schemeClr val="bg1"/>
                </a:solidFill>
              </a:rPr>
              <a:t>ντο λες με?</a:t>
            </a:r>
            <a:r>
              <a:rPr lang="el-GR" sz="3200" b="1" dirty="0" smtClean="0">
                <a:solidFill>
                  <a:schemeClr val="bg1"/>
                </a:solidFill>
              </a:rPr>
              <a:t> (τί μου </a:t>
            </a:r>
            <a:r>
              <a:rPr lang="el-GR" sz="3200" b="1" dirty="0" err="1" smtClean="0">
                <a:solidFill>
                  <a:schemeClr val="bg1"/>
                </a:solidFill>
              </a:rPr>
              <a:t>λές</a:t>
            </a:r>
            <a:r>
              <a:rPr lang="el-GR" sz="3200" b="1" dirty="0" smtClean="0">
                <a:solidFill>
                  <a:schemeClr val="bg1"/>
                </a:solidFill>
              </a:rPr>
              <a:t>).</a:t>
            </a:r>
          </a:p>
          <a:p>
            <a:endParaRPr lang="el-GR" sz="1400"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solidFill>
                  <a:srgbClr val="FF0000"/>
                </a:solidFill>
              </a:rPr>
              <a:t>Β.Σύνταξη</a:t>
            </a:r>
            <a:r>
              <a:rPr lang="el-GR" dirty="0" smtClean="0">
                <a:solidFill>
                  <a:srgbClr val="FF0000"/>
                </a:solidFill>
              </a:rPr>
              <a:t> </a:t>
            </a:r>
            <a:br>
              <a:rPr lang="el-GR" dirty="0" smtClean="0">
                <a:solidFill>
                  <a:srgbClr val="FF0000"/>
                </a:solidFill>
              </a:rPr>
            </a:br>
            <a:endParaRPr lang="el-GR" dirty="0"/>
          </a:p>
        </p:txBody>
      </p:sp>
      <p:sp>
        <p:nvSpPr>
          <p:cNvPr id="3" name="2 - Θέση περιεχομένου"/>
          <p:cNvSpPr>
            <a:spLocks noGrp="1"/>
          </p:cNvSpPr>
          <p:nvPr>
            <p:ph idx="1"/>
          </p:nvPr>
        </p:nvSpPr>
        <p:spPr/>
        <p:txBody>
          <a:bodyPr>
            <a:normAutofit lnSpcReduction="10000"/>
          </a:bodyPr>
          <a:lstStyle/>
          <a:p>
            <a:r>
              <a:rPr lang="el-GR" b="1" dirty="0" smtClean="0">
                <a:solidFill>
                  <a:schemeClr val="bg1"/>
                </a:solidFill>
              </a:rPr>
              <a:t>Επίσης, διαφορές εντοπίζονται στη </a:t>
            </a:r>
            <a:r>
              <a:rPr lang="el-GR" b="1" i="1" dirty="0" err="1" smtClean="0">
                <a:solidFill>
                  <a:schemeClr val="bg1"/>
                </a:solidFill>
              </a:rPr>
              <a:t>θεματοποίηση</a:t>
            </a:r>
            <a:r>
              <a:rPr lang="el-GR" b="1" dirty="0" smtClean="0">
                <a:solidFill>
                  <a:schemeClr val="bg1"/>
                </a:solidFill>
              </a:rPr>
              <a:t> και την </a:t>
            </a:r>
            <a:r>
              <a:rPr lang="el-GR" b="1" i="1" dirty="0" smtClean="0">
                <a:solidFill>
                  <a:schemeClr val="bg1"/>
                </a:solidFill>
              </a:rPr>
              <a:t>εστίαση</a:t>
            </a:r>
            <a:r>
              <a:rPr lang="el-GR" b="1" dirty="0" smtClean="0">
                <a:solidFill>
                  <a:schemeClr val="bg1"/>
                </a:solidFill>
              </a:rPr>
              <a:t> της πρότασης στην ποντιακή σε σχέση με την κοινή (</a:t>
            </a:r>
            <a:r>
              <a:rPr lang="el-GR" b="1" dirty="0" err="1" smtClean="0">
                <a:solidFill>
                  <a:schemeClr val="bg1"/>
                </a:solidFill>
              </a:rPr>
              <a:t>Drettas</a:t>
            </a:r>
            <a:r>
              <a:rPr lang="el-GR" b="1" dirty="0" smtClean="0">
                <a:solidFill>
                  <a:schemeClr val="bg1"/>
                </a:solidFill>
              </a:rPr>
              <a:t> 2000α). </a:t>
            </a:r>
            <a:r>
              <a:rPr lang="el-GR" b="1" dirty="0" err="1" smtClean="0">
                <a:solidFill>
                  <a:schemeClr val="bg1"/>
                </a:solidFill>
              </a:rPr>
              <a:t>Xαρακτηριστική</a:t>
            </a:r>
            <a:r>
              <a:rPr lang="el-GR" b="1" dirty="0" smtClean="0">
                <a:solidFill>
                  <a:schemeClr val="bg1"/>
                </a:solidFill>
              </a:rPr>
              <a:t> στο επίπεδο αυτό είναι η χρήση του επιτιθέμενου μορίου </a:t>
            </a:r>
            <a:r>
              <a:rPr lang="el-GR" b="1" i="1" dirty="0" smtClean="0">
                <a:solidFill>
                  <a:schemeClr val="bg1"/>
                </a:solidFill>
              </a:rPr>
              <a:t>-πα</a:t>
            </a:r>
            <a:r>
              <a:rPr lang="el-GR" b="1" dirty="0" smtClean="0">
                <a:solidFill>
                  <a:schemeClr val="bg1"/>
                </a:solidFill>
              </a:rPr>
              <a:t>, το οποίο αποτελεί «διακριτικό ισχυρής </a:t>
            </a:r>
            <a:r>
              <a:rPr lang="el-GR" b="1" dirty="0" err="1" smtClean="0">
                <a:solidFill>
                  <a:schemeClr val="bg1"/>
                </a:solidFill>
              </a:rPr>
              <a:t>θεματοποίησης</a:t>
            </a:r>
            <a:r>
              <a:rPr lang="el-GR" b="1" dirty="0" smtClean="0">
                <a:solidFill>
                  <a:schemeClr val="bg1"/>
                </a:solidFill>
              </a:rPr>
              <a:t>», π.χ. #</a:t>
            </a:r>
            <a:r>
              <a:rPr lang="el-GR" b="1" dirty="0" err="1" smtClean="0">
                <a:solidFill>
                  <a:schemeClr val="bg1"/>
                </a:solidFill>
              </a:rPr>
              <a:t>aso</a:t>
            </a:r>
            <a:r>
              <a:rPr lang="el-GR" b="1" dirty="0" smtClean="0">
                <a:solidFill>
                  <a:schemeClr val="bg1"/>
                </a:solidFill>
              </a:rPr>
              <a:t>-</a:t>
            </a:r>
            <a:r>
              <a:rPr lang="el-GR" b="1" dirty="0" err="1" smtClean="0">
                <a:solidFill>
                  <a:schemeClr val="bg1"/>
                </a:solidFill>
              </a:rPr>
              <a:t>kifálim</a:t>
            </a:r>
            <a:r>
              <a:rPr lang="el-GR" b="1" dirty="0" smtClean="0">
                <a:solidFill>
                  <a:schemeClr val="bg1"/>
                </a:solidFill>
              </a:rPr>
              <a:t>-</a:t>
            </a:r>
            <a:r>
              <a:rPr lang="el-GR" b="1" dirty="0" err="1" smtClean="0">
                <a:solidFill>
                  <a:schemeClr val="bg1"/>
                </a:solidFill>
              </a:rPr>
              <a:t>pa</a:t>
            </a:r>
            <a:r>
              <a:rPr lang="el-GR" b="1" dirty="0" smtClean="0">
                <a:solidFill>
                  <a:schemeClr val="bg1"/>
                </a:solidFill>
              </a:rPr>
              <a:t> </a:t>
            </a:r>
            <a:r>
              <a:rPr lang="el-GR" b="1" dirty="0" err="1" smtClean="0">
                <a:solidFill>
                  <a:schemeClr val="bg1"/>
                </a:solidFill>
              </a:rPr>
              <a:t>eksévan</a:t>
            </a:r>
            <a:r>
              <a:rPr lang="el-GR" b="1" dirty="0" smtClean="0">
                <a:solidFill>
                  <a:schemeClr val="bg1"/>
                </a:solidFill>
              </a:rPr>
              <a:t> </a:t>
            </a:r>
            <a:r>
              <a:rPr lang="el-GR" b="1" dirty="0" err="1" smtClean="0">
                <a:solidFill>
                  <a:schemeClr val="bg1"/>
                </a:solidFill>
              </a:rPr>
              <a:t>ta</a:t>
            </a:r>
            <a:r>
              <a:rPr lang="el-GR" b="1" dirty="0" smtClean="0">
                <a:solidFill>
                  <a:schemeClr val="bg1"/>
                </a:solidFill>
              </a:rPr>
              <a:t>-</a:t>
            </a:r>
            <a:r>
              <a:rPr lang="el-GR" b="1" dirty="0" err="1" smtClean="0">
                <a:solidFill>
                  <a:schemeClr val="bg1"/>
                </a:solidFill>
              </a:rPr>
              <a:t>névram</a:t>
            </a:r>
            <a:r>
              <a:rPr lang="el-GR" b="1" dirty="0" smtClean="0">
                <a:solidFill>
                  <a:schemeClr val="bg1"/>
                </a:solidFill>
              </a:rPr>
              <a:t># 'από </a:t>
            </a:r>
            <a:r>
              <a:rPr lang="el-GR" b="1" dirty="0" err="1" smtClean="0">
                <a:solidFill>
                  <a:schemeClr val="bg1"/>
                </a:solidFill>
              </a:rPr>
              <a:t>τo</a:t>
            </a:r>
            <a:r>
              <a:rPr lang="el-GR" b="1" dirty="0" smtClean="0">
                <a:solidFill>
                  <a:schemeClr val="bg1"/>
                </a:solidFill>
              </a:rPr>
              <a:t> κεφάλι </a:t>
            </a:r>
            <a:r>
              <a:rPr lang="el-GR" b="1" dirty="0" err="1" smtClean="0">
                <a:solidFill>
                  <a:schemeClr val="bg1"/>
                </a:solidFill>
              </a:rPr>
              <a:t>μoυ</a:t>
            </a:r>
            <a:r>
              <a:rPr lang="el-GR" b="1" dirty="0" smtClean="0">
                <a:solidFill>
                  <a:schemeClr val="bg1"/>
                </a:solidFill>
              </a:rPr>
              <a:t> έξω βγήκαν τα νεύρα </a:t>
            </a:r>
            <a:r>
              <a:rPr lang="el-GR" b="1" dirty="0" err="1" smtClean="0">
                <a:solidFill>
                  <a:schemeClr val="bg1"/>
                </a:solidFill>
              </a:rPr>
              <a:t>μoυ</a:t>
            </a:r>
            <a:r>
              <a:rPr lang="el-GR" b="1" dirty="0" smtClean="0">
                <a:solidFill>
                  <a:schemeClr val="bg1"/>
                </a:solidFill>
              </a:rPr>
              <a:t>' (</a:t>
            </a:r>
            <a:r>
              <a:rPr lang="el-GR" b="1" dirty="0" err="1" smtClean="0">
                <a:solidFill>
                  <a:schemeClr val="bg1"/>
                </a:solidFill>
              </a:rPr>
              <a:t>Drettas</a:t>
            </a:r>
            <a:r>
              <a:rPr lang="el-GR" b="1" dirty="0" smtClean="0">
                <a:solidFill>
                  <a:schemeClr val="bg1"/>
                </a:solidFill>
              </a:rPr>
              <a:t> 1999, 19). Φαίνεται πάντως ότι η ποντιακή δέχθηκε ισχυρές επιδράσεις στη σύνταξή της από την τουρκική (</a:t>
            </a:r>
            <a:r>
              <a:rPr lang="el-GR" b="1" dirty="0" err="1" smtClean="0">
                <a:solidFill>
                  <a:schemeClr val="bg1"/>
                </a:solidFill>
              </a:rPr>
              <a:t>Τζιτζιλής</a:t>
            </a:r>
            <a:r>
              <a:rPr lang="el-GR" b="1" dirty="0" smtClean="0">
                <a:solidFill>
                  <a:schemeClr val="bg1"/>
                </a:solidFill>
              </a:rPr>
              <a:t> 2000).</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bg1"/>
                </a:solidFill>
              </a:rPr>
              <a:t>ΣΕΡΑ ΧΟΡΟ</a:t>
            </a:r>
            <a:endParaRPr lang="el-GR" dirty="0">
              <a:solidFill>
                <a:schemeClr val="bg1"/>
              </a:solidFill>
            </a:endParaRPr>
          </a:p>
        </p:txBody>
      </p:sp>
      <p:pic>
        <p:nvPicPr>
          <p:cNvPr id="4" name="3 - Θέση περιεχομένου" descr="hqdefault.jpg"/>
          <p:cNvPicPr>
            <a:picLocks noGrp="1" noChangeAspect="1"/>
          </p:cNvPicPr>
          <p:nvPr>
            <p:ph idx="1"/>
          </p:nvPr>
        </p:nvPicPr>
        <p:blipFill>
          <a:blip r:embed="rId2" cstate="print"/>
          <a:stretch>
            <a:fillRect/>
          </a:stretch>
        </p:blipFill>
        <p:spPr>
          <a:xfrm>
            <a:off x="107504" y="1686210"/>
            <a:ext cx="8928992" cy="498315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260648"/>
            <a:ext cx="8280920" cy="720080"/>
          </a:xfrm>
        </p:spPr>
        <p:txBody>
          <a:bodyPr>
            <a:noAutofit/>
          </a:bodyPr>
          <a:lstStyle/>
          <a:p>
            <a:r>
              <a:rPr lang="el-GR" sz="3200" dirty="0" smtClean="0">
                <a:solidFill>
                  <a:srgbClr val="FFCC00"/>
                </a:solidFill>
              </a:rPr>
              <a:t>Ιστορικά και γεωγραφικά στοιχεία κατανομής της διαλέκτου</a:t>
            </a:r>
            <a:endParaRPr lang="el-GR" sz="3200" dirty="0">
              <a:solidFill>
                <a:srgbClr val="FFCC00"/>
              </a:solidFill>
            </a:endParaRPr>
          </a:p>
        </p:txBody>
      </p:sp>
      <p:sp>
        <p:nvSpPr>
          <p:cNvPr id="3" name="2 - Θέση περιεχομένου"/>
          <p:cNvSpPr>
            <a:spLocks noGrp="1"/>
          </p:cNvSpPr>
          <p:nvPr>
            <p:ph idx="1"/>
          </p:nvPr>
        </p:nvSpPr>
        <p:spPr>
          <a:xfrm>
            <a:off x="323528" y="1484784"/>
            <a:ext cx="8208912" cy="4968552"/>
          </a:xfrm>
        </p:spPr>
        <p:txBody>
          <a:bodyPr>
            <a:noAutofit/>
          </a:bodyPr>
          <a:lstStyle/>
          <a:p>
            <a:pPr algn="just"/>
            <a:r>
              <a:rPr lang="el-GR" sz="1400" b="1" dirty="0" smtClean="0">
                <a:solidFill>
                  <a:schemeClr val="bg1"/>
                </a:solidFill>
              </a:rPr>
              <a:t/>
            </a:r>
            <a:br>
              <a:rPr lang="el-GR" sz="1400" b="1" dirty="0" smtClean="0">
                <a:solidFill>
                  <a:schemeClr val="bg1"/>
                </a:solidFill>
              </a:rPr>
            </a:br>
            <a:r>
              <a:rPr lang="el-GR" sz="2000" b="1" dirty="0" smtClean="0">
                <a:solidFill>
                  <a:schemeClr val="bg1"/>
                </a:solidFill>
              </a:rPr>
              <a:t>Ποντιακή ονομάζεται η νεοελληνική διάλεκτος που μιλιόταν στη βορειοανατολική Μικρά Ασία από τους ελληνόφωνους κατοίκους του Εύξεινου Πόντου και συγκεκριμένα του ανατολικού τμήματος της μικρασιατικής παραλίας. Η περιοχή αυτή περιελάμβανε περίπου 800 οικισμούς, εκτεινόταν σε μια ζώνη 400 χιλιομέτρων, από την </a:t>
            </a:r>
            <a:r>
              <a:rPr lang="el-GR" sz="2000" b="1" dirty="0" err="1" smtClean="0">
                <a:solidFill>
                  <a:schemeClr val="bg1"/>
                </a:solidFill>
              </a:rPr>
              <a:t>Ινέπολη</a:t>
            </a:r>
            <a:r>
              <a:rPr lang="el-GR" sz="2000" b="1" dirty="0" smtClean="0">
                <a:solidFill>
                  <a:schemeClr val="bg1"/>
                </a:solidFill>
              </a:rPr>
              <a:t> στα δυτικά μέχρι την Κολχίδα στα ανατολικά, και δεν ήταν αμιγώς ελληνόφωνη, αλλά εκεί ήταν εγκατεστημένοι και τουρκικοί πληθυσμοί. Επίσης, η διάλεκτος αυτή χρησιμοποιούνταν σε μερικά χωριά της μικρασιατικής ενδοχώρας σε βάθος 100 περίπου χιλιομέτρων από την ακτή (</a:t>
            </a:r>
            <a:r>
              <a:rPr lang="el-GR" sz="2000" b="1" dirty="0" err="1" smtClean="0">
                <a:solidFill>
                  <a:schemeClr val="bg1"/>
                </a:solidFill>
              </a:rPr>
              <a:t>Τομπαΐδης</a:t>
            </a:r>
            <a:r>
              <a:rPr lang="el-GR" sz="2000" b="1" dirty="0" smtClean="0">
                <a:solidFill>
                  <a:schemeClr val="bg1"/>
                </a:solidFill>
              </a:rPr>
              <a:t> 1996). Μαζί, λοιπόν, με την </a:t>
            </a:r>
            <a:r>
              <a:rPr lang="el-GR" sz="2000" b="1" dirty="0" err="1" smtClean="0">
                <a:solidFill>
                  <a:schemeClr val="bg1"/>
                </a:solidFill>
              </a:rPr>
              <a:t>καππαδοκική</a:t>
            </a:r>
            <a:r>
              <a:rPr lang="el-GR" sz="2000" b="1" dirty="0" smtClean="0">
                <a:solidFill>
                  <a:schemeClr val="bg1"/>
                </a:solidFill>
              </a:rPr>
              <a:t>, την </a:t>
            </a:r>
            <a:r>
              <a:rPr lang="el-GR" sz="2000" b="1" dirty="0" err="1" smtClean="0">
                <a:solidFill>
                  <a:schemeClr val="bg1"/>
                </a:solidFill>
              </a:rPr>
              <a:t>ελληνοκριμαϊκή</a:t>
            </a:r>
            <a:r>
              <a:rPr lang="el-GR" sz="2000" b="1" dirty="0" smtClean="0">
                <a:solidFill>
                  <a:schemeClr val="bg1"/>
                </a:solidFill>
              </a:rPr>
              <a:t> (</a:t>
            </a:r>
            <a:r>
              <a:rPr lang="el-GR" sz="2000" b="1" dirty="0" err="1" smtClean="0">
                <a:solidFill>
                  <a:schemeClr val="bg1"/>
                </a:solidFill>
              </a:rPr>
              <a:t>ταυρορουμέικη</a:t>
            </a:r>
            <a:r>
              <a:rPr lang="el-GR" sz="2000" b="1" dirty="0" smtClean="0">
                <a:solidFill>
                  <a:schemeClr val="bg1"/>
                </a:solidFill>
              </a:rPr>
              <a:t>) και τη διάλεκτο των </a:t>
            </a:r>
            <a:r>
              <a:rPr lang="el-GR" sz="2000" b="1" dirty="0" err="1" smtClean="0">
                <a:solidFill>
                  <a:schemeClr val="bg1"/>
                </a:solidFill>
              </a:rPr>
              <a:t>Φαρασών</a:t>
            </a:r>
            <a:r>
              <a:rPr lang="el-GR" sz="2000" b="1" dirty="0" smtClean="0">
                <a:solidFill>
                  <a:schemeClr val="bg1"/>
                </a:solidFill>
              </a:rPr>
              <a:t> εντάσσεται στο σύνολο των ανατολικών ελληνικών διαλέκτων.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260648"/>
            <a:ext cx="8229600" cy="1143000"/>
          </a:xfrm>
        </p:spPr>
        <p:txBody>
          <a:bodyPr>
            <a:normAutofit fontScale="90000"/>
          </a:bodyPr>
          <a:lstStyle/>
          <a:p>
            <a:r>
              <a:rPr lang="el-GR" sz="4400" dirty="0" smtClean="0">
                <a:solidFill>
                  <a:srgbClr val="FFCC00"/>
                </a:solidFill>
              </a:rPr>
              <a:t>Ιστορικά και γεωγραφικά </a:t>
            </a:r>
            <a:r>
              <a:rPr lang="el-GR" sz="3600" dirty="0" smtClean="0">
                <a:solidFill>
                  <a:srgbClr val="FFCC00"/>
                </a:solidFill>
              </a:rPr>
              <a:t>στοιχεία κατανομής της διαλέκτου</a:t>
            </a:r>
            <a:endParaRPr lang="el-GR" sz="3600" dirty="0">
              <a:solidFill>
                <a:srgbClr val="FFCC00"/>
              </a:solidFill>
            </a:endParaRPr>
          </a:p>
        </p:txBody>
      </p:sp>
      <p:sp>
        <p:nvSpPr>
          <p:cNvPr id="3" name="2 - Θέση περιεχομένου"/>
          <p:cNvSpPr>
            <a:spLocks noGrp="1"/>
          </p:cNvSpPr>
          <p:nvPr>
            <p:ph idx="1"/>
          </p:nvPr>
        </p:nvSpPr>
        <p:spPr/>
        <p:txBody>
          <a:bodyPr>
            <a:normAutofit fontScale="77500" lnSpcReduction="20000"/>
          </a:bodyPr>
          <a:lstStyle/>
          <a:p>
            <a:pPr algn="just"/>
            <a:r>
              <a:rPr lang="el-GR" b="1" dirty="0" smtClean="0">
                <a:solidFill>
                  <a:schemeClr val="bg1"/>
                </a:solidFill>
              </a:rPr>
              <a:t>Η ποντιακή διάλεκτος έχει τις ρίζες της στην ελληνιστική κοινή. Η διαμόρφωσή της χρονολογείται ήδη από τον 7ο ή τον 8ο αιώνα. Συγκεκριμένα, ο </a:t>
            </a:r>
            <a:r>
              <a:rPr lang="el-GR" b="1" dirty="0" err="1" smtClean="0">
                <a:solidFill>
                  <a:schemeClr val="bg1"/>
                </a:solidFill>
              </a:rPr>
              <a:t>Browning</a:t>
            </a:r>
            <a:r>
              <a:rPr lang="el-GR" b="1" dirty="0" smtClean="0">
                <a:solidFill>
                  <a:schemeClr val="bg1"/>
                </a:solidFill>
              </a:rPr>
              <a:t> (1991, 170-171) υποστηρίζει ότι οι αραβικές εισβολές στην περιοχή κατά τον 7ο και 8ο αιώνα, σε συνδυασμό με τις ήδη υπάρχουσες τοπικές ιδιαιτερότητες της ελληνιστικής κοινής στη Μικρά Ασία, είχαν ως αποτέλεσμα να αρχίσει να διαφοροποιείται σημαντικά ο λόγος των κατοίκων της περιοχής εκείνης. Επιπλέον, οι Έλληνες του Πόντου ζούσαν μια ιδιόμορφη συνοριακή ζωή και είχαν λίγη επαφή με τις κύριες περιοχές του ελληνικού εποικισμού δυτικότερα. Με άλλα λόγια, φαίνεται ότι ο Πόντος ήταν απομονωμένος από την υπόλοιπη βυζαντινή αυτοκρατορία και ουσιαστικά ανεξάρτητος ήδη από τον 12ο αιώνα, ενώ από τον 13ο έως τα μέσα του 15ου αποτέλεσε την ανεξάρτητη αυτοκρατορία της Τραπεζούντας. </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0"/>
            <a:ext cx="8291264" cy="1417638"/>
          </a:xfrm>
        </p:spPr>
        <p:txBody>
          <a:bodyPr>
            <a:normAutofit/>
          </a:bodyPr>
          <a:lstStyle/>
          <a:p>
            <a:r>
              <a:rPr lang="el-GR" sz="3600" dirty="0" smtClean="0">
                <a:solidFill>
                  <a:schemeClr val="bg1"/>
                </a:solidFill>
              </a:rPr>
              <a:t>Ιστορικά και γεωγραφικά στοιχεία της διαλέκτου</a:t>
            </a:r>
            <a:endParaRPr lang="el-GR" sz="3600" dirty="0"/>
          </a:p>
        </p:txBody>
      </p:sp>
      <p:sp>
        <p:nvSpPr>
          <p:cNvPr id="3" name="2 - Θέση περιεχομένου"/>
          <p:cNvSpPr>
            <a:spLocks noGrp="1"/>
          </p:cNvSpPr>
          <p:nvPr>
            <p:ph idx="1"/>
          </p:nvPr>
        </p:nvSpPr>
        <p:spPr/>
        <p:txBody>
          <a:bodyPr>
            <a:normAutofit lnSpcReduction="10000"/>
          </a:bodyPr>
          <a:lstStyle/>
          <a:p>
            <a:pPr algn="just"/>
            <a:r>
              <a:rPr lang="el-GR" b="1" dirty="0" smtClean="0">
                <a:solidFill>
                  <a:schemeClr val="bg1"/>
                </a:solidFill>
              </a:rPr>
              <a:t>Μέχρι τον 19ο αιώνα δεν έχουμε καθόλου γραπτά κείμενα για τη διάλεκτο αυτή, με αποτέλεσμα να μην μπορούμε να ανιχνεύσουμε με ακρίβεια τα στάδια και τις λεπτομέρειες της εξέλιξής της. Η ποντιακή αποτελούσε κώδικα προφορικής παράδοσης, τον οποίον οι ομιλητές του ονόμαζαν «</a:t>
            </a:r>
            <a:r>
              <a:rPr lang="el-GR" b="1" dirty="0" err="1" smtClean="0">
                <a:solidFill>
                  <a:schemeClr val="bg1"/>
                </a:solidFill>
              </a:rPr>
              <a:t>ρωμέικα</a:t>
            </a:r>
            <a:r>
              <a:rPr lang="el-GR" b="1" dirty="0" smtClean="0">
                <a:solidFill>
                  <a:schemeClr val="bg1"/>
                </a:solidFill>
              </a:rPr>
              <a:t>» ή «</a:t>
            </a:r>
            <a:r>
              <a:rPr lang="el-GR" b="1" dirty="0" err="1" smtClean="0">
                <a:solidFill>
                  <a:schemeClr val="bg1"/>
                </a:solidFill>
              </a:rPr>
              <a:t>λαζικά</a:t>
            </a:r>
            <a:r>
              <a:rPr lang="el-GR" b="1" dirty="0" smtClean="0">
                <a:solidFill>
                  <a:schemeClr val="bg1"/>
                </a:solidFill>
              </a:rPr>
              <a:t>». Η καταγραφή διαλεκτικών κειμένων δεν αρχίζει παρά στα τέλη του 19</a:t>
            </a:r>
            <a:r>
              <a:rPr lang="el-GR" b="1" baseline="30000" dirty="0" smtClean="0">
                <a:solidFill>
                  <a:schemeClr val="bg1"/>
                </a:solidFill>
              </a:rPr>
              <a:t>ου</a:t>
            </a:r>
            <a:r>
              <a:rPr lang="el-GR" b="1" dirty="0" smtClean="0">
                <a:solidFill>
                  <a:schemeClr val="bg1"/>
                </a:solidFill>
              </a:rPr>
              <a:t> αιώνα και γίνεται συστηματικότερη από το 1928 και εξής με την ίδρυση του </a:t>
            </a:r>
            <a:r>
              <a:rPr lang="el-GR" b="1" i="1" dirty="0" smtClean="0">
                <a:solidFill>
                  <a:schemeClr val="bg1"/>
                </a:solidFill>
              </a:rPr>
              <a:t>Αρχείου Πόντου</a:t>
            </a:r>
            <a:r>
              <a:rPr lang="el-GR" b="1" dirty="0" smtClean="0">
                <a:solidFill>
                  <a:schemeClr val="bg1"/>
                </a:solidFill>
              </a:rPr>
              <a:t> στην Ελλάδα. </a:t>
            </a:r>
            <a:endParaRPr lang="el-GR" dirty="0" smtClean="0">
              <a:solidFill>
                <a:schemeClr val="bg1"/>
              </a:solidFill>
            </a:endParaRP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solidFill>
                  <a:srgbClr val="FFCC00"/>
                </a:solidFill>
              </a:rPr>
              <a:t>Ιστορικά και γεωγραφικά στοιχεία κατανομής της διαλέκτου</a:t>
            </a:r>
            <a:endParaRPr lang="el-GR" sz="3200" dirty="0">
              <a:solidFill>
                <a:srgbClr val="FFCC00"/>
              </a:solidFill>
            </a:endParaRPr>
          </a:p>
        </p:txBody>
      </p:sp>
      <p:sp>
        <p:nvSpPr>
          <p:cNvPr id="3" name="2 - Θέση περιεχομένου"/>
          <p:cNvSpPr>
            <a:spLocks noGrp="1"/>
          </p:cNvSpPr>
          <p:nvPr>
            <p:ph idx="1"/>
          </p:nvPr>
        </p:nvSpPr>
        <p:spPr/>
        <p:txBody>
          <a:bodyPr/>
          <a:lstStyle/>
          <a:p>
            <a:endParaRPr lang="el-GR" b="1" dirty="0" smtClean="0">
              <a:solidFill>
                <a:schemeClr val="bg1"/>
              </a:solidFill>
            </a:endParaRPr>
          </a:p>
          <a:p>
            <a:pPr algn="just"/>
            <a:r>
              <a:rPr lang="el-GR" dirty="0" smtClean="0">
                <a:solidFill>
                  <a:schemeClr val="bg1"/>
                </a:solidFill>
              </a:rPr>
              <a:t>Ωστόσο, το σύστημα γραφής που ακολουθείται παραβλέπει και ουσιαστικά «συγκαλύπτει» αρκετές της ιδιαιτερότητες, με αποτέλεσμα ούτε αυτά τα κείμενα να μας παρέχουν μια ακριβή καταγραφή της διαλέκτου. Ακριβέστερη καταγραφή της σύμφωνα με το σύγχρονο φωνητικό σύστημα έχουμε από το 1980 και εξής (</a:t>
            </a:r>
            <a:r>
              <a:rPr lang="el-GR" dirty="0" err="1" smtClean="0">
                <a:solidFill>
                  <a:schemeClr val="bg1"/>
                </a:solidFill>
              </a:rPr>
              <a:t>Drettas</a:t>
            </a:r>
            <a:r>
              <a:rPr lang="el-GR" dirty="0" smtClean="0">
                <a:solidFill>
                  <a:schemeClr val="bg1"/>
                </a:solidFill>
              </a:rPr>
              <a:t> 1999)</a:t>
            </a:r>
            <a:br>
              <a:rPr lang="el-GR" dirty="0" smtClean="0">
                <a:solidFill>
                  <a:schemeClr val="bg1"/>
                </a:solidFill>
              </a:rPr>
            </a:br>
            <a:endParaRPr lang="el-GR" b="1" dirty="0" smtClean="0">
              <a:solidFill>
                <a:schemeClr val="accent2">
                  <a:lumMod val="50000"/>
                </a:schemeClr>
              </a:solidFill>
            </a:endParaRP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solidFill>
                  <a:srgbClr val="00B0F0"/>
                </a:solidFill>
              </a:rPr>
              <a:t>Αρχαίες λέξεις που διασώζονται στην Ποντιακή διάλεκτο</a:t>
            </a:r>
            <a:endParaRPr lang="el-GR" dirty="0">
              <a:solidFill>
                <a:srgbClr val="00B0F0"/>
              </a:solidFill>
            </a:endParaRPr>
          </a:p>
        </p:txBody>
      </p:sp>
      <p:sp>
        <p:nvSpPr>
          <p:cNvPr id="3" name="2 - Θέση περιεχομένου"/>
          <p:cNvSpPr>
            <a:spLocks noGrp="1"/>
          </p:cNvSpPr>
          <p:nvPr>
            <p:ph idx="1"/>
          </p:nvPr>
        </p:nvSpPr>
        <p:spPr/>
        <p:txBody>
          <a:bodyPr>
            <a:noAutofit/>
          </a:bodyPr>
          <a:lstStyle/>
          <a:p>
            <a:pPr algn="just"/>
            <a:r>
              <a:rPr lang="el-GR" sz="1800" b="1" dirty="0" smtClean="0">
                <a:solidFill>
                  <a:schemeClr val="bg1"/>
                </a:solidFill>
              </a:rPr>
              <a:t>Η ποντιακή διάλεκτος αποτελεί μία από τις τέσσερις διαλέκτους της νέας ελληνικής γλώσσας και είναι άμεση απόγονος της ιωνικής διαλέκτου της αρχαίας ελληνικής, καθώς Ίωνες από τη Μίλητο αποίκησαν τα παράλια του Εύξεινου Πόντου ξεκινώντας από τη Σινώπη και συνεχίζοντας με τα Κοτύωρα, την </a:t>
            </a:r>
            <a:r>
              <a:rPr lang="el-GR" sz="1800" b="1" dirty="0" err="1" smtClean="0">
                <a:solidFill>
                  <a:schemeClr val="bg1"/>
                </a:solidFill>
              </a:rPr>
              <a:t>Κερασούντα</a:t>
            </a:r>
            <a:r>
              <a:rPr lang="el-GR" sz="1800" b="1" dirty="0" smtClean="0">
                <a:solidFill>
                  <a:schemeClr val="bg1"/>
                </a:solidFill>
              </a:rPr>
              <a:t> και την Τραπεζούντα. Υπολογίζεται, λοιπόν, πως η αρχαία ιωνική διάλεκτος </a:t>
            </a:r>
            <a:r>
              <a:rPr lang="el-GR" sz="1800" b="1" dirty="0" err="1" smtClean="0">
                <a:solidFill>
                  <a:schemeClr val="bg1"/>
                </a:solidFill>
              </a:rPr>
              <a:t>πρωτοακούστηκε</a:t>
            </a:r>
            <a:r>
              <a:rPr lang="el-GR" sz="1800" b="1" dirty="0" smtClean="0">
                <a:solidFill>
                  <a:schemeClr val="bg1"/>
                </a:solidFill>
              </a:rPr>
              <a:t> στα παράλια του Εύξεινου Πόντου το 785 </a:t>
            </a:r>
            <a:r>
              <a:rPr lang="el-GR" sz="1800" b="1" dirty="0" err="1" smtClean="0">
                <a:solidFill>
                  <a:schemeClr val="bg1"/>
                </a:solidFill>
              </a:rPr>
              <a:t>π.Χ.</a:t>
            </a:r>
            <a:r>
              <a:rPr lang="el-GR" sz="1800" b="1" dirty="0" smtClean="0">
                <a:solidFill>
                  <a:schemeClr val="bg1"/>
                </a:solidFill>
              </a:rPr>
              <a:t>, όταν κατοικήθηκε η Σινώπη. Η ελληνική ταυτότητα, τουλάχιστον για την Τραπεζούντα, επιβεβαιώνεται από τη </a:t>
            </a:r>
            <a:r>
              <a:rPr lang="el-GR" sz="1800" b="1" dirty="0" err="1" smtClean="0">
                <a:solidFill>
                  <a:schemeClr val="bg1"/>
                </a:solidFill>
              </a:rPr>
              <a:t>μαρτυ</a:t>
            </a:r>
            <a:r>
              <a:rPr lang="en-US" sz="1800" b="1" dirty="0" smtClean="0">
                <a:solidFill>
                  <a:schemeClr val="bg1"/>
                </a:solidFill>
              </a:rPr>
              <a:t>p</a:t>
            </a:r>
            <a:r>
              <a:rPr lang="el-GR" sz="1800" b="1" dirty="0" smtClean="0">
                <a:solidFill>
                  <a:schemeClr val="bg1"/>
                </a:solidFill>
              </a:rPr>
              <a:t>ία του Ξενοφώντα στην «</a:t>
            </a:r>
            <a:r>
              <a:rPr lang="el-GR" sz="1800" b="1" dirty="0" err="1" smtClean="0">
                <a:solidFill>
                  <a:schemeClr val="bg1"/>
                </a:solidFill>
              </a:rPr>
              <a:t>Κύρου</a:t>
            </a:r>
            <a:r>
              <a:rPr lang="el-GR" sz="1800" b="1" dirty="0" smtClean="0">
                <a:solidFill>
                  <a:schemeClr val="bg1"/>
                </a:solidFill>
              </a:rPr>
              <a:t> Ανάβαση», όπου περιγράφει την Τραπεζούντα ως «</a:t>
            </a:r>
            <a:r>
              <a:rPr lang="el-GR" sz="1800" b="1" dirty="0" err="1" smtClean="0">
                <a:solidFill>
                  <a:schemeClr val="bg1"/>
                </a:solidFill>
              </a:rPr>
              <a:t>πόλιν</a:t>
            </a:r>
            <a:r>
              <a:rPr lang="el-GR" sz="1800" b="1" dirty="0" smtClean="0">
                <a:solidFill>
                  <a:schemeClr val="bg1"/>
                </a:solidFill>
              </a:rPr>
              <a:t> ελληνίδα, </a:t>
            </a:r>
            <a:r>
              <a:rPr lang="el-GR" sz="1800" b="1" dirty="0" err="1" smtClean="0">
                <a:solidFill>
                  <a:schemeClr val="bg1"/>
                </a:solidFill>
              </a:rPr>
              <a:t>οικουμένην</a:t>
            </a:r>
            <a:r>
              <a:rPr lang="el-GR" sz="1800" b="1" dirty="0" smtClean="0">
                <a:solidFill>
                  <a:schemeClr val="bg1"/>
                </a:solidFill>
              </a:rPr>
              <a:t> εν τω </a:t>
            </a:r>
            <a:r>
              <a:rPr lang="el-GR" sz="1800" b="1" dirty="0" err="1" smtClean="0">
                <a:solidFill>
                  <a:schemeClr val="bg1"/>
                </a:solidFill>
              </a:rPr>
              <a:t>Ευξείνω</a:t>
            </a:r>
            <a:r>
              <a:rPr lang="el-GR" sz="1800" b="1" dirty="0" smtClean="0">
                <a:solidFill>
                  <a:schemeClr val="bg1"/>
                </a:solidFill>
              </a:rPr>
              <a:t> </a:t>
            </a:r>
            <a:r>
              <a:rPr lang="el-GR" sz="1800" b="1" dirty="0" err="1" smtClean="0">
                <a:solidFill>
                  <a:schemeClr val="bg1"/>
                </a:solidFill>
              </a:rPr>
              <a:t>Πόντω</a:t>
            </a:r>
            <a:r>
              <a:rPr lang="el-GR" sz="1800" b="1" dirty="0" smtClean="0">
                <a:solidFill>
                  <a:schemeClr val="bg1"/>
                </a:solidFill>
              </a:rPr>
              <a:t>, </a:t>
            </a:r>
            <a:r>
              <a:rPr lang="el-GR" sz="1800" b="1" dirty="0" err="1" smtClean="0">
                <a:solidFill>
                  <a:schemeClr val="bg1"/>
                </a:solidFill>
              </a:rPr>
              <a:t>Σινωπέων</a:t>
            </a:r>
            <a:r>
              <a:rPr lang="el-GR" sz="1800" b="1" dirty="0" smtClean="0">
                <a:solidFill>
                  <a:schemeClr val="bg1"/>
                </a:solidFill>
              </a:rPr>
              <a:t> αποικία». Η περιοχή του Πόντου αποτέλεσε το βορειοανατολικό άκρο, στο οποίο ομιλήθηκε η ελληνική γλώσσα. Και, χάρη στη γεωγραφική απόσταση του Πόντου από τη μητροπολιτική Ελλάδα, δεν επηρεάστηκε η ποντιακή από την κοινή νεοελληνική, διασώζοντας έτσι πολλούς τύπους της αρχαίας ελληνικής είτε ατόφιους είτε ελαφρά παραλλαγμένους.</a:t>
            </a:r>
          </a:p>
          <a:p>
            <a:endParaRPr lang="el-GR" sz="1050" b="1" dirty="0" smtClean="0">
              <a:solidFill>
                <a:schemeClr val="bg1"/>
              </a:solidFill>
            </a:endParaRPr>
          </a:p>
          <a:p>
            <a:endParaRPr lang="el-GR" sz="1050" b="1" dirty="0" smtClean="0">
              <a:solidFill>
                <a:schemeClr val="bg1"/>
              </a:solidFill>
            </a:endParaRPr>
          </a:p>
          <a:p>
            <a:endParaRPr lang="el-GR" sz="105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solidFill>
                  <a:srgbClr val="00B0F0"/>
                </a:solidFill>
              </a:rPr>
              <a:t>Αρχαίες λέξεις που διασώζονται στην Ποντιακή διάλεκτο</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b="1" dirty="0" smtClean="0">
                <a:solidFill>
                  <a:schemeClr val="bg1"/>
                </a:solidFill>
              </a:rPr>
              <a:t>Παρατηρούμε π.χ. πως αντίθετα με τη λατινική λέξη «τσεκούρι», που χρησιμοποιείται στη νέα ελληνική, η ποντιακή χρησιμοποιεί τη λέξη «</a:t>
            </a:r>
            <a:r>
              <a:rPr lang="el-GR" b="1" dirty="0" err="1" smtClean="0">
                <a:solidFill>
                  <a:schemeClr val="bg1"/>
                </a:solidFill>
              </a:rPr>
              <a:t>αξινάριν</a:t>
            </a:r>
            <a:r>
              <a:rPr lang="el-GR" b="1" dirty="0" smtClean="0">
                <a:solidFill>
                  <a:schemeClr val="bg1"/>
                </a:solidFill>
              </a:rPr>
              <a:t>», η οποία προέρχεται από την αρχαία ελληνική λέξη «</a:t>
            </a:r>
            <a:r>
              <a:rPr lang="el-GR" b="1" dirty="0" err="1" smtClean="0">
                <a:solidFill>
                  <a:schemeClr val="bg1"/>
                </a:solidFill>
              </a:rPr>
              <a:t>αξίνη</a:t>
            </a:r>
            <a:r>
              <a:rPr lang="el-GR" b="1" dirty="0" smtClean="0">
                <a:solidFill>
                  <a:schemeClr val="bg1"/>
                </a:solidFill>
              </a:rPr>
              <a:t>». Επίσης, για τη λέξη κόσα, που σημαίνει το μεγάλο δρεπάνι με το οποίο θερίζει κανείς όρθιος και είναι λέξη σλαβικής προέλευσης, η ποντιακή χρησιμοποιεί τη λέξη «</a:t>
            </a:r>
            <a:r>
              <a:rPr lang="el-GR" b="1" dirty="0" err="1" smtClean="0">
                <a:solidFill>
                  <a:schemeClr val="bg1"/>
                </a:solidFill>
              </a:rPr>
              <a:t>κερεντή</a:t>
            </a:r>
            <a:r>
              <a:rPr lang="el-GR" b="1" dirty="0" smtClean="0">
                <a:solidFill>
                  <a:schemeClr val="bg1"/>
                </a:solidFill>
              </a:rPr>
              <a:t>», η οποία βγαίνει από το ρήμα «κείρω» (κουρεύω). Η ποντιακή κρατώντας τη λέξη «</a:t>
            </a:r>
            <a:r>
              <a:rPr lang="el-GR" b="1" dirty="0" err="1" smtClean="0">
                <a:solidFill>
                  <a:schemeClr val="bg1"/>
                </a:solidFill>
              </a:rPr>
              <a:t>μακέλιν</a:t>
            </a:r>
            <a:r>
              <a:rPr lang="el-GR" b="1" dirty="0" smtClean="0">
                <a:solidFill>
                  <a:schemeClr val="bg1"/>
                </a:solidFill>
              </a:rPr>
              <a:t>», αντί για τη λέξη κασμάς, που χρησιμοποιούμε σήμερα, διατηρεί την αρχαία ελληνική λέξη «</a:t>
            </a:r>
            <a:r>
              <a:rPr lang="el-GR" b="1" dirty="0" err="1" smtClean="0">
                <a:solidFill>
                  <a:schemeClr val="bg1"/>
                </a:solidFill>
              </a:rPr>
              <a:t>μακέλη</a:t>
            </a:r>
            <a:r>
              <a:rPr lang="el-GR" b="1" dirty="0" smtClean="0">
                <a:solidFill>
                  <a:schemeClr val="bg1"/>
                </a:solidFill>
              </a:rPr>
              <a:t>», κι όχι τη λέξη «κασμάς» που είναι τουρκικής προέλευσης.</a:t>
            </a:r>
          </a:p>
          <a:p>
            <a:endParaRPr lang="el-GR" b="1" dirty="0" smtClean="0">
              <a:solidFill>
                <a:schemeClr val="bg1"/>
              </a:solidFill>
            </a:endParaRP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solidFill>
                  <a:srgbClr val="00B0F0"/>
                </a:solidFill>
              </a:rPr>
              <a:t>Αρχαίες λέξεις που διασώζονται στην Ποντιακή διάλεκτο</a:t>
            </a:r>
            <a:endParaRPr lang="el-GR" dirty="0"/>
          </a:p>
        </p:txBody>
      </p:sp>
      <p:sp>
        <p:nvSpPr>
          <p:cNvPr id="3" name="2 - Θέση περιεχομένου"/>
          <p:cNvSpPr>
            <a:spLocks noGrp="1"/>
          </p:cNvSpPr>
          <p:nvPr>
            <p:ph idx="1"/>
          </p:nvPr>
        </p:nvSpPr>
        <p:spPr/>
        <p:txBody>
          <a:bodyPr/>
          <a:lstStyle/>
          <a:p>
            <a:pPr algn="just"/>
            <a:r>
              <a:rPr lang="el-GR" b="1" dirty="0" smtClean="0">
                <a:solidFill>
                  <a:schemeClr val="bg1"/>
                </a:solidFill>
              </a:rPr>
              <a:t>Το ίδιο συμβαίνει και με τη λέξη «ρούχο». Ενώ, δηλαδή, η ποντιακή χρησιμοποιεί τη λέξη «</a:t>
            </a:r>
            <a:r>
              <a:rPr lang="el-GR" b="1" dirty="0" err="1" smtClean="0">
                <a:solidFill>
                  <a:schemeClr val="bg1"/>
                </a:solidFill>
              </a:rPr>
              <a:t>λώμα</a:t>
            </a:r>
            <a:r>
              <a:rPr lang="el-GR" b="1" dirty="0" smtClean="0">
                <a:solidFill>
                  <a:schemeClr val="bg1"/>
                </a:solidFill>
              </a:rPr>
              <a:t>», που προέρχεται από την αρχαία ελληνική λέξη «</a:t>
            </a:r>
            <a:r>
              <a:rPr lang="el-GR" b="1" dirty="0" err="1" smtClean="0">
                <a:solidFill>
                  <a:schemeClr val="bg1"/>
                </a:solidFill>
              </a:rPr>
              <a:t>λώπη</a:t>
            </a:r>
            <a:r>
              <a:rPr lang="el-GR" b="1" dirty="0" smtClean="0">
                <a:solidFill>
                  <a:schemeClr val="bg1"/>
                </a:solidFill>
              </a:rPr>
              <a:t>» (ένδυμα), η νεοελληνική χρησιμοποιεί τη σλαβική λέξη «ρούχο». Τέλος, για τη λέξη «τσουκνίδα», η οποία δεν είναι σίγουρο πώς προέκυψε ετυμολογικά στη νέα ελληνική, η ποντιακή χρησιμοποιεί τη λέξη «</a:t>
            </a:r>
            <a:r>
              <a:rPr lang="el-GR" b="1" dirty="0" err="1" smtClean="0">
                <a:solidFill>
                  <a:schemeClr val="bg1"/>
                </a:solidFill>
              </a:rPr>
              <a:t>κνιδέα</a:t>
            </a:r>
            <a:r>
              <a:rPr lang="el-GR" b="1" dirty="0" smtClean="0">
                <a:solidFill>
                  <a:schemeClr val="bg1"/>
                </a:solidFill>
              </a:rPr>
              <a:t>» και «</a:t>
            </a:r>
            <a:r>
              <a:rPr lang="el-GR" b="1" dirty="0" err="1" smtClean="0">
                <a:solidFill>
                  <a:schemeClr val="bg1"/>
                </a:solidFill>
              </a:rPr>
              <a:t>κιντέα</a:t>
            </a:r>
            <a:r>
              <a:rPr lang="el-GR" b="1" dirty="0" smtClean="0">
                <a:solidFill>
                  <a:schemeClr val="bg1"/>
                </a:solidFill>
              </a:rPr>
              <a:t>», διατηρώντας την αρχαία ελληνική ονομασία «</a:t>
            </a:r>
            <a:r>
              <a:rPr lang="el-GR" b="1" dirty="0" err="1" smtClean="0">
                <a:solidFill>
                  <a:schemeClr val="bg1"/>
                </a:solidFill>
              </a:rPr>
              <a:t>κνίδη</a:t>
            </a:r>
            <a:r>
              <a:rPr lang="el-GR" b="1" dirty="0" smtClean="0">
                <a:solidFill>
                  <a:schemeClr val="bg1"/>
                </a:solidFill>
              </a:rPr>
              <a:t>».</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solidFill>
                  <a:srgbClr val="00B0F0"/>
                </a:solidFill>
              </a:rPr>
              <a:t>Αρχαίες λέξεις που διασώζονται στην Ποντιακή διάλεκτο</a:t>
            </a:r>
            <a:endParaRPr lang="el-GR" dirty="0"/>
          </a:p>
        </p:txBody>
      </p:sp>
      <p:sp>
        <p:nvSpPr>
          <p:cNvPr id="3" name="2 - Θέση περιεχομένου"/>
          <p:cNvSpPr>
            <a:spLocks noGrp="1"/>
          </p:cNvSpPr>
          <p:nvPr>
            <p:ph idx="1"/>
          </p:nvPr>
        </p:nvSpPr>
        <p:spPr/>
        <p:txBody>
          <a:bodyPr>
            <a:noAutofit/>
          </a:bodyPr>
          <a:lstStyle/>
          <a:p>
            <a:pPr algn="just"/>
            <a:r>
              <a:rPr lang="el-GR" b="1" dirty="0" smtClean="0">
                <a:solidFill>
                  <a:schemeClr val="bg1"/>
                </a:solidFill>
              </a:rPr>
              <a:t>Ανάλογες σκέψεις προκαλούν και αρκετά ρήματα που διασώθηκαν στην ποντιακή, τα οποία η νέα ελληνική δεν τα κράτησε ή τα αντικατέστησε με άλλα. Π.χ. το ρήμα «κλοτσώ» αντικατέστησε το αρχαίο «λακτίζω», ενώ στην ποντιακή υπάρχει ως «</a:t>
            </a:r>
            <a:r>
              <a:rPr lang="el-GR" b="1" dirty="0" err="1" smtClean="0">
                <a:solidFill>
                  <a:schemeClr val="bg1"/>
                </a:solidFill>
              </a:rPr>
              <a:t>λαχτίζω</a:t>
            </a:r>
            <a:r>
              <a:rPr lang="el-GR" b="1" dirty="0" smtClean="0">
                <a:solidFill>
                  <a:schemeClr val="bg1"/>
                </a:solidFill>
              </a:rPr>
              <a:t>». Το «ριγώ», που παρέμεινε αυτούσιο στην ποντιακή από την αρχαία, στη νέα ελληνική αντικαταστάθηκε από το «κρυώνω». Ακόμη, το «κρούω» διατηρήθηκε ακέραιο στην ποντιακή, ενώ στη νέα ελληνική χρησιμοποιείται κυρίως το «χτυπάω».</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48</TotalTime>
  <Words>1286</Words>
  <Application>Microsoft Office PowerPoint</Application>
  <PresentationFormat>Προβολή στην οθόνη (4:3)</PresentationFormat>
  <Paragraphs>42</Paragraphs>
  <Slides>15</Slides>
  <Notes>0</Notes>
  <HiddenSlides>0</HiddenSlides>
  <MMClips>1</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Αποκορύφωμα</vt:lpstr>
      <vt:lpstr>Ποντιακη διαλεκτοσ</vt:lpstr>
      <vt:lpstr>Ιστορικά και γεωγραφικά στοιχεία κατανομής της διαλέκτου</vt:lpstr>
      <vt:lpstr>Ιστορικά και γεωγραφικά στοιχεία κατανομής της διαλέκτου</vt:lpstr>
      <vt:lpstr>Ιστορικά και γεωγραφικά στοιχεία της διαλέκτου</vt:lpstr>
      <vt:lpstr>Ιστορικά και γεωγραφικά στοιχεία κατανομής της διαλέκτου</vt:lpstr>
      <vt:lpstr>Αρχαίες λέξεις που διασώζονται στην Ποντιακή διάλεκτο</vt:lpstr>
      <vt:lpstr>Αρχαίες λέξεις που διασώζονται στην Ποντιακή διάλεκτο</vt:lpstr>
      <vt:lpstr>Αρχαίες λέξεις που διασώζονται στην Ποντιακή διάλεκτο</vt:lpstr>
      <vt:lpstr>Αρχαίες λέξεις που διασώζονται στην Ποντιακή διάλεκτο</vt:lpstr>
      <vt:lpstr>Αρχαίες λέξεις που διασώζονται στην Ποντιακή διάλεκτο</vt:lpstr>
      <vt:lpstr>Α.Φωνητική-φωνολογία</vt:lpstr>
      <vt:lpstr>Φωνητική-φωνολογία</vt:lpstr>
      <vt:lpstr>Β.Σύνταξη  </vt:lpstr>
      <vt:lpstr>Β.Σύνταξη  </vt:lpstr>
      <vt:lpstr>ΣΕΡΑ ΧΟΡΟ</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Ποντιακη διαλεκτοσ</dc:title>
  <dc:creator>user1</dc:creator>
  <cp:lastModifiedBy>Ακης</cp:lastModifiedBy>
  <cp:revision>35</cp:revision>
  <dcterms:created xsi:type="dcterms:W3CDTF">2016-01-06T13:58:58Z</dcterms:created>
  <dcterms:modified xsi:type="dcterms:W3CDTF">2016-05-24T16:46:58Z</dcterms:modified>
</cp:coreProperties>
</file>