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8"/>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82" r:id="rId23"/>
    <p:sldId id="279" r:id="rId24"/>
    <p:sldId id="280" r:id="rId25"/>
    <p:sldId id="283"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8" r:id="rId58"/>
    <p:sldId id="319" r:id="rId59"/>
    <p:sldId id="320" r:id="rId60"/>
    <p:sldId id="321" r:id="rId61"/>
    <p:sldId id="322" r:id="rId62"/>
    <p:sldId id="317" r:id="rId63"/>
    <p:sldId id="323"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6" r:id="rId95"/>
    <p:sldId id="357" r:id="rId96"/>
    <p:sldId id="358" r:id="rId97"/>
    <p:sldId id="359" r:id="rId98"/>
    <p:sldId id="360" r:id="rId99"/>
    <p:sldId id="361" r:id="rId100"/>
    <p:sldId id="362" r:id="rId101"/>
    <p:sldId id="363" r:id="rId102"/>
    <p:sldId id="365" r:id="rId103"/>
    <p:sldId id="364"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DAD7A-268D-4A2E-A71E-F841F9472C86}" type="datetimeFigureOut">
              <a:rPr lang="el-GR" smtClean="0"/>
              <a:pPr/>
              <a:t>14/4/2016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C4F10-3026-432F-98E2-BEFF34B99C42}" type="slidenum">
              <a:rPr lang="el-GR" smtClean="0"/>
              <a:pPr/>
              <a:t>‹#›</a:t>
            </a:fld>
            <a:endParaRPr lang="el-GR"/>
          </a:p>
        </p:txBody>
      </p:sp>
    </p:spTree>
    <p:extLst>
      <p:ext uri="{BB962C8B-B14F-4D97-AF65-F5344CB8AC3E}">
        <p14:creationId xmlns="" xmlns:p14="http://schemas.microsoft.com/office/powerpoint/2010/main" val="89684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E2C4F10-3026-432F-98E2-BEFF34B99C42}" type="slidenum">
              <a:rPr lang="el-GR" smtClean="0"/>
              <a:pPr/>
              <a:t>5</a:t>
            </a:fld>
            <a:endParaRPr lang="el-GR"/>
          </a:p>
        </p:txBody>
      </p:sp>
    </p:spTree>
    <p:extLst>
      <p:ext uri="{BB962C8B-B14F-4D97-AF65-F5344CB8AC3E}">
        <p14:creationId xmlns="" xmlns:p14="http://schemas.microsoft.com/office/powerpoint/2010/main" val="1483929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4/14/2016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p:wedge/>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www.google.gr/url?sa=i&amp;rct=j&amp;q=&amp;esrc=s&amp;source=images&amp;cd=&amp;cad=rja&amp;uact=8&amp;ved=0ahUKEwi_xpOz9eDLAhXIuBoKHc6oCSAQjRwIBw&amp;url=http://www.statesmen.gr/81497/prwtes-bohtheies-gia-to-dagkwma-skyloy-kai-gatas/&amp;bvm=bv.117868183,d.ZWU&amp;psig=AFQjCNECX_DaMOCpIscpvcWnNa8Tg5zGfQ&amp;ust=1459169831113891"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hyperlink" Target="http://www.google.gr/url?sa=i&amp;rct=j&amp;q=&amp;esrc=s&amp;source=images&amp;cd=&amp;cad=rja&amp;uact=8&amp;ved=0ahUKEwiSgsLu9eDLAhXDVxoKHV86D_4QjRwIBw&amp;url=http://ygeia.tanea.gr/default.asp?pid=8&amp;ct=2&amp;articleID=19190&amp;la=1&amp;bvm=bv.117868183,d.ZWU&amp;psig=AFQjCNECX_DaMOCpIscpvcWnNa8Tg5zGfQ&amp;ust=1459169831113891"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www.google.gr/url?sa=i&amp;rct=j&amp;q=&amp;esrc=s&amp;source=images&amp;cd=&amp;cad=rja&amp;uact=8&amp;ved=0ahUKEwir5o-69uDLAhUCPRoKHcwTAVcQjRwIBw&amp;url=http://www.onmed.gr/ygeia/l/lyssa&amp;bvm=bv.117868183,d.ZWU&amp;psig=AFQjCNEU4bc6tuzT442GQ2mMblTk6RSe9Q&amp;ust=1459170054285306"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hyperlink" Target="http://www.google.gr/url?sa=i&amp;rct=j&amp;q=&amp;esrc=s&amp;source=images&amp;cd=&amp;cad=rja&amp;uact=8&amp;ved=0ahUKEwjvwLD39uDLAhWCyRoKHbckAxEQjRwIBw&amp;url=http://www.how-to-save-a-life.gr/el/%CE%92%CE%B1%CF%83%CE%B9%CE%BA%CE%AE-%CF%85%CF%80%CE%BF%CF%83%CF%84%CE%AE%CF%81%CE%B9%CE%BE%CE%B7-%CF%84%CE%B7%CF%82-%CE%B6%CF%89%CE%AE%CF%82-%CE%BA%CE%B1%CE%B9-%CE%B5%CE%BA%CF%80%CE%B1%CE%AF%CE%B4%CE%B5%CF%85%CF%83%CE%B7-%CE%9A%CE%91%CE%A1%CE%A0%CE%91.aspx&amp;bvm=bv.117868183,d.ZWU&amp;psig=AFQjCNE1UJu_t6mN6RkEXXkAV1t11PHUhA&amp;ust=1459170235865385"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hyperlink" Target="http://www.google.gr/url?sa=i&amp;rct=j&amp;q=&amp;esrc=s&amp;source=images&amp;cd=&amp;cad=rja&amp;uact=8&amp;ved=0ahUKEwjv3Iiz9-DLAhWHHxoKHZ2wC14QjRwIBw&amp;url=http://themataprotonvoithion.blogspot.com/2011/05/blog-post.html&amp;bvm=bv.117868183,d.ZWU&amp;psig=AFQjCNE1UJu_t6mN6RkEXXkAV1t11PHUhA&amp;ust=1459170235865385"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0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98.jpeg"/><Relationship Id="rId2" Type="http://schemas.openxmlformats.org/officeDocument/2006/relationships/hyperlink" Target="http://www.google.gr/url?sa=i&amp;rct=j&amp;q=&amp;esrc=s&amp;source=images&amp;cd=&amp;cad=rja&amp;uact=8&amp;ved=0ahUKEwiFmoWH-ODLAhUMExoKHYBFCKMQjRwIBw&amp;url=http://www.haniotika-nea.gr/91829-kardiaki-anakopi/&amp;bvm=bv.117868183,d.ZWU&amp;psig=AFQjCNE1UJu_t6mN6RkEXXkAV1t11PHUhA&amp;ust=1459170235865385" TargetMode="External"/><Relationship Id="rId1" Type="http://schemas.openxmlformats.org/officeDocument/2006/relationships/slideLayout" Target="../slideLayouts/slideLayout2.xml"/><Relationship Id="rId6" Type="http://schemas.openxmlformats.org/officeDocument/2006/relationships/hyperlink" Target="http://www.google.gr/url?sa=i&amp;rct=j&amp;q=&amp;esrc=s&amp;source=images&amp;cd=&amp;cad=rja&amp;uact=8&amp;ved=0ahUKEwiVtIqX-ODLAhWINhoKHUU1AwsQjRwIBw&amp;url=http://www.healthreportaz.gr/13265/kardioanapnefstiki-anazoogonisi-ke-pos-epitigchanete/&amp;bvm=bv.117868183,d.ZWU&amp;psig=AFQjCNE1UJu_t6mN6RkEXXkAV1t11PHUhA&amp;ust=1459170235865385" TargetMode="External"/><Relationship Id="rId5" Type="http://schemas.openxmlformats.org/officeDocument/2006/relationships/image" Target="../media/image97.jpeg"/><Relationship Id="rId4" Type="http://schemas.openxmlformats.org/officeDocument/2006/relationships/hyperlink" Target="http://www.google.gr/url?sa=i&amp;rct=j&amp;q=&amp;esrc=s&amp;source=images&amp;cd=&amp;cad=rja&amp;uact=8&amp;ved=0ahUKEwiVtIqX-ODLAhWINhoKHUU1AwsQjRwIBw&amp;url=http://www.healthyliving.gr/2014/03/17/kardiopneymonikh-ananhpsh-cpr/&amp;bvm=bv.117868183,d.ZWU&amp;psig=AFQjCNE1UJu_t6mN6RkEXXkAV1t11PHUhA&amp;ust=1459170235865385"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hyperlink" Target="http://www.google.gr/url?sa=i&amp;rct=j&amp;q=&amp;esrc=s&amp;source=images&amp;cd=&amp;cad=rja&amp;uact=8&amp;ved=0ahUKEwiTx9aC-uDLAhWEtBoKHUPXCvcQjRwIBw&amp;url=http://surgery4kids.gr/tempsurg/firstaidkids/ananhpsh&amp;bvm=bv.117868183,d.ZWU&amp;psig=AFQjCNE1UJu_t6mN6RkEXXkAV1t11PHUhA&amp;ust=1459170235865385"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hyperlink" Target="http://themataprotonvoithion.blogspot.com/2011/05/blog-post_31.html"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hyperlink" Target="http://www.google.gr/url?sa=i&amp;rct=j&amp;q=&amp;esrc=s&amp;source=images&amp;cd=&amp;cad=rja&amp;uact=8&amp;ved=0ahUKEwiH_-L7-uDLAhWGVhoKHYCrBDkQjRwIBw&amp;url=http://www.healthyliving.gr/2014/01/16/karpa-kardiopneystikh-ananhpsh-kardiopneumonikh/&amp;bvm=bv.117868183,d.ZWU&amp;psig=AFQjCNE1UJu_t6mN6RkEXXkAV1t11PHUhA&amp;ust=1459170235865385"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hyperlink" Target="http://www.google.gr/url?sa=i&amp;rct=j&amp;q=&amp;esrc=s&amp;source=images&amp;cd=&amp;cad=rja&amp;uact=8&amp;ved=0ahUKEwiH_-L7-uDLAhWGVhoKHYCrBDkQjRwIBw&amp;url=http://tepistas.blogspot.com/&amp;bvm=bv.117868183,d.ZWU&amp;psig=AFQjCNE1UJu_t6mN6RkEXXkAV1t11PHUhA&amp;ust=1459170235865385"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hyperlink" Target="http://www.google.gr/url?sa=i&amp;rct=j&amp;q=&amp;esrc=s&amp;source=images&amp;cd=&amp;cad=rja&amp;uact=8&amp;ved=0ahUKEwiH_-L7-uDLAhWGVhoKHYCrBDkQjRwIBw&amp;url=http://www.schoolhealth.gr/ene_firstaid/fa2_KARPA.html&amp;bvm=bv.117868183,d.ZWU&amp;psig=AFQjCNE1UJu_t6mN6RkEXXkAV1t11PHUhA&amp;ust=1459170235865385"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hyperlink" Target="http://themataprotonvoithion.blogspot.com/2011/05/blog-post.html"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l.wikipedia.org/wiki/%CE%A7%CF%8C%CE%BD%CE%B4%CF%81%CE%BF%CF%82" TargetMode="External"/><Relationship Id="rId2" Type="http://schemas.openxmlformats.org/officeDocument/2006/relationships/hyperlink" Target="https://el.wikipedia.org/wiki/%CE%9F%CF%83%CF%84%CF%8C"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l.wikipedia.org/w/index.php?title=%CE%91%CF%81%CE%B8%CF%81%CE%B9%CE%BA%CE%AE_%CE%B5%CF%80%CE%B9%CF%86%CE%AC%CE%BD%CE%B5%CE%B9%CE%B1&amp;action=edit&amp;redlink=1" TargetMode="External"/><Relationship Id="rId2" Type="http://schemas.openxmlformats.org/officeDocument/2006/relationships/hyperlink" Target="https://el.wikipedia.org/wiki/%CE%86%CF%81%CE%B8%CF%81%CF%89%CF%83%CE%B7"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s://el.wikipedia.org/wiki/%CE%9F%CF%83%CF%84%CE%AC"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l.wikipedia.org/w/index.php?title=%CE%A8%CE%B5%CF%85%CE%B4%CE%B1%CE%B9%CF%83%CE%B8%CE%AE%CF%83%CE%B5%CE%B9%CF%82&amp;action=edit&amp;redlink=1" TargetMode="External"/><Relationship Id="rId2" Type="http://schemas.openxmlformats.org/officeDocument/2006/relationships/hyperlink" Target="https://el.wikipedia.org/w/index.php?title=%CE%A3%CF%80%CE%B1%CF%83%CE%BC%CF%8C%CF%82&amp;action=edit&amp;redlink=1"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7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www.google.gr/url?sa=i&amp;rct=j&amp;q=&amp;esrc=s&amp;source=images&amp;cd=&amp;cad=rja&amp;uact=8&amp;ved=0ahUKEwi6i7qV3ODLAhUJUBQKHRJDDFcQjRwIBw&amp;url=http://www.ygeiaonline.gr/2008-11-26-18-04-34/221-2008-11-26-17-13-42&amp;psig=AFQjCNFbDH5xCfiGt3EvWtWk-LmtjoiXFw&amp;ust=1459162972052104"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google.gr/url?sa=i&amp;rct=j&amp;q=&amp;esrc=s&amp;source=images&amp;cd=&amp;ved=0ahUKEwi6i7qV3ODLAhUJUBQKHRJDDFcQjRwIBw&amp;url=http://ghv.gr/?page_id=1887&amp;psig=AFQjCNFbDH5xCfiGt3EvWtWk-LmtjoiXFw&amp;ust=1459162972052104"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www.google.gr/url?sa=i&amp;rct=j&amp;q=&amp;esrc=s&amp;source=images&amp;cd=&amp;ved=0ahUKEwi6i7qV3ODLAhUJUBQKHRJDDFcQjRwIBw&amp;url=http://gym-sfakion.chan.sch.gr/images/programs/protes_bohthies.html&amp;psig=AFQjCNFbDH5xCfiGt3EvWtWk-LmtjoiXFw&amp;ust=1459162972052104"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8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google.gr/url?sa=i&amp;rct=j&amp;q=&amp;esrc=s&amp;source=images&amp;cd=&amp;ved=0ahUKEwiAj-zb3eDLAhUL7xQKHXsRDRYQjRwIBw&amp;url=http://blog.doctoranytime.gr/kseno-swma/&amp;bvm=bv.117868183,d.ZWU&amp;psig=AFQjCNGa8tcVEHrhCPfi6lDsHOgPofrsnQ&amp;ust=1459163463141889"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www.google.gr/url?sa=i&amp;rct=j&amp;q=&amp;esrc=s&amp;source=images&amp;cd=&amp;ved=0ahUKEwiv2vv36eDLAhUHyRQKHTaVD88QjRwIBw&amp;url=http://blog.nowdoctor.gr/26632-traumata-kai-xena-somata-akoustikou-porou/&amp;psig=AFQjCNEwaPIeqEgYcaCGHJckDGl1eMLxvQ&amp;ust=1459166740830110"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google.gr/url?sa=i&amp;rct=j&amp;q=&amp;esrc=s&amp;source=images&amp;cd=&amp;cad=rja&amp;uact=8&amp;ved=0ahUKEwiv2vv36eDLAhUHyRQKHTaVD88QjRwIBw&amp;url=http://www.diakonima.gr/2015/11/07/t%CE%B9-%CF%80%CF%81%CE%AD%CF%80%CE%B5%CE%B9-%CE%BD%CE%B1-%CE%BA%CE%AC%CE%BD%CE%B5%CF%84%CE%B5-%CE%B1%CE%BD-%CF%84%CE%BF-%CF%80%CE%B1%CE%B9%CE%B4%CE%AF-%CF%83%CE%B1%CF%82-%CE%BA%CE%B1%CF%84%CE%B1/&amp;psig=AFQjCNEwaPIeqEgYcaCGHJckDGl1eMLxvQ&amp;ust=1459166740830110"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www.google.gr/url?sa=i&amp;rct=j&amp;q=&amp;esrc=s&amp;source=images&amp;cd=&amp;cad=rja&amp;uact=8&amp;ved=0ahUKEwiB0p367ODLAhUE0xQKHa3dAnAQjRwIBw&amp;url=http://www.ent.gr/content/97/dyskolia-stin-kataposi-/&amp;bvm=bv.117868183,d.ZWU&amp;psig=AFQjCNHJTLYT2fWQPvoPkiMsMRjAzYdCVw&amp;ust=145916728921850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s://www.google.gr/url?sa=i&amp;rct=j&amp;q=&amp;esrc=s&amp;source=images&amp;cd=&amp;ved=0ahUKEwimhM2A7-DLAhXKVRQKHcbnDowQjRwIBw&amp;url=https://www.flickr.com/photos/ingehagens/6891632225&amp;bvm=bv.117868183,d.ZWU&amp;psig=AFQjCNGHsn0-8_wv0n5vh50MfRHgjFbNDw&amp;ust=1459167835265172"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www.google.gr/url?sa=i&amp;rct=j&amp;q=&amp;esrc=s&amp;source=images&amp;cd=&amp;cad=rja&amp;uact=8&amp;ved=0ahUKEwjrnIuo7-DLAhXF0xQKHaIBBhwQjRwIBw&amp;url=http://www.postalioni.com/2014/11/hhh%E1%83%9B%E1%83%90%E1%83%9C%E1%83%94%E1%83%95%E1%83%A0%E1%83%98-%E1%83%A0%E1%83%9D%E1%83%9B%E1%83%94%E1%83%9A%E1%83%A1%E1%83%90%E1%83%AA-%E1%83%A1%E1%83%98%E1%83%AA%E1%83%9D%E1%83%AA%E1%83%AE/&amp;bvm=bv.117868183,d.ZWU&amp;psig=AFQjCNGHsn0-8_wv0n5vh50MfRHgjFbNDw&amp;ust=1459167835265172"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www.google.gr/url?sa=i&amp;rct=j&amp;q=&amp;esrc=s&amp;source=images&amp;cd=&amp;cad=rja&amp;uact=8&amp;ved=0ahUKEwimmpuO8ODLAhVEbhQKHZMdB3UQjRwIBw&amp;url=http://jeffreysterlingmd.com/tag/heimlich-maneuver/&amp;bvm=bv.117868183,d.ZWU&amp;psig=AFQjCNGHsn0-8_wv0n5vh50MfRHgjFbNDw&amp;ust=1459167835265172"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www.google.gr/url?sa=i&amp;rct=j&amp;q=&amp;esrc=s&amp;source=images&amp;cd=&amp;cad=rja&amp;uact=8&amp;ved=0ahUKEwiY7Mft7-DLAhVBORQKHU6tDE8QjRwIBw&amp;url=http://henryheimlich.com/how-to-perform-the-heimlich-maneuver/&amp;bvm=bv.117868183,d.ZWU&amp;psig=AFQjCNGHsn0-8_wv0n5vh50MfRHgjFbNDw&amp;ust=1459167835265172"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www.google.gr/url?sa=i&amp;rct=j&amp;q=&amp;esrc=s&amp;source=images&amp;cd=&amp;cad=rja&amp;uact=8&amp;ved=0ahUKEwiEuNS58ODLAhWHPhQKHS9gBD4QjRwIBw&amp;url=http://www.y-o.gr/%CE%B3%CE%BF%CE%BD%CE%B5%CE%AF%CF%82-%CE%BA%CE%B1%CE%B9-%CF%80%CE%B1%CE%B9%CE%B4%CE%AF/%CE%B1%CF%83%CE%B8%CE%AD%CE%BD%CE%B5%CE%B9%CE%B5%CF%82-%CF%80%CF%81%CE%BF%CE%B2%CE%BB%CE%AE%CE%BC%CE%B1%CF%84%CE%B1/303-%CE%B4%CF%81%CE%AC%CF%83%CF%84%CE%B5-%CE%AC%CE%BC%CE%B5%CF%83%CE%B1-%CF%83%CE%B5-%CF%80%CE%B5%CF%81%CE%AF%CF%80%CF%84%CF%89%CF%83%CE%B7-%CF%80%CE%BD%CE%B9%CE%B3%CE%BC%CE%BF%CF%8D&amp;bvm=bv.117868183,d.ZWU&amp;psig=AFQjCNGHsn0-8_wv0n5vh50MfRHgjFbNDw&amp;ust=1459167835265172"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www.google.gr/url?sa=i&amp;rct=j&amp;q=&amp;esrc=s&amp;source=images&amp;cd=&amp;cad=rja&amp;uact=8&amp;ved=0ahUKEwjLraaN8eDLAhXMVxoKHcGGAYEQjRwIBw&amp;url=http://www.prepperguidesuk.com/how-to-perform-the-heimlich-maneuver/&amp;bvm=bv.117868183,d.ZWU&amp;psig=AFQjCNGHsn0-8_wv0n5vh50MfRHgjFbNDw&amp;ust=1459167835265172"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hyperlink" Target="http://www.google.gr/url?sa=i&amp;rct=j&amp;q=&amp;esrc=s&amp;source=images&amp;cd=&amp;cad=rja&amp;uact=8&amp;ved=0ahUKEwjksr268-DLAhVG2BoKHSjpAMsQjRwIBw&amp;url=http://proionta-tis-fisis.com/ta-basikotera-eidi-fidion-stin-ellada-epikindinotita-antimetopisi-tsimpimatos/&amp;bvm=bv.117868183,d.ZWU&amp;psig=AFQjCNHIU56AanebyT-wcukLiRtX62JRiw&amp;ust=145916931777942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552" y="1964267"/>
            <a:ext cx="10155573" cy="1203936"/>
          </a:xfrm>
        </p:spPr>
        <p:txBody>
          <a:bodyPr>
            <a:normAutofit/>
          </a:bodyPr>
          <a:lstStyle/>
          <a:p>
            <a:r>
              <a:rPr lang="el-GR" dirty="0" smtClean="0"/>
              <a:t>Πρωτεσ βοηθειεσ – ειμαι κοντα σου</a:t>
            </a:r>
            <a:endParaRPr lang="el-GR" dirty="0"/>
          </a:p>
        </p:txBody>
      </p:sp>
      <p:sp>
        <p:nvSpPr>
          <p:cNvPr id="3" name="Subtitle 2"/>
          <p:cNvSpPr>
            <a:spLocks noGrp="1"/>
          </p:cNvSpPr>
          <p:nvPr>
            <p:ph type="subTitle" idx="1"/>
          </p:nvPr>
        </p:nvSpPr>
        <p:spPr>
          <a:xfrm>
            <a:off x="3962399" y="4385732"/>
            <a:ext cx="7197726" cy="1950674"/>
          </a:xfrm>
        </p:spPr>
        <p:txBody>
          <a:bodyPr>
            <a:normAutofit fontScale="32500" lnSpcReduction="20000"/>
          </a:bodyPr>
          <a:lstStyle/>
          <a:p>
            <a:r>
              <a:rPr lang="el-GR" sz="6000" dirty="0" smtClean="0"/>
              <a:t>Ερευνητικη εργασια α΄λυκειου</a:t>
            </a:r>
          </a:p>
          <a:p>
            <a:r>
              <a:rPr lang="el-GR" sz="6000" dirty="0" smtClean="0"/>
              <a:t>1</a:t>
            </a:r>
            <a:r>
              <a:rPr lang="el-GR" sz="6000" baseline="30000" dirty="0" smtClean="0"/>
              <a:t>ο</a:t>
            </a:r>
            <a:r>
              <a:rPr lang="el-GR" sz="6000" dirty="0" smtClean="0"/>
              <a:t> γελ σερβιων</a:t>
            </a:r>
          </a:p>
          <a:p>
            <a:r>
              <a:rPr lang="el-GR" sz="6000" dirty="0" smtClean="0"/>
              <a:t>2015-16</a:t>
            </a:r>
          </a:p>
          <a:p>
            <a:r>
              <a:rPr lang="el-GR" sz="6000" dirty="0" err="1" smtClean="0"/>
              <a:t>ΥπεΥθυνη</a:t>
            </a:r>
            <a:r>
              <a:rPr lang="el-GR" sz="6000" dirty="0" smtClean="0"/>
              <a:t> </a:t>
            </a:r>
            <a:r>
              <a:rPr lang="el-GR" sz="6000" dirty="0" err="1" smtClean="0"/>
              <a:t>εκπαιδευτικΟΣ</a:t>
            </a:r>
            <a:r>
              <a:rPr lang="en-US" sz="6000" dirty="0" smtClean="0"/>
              <a:t>: </a:t>
            </a:r>
            <a:r>
              <a:rPr lang="el-GR" sz="6000" dirty="0" smtClean="0"/>
              <a:t>ΔΕσποινα ΜπακρατσΑ </a:t>
            </a:r>
            <a:r>
              <a:rPr lang="el-GR" sz="6000" dirty="0"/>
              <a:t>ΠΕ1811 </a:t>
            </a:r>
          </a:p>
          <a:p>
            <a:r>
              <a:rPr lang="el-GR" dirty="0" smtClean="0"/>
              <a:t>  </a:t>
            </a:r>
            <a:endParaRPr lang="el-GR" dirty="0"/>
          </a:p>
        </p:txBody>
      </p:sp>
    </p:spTree>
    <p:extLst>
      <p:ext uri="{BB962C8B-B14F-4D97-AF65-F5344CB8AC3E}">
        <p14:creationId xmlns="" xmlns:p14="http://schemas.microsoft.com/office/powerpoint/2010/main" val="186413700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i="1" dirty="0"/>
              <a:t>Η ΑΝΑΓΚΑΙΟΤΗΤΑ ΤΩΝ ΠΡΩΤΩΝ ΒΟΗΘΕΙΩΝ</a:t>
            </a:r>
            <a:r>
              <a:rPr lang="el-GR" dirty="0"/>
              <a:t/>
            </a:r>
            <a:br>
              <a:rPr lang="el-GR" dirty="0"/>
            </a:br>
            <a:r>
              <a:rPr lang="el-GR" dirty="0"/>
              <a:t> </a:t>
            </a:r>
          </a:p>
        </p:txBody>
      </p:sp>
      <p:sp>
        <p:nvSpPr>
          <p:cNvPr id="3" name="Content Placeholder 2"/>
          <p:cNvSpPr>
            <a:spLocks noGrp="1"/>
          </p:cNvSpPr>
          <p:nvPr>
            <p:ph idx="1"/>
          </p:nvPr>
        </p:nvSpPr>
        <p:spPr/>
        <p:txBody>
          <a:bodyPr>
            <a:normAutofit fontScale="92500" lnSpcReduction="20000"/>
          </a:bodyPr>
          <a:lstStyle/>
          <a:p>
            <a:pPr marL="0" indent="0">
              <a:buNone/>
            </a:pPr>
            <a:r>
              <a:rPr lang="el-GR" sz="2400" dirty="0" smtClean="0"/>
              <a:t>      </a:t>
            </a:r>
            <a:r>
              <a:rPr lang="el-GR" sz="2600" dirty="0"/>
              <a:t>Οι βασικοί λόγοι, που επιβάλλουν την εκπαίδευση του πληθυσμού και την οργάνωση συστήματος Πρώτων Βοηθειών είναι:</a:t>
            </a:r>
          </a:p>
          <a:p>
            <a:pPr marL="0" indent="0">
              <a:buNone/>
            </a:pPr>
            <a:endParaRPr lang="el-GR" sz="2600" dirty="0" smtClean="0"/>
          </a:p>
          <a:p>
            <a:r>
              <a:rPr lang="el-GR" sz="2600" dirty="0" smtClean="0"/>
              <a:t>1.Η </a:t>
            </a:r>
            <a:r>
              <a:rPr lang="el-GR" sz="2600" dirty="0"/>
              <a:t>διάσωση της ζωής του </a:t>
            </a:r>
            <a:r>
              <a:rPr lang="el-GR" sz="2600" dirty="0" smtClean="0"/>
              <a:t>θύματος</a:t>
            </a:r>
          </a:p>
          <a:p>
            <a:r>
              <a:rPr lang="el-GR" sz="2600" dirty="0"/>
              <a:t>2. Η πρόληψη της επέκτασης της βλάβης του </a:t>
            </a:r>
            <a:r>
              <a:rPr lang="el-GR" sz="2600" dirty="0" smtClean="0"/>
              <a:t>οργανισμού</a:t>
            </a:r>
          </a:p>
          <a:p>
            <a:r>
              <a:rPr lang="el-GR" sz="2600" dirty="0"/>
              <a:t>3. Η σχετική βελτίωση της κατάστασης του </a:t>
            </a:r>
            <a:r>
              <a:rPr lang="el-GR" sz="2600" dirty="0" smtClean="0"/>
              <a:t>θύματος</a:t>
            </a:r>
          </a:p>
          <a:p>
            <a:r>
              <a:rPr lang="el-GR" sz="2600" dirty="0"/>
              <a:t>4. Η προετοιμασία του αρρώστου για τη μετέπειτα ειδική ιατρική του </a:t>
            </a:r>
            <a:r>
              <a:rPr lang="el-GR" sz="2600" dirty="0" smtClean="0"/>
              <a:t>αντιμετώπιση</a:t>
            </a:r>
          </a:p>
          <a:p>
            <a:r>
              <a:rPr lang="el-GR" sz="2600" dirty="0"/>
              <a:t>5. Η ενημέρωση του </a:t>
            </a:r>
            <a:r>
              <a:rPr lang="el-GR" sz="2600" dirty="0" smtClean="0"/>
              <a:t>γιατρού</a:t>
            </a:r>
            <a:endParaRPr lang="el-GR" sz="2600" dirty="0"/>
          </a:p>
        </p:txBody>
      </p:sp>
    </p:spTree>
    <p:extLst>
      <p:ext uri="{BB962C8B-B14F-4D97-AF65-F5344CB8AC3E}">
        <p14:creationId xmlns="" xmlns:p14="http://schemas.microsoft.com/office/powerpoint/2010/main" val="2561723761"/>
      </p:ext>
    </p:extLst>
  </p:cSld>
  <p:clrMapOvr>
    <a:masterClrMapping/>
  </p:clrMapOvr>
  <p:transition>
    <p:wedg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85801" y="731520"/>
            <a:ext cx="10131425" cy="5826033"/>
          </a:xfrm>
        </p:spPr>
        <p:txBody>
          <a:bodyPr>
            <a:normAutofit fontScale="92500"/>
          </a:bodyPr>
          <a:lstStyle/>
          <a:p>
            <a:pPr>
              <a:buNone/>
            </a:pPr>
            <a:r>
              <a:rPr lang="el-GR" sz="2600" dirty="0" smtClean="0"/>
              <a:t>4. Το σχήμα και το χρώμα της κεφαλής και του σώματος του φιδιού έχουν σημασία για τη θεραπεία</a:t>
            </a:r>
          </a:p>
          <a:p>
            <a:pPr>
              <a:buNone/>
            </a:pPr>
            <a:r>
              <a:rPr lang="el-GR" sz="2600" dirty="0" smtClean="0"/>
              <a:t>5. Δεν πρέπει να χάνεται πολύτιμος χρόνος για κυνήγι και θανάτωση του φιδιού και ούτε να ριψοκινδυνεύει οποιοσδήποτε για το σκοπό αυτό</a:t>
            </a:r>
          </a:p>
          <a:p>
            <a:pPr>
              <a:buNone/>
            </a:pPr>
            <a:r>
              <a:rPr lang="el-GR" sz="2600" dirty="0" smtClean="0"/>
              <a:t>6. Να αφαιρούνται ρούχα, δαχτυλίδια ή κοσμήματα που δυνατόν να συσφίγγουν την περιοχή του δαγκώματος. </a:t>
            </a:r>
          </a:p>
          <a:p>
            <a:pPr>
              <a:buNone/>
            </a:pPr>
            <a:r>
              <a:rPr lang="el-GR" sz="2600" dirty="0" smtClean="0"/>
              <a:t>7. Να μη γίνεται οποιαδήποτε τομή με μαχαίρι ή λεπίδα γύρω την περιοχή που έγινε το δάγκωμα του φιδιού, ούτε προσπάθεια αναρρόφησης με συσκευή ή με το στόμα του δηλητηρίου από το σημείο εισδοχής</a:t>
            </a:r>
          </a:p>
          <a:p>
            <a:pPr>
              <a:buNone/>
            </a:pPr>
            <a:r>
              <a:rPr lang="el-GR" sz="2600" dirty="0" smtClean="0"/>
              <a:t>8. Να παρακολουθούνται και να καταγράφονται τα ζωτικά σημεία του ασθενούς</a:t>
            </a:r>
          </a:p>
          <a:p>
            <a:pPr>
              <a:buNone/>
            </a:pPr>
            <a:r>
              <a:rPr lang="el-GR" sz="2600" dirty="0" smtClean="0"/>
              <a:t>9. Να μη χορηγούνται οποιαδήποτε φάρμακα και να αποφεύγεται να δίνεται οτιδήποτε από το στόμα στον ασθενή χωρίς συμβουλή από γιατρό. </a:t>
            </a:r>
            <a:r>
              <a:rPr lang="el-GR" dirty="0" smtClean="0"/>
              <a:t>     </a:t>
            </a:r>
            <a:endParaRPr lang="el-GR" dirty="0"/>
          </a:p>
        </p:txBody>
      </p:sp>
    </p:spTree>
  </p:cSld>
  <p:clrMapOvr>
    <a:masterClrMapping/>
  </p:clrMapOvr>
  <p:transition>
    <p:wedg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err="1" smtClean="0"/>
              <a:t>ΔΑγκωμα</a:t>
            </a:r>
            <a:r>
              <a:rPr lang="el-GR" b="1" i="1" dirty="0" smtClean="0"/>
              <a:t> </a:t>
            </a:r>
            <a:r>
              <a:rPr lang="el-GR" b="1" i="1" dirty="0" err="1" smtClean="0"/>
              <a:t>σκΥλου</a:t>
            </a:r>
            <a:r>
              <a:rPr lang="el-GR" b="1" i="1" dirty="0" smtClean="0"/>
              <a:t>  Η  </a:t>
            </a:r>
            <a:r>
              <a:rPr lang="el-GR" b="1" i="1" dirty="0" err="1" smtClean="0"/>
              <a:t>γΑταΣ</a:t>
            </a:r>
            <a:r>
              <a:rPr lang="el-GR" dirty="0" smtClean="0"/>
              <a:t/>
            </a:r>
            <a:br>
              <a:rPr lang="el-GR" dirty="0" smtClean="0"/>
            </a:br>
            <a:endParaRPr lang="el-GR" dirty="0"/>
          </a:p>
        </p:txBody>
      </p:sp>
      <p:sp>
        <p:nvSpPr>
          <p:cNvPr id="3" name="2 - Θέση περιεχομένου"/>
          <p:cNvSpPr>
            <a:spLocks noGrp="1"/>
          </p:cNvSpPr>
          <p:nvPr>
            <p:ph idx="1"/>
          </p:nvPr>
        </p:nvSpPr>
        <p:spPr>
          <a:xfrm>
            <a:off x="685801" y="2142067"/>
            <a:ext cx="6537959" cy="4167293"/>
          </a:xfrm>
        </p:spPr>
        <p:txBody>
          <a:bodyPr>
            <a:normAutofit/>
          </a:bodyPr>
          <a:lstStyle/>
          <a:p>
            <a:r>
              <a:rPr lang="el-GR" sz="2800" dirty="0" smtClean="0"/>
              <a:t>Στη στοματική κοιλότητα τόσο του σκύλου όσο της γάτας υπάρχει πληθώρα βακτηρίων. Αυτό που προκαλεί μεγαλύτερη ανησυχία είναι το </a:t>
            </a:r>
            <a:r>
              <a:rPr lang="el-GR" sz="2800" dirty="0" err="1" smtClean="0"/>
              <a:t>κλωστηρίδιο</a:t>
            </a:r>
            <a:r>
              <a:rPr lang="el-GR" sz="2800" dirty="0" smtClean="0"/>
              <a:t> του τετάνου και ο ιός της λύσσας.</a:t>
            </a:r>
          </a:p>
          <a:p>
            <a:endParaRPr lang="el-GR" sz="2400" dirty="0"/>
          </a:p>
        </p:txBody>
      </p:sp>
      <p:pic>
        <p:nvPicPr>
          <p:cNvPr id="158722" name="Picture 2" descr="http://www.statesmen.gr/wp-content/uploads/2014/11/skylos-lyssa.jpg">
            <a:hlinkClick r:id="rId2"/>
          </p:cNvPr>
          <p:cNvPicPr>
            <a:picLocks noChangeAspect="1" noChangeArrowheads="1"/>
          </p:cNvPicPr>
          <p:nvPr/>
        </p:nvPicPr>
        <p:blipFill>
          <a:blip r:embed="rId3"/>
          <a:srcRect/>
          <a:stretch>
            <a:fillRect/>
          </a:stretch>
        </p:blipFill>
        <p:spPr bwMode="auto">
          <a:xfrm>
            <a:off x="6953250" y="1850572"/>
            <a:ext cx="5238750" cy="3495675"/>
          </a:xfrm>
          <a:prstGeom prst="rect">
            <a:avLst/>
          </a:prstGeom>
          <a:noFill/>
        </p:spPr>
      </p:pic>
    </p:spTree>
  </p:cSld>
  <p:clrMapOvr>
    <a:masterClrMapping/>
  </p:clrMapOvr>
  <p:transition>
    <p:wedg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85802" y="483326"/>
            <a:ext cx="6368142" cy="6374673"/>
          </a:xfrm>
        </p:spPr>
        <p:txBody>
          <a:bodyPr>
            <a:normAutofit/>
          </a:bodyPr>
          <a:lstStyle/>
          <a:p>
            <a:r>
              <a:rPr lang="el-GR" sz="2400" dirty="0" smtClean="0"/>
              <a:t>Κατά τη επίσκεψή  στο γιατρό, πρέπει να έχει  μαζί το βιβλιάριο εμβολίων ώστε να κρίνει εάν χρειάζεται να εμβολιαστεί.</a:t>
            </a:r>
          </a:p>
          <a:p>
            <a:r>
              <a:rPr lang="el-GR" sz="2400" dirty="0" smtClean="0"/>
              <a:t>Αναφέρουμε  με λεπτομέρεια τα χαρακτηριστικά του σκύλου (π.χ. ανήσυχος, επιθετικός, νευρικός, σιελόρροια) και κατόπιν αναφέρουμε  το συμβάν στην κτηνιατρική υπηρεσία.</a:t>
            </a:r>
          </a:p>
          <a:p>
            <a:r>
              <a:rPr lang="el-GR" sz="2400" dirty="0" smtClean="0"/>
              <a:t>Σε περίπτωση που δεν έχει  γίνει  τα τελευταία δέκα χρόνια αντιτετανικό ορό, γίνεται οπωσδήποτε.</a:t>
            </a:r>
          </a:p>
          <a:p>
            <a:endParaRPr lang="el-GR" sz="2400" dirty="0"/>
          </a:p>
        </p:txBody>
      </p:sp>
      <p:pic>
        <p:nvPicPr>
          <p:cNvPr id="160770" name="Picture 2" descr="http://assets.tanea.gr/ygeia/files/Cat%20teeth%20finger%20mikri.jpg">
            <a:hlinkClick r:id="rId2"/>
          </p:cNvPr>
          <p:cNvPicPr>
            <a:picLocks noChangeAspect="1" noChangeArrowheads="1"/>
          </p:cNvPicPr>
          <p:nvPr/>
        </p:nvPicPr>
        <p:blipFill>
          <a:blip r:embed="rId3"/>
          <a:srcRect/>
          <a:stretch>
            <a:fillRect/>
          </a:stretch>
        </p:blipFill>
        <p:spPr bwMode="auto">
          <a:xfrm>
            <a:off x="6953250" y="1200240"/>
            <a:ext cx="5238750" cy="4469040"/>
          </a:xfrm>
          <a:prstGeom prst="rect">
            <a:avLst/>
          </a:prstGeom>
          <a:noFill/>
        </p:spPr>
      </p:pic>
    </p:spTree>
  </p:cSld>
  <p:clrMapOvr>
    <a:masterClrMapping/>
  </p:clrMapOvr>
  <p:transition>
    <p:wedg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609600"/>
            <a:ext cx="10131425" cy="905691"/>
          </a:xfrm>
        </p:spPr>
        <p:txBody>
          <a:bodyPr/>
          <a:lstStyle/>
          <a:p>
            <a:pPr algn="ctr"/>
            <a:r>
              <a:rPr lang="el-GR" dirty="0" smtClean="0"/>
              <a:t>ΠΡΩΤΕΣ ΒΟΗΘΕΙΕΣ</a:t>
            </a:r>
            <a:endParaRPr lang="el-GR" dirty="0"/>
          </a:p>
        </p:txBody>
      </p:sp>
      <p:sp>
        <p:nvSpPr>
          <p:cNvPr id="3" name="2 - Θέση περιεχομένου"/>
          <p:cNvSpPr>
            <a:spLocks noGrp="1"/>
          </p:cNvSpPr>
          <p:nvPr>
            <p:ph idx="1"/>
          </p:nvPr>
        </p:nvSpPr>
        <p:spPr>
          <a:xfrm>
            <a:off x="0" y="1358537"/>
            <a:ext cx="7550332" cy="5499463"/>
          </a:xfrm>
        </p:spPr>
        <p:txBody>
          <a:bodyPr>
            <a:noAutofit/>
          </a:bodyPr>
          <a:lstStyle/>
          <a:p>
            <a:r>
              <a:rPr lang="el-GR" sz="2400" dirty="0" smtClean="0"/>
              <a:t>Η πρώτη κίνηση που πρέπει να γίνει είναι να καθαριστεί  σχολαστικά η πληγή, χρησιμοποιώντας σαπούνι και νερό.</a:t>
            </a:r>
          </a:p>
          <a:p>
            <a:r>
              <a:rPr lang="el-GR" sz="2400" dirty="0" smtClean="0"/>
              <a:t>Σε περίπτωση αιμορραγίας, παίρνουμε  μια καθαρή πετσέτα και πιέζουμε ελαφρά πάνω στην πληγή.</a:t>
            </a:r>
          </a:p>
          <a:p>
            <a:r>
              <a:rPr lang="el-GR" sz="2400" dirty="0" smtClean="0"/>
              <a:t>Όταν σταματήσει η αιμορραγία, βάζουμε στην πληγή αντισηπτικό. Στη συνέχεια καλύπτουμε την πληγή με μια αποστειρωμένη γάζα.</a:t>
            </a:r>
          </a:p>
          <a:p>
            <a:r>
              <a:rPr lang="el-GR" sz="2400" dirty="0" smtClean="0"/>
              <a:t>Αν εμφανιστεί  πυρετός ή εκδηλωθεί οίδημα ή έντονος πόνος, πρέπει να επισκεφθεί ο ασθενής  γιατρό.</a:t>
            </a:r>
          </a:p>
          <a:p>
            <a:r>
              <a:rPr lang="el-GR" sz="2400" dirty="0" smtClean="0"/>
              <a:t>Ο γιατρός θα κρίνει αν χρειάζεται και χειρουργικός καθαρισμός.</a:t>
            </a:r>
          </a:p>
          <a:p>
            <a:endParaRPr lang="el-GR" sz="2400" dirty="0"/>
          </a:p>
        </p:txBody>
      </p:sp>
      <p:pic>
        <p:nvPicPr>
          <p:cNvPr id="161794" name="Picture 2" descr="http://cdn7.bbend.net/media/k2/items/cache/28cb70882fee96b49d54dafc52506b44_S.jpg?t=-62169984000">
            <a:hlinkClick r:id="rId2"/>
          </p:cNvPr>
          <p:cNvPicPr>
            <a:picLocks noChangeAspect="1" noChangeArrowheads="1"/>
          </p:cNvPicPr>
          <p:nvPr/>
        </p:nvPicPr>
        <p:blipFill>
          <a:blip r:embed="rId3"/>
          <a:srcRect/>
          <a:stretch>
            <a:fillRect/>
          </a:stretch>
        </p:blipFill>
        <p:spPr bwMode="auto">
          <a:xfrm>
            <a:off x="7981406" y="1410789"/>
            <a:ext cx="3918857" cy="4336868"/>
          </a:xfrm>
          <a:prstGeom prst="rect">
            <a:avLst/>
          </a:prstGeom>
          <a:noFill/>
        </p:spPr>
      </p:pic>
    </p:spTree>
  </p:cSld>
  <p:clrMapOvr>
    <a:masterClrMapping/>
  </p:clrMapOvr>
  <p:transition>
    <p:wedg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i="1" dirty="0" smtClean="0"/>
              <a:t>ΒΑΣΙΚΗ ΑΝΑΝΗΨΗ (ΚΑΡ.Π.Α.) </a:t>
            </a:r>
            <a:r>
              <a:rPr lang="el-GR" i="1" dirty="0" err="1" smtClean="0"/>
              <a:t>ΒΗματα</a:t>
            </a:r>
            <a:r>
              <a:rPr lang="el-GR" i="1" dirty="0" smtClean="0"/>
              <a:t> «</a:t>
            </a:r>
            <a:r>
              <a:rPr lang="el-GR" i="1" dirty="0" err="1" smtClean="0"/>
              <a:t>ΚαρδιοπνευμονικΗΣ</a:t>
            </a:r>
            <a:r>
              <a:rPr lang="el-GR" i="1" dirty="0" smtClean="0"/>
              <a:t> </a:t>
            </a:r>
            <a:r>
              <a:rPr lang="el-GR" i="1" dirty="0" err="1" smtClean="0"/>
              <a:t>ΑνΑνηψηΣ</a:t>
            </a:r>
            <a:r>
              <a:rPr lang="el-GR" i="1" dirty="0" smtClean="0"/>
              <a:t>»</a:t>
            </a:r>
            <a:r>
              <a:rPr lang="el-GR" dirty="0" smtClean="0"/>
              <a:t/>
            </a:r>
            <a:br>
              <a:rPr lang="el-GR" dirty="0" smtClean="0"/>
            </a:br>
            <a:endParaRPr lang="el-GR" dirty="0"/>
          </a:p>
        </p:txBody>
      </p:sp>
      <p:sp>
        <p:nvSpPr>
          <p:cNvPr id="3" name="2 - Θέση περιεχομένου"/>
          <p:cNvSpPr>
            <a:spLocks noGrp="1"/>
          </p:cNvSpPr>
          <p:nvPr>
            <p:ph idx="1"/>
          </p:nvPr>
        </p:nvSpPr>
        <p:spPr>
          <a:xfrm>
            <a:off x="685801" y="2142067"/>
            <a:ext cx="2697479" cy="3649133"/>
          </a:xfrm>
        </p:spPr>
        <p:txBody>
          <a:bodyPr/>
          <a:lstStyle/>
          <a:p>
            <a:endParaRPr lang="el-GR" dirty="0"/>
          </a:p>
        </p:txBody>
      </p:sp>
      <p:pic>
        <p:nvPicPr>
          <p:cNvPr id="162818" name="Picture 2" descr="http://www.how-to-save-a-life.gr/images/%CE%95%CE%BA%CF%80%CE%B1%CE%AF%CE%B4%CE%B5%CF%85%CF%83%CE%B7-%CE%9A%CE%91%CE%A1%CE%A0%CE%91.jpg">
            <a:hlinkClick r:id="rId2"/>
          </p:cNvPr>
          <p:cNvPicPr>
            <a:picLocks noChangeAspect="1" noChangeArrowheads="1"/>
          </p:cNvPicPr>
          <p:nvPr/>
        </p:nvPicPr>
        <p:blipFill>
          <a:blip r:embed="rId3"/>
          <a:srcRect/>
          <a:stretch>
            <a:fillRect/>
          </a:stretch>
        </p:blipFill>
        <p:spPr bwMode="auto">
          <a:xfrm>
            <a:off x="2377440" y="1959429"/>
            <a:ext cx="6818811" cy="4428308"/>
          </a:xfrm>
          <a:prstGeom prst="rect">
            <a:avLst/>
          </a:prstGeom>
          <a:noFill/>
        </p:spPr>
      </p:pic>
    </p:spTree>
  </p:cSld>
  <p:clrMapOvr>
    <a:masterClrMapping/>
  </p:clrMapOvr>
  <p:transition>
    <p:wedg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35132"/>
            <a:ext cx="6988629" cy="6074228"/>
          </a:xfrm>
        </p:spPr>
        <p:txBody>
          <a:bodyPr>
            <a:normAutofit/>
          </a:bodyPr>
          <a:lstStyle/>
          <a:p>
            <a:r>
              <a:rPr lang="el-GR" sz="2400" dirty="0" smtClean="0"/>
              <a:t>Η "Βασική Υποστήριξη της ζωής" περιλαμβάνει τη βασική γνώση και τις δεξιότητες που απαιτούνται για την αντιμετώπιση απειλητικών για τη ζωή καταστάσεων. Αυτές μπορεί να είναι:</a:t>
            </a:r>
            <a:br>
              <a:rPr lang="el-GR" sz="2400" dirty="0" smtClean="0"/>
            </a:br>
            <a:r>
              <a:rPr lang="el-GR" sz="2400" dirty="0" smtClean="0"/>
              <a:t/>
            </a:r>
            <a:br>
              <a:rPr lang="el-GR" sz="2400" dirty="0" smtClean="0"/>
            </a:br>
            <a:r>
              <a:rPr lang="el-GR" sz="2400" dirty="0" smtClean="0"/>
              <a:t>  Καρδιακή προσβολή </a:t>
            </a:r>
            <a:br>
              <a:rPr lang="el-GR" sz="2400" dirty="0" smtClean="0"/>
            </a:br>
            <a:endParaRPr lang="el-GR" sz="2400" dirty="0" smtClean="0"/>
          </a:p>
          <a:p>
            <a:r>
              <a:rPr lang="el-GR" sz="2400" dirty="0" smtClean="0"/>
              <a:t>  Κάκωση στο κεφάλι ή στο θώρακα </a:t>
            </a:r>
            <a:br>
              <a:rPr lang="el-GR" sz="2400" dirty="0" smtClean="0"/>
            </a:br>
            <a:endParaRPr lang="el-GR" sz="2400" dirty="0" smtClean="0"/>
          </a:p>
          <a:p>
            <a:r>
              <a:rPr lang="el-GR" sz="2400" dirty="0" smtClean="0"/>
              <a:t>  Δηλητηρίαση (φάρμακα, τοξικά αέρια, κλπ) </a:t>
            </a:r>
            <a:br>
              <a:rPr lang="el-GR" sz="2400" dirty="0" smtClean="0"/>
            </a:br>
            <a:endParaRPr lang="el-GR" sz="2400" dirty="0" smtClean="0"/>
          </a:p>
          <a:p>
            <a:r>
              <a:rPr lang="el-GR" sz="2400" dirty="0" smtClean="0"/>
              <a:t>  Πνιγμός </a:t>
            </a:r>
            <a:br>
              <a:rPr lang="el-GR" sz="2400" dirty="0" smtClean="0"/>
            </a:br>
            <a:endParaRPr lang="el-GR" sz="2400" dirty="0" smtClean="0"/>
          </a:p>
          <a:p>
            <a:r>
              <a:rPr lang="el-GR" sz="2400" dirty="0" smtClean="0"/>
              <a:t> Απόφραξη αεραγωγού από ξένο σώμα (πνιγμονή</a:t>
            </a:r>
            <a:endParaRPr lang="el-GR" sz="2400" dirty="0"/>
          </a:p>
        </p:txBody>
      </p:sp>
      <p:pic>
        <p:nvPicPr>
          <p:cNvPr id="164866" name="Picture 2" descr="http://3.bp.blogspot.com/-FPfxNmBvGck/TeS7MeDU9vI/AAAAAAAAAEA/EmT_mZp0ncU/s1600/6+%25282%2529.jpg">
            <a:hlinkClick r:id="rId2"/>
          </p:cNvPr>
          <p:cNvPicPr>
            <a:picLocks noChangeAspect="1" noChangeArrowheads="1"/>
          </p:cNvPicPr>
          <p:nvPr/>
        </p:nvPicPr>
        <p:blipFill>
          <a:blip r:embed="rId3"/>
          <a:srcRect/>
          <a:stretch>
            <a:fillRect/>
          </a:stretch>
        </p:blipFill>
        <p:spPr bwMode="auto">
          <a:xfrm>
            <a:off x="6479177" y="1227910"/>
            <a:ext cx="5225143" cy="5159828"/>
          </a:xfrm>
          <a:prstGeom prst="rect">
            <a:avLst/>
          </a:prstGeom>
          <a:noFill/>
        </p:spPr>
      </p:pic>
    </p:spTree>
  </p:cSld>
  <p:clrMapOvr>
    <a:masterClrMapping/>
  </p:clrMapOvr>
  <p:transition>
    <p:wedg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flipH="1">
            <a:off x="222069" y="2142067"/>
            <a:ext cx="2534193" cy="3649133"/>
          </a:xfrm>
        </p:spPr>
        <p:txBody>
          <a:bodyPr/>
          <a:lstStyle/>
          <a:p>
            <a:endParaRPr lang="el-GR" dirty="0"/>
          </a:p>
        </p:txBody>
      </p:sp>
      <p:sp>
        <p:nvSpPr>
          <p:cNvPr id="16589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65889" name="rectole0000000060"/>
          <p:cNvGraphicFramePr>
            <a:graphicFrameLocks noChangeAspect="1"/>
          </p:cNvGraphicFramePr>
          <p:nvPr/>
        </p:nvGraphicFramePr>
        <p:xfrm>
          <a:off x="1502229" y="1045029"/>
          <a:ext cx="8817428" cy="5264331"/>
        </p:xfrm>
        <a:graphic>
          <a:graphicData uri="http://schemas.openxmlformats.org/presentationml/2006/ole">
            <p:oleObj spid="_x0000_s165889" name="Εικόνα" r:id="rId3" imgW="0" imgH="0" progId="StaticMetafile">
              <p:embed/>
            </p:oleObj>
          </a:graphicData>
        </a:graphic>
      </p:graphicFrame>
    </p:spTree>
  </p:cSld>
  <p:clrMapOvr>
    <a:masterClrMapping/>
  </p:clrMapOvr>
  <p:transition>
    <p:wedg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ΠΡΟΣΕΓΓΙΣΗ ΚΑΙ ΕΚΤΙΜΗΣΗ ΤΟΥ ΘΥΜΑΤΟΣ</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738052" y="1515291"/>
            <a:ext cx="6838405" cy="5342709"/>
          </a:xfrm>
        </p:spPr>
        <p:txBody>
          <a:bodyPr>
            <a:normAutofit/>
          </a:bodyPr>
          <a:lstStyle/>
          <a:p>
            <a:r>
              <a:rPr lang="el-GR" sz="2800" dirty="0" smtClean="0"/>
              <a:t>ΕΞΑΣΦΑΛΙΣΤΕ ΤΗΝ ΑΣΦΑΛΕΙΑ ΤΟΥ ΧΩΡΟΥ</a:t>
            </a:r>
            <a:br>
              <a:rPr lang="el-GR" sz="2800" dirty="0" smtClean="0"/>
            </a:br>
            <a:r>
              <a:rPr lang="el-GR" sz="2800" dirty="0" smtClean="0"/>
              <a:t/>
            </a:r>
            <a:br>
              <a:rPr lang="el-GR" sz="2800" dirty="0" smtClean="0"/>
            </a:br>
            <a:r>
              <a:rPr lang="el-GR" sz="2800" dirty="0" smtClean="0"/>
              <a:t>Πλησιάστε με προσοχή, βεβαιωθείτε ότι δεν υπάρχει κίνδυνος για σας τους ίδιους ή το θύμα. Σκεφθείτε τους κινδύνους από ηλεκτρικό ρεύμα, αέριο, αυτοκίνητα που κινούνται πλησίον, οικοδομικά υλικά κλπ</a:t>
            </a:r>
            <a:r>
              <a:rPr lang="el-GR" sz="2400" dirty="0" smtClean="0"/>
              <a:t/>
            </a:r>
            <a:br>
              <a:rPr lang="el-GR" sz="2400" dirty="0" smtClean="0"/>
            </a:br>
            <a:endParaRPr lang="el-GR" sz="2400" dirty="0"/>
          </a:p>
        </p:txBody>
      </p:sp>
      <p:pic>
        <p:nvPicPr>
          <p:cNvPr id="167938" name="Picture 2" descr="Αποτέλεσμα εικόνας για ΚΑΡΠΑ"/>
          <p:cNvPicPr>
            <a:picLocks noChangeAspect="1" noChangeArrowheads="1"/>
          </p:cNvPicPr>
          <p:nvPr/>
        </p:nvPicPr>
        <p:blipFill>
          <a:blip r:embed="rId2"/>
          <a:srcRect/>
          <a:stretch>
            <a:fillRect/>
          </a:stretch>
        </p:blipFill>
        <p:spPr bwMode="auto">
          <a:xfrm>
            <a:off x="7524206" y="2011680"/>
            <a:ext cx="4271554" cy="3304903"/>
          </a:xfrm>
          <a:prstGeom prst="rect">
            <a:avLst/>
          </a:prstGeom>
          <a:noFill/>
        </p:spPr>
      </p:pic>
    </p:spTree>
  </p:cSld>
  <p:clrMapOvr>
    <a:masterClrMapping/>
  </p:clrMapOvr>
  <p:transition>
    <p:wedg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42555" y="862149"/>
            <a:ext cx="10131425" cy="1240972"/>
          </a:xfrm>
        </p:spPr>
        <p:txBody>
          <a:bodyPr>
            <a:normAutofit fontScale="90000"/>
          </a:bodyPr>
          <a:lstStyle/>
          <a:p>
            <a:pPr algn="ctr"/>
            <a:r>
              <a:rPr lang="el-GR" dirty="0" smtClean="0"/>
              <a:t>1. ΕΚΤΙΜΗΣΗ ΤΗΣ ΑΝΤΙΔΡΑΣΗΣ ΤΟΥ ΑΡΡΩΣΤΟΥ </a:t>
            </a:r>
            <a:br>
              <a:rPr lang="el-GR" dirty="0" smtClean="0"/>
            </a:br>
            <a:r>
              <a:rPr lang="el-GR" dirty="0" smtClean="0"/>
              <a:t/>
            </a:r>
            <a:br>
              <a:rPr lang="el-GR" dirty="0" smtClean="0"/>
            </a:br>
            <a:r>
              <a:rPr lang="el-GR" sz="2700" b="1" dirty="0" err="1" smtClean="0"/>
              <a:t>ΕκτιμΗστε</a:t>
            </a:r>
            <a:r>
              <a:rPr lang="el-GR" sz="2700" b="1" dirty="0" smtClean="0"/>
              <a:t> αν το </a:t>
            </a:r>
            <a:r>
              <a:rPr lang="el-GR" sz="2700" b="1" dirty="0" err="1" smtClean="0"/>
              <a:t>θΥμα</a:t>
            </a:r>
            <a:r>
              <a:rPr lang="el-GR" sz="2700" b="1" dirty="0" smtClean="0"/>
              <a:t> </a:t>
            </a:r>
            <a:r>
              <a:rPr lang="el-GR" sz="2700" b="1" dirty="0" err="1" smtClean="0"/>
              <a:t>εΙναι</a:t>
            </a:r>
            <a:r>
              <a:rPr lang="el-GR" sz="2700" b="1" dirty="0" smtClean="0"/>
              <a:t> ή </a:t>
            </a:r>
            <a:r>
              <a:rPr lang="el-GR" sz="2700" b="1" dirty="0" err="1" smtClean="0"/>
              <a:t>Οχι</a:t>
            </a:r>
            <a:r>
              <a:rPr lang="el-GR" sz="2700" b="1" dirty="0" smtClean="0"/>
              <a:t> </a:t>
            </a:r>
            <a:r>
              <a:rPr lang="el-GR" sz="2700" b="1" dirty="0" err="1" smtClean="0"/>
              <a:t>αναΙσθητο</a:t>
            </a:r>
            <a:r>
              <a:rPr lang="el-GR" sz="2700" b="1" dirty="0" smtClean="0"/>
              <a:t>. </a:t>
            </a:r>
            <a:br>
              <a:rPr lang="el-GR" sz="2700" b="1" dirty="0" smtClean="0"/>
            </a:br>
            <a:r>
              <a:rPr lang="el-GR" sz="2700" b="1" dirty="0" smtClean="0"/>
              <a:t>Με </a:t>
            </a:r>
            <a:r>
              <a:rPr lang="el-GR" sz="2700" b="1" dirty="0" err="1" smtClean="0"/>
              <a:t>προσοχΗ</a:t>
            </a:r>
            <a:r>
              <a:rPr lang="el-GR" sz="2700" b="1" dirty="0" smtClean="0"/>
              <a:t> </a:t>
            </a:r>
            <a:r>
              <a:rPr lang="el-GR" sz="2700" b="1" dirty="0" err="1" smtClean="0"/>
              <a:t>κουνΗστε</a:t>
            </a:r>
            <a:r>
              <a:rPr lang="el-GR" sz="2700" b="1" dirty="0" smtClean="0"/>
              <a:t> </a:t>
            </a:r>
            <a:r>
              <a:rPr lang="el-GR" sz="2700" b="1" dirty="0" err="1" smtClean="0"/>
              <a:t>τουΣ</a:t>
            </a:r>
            <a:r>
              <a:rPr lang="el-GR" sz="2700" b="1" dirty="0" smtClean="0"/>
              <a:t> </a:t>
            </a:r>
            <a:r>
              <a:rPr lang="el-GR" sz="2700" b="1" dirty="0" err="1" smtClean="0"/>
              <a:t>ΩμουΣ</a:t>
            </a:r>
            <a:r>
              <a:rPr lang="el-GR" sz="2700" b="1" dirty="0" smtClean="0"/>
              <a:t> και </a:t>
            </a:r>
            <a:r>
              <a:rPr lang="el-GR" sz="2700" b="1" dirty="0" err="1" smtClean="0"/>
              <a:t>ρωτΗστε</a:t>
            </a:r>
            <a:r>
              <a:rPr lang="el-GR" sz="2700" b="1" dirty="0" smtClean="0"/>
              <a:t> </a:t>
            </a:r>
            <a:r>
              <a:rPr lang="el-GR" sz="2700" b="1" dirty="0" err="1" smtClean="0"/>
              <a:t>δυνατΑ</a:t>
            </a:r>
            <a:r>
              <a:rPr lang="el-GR" sz="2700" b="1" dirty="0" smtClean="0"/>
              <a:t>: "</a:t>
            </a:r>
            <a:r>
              <a:rPr lang="el-GR" sz="2700" b="1" dirty="0" err="1" smtClean="0"/>
              <a:t>ΕΙστε</a:t>
            </a:r>
            <a:r>
              <a:rPr lang="el-GR" sz="2700" b="1" dirty="0" smtClean="0"/>
              <a:t> </a:t>
            </a:r>
            <a:r>
              <a:rPr lang="el-GR" sz="2700" b="1" dirty="0" err="1" smtClean="0"/>
              <a:t>καλΑ</a:t>
            </a:r>
            <a:r>
              <a:rPr lang="el-GR" sz="2700" b="1" dirty="0" smtClean="0"/>
              <a:t>;" ή "Τι </a:t>
            </a:r>
            <a:r>
              <a:rPr lang="el-GR" sz="2700" b="1" dirty="0" err="1" smtClean="0"/>
              <a:t>συμβαΙνει</a:t>
            </a:r>
            <a:r>
              <a:rPr lang="el-GR" sz="2700" b="1" dirty="0" smtClean="0"/>
              <a:t>;" ή </a:t>
            </a:r>
            <a:r>
              <a:rPr lang="el-GR" sz="2700" b="1" dirty="0" err="1" smtClean="0"/>
              <a:t>δΩστε</a:t>
            </a:r>
            <a:r>
              <a:rPr lang="el-GR" sz="2700" b="1" dirty="0" smtClean="0"/>
              <a:t> μια </a:t>
            </a:r>
            <a:r>
              <a:rPr lang="el-GR" sz="2700" b="1" dirty="0" err="1" smtClean="0"/>
              <a:t>εντολΗ</a:t>
            </a:r>
            <a:r>
              <a:rPr lang="el-GR" sz="2700" b="1" dirty="0" smtClean="0"/>
              <a:t> </a:t>
            </a:r>
            <a:r>
              <a:rPr lang="el-GR" sz="2700" b="1" dirty="0" err="1" smtClean="0"/>
              <a:t>ΟπωΣ</a:t>
            </a:r>
            <a:r>
              <a:rPr lang="el-GR" sz="2700" b="1" dirty="0" smtClean="0"/>
              <a:t> "άνοιξε τα </a:t>
            </a:r>
            <a:r>
              <a:rPr lang="el-GR" sz="2700" b="1" dirty="0" err="1" smtClean="0"/>
              <a:t>μΑτια</a:t>
            </a:r>
            <a:r>
              <a:rPr lang="el-GR" sz="2700" b="1" dirty="0" smtClean="0"/>
              <a:t> σου". </a:t>
            </a:r>
            <a:r>
              <a:rPr lang="el-GR" sz="2700" b="1" dirty="0" err="1" smtClean="0"/>
              <a:t>ΕΑν</a:t>
            </a:r>
            <a:r>
              <a:rPr lang="el-GR" sz="2700" b="1" dirty="0" smtClean="0"/>
              <a:t> το </a:t>
            </a:r>
            <a:r>
              <a:rPr lang="el-GR" sz="2700" b="1" dirty="0" err="1" smtClean="0"/>
              <a:t>θΥμα</a:t>
            </a:r>
            <a:r>
              <a:rPr lang="el-GR" sz="2700" b="1" dirty="0" smtClean="0"/>
              <a:t> δεν </a:t>
            </a:r>
            <a:r>
              <a:rPr lang="el-GR" sz="2700" b="1" dirty="0" err="1" smtClean="0"/>
              <a:t>Εχει</a:t>
            </a:r>
            <a:r>
              <a:rPr lang="el-GR" sz="2700" b="1" dirty="0" smtClean="0"/>
              <a:t> </a:t>
            </a:r>
            <a:r>
              <a:rPr lang="el-GR" sz="2700" b="1" dirty="0" err="1" smtClean="0"/>
              <a:t>τιΣ</a:t>
            </a:r>
            <a:r>
              <a:rPr lang="el-GR" sz="2700" b="1" dirty="0" smtClean="0"/>
              <a:t> </a:t>
            </a:r>
            <a:r>
              <a:rPr lang="el-GR" sz="2700" b="1" dirty="0" err="1" smtClean="0"/>
              <a:t>αισθΗσειΣ</a:t>
            </a:r>
            <a:r>
              <a:rPr lang="el-GR" sz="2700" b="1" dirty="0" smtClean="0"/>
              <a:t> του δεν θα </a:t>
            </a:r>
            <a:r>
              <a:rPr lang="el-GR" sz="2700" b="1" dirty="0" err="1" smtClean="0"/>
              <a:t>ανταποκριθεΙ</a:t>
            </a:r>
            <a:r>
              <a:rPr lang="el-GR" b="1"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a:xfrm>
            <a:off x="685801" y="2560320"/>
            <a:ext cx="4460965" cy="3230880"/>
          </a:xfrm>
        </p:spPr>
        <p:txBody>
          <a:bodyPr/>
          <a:lstStyle/>
          <a:p>
            <a:endParaRPr lang="el-GR" dirty="0"/>
          </a:p>
        </p:txBody>
      </p:sp>
      <p:pic>
        <p:nvPicPr>
          <p:cNvPr id="166914" name="Picture 2" descr="http://www.haniotika-nea.gr/media/old/extra_91829_001.jpg">
            <a:hlinkClick r:id="rId2"/>
          </p:cNvPr>
          <p:cNvPicPr>
            <a:picLocks noChangeAspect="1" noChangeArrowheads="1"/>
          </p:cNvPicPr>
          <p:nvPr/>
        </p:nvPicPr>
        <p:blipFill>
          <a:blip r:embed="rId3"/>
          <a:srcRect/>
          <a:stretch>
            <a:fillRect/>
          </a:stretch>
        </p:blipFill>
        <p:spPr bwMode="auto">
          <a:xfrm>
            <a:off x="927463" y="3114675"/>
            <a:ext cx="2990850" cy="3743325"/>
          </a:xfrm>
          <a:prstGeom prst="rect">
            <a:avLst/>
          </a:prstGeom>
          <a:noFill/>
        </p:spPr>
      </p:pic>
      <p:pic>
        <p:nvPicPr>
          <p:cNvPr id="166916" name="Picture 4" descr="http://www.healthyliving.gr/wp-content/uploads/2014/03/carpa5.jpg">
            <a:hlinkClick r:id="rId4"/>
          </p:cNvPr>
          <p:cNvPicPr>
            <a:picLocks noChangeAspect="1" noChangeArrowheads="1"/>
          </p:cNvPicPr>
          <p:nvPr/>
        </p:nvPicPr>
        <p:blipFill>
          <a:blip r:embed="rId5"/>
          <a:srcRect/>
          <a:stretch>
            <a:fillRect/>
          </a:stretch>
        </p:blipFill>
        <p:spPr bwMode="auto">
          <a:xfrm>
            <a:off x="4245429" y="3056710"/>
            <a:ext cx="2639151" cy="3801290"/>
          </a:xfrm>
          <a:prstGeom prst="rect">
            <a:avLst/>
          </a:prstGeom>
          <a:noFill/>
        </p:spPr>
      </p:pic>
      <p:pic>
        <p:nvPicPr>
          <p:cNvPr id="166918" name="Picture 6" descr="http://www.healthreportaz.gr/wp-content/uploads/2015/11/201310081117175170.jpg">
            <a:hlinkClick r:id="rId6"/>
          </p:cNvPr>
          <p:cNvPicPr>
            <a:picLocks noChangeAspect="1" noChangeArrowheads="1"/>
          </p:cNvPicPr>
          <p:nvPr/>
        </p:nvPicPr>
        <p:blipFill>
          <a:blip r:embed="rId7"/>
          <a:srcRect/>
          <a:stretch>
            <a:fillRect/>
          </a:stretch>
        </p:blipFill>
        <p:spPr bwMode="auto">
          <a:xfrm>
            <a:off x="7314021" y="3043646"/>
            <a:ext cx="4333875" cy="3814354"/>
          </a:xfrm>
          <a:prstGeom prst="rect">
            <a:avLst/>
          </a:prstGeom>
          <a:noFill/>
        </p:spPr>
      </p:pic>
    </p:spTree>
  </p:cSld>
  <p:clrMapOvr>
    <a:masterClrMapping/>
  </p:clrMapOvr>
  <p:transition>
    <p:wedg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2. ΚΑΛΕΣΤΕ ΒΟΗΘΕΙΑ</a:t>
            </a:r>
            <a:endParaRPr lang="el-GR" dirty="0"/>
          </a:p>
        </p:txBody>
      </p:sp>
      <p:sp>
        <p:nvSpPr>
          <p:cNvPr id="3" name="2 - Θέση περιεχομένου"/>
          <p:cNvSpPr>
            <a:spLocks noGrp="1"/>
          </p:cNvSpPr>
          <p:nvPr>
            <p:ph idx="1"/>
          </p:nvPr>
        </p:nvSpPr>
        <p:spPr/>
        <p:txBody>
          <a:bodyPr>
            <a:normAutofit/>
          </a:bodyPr>
          <a:lstStyle/>
          <a:p>
            <a:r>
              <a:rPr lang="el-GR" sz="2800" dirty="0" smtClean="0"/>
              <a:t>Εάν βρίσκεται κοντά κάποιος άλλος, ζητήστε του να παραμείνει μήπως Χρειαστείτε τη βοήθεια του. Εάν είστε μόνος, φωνάξτε δυνατά, προσπαθώντας να προσελκύσετε την προσοχή των άλλων, αλλά μην εγκαταλείψετε το θύμα. </a:t>
            </a:r>
            <a:br>
              <a:rPr lang="el-GR" sz="2800" dirty="0" smtClean="0"/>
            </a:br>
            <a:endParaRPr lang="el-GR" sz="2800"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832" y="519448"/>
            <a:ext cx="10131425" cy="1456267"/>
          </a:xfrm>
        </p:spPr>
        <p:txBody>
          <a:bodyPr>
            <a:normAutofit fontScale="90000"/>
          </a:bodyPr>
          <a:lstStyle/>
          <a:p>
            <a:pPr algn="ctr"/>
            <a:r>
              <a:rPr lang="el-GR" b="1" i="1" dirty="0" smtClean="0"/>
              <a:t>ΑξΙα </a:t>
            </a:r>
            <a:r>
              <a:rPr lang="el-GR" b="1" i="1" dirty="0"/>
              <a:t>του εθελοντισμού</a:t>
            </a:r>
            <a:r>
              <a:rPr lang="el-GR" dirty="0"/>
              <a:t/>
            </a:r>
            <a:br>
              <a:rPr lang="el-GR" dirty="0"/>
            </a:br>
            <a:r>
              <a:rPr lang="el-GR" b="1" i="1" dirty="0"/>
              <a:t> </a:t>
            </a:r>
            <a:r>
              <a:rPr lang="el-GR" dirty="0"/>
              <a:t/>
            </a:r>
            <a:br>
              <a:rPr lang="el-GR" dirty="0"/>
            </a:br>
            <a:endParaRPr lang="el-GR" dirty="0"/>
          </a:p>
        </p:txBody>
      </p:sp>
      <p:sp>
        <p:nvSpPr>
          <p:cNvPr id="3" name="Content Placeholder 2"/>
          <p:cNvSpPr>
            <a:spLocks noGrp="1"/>
          </p:cNvSpPr>
          <p:nvPr>
            <p:ph idx="1"/>
          </p:nvPr>
        </p:nvSpPr>
        <p:spPr>
          <a:xfrm>
            <a:off x="141668" y="3777645"/>
            <a:ext cx="11874321" cy="2867853"/>
          </a:xfrm>
        </p:spPr>
        <p:txBody>
          <a:bodyPr>
            <a:normAutofit/>
          </a:bodyPr>
          <a:lstStyle/>
          <a:p>
            <a:r>
              <a:rPr lang="el-GR" sz="2400" b="1" dirty="0"/>
              <a:t>Εθελοντισμός είναι η ανιδιοτελής πράξη που μέσα από αυτήν, εκείνος που την κάνει, δεν προσδοκά ανταλλάγματα, τίτλους, επαίνους, βραβεία και αξιώματα, παρά μόνο την χαρά της προσφοράς, καλλιεργώντας έτσι μια άλλη συμπεριφορά και ένα άλλο δημόσιο ήθος</a:t>
            </a:r>
            <a:r>
              <a:rPr lang="el-GR" sz="2400" dirty="0"/>
              <a:t>.</a:t>
            </a:r>
          </a:p>
          <a:p>
            <a:r>
              <a:rPr lang="el-GR" sz="2400" b="1" dirty="0"/>
              <a:t>Ο εθελοντισμός είναι μια στάση ζωής που ενστερνίζεται ιδιαίτερες αξίες, όπως η αλληλεγγύη, η κοινωνική δικαιοσύνη, η κοινωνική συμμετοχή</a:t>
            </a:r>
            <a:endParaRPr lang="el-GR" sz="2400" dirty="0"/>
          </a:p>
        </p:txBody>
      </p:sp>
      <p:pic>
        <p:nvPicPr>
          <p:cNvPr id="6146" name="Picture 2" descr="http://air.news.gr/cov/et/ethelontismos%20(1)_b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45548" y="1053495"/>
            <a:ext cx="5491703" cy="2724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28783831"/>
      </p:ext>
    </p:extLst>
  </p:cSld>
  <p:clrMapOvr>
    <a:masterClrMapping/>
  </p:clrMapOvr>
  <p:transition>
    <p:wedg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3. ΑΕΡΑΓΩΓΟΣ</a:t>
            </a:r>
            <a:endParaRPr lang="el-GR" dirty="0"/>
          </a:p>
        </p:txBody>
      </p:sp>
      <p:sp>
        <p:nvSpPr>
          <p:cNvPr id="3" name="2 - Θέση περιεχομένου"/>
          <p:cNvSpPr>
            <a:spLocks noGrp="1"/>
          </p:cNvSpPr>
          <p:nvPr>
            <p:ph idx="1"/>
          </p:nvPr>
        </p:nvSpPr>
        <p:spPr>
          <a:xfrm>
            <a:off x="685801" y="2142067"/>
            <a:ext cx="6328953" cy="3649133"/>
          </a:xfrm>
        </p:spPr>
        <p:txBody>
          <a:bodyPr>
            <a:normAutofit/>
          </a:bodyPr>
          <a:lstStyle/>
          <a:p>
            <a:r>
              <a:rPr lang="el-GR" sz="2400" dirty="0" smtClean="0"/>
              <a:t>Σε έναν αναίσθητο άνθρωπο η γλώσσα μπορεί να πέσει προς τα πίσω και να αποφράξει την οδό από όπου περνάει ο αέρας. Εκτείνοντας το κεφάλι προς τα πίσω και ανασηκώνοντας το πηγούνι προς τα πάνω, η γλώσσα απομακρύνεται από το πίσω μέρος του λαιμού διευκολύνοντας έτσι τη δίοδο του αέρα</a:t>
            </a:r>
            <a:endParaRPr lang="el-GR" sz="2400" dirty="0"/>
          </a:p>
        </p:txBody>
      </p:sp>
      <p:pic>
        <p:nvPicPr>
          <p:cNvPr id="168962" name="Picture 2" descr="http://surgery4kids.gr/tempsurg/images/surgery4kids/ForParents/ALSG_1.jpg">
            <a:hlinkClick r:id="rId2"/>
          </p:cNvPr>
          <p:cNvPicPr>
            <a:picLocks noChangeAspect="1" noChangeArrowheads="1"/>
          </p:cNvPicPr>
          <p:nvPr/>
        </p:nvPicPr>
        <p:blipFill>
          <a:blip r:embed="rId3"/>
          <a:srcRect/>
          <a:stretch>
            <a:fillRect/>
          </a:stretch>
        </p:blipFill>
        <p:spPr bwMode="auto">
          <a:xfrm>
            <a:off x="7145383" y="1567543"/>
            <a:ext cx="4858748" cy="4206240"/>
          </a:xfrm>
          <a:prstGeom prst="rect">
            <a:avLst/>
          </a:prstGeom>
          <a:noFill/>
        </p:spPr>
      </p:pic>
    </p:spTree>
  </p:cSld>
  <p:clrMapOvr>
    <a:masterClrMapping/>
  </p:clrMapOvr>
  <p:transition>
    <p:wedg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4. ΑΝΑΠΝΟΗ</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685802" y="2142067"/>
            <a:ext cx="6407330" cy="3649133"/>
          </a:xfrm>
        </p:spPr>
        <p:txBody>
          <a:bodyPr>
            <a:normAutofit/>
          </a:bodyPr>
          <a:lstStyle/>
          <a:p>
            <a:r>
              <a:rPr lang="el-GR" sz="2400" dirty="0" smtClean="0"/>
              <a:t>Διατηρώντας τον αεραγωγό ανοικτό, ελέγχετε αν το θύμα αναπνέει: βλέποντας τις κινήσεις του θώρακα, ακούγοντας τον ήχο της αναπνοής και αισθανόμενοι την εκπνοή στο μάγουλο. Κάντε το αυτό για 10 δευτερόλεπτα πριν βεβαιωθείτε ότι δεν υπάρχει αναπνοή</a:t>
            </a:r>
            <a:endParaRPr lang="el-GR" sz="2400" dirty="0"/>
          </a:p>
        </p:txBody>
      </p:sp>
      <p:pic>
        <p:nvPicPr>
          <p:cNvPr id="171010" name="Picture 2" descr="http://1.bp.blogspot.com/-dcaQZoeprW4/TeTkecAnhzI/AAAAAAAAAEI/HFRDaaPvrok/s1600/5+%25282%2529.jpg">
            <a:hlinkClick r:id="rId2"/>
          </p:cNvPr>
          <p:cNvPicPr>
            <a:picLocks noChangeAspect="1" noChangeArrowheads="1"/>
          </p:cNvPicPr>
          <p:nvPr/>
        </p:nvPicPr>
        <p:blipFill>
          <a:blip r:embed="rId3"/>
          <a:srcRect/>
          <a:stretch>
            <a:fillRect/>
          </a:stretch>
        </p:blipFill>
        <p:spPr bwMode="auto">
          <a:xfrm>
            <a:off x="6974386" y="1358537"/>
            <a:ext cx="4864917" cy="4950823"/>
          </a:xfrm>
          <a:prstGeom prst="rect">
            <a:avLst/>
          </a:prstGeom>
          <a:noFill/>
        </p:spPr>
      </p:pic>
    </p:spTree>
  </p:cSld>
  <p:clrMapOvr>
    <a:masterClrMapping/>
  </p:clrMapOvr>
  <p:transition>
    <p:wedg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5. ΚΥΚΛΟΦΟΡΙΑ</a:t>
            </a:r>
            <a:br>
              <a:rPr lang="el-GR" dirty="0" smtClean="0"/>
            </a:br>
            <a:endParaRPr lang="el-GR" dirty="0"/>
          </a:p>
        </p:txBody>
      </p:sp>
      <p:sp>
        <p:nvSpPr>
          <p:cNvPr id="3" name="2 - Θέση περιεχομένου"/>
          <p:cNvSpPr>
            <a:spLocks noGrp="1"/>
          </p:cNvSpPr>
          <p:nvPr>
            <p:ph idx="1"/>
          </p:nvPr>
        </p:nvSpPr>
        <p:spPr>
          <a:xfrm>
            <a:off x="685802" y="1306286"/>
            <a:ext cx="6707776" cy="5003073"/>
          </a:xfrm>
        </p:spPr>
        <p:txBody>
          <a:bodyPr>
            <a:normAutofit/>
          </a:bodyPr>
          <a:lstStyle/>
          <a:p>
            <a:r>
              <a:rPr lang="el-GR" sz="2400" dirty="0" smtClean="0"/>
              <a:t>Αφού έχετε δώσει 2 αναπνοές, προσπαθήστε να εκτιμήστε το θύμα εάν έχει σημεία κυκλοφορίας βλέποντας αν κάνει κάποια κίνηση π.χ. αν καταπίνει ή αναπνέει (περισσότερο από ένα απλό σπασμό) και ελέγχοντας το σφυγμό του στο πλάι του λαιμού του (σφυγμός της καρωτίδας). </a:t>
            </a:r>
            <a:br>
              <a:rPr lang="el-GR" sz="2400" dirty="0" smtClean="0"/>
            </a:br>
            <a:r>
              <a:rPr lang="el-GR" sz="2400" dirty="0" smtClean="0"/>
              <a:t>Ελέγξτε για σημεία κυκλοφορίας όχι περισσότερο από 10 δευτερόλεπτα (για να σας βοηθήσει μετρήστε χίλια ένα, χίλια δύο, χίλια τρία, ... , χίλια δέκα, αφού κάθε φορά που το λέτε, είναι περίπου 1 δευτερόλεπτο)</a:t>
            </a:r>
            <a:br>
              <a:rPr lang="el-GR" sz="2400" dirty="0" smtClean="0"/>
            </a:br>
            <a:endParaRPr lang="el-GR" sz="2400" dirty="0"/>
          </a:p>
        </p:txBody>
      </p:sp>
      <p:pic>
        <p:nvPicPr>
          <p:cNvPr id="172034" name="Picture 2" descr="http://www.healthyliving.gr/wp-content/uploads/2014/01/carpa2.jpg">
            <a:hlinkClick r:id="rId2"/>
          </p:cNvPr>
          <p:cNvPicPr>
            <a:picLocks noChangeAspect="1" noChangeArrowheads="1"/>
          </p:cNvPicPr>
          <p:nvPr/>
        </p:nvPicPr>
        <p:blipFill>
          <a:blip r:embed="rId3"/>
          <a:srcRect/>
          <a:stretch>
            <a:fillRect/>
          </a:stretch>
        </p:blipFill>
        <p:spPr bwMode="auto">
          <a:xfrm>
            <a:off x="7888786" y="1162594"/>
            <a:ext cx="3724094" cy="2481943"/>
          </a:xfrm>
          <a:prstGeom prst="rect">
            <a:avLst/>
          </a:prstGeom>
          <a:noFill/>
        </p:spPr>
      </p:pic>
    </p:spTree>
  </p:cSld>
  <p:clrMapOvr>
    <a:masterClrMapping/>
  </p:clrMapOvr>
  <p:transition>
    <p:wedg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85802" y="2142067"/>
            <a:ext cx="3141616" cy="3649133"/>
          </a:xfrm>
        </p:spPr>
        <p:txBody>
          <a:bodyPr/>
          <a:lstStyle/>
          <a:p>
            <a:endParaRPr lang="el-GR" dirty="0"/>
          </a:p>
        </p:txBody>
      </p:sp>
      <p:pic>
        <p:nvPicPr>
          <p:cNvPr id="173058" name="Picture 2" descr="http://4.bp.blogspot.com/_T0rpo9TJKPI/Sw1Lg3MN3wI/AAAAAAAABIQ/N4DUlh6fN4o/s1600/cpr.gif">
            <a:hlinkClick r:id="rId2"/>
          </p:cNvPr>
          <p:cNvPicPr>
            <a:picLocks noChangeAspect="1" noChangeArrowheads="1"/>
          </p:cNvPicPr>
          <p:nvPr/>
        </p:nvPicPr>
        <p:blipFill>
          <a:blip r:embed="rId3"/>
          <a:srcRect/>
          <a:stretch>
            <a:fillRect/>
          </a:stretch>
        </p:blipFill>
        <p:spPr bwMode="auto">
          <a:xfrm>
            <a:off x="992777" y="679269"/>
            <a:ext cx="10045337" cy="5839097"/>
          </a:xfrm>
          <a:prstGeom prst="rect">
            <a:avLst/>
          </a:prstGeom>
          <a:noFill/>
        </p:spPr>
      </p:pic>
    </p:spTree>
  </p:cSld>
  <p:clrMapOvr>
    <a:masterClrMapping/>
  </p:clrMapOvr>
  <p:transition>
    <p:wedg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ΘΩΡΑΚΙΚΕΣ ΣΥΜΠΙΕΣΕΙΣ</a:t>
            </a:r>
            <a:r>
              <a:rPr lang="el-GR" dirty="0" smtClean="0"/>
              <a:t>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685802" y="1201783"/>
            <a:ext cx="5244736" cy="5185954"/>
          </a:xfrm>
        </p:spPr>
        <p:txBody>
          <a:bodyPr>
            <a:normAutofit/>
          </a:bodyPr>
          <a:lstStyle/>
          <a:p>
            <a:r>
              <a:rPr lang="el-GR" sz="2800" dirty="0" smtClean="0"/>
              <a:t>Εάν δεν υπάρχουν σημεία κυκλοφορίας ή αν αμφιβάλλετε, πρέπει να αρχίστε τις θωρακικές συμπιέσεις, αφού έχετε χορηγήσει 2 αποτελεσματικές εμφυσήσεις</a:t>
            </a:r>
            <a:endParaRPr lang="el-GR" sz="2800" dirty="0"/>
          </a:p>
        </p:txBody>
      </p:sp>
      <p:pic>
        <p:nvPicPr>
          <p:cNvPr id="174082" name="Picture 2" descr="http://www.schoolhealth.gr/ene_firstaid/img/Ch03_18cd.jpg">
            <a:hlinkClick r:id="rId2"/>
          </p:cNvPr>
          <p:cNvPicPr>
            <a:picLocks noChangeAspect="1" noChangeArrowheads="1"/>
          </p:cNvPicPr>
          <p:nvPr/>
        </p:nvPicPr>
        <p:blipFill>
          <a:blip r:embed="rId3"/>
          <a:srcRect/>
          <a:stretch>
            <a:fillRect/>
          </a:stretch>
        </p:blipFill>
        <p:spPr bwMode="auto">
          <a:xfrm>
            <a:off x="6491061" y="1752917"/>
            <a:ext cx="3552825" cy="3409951"/>
          </a:xfrm>
          <a:prstGeom prst="rect">
            <a:avLst/>
          </a:prstGeom>
          <a:noFill/>
        </p:spPr>
      </p:pic>
    </p:spTree>
  </p:cSld>
  <p:clrMapOvr>
    <a:masterClrMapping/>
  </p:clrMapOvr>
  <p:transition>
    <p:wedg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7424" y="-370115"/>
            <a:ext cx="10131425" cy="1456267"/>
          </a:xfrm>
        </p:spPr>
        <p:txBody>
          <a:bodyPr/>
          <a:lstStyle/>
          <a:p>
            <a:endParaRPr lang="el-GR" dirty="0"/>
          </a:p>
        </p:txBody>
      </p:sp>
      <p:sp>
        <p:nvSpPr>
          <p:cNvPr id="3" name="2 - Θέση περιεχομένου"/>
          <p:cNvSpPr>
            <a:spLocks noGrp="1"/>
          </p:cNvSpPr>
          <p:nvPr>
            <p:ph idx="1"/>
          </p:nvPr>
        </p:nvSpPr>
        <p:spPr>
          <a:xfrm>
            <a:off x="0" y="1254035"/>
            <a:ext cx="8177349" cy="5603966"/>
          </a:xfrm>
        </p:spPr>
        <p:txBody>
          <a:bodyPr>
            <a:noAutofit/>
          </a:bodyPr>
          <a:lstStyle/>
          <a:p>
            <a:r>
              <a:rPr lang="el-GR" sz="2400" dirty="0" smtClean="0"/>
              <a:t>Οι θωρακικές συμπιέσεις πρέπει πάντα να συνδυάζονται με αναπνοές, έτσι ώστε μετά από 15 συμπιέσεις να δίνονται 2 αποτελεσματικές εμφυσήσεις</a:t>
            </a:r>
            <a:br>
              <a:rPr lang="el-GR" sz="2400" dirty="0" smtClean="0"/>
            </a:br>
            <a:r>
              <a:rPr lang="el-GR" sz="2400" dirty="0" smtClean="0"/>
              <a:t>Συνεχίστε με 2 εμφυσήσεις και 15 θωρακικές συμπιέσεις εναλλάξ. </a:t>
            </a:r>
            <a:br>
              <a:rPr lang="el-GR" sz="2400" dirty="0" smtClean="0"/>
            </a:br>
            <a:r>
              <a:rPr lang="el-GR" sz="2400" dirty="0" smtClean="0"/>
              <a:t>Είναι απίθανο ο σφυγμός του θύματος να επιστρέψει άμεσα χωρίς άλλες πιο εξειδικευμένες τεχνικές (ειδικότερα αυτή της απινίδωσης· γι' αυτό μη χάνετε χρόνο σταματώντας την ΚΑΡΠΑ για να επανελέγξετε την κυκλοφορία. Σταματήστε για επανέλεγχο, μόνο εάν το θύμα δείξει σημεία ζωής (κίνηση ή αναπνοή). Διαφορετικά συνεχίστε μέχρις ότου φτάσει το ασθενοφόρο ή αν κάποιος άλλος </a:t>
            </a:r>
            <a:r>
              <a:rPr lang="el-GR" sz="2400" dirty="0" err="1" smtClean="0"/>
              <a:t>διασώστης</a:t>
            </a:r>
            <a:r>
              <a:rPr lang="el-GR" sz="2400" dirty="0" smtClean="0"/>
              <a:t> μπορεί να συνεχίσει ή εάν είστε πολύ εξουθενωμένοι για να συνεχίσετε. </a:t>
            </a:r>
            <a:br>
              <a:rPr lang="el-GR" sz="2400" dirty="0" smtClean="0"/>
            </a:br>
            <a:endParaRPr lang="el-GR" sz="2400" dirty="0"/>
          </a:p>
        </p:txBody>
      </p:sp>
      <p:sp>
        <p:nvSpPr>
          <p:cNvPr id="1751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75108" name="Picture 4" descr="http://2.bp.blogspot.com/-9DUJncX0rCg/TeS7P0Z3NuI/AAAAAAAAAEE/Q7-M9sS2PbQ/s1600/27.jpg">
            <a:hlinkClick r:id="rId2"/>
          </p:cNvPr>
          <p:cNvPicPr>
            <a:picLocks noChangeAspect="1" noChangeArrowheads="1"/>
          </p:cNvPicPr>
          <p:nvPr/>
        </p:nvPicPr>
        <p:blipFill>
          <a:blip r:embed="rId3"/>
          <a:srcRect/>
          <a:stretch>
            <a:fillRect/>
          </a:stretch>
        </p:blipFill>
        <p:spPr bwMode="auto">
          <a:xfrm>
            <a:off x="8143875" y="462961"/>
            <a:ext cx="4048125" cy="2686051"/>
          </a:xfrm>
          <a:prstGeom prst="rect">
            <a:avLst/>
          </a:prstGeom>
          <a:noFill/>
        </p:spPr>
      </p:pic>
    </p:spTree>
  </p:cSld>
  <p:clrMapOvr>
    <a:masterClrMapping/>
  </p:clrMapOvr>
  <p:transition>
    <p:wedg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46612" y="0"/>
            <a:ext cx="10273935" cy="4275909"/>
          </a:xfrm>
        </p:spPr>
        <p:txBody>
          <a:bodyPr>
            <a:normAutofit/>
          </a:bodyPr>
          <a:lstStyle/>
          <a:p>
            <a:pPr algn="ctr">
              <a:buNone/>
            </a:pPr>
            <a:r>
              <a:rPr lang="el-GR" sz="4000" i="1" dirty="0" smtClean="0">
                <a:solidFill>
                  <a:srgbClr val="FFFF00"/>
                </a:solidFill>
              </a:rPr>
              <a:t>ΣΑΣ ΕΥΧΑΡΙΣΤΟΥΜΕ ΓΙΑ ΤΗΝ ΠΡΟΣΟΧΗ ΣΑΣ!</a:t>
            </a:r>
            <a:endParaRPr lang="el-GR" sz="4000" i="1" dirty="0">
              <a:solidFill>
                <a:srgbClr val="FFFF00"/>
              </a:solidFill>
            </a:endParaRPr>
          </a:p>
        </p:txBody>
      </p:sp>
      <p:pic>
        <p:nvPicPr>
          <p:cNvPr id="189442" name="Picture 2" descr="Αποτέλεσμα εικόνας για prvtes βοηθειες"/>
          <p:cNvPicPr>
            <a:picLocks noChangeAspect="1" noChangeArrowheads="1"/>
          </p:cNvPicPr>
          <p:nvPr/>
        </p:nvPicPr>
        <p:blipFill>
          <a:blip r:embed="rId2"/>
          <a:srcRect/>
          <a:stretch>
            <a:fillRect/>
          </a:stretch>
        </p:blipFill>
        <p:spPr bwMode="auto">
          <a:xfrm>
            <a:off x="2795451" y="3037749"/>
            <a:ext cx="5473337" cy="2487840"/>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530226" y="2897746"/>
            <a:ext cx="10131425" cy="3593206"/>
          </a:xfrm>
        </p:spPr>
        <p:txBody>
          <a:bodyPr>
            <a:normAutofit/>
          </a:bodyPr>
          <a:lstStyle/>
          <a:p>
            <a:pPr marL="0" indent="0">
              <a:buNone/>
            </a:pPr>
            <a:r>
              <a:rPr lang="el-GR" sz="2400" b="1" dirty="0"/>
              <a:t>Ο εθελοντισμός αποτελεί αίτημα και ανάγκη των καιρών μας και δεν περισσεύει κανείς σε αυτήν την προσπάθεια.</a:t>
            </a:r>
            <a:r>
              <a:rPr lang="el-GR" sz="2400" dirty="0"/>
              <a:t> </a:t>
            </a:r>
            <a:endParaRPr lang="el-GR" sz="2400" dirty="0" smtClean="0"/>
          </a:p>
          <a:p>
            <a:pPr marL="0" indent="0">
              <a:buNone/>
            </a:pPr>
            <a:r>
              <a:rPr lang="el-GR" sz="2400" dirty="0"/>
              <a:t> </a:t>
            </a:r>
            <a:r>
              <a:rPr lang="el-GR" sz="2400" dirty="0" smtClean="0"/>
              <a:t>    Στις </a:t>
            </a:r>
            <a:r>
              <a:rPr lang="el-GR" sz="2400" dirty="0"/>
              <a:t>δύσκολες περιόδους στις οποίες ζούμε, δίνει ένα μήνυμα ελπίδας και αισιοδοξίας για το αύριο. Είναι το αντιστάθμισμα στην κυριαρχία της τεχνολογίας και στην ηθική κατάπτωση των ανθρώπων, είναι το μέσο για ένα καλύτερο κόσμο, ένα κόσμο με χαμόγελο, με αγάπη, με ευτυχία.</a:t>
            </a:r>
          </a:p>
          <a:p>
            <a:endParaRPr lang="el-GR" sz="2400" dirty="0"/>
          </a:p>
        </p:txBody>
      </p:sp>
      <p:pic>
        <p:nvPicPr>
          <p:cNvPr id="17410" name="Picture 2" descr="Αποτέλεσμα εικόνας για εθελοντισμος"/>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89372" y="609599"/>
            <a:ext cx="5924282" cy="24684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7522337"/>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251791" y="3208867"/>
            <a:ext cx="19153095" cy="4963189"/>
          </a:xfrm>
        </p:spPr>
        <p:txBody>
          <a:bodyPr/>
          <a:lstStyle/>
          <a:p>
            <a:endParaRPr lang="el-GR" dirty="0"/>
          </a:p>
        </p:txBody>
      </p:sp>
      <p:sp>
        <p:nvSpPr>
          <p:cNvPr id="4" name="Rectangle 2"/>
          <p:cNvSpPr>
            <a:spLocks noChangeArrowheads="1"/>
          </p:cNvSpPr>
          <p:nvPr/>
        </p:nvSpPr>
        <p:spPr bwMode="auto">
          <a:xfrm>
            <a:off x="-1796222" y="1066800"/>
            <a:ext cx="23048537"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5" name="Object 4"/>
          <p:cNvGraphicFramePr>
            <a:graphicFrameLocks/>
          </p:cNvGraphicFramePr>
          <p:nvPr>
            <p:extLst>
              <p:ext uri="{D42A27DB-BD31-4B8C-83A1-F6EECF244321}">
                <p14:modId xmlns="" xmlns:p14="http://schemas.microsoft.com/office/powerpoint/2010/main" val="3020337559"/>
              </p:ext>
            </p:extLst>
          </p:nvPr>
        </p:nvGraphicFramePr>
        <p:xfrm>
          <a:off x="1664756" y="1066800"/>
          <a:ext cx="7346722" cy="4909930"/>
        </p:xfrm>
        <a:graphic>
          <a:graphicData uri="http://schemas.openxmlformats.org/presentationml/2006/ole">
            <p:oleObj spid="_x0000_s8215" name="Εικόνα" r:id="rId3" imgW="0" imgH="0" progId="StaticMetafile">
              <p:embed/>
            </p:oleObj>
          </a:graphicData>
        </a:graphic>
      </p:graphicFrame>
    </p:spTree>
    <p:extLst>
      <p:ext uri="{BB962C8B-B14F-4D97-AF65-F5344CB8AC3E}">
        <p14:creationId xmlns="" xmlns:p14="http://schemas.microsoft.com/office/powerpoint/2010/main" val="66409360"/>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i="1" dirty="0" smtClean="0"/>
              <a:t>ΑναγνΩριση </a:t>
            </a:r>
            <a:r>
              <a:rPr lang="el-GR" i="1" dirty="0"/>
              <a:t>– </a:t>
            </a:r>
            <a:r>
              <a:rPr lang="el-GR" i="1" dirty="0" smtClean="0"/>
              <a:t>ΕκτΙμηση </a:t>
            </a:r>
            <a:r>
              <a:rPr lang="el-GR" i="1" dirty="0"/>
              <a:t>και </a:t>
            </a:r>
            <a:r>
              <a:rPr lang="el-GR" i="1" dirty="0" smtClean="0"/>
              <a:t>Εγκαιρη αντιμετΩπιση </a:t>
            </a:r>
            <a:r>
              <a:rPr lang="el-GR" i="1" dirty="0"/>
              <a:t>των </a:t>
            </a:r>
            <a:r>
              <a:rPr lang="el-GR" i="1" dirty="0" smtClean="0"/>
              <a:t> περιστατιΚΩν </a:t>
            </a:r>
            <a:endParaRPr lang="el-GR" dirty="0"/>
          </a:p>
        </p:txBody>
      </p:sp>
      <p:sp>
        <p:nvSpPr>
          <p:cNvPr id="3" name="Content Placeholder 2"/>
          <p:cNvSpPr>
            <a:spLocks noGrp="1"/>
          </p:cNvSpPr>
          <p:nvPr>
            <p:ph idx="1"/>
          </p:nvPr>
        </p:nvSpPr>
        <p:spPr>
          <a:xfrm>
            <a:off x="553793" y="3392644"/>
            <a:ext cx="10482376" cy="3794975"/>
          </a:xfrm>
        </p:spPr>
        <p:txBody>
          <a:bodyPr>
            <a:normAutofit/>
          </a:bodyPr>
          <a:lstStyle/>
          <a:p>
            <a:r>
              <a:rPr lang="el-GR" sz="2400" b="1" i="1" dirty="0"/>
              <a:t>Α) Αντιμετώπιση μικρών ή μεγαλύτερων τραυμάτων</a:t>
            </a:r>
            <a:endParaRPr lang="el-GR" sz="2400" dirty="0"/>
          </a:p>
          <a:p>
            <a:pPr marL="0" indent="0">
              <a:buNone/>
            </a:pPr>
            <a:r>
              <a:rPr lang="el-GR" sz="2400" dirty="0"/>
              <a:t>Τραύμα ονομάζεται στην ιατρική "κάθε βίαιη καταστροφή ιστών, εσωτερική ή εξωτερική, ανεξάρτητα από το αίτιο που την προκάλεσε"</a:t>
            </a:r>
          </a:p>
        </p:txBody>
      </p:sp>
      <p:pic>
        <p:nvPicPr>
          <p:cNvPr id="9218" name="Picture 2" descr="https://encrypted-tbn0.gstatic.com/images?q=tbn:ANd9GcRFcy1-qMwPU5sPTLj5ZrQYtkLBB5CBzjJaDTj0-6YzKnKXHjOsNGr4U3Bx"/>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09870" y="2271929"/>
            <a:ext cx="4662152" cy="19909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30235349"/>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147"/>
            <a:ext cx="10131425" cy="2156019"/>
          </a:xfrm>
        </p:spPr>
        <p:txBody>
          <a:bodyPr/>
          <a:lstStyle/>
          <a:p>
            <a:pPr algn="ctr"/>
            <a:r>
              <a:rPr lang="el-GR" dirty="0" smtClean="0"/>
              <a:t>ΕΙΔΗ ΤΡΑΥΜΑΤΩΝ</a:t>
            </a:r>
            <a:endParaRPr lang="el-GR" dirty="0"/>
          </a:p>
        </p:txBody>
      </p:sp>
      <p:sp>
        <p:nvSpPr>
          <p:cNvPr id="3" name="Content Placeholder 2"/>
          <p:cNvSpPr>
            <a:spLocks noGrp="1"/>
          </p:cNvSpPr>
          <p:nvPr>
            <p:ph idx="1"/>
          </p:nvPr>
        </p:nvSpPr>
        <p:spPr>
          <a:xfrm>
            <a:off x="685801" y="4389503"/>
            <a:ext cx="10131425" cy="1637810"/>
          </a:xfrm>
        </p:spPr>
        <p:txBody>
          <a:bodyPr>
            <a:noAutofit/>
          </a:bodyPr>
          <a:lstStyle/>
          <a:p>
            <a:pPr marL="0" indent="0">
              <a:buNone/>
            </a:pPr>
            <a:r>
              <a:rPr lang="el-GR" sz="2800" dirty="0" smtClean="0">
                <a:solidFill>
                  <a:srgbClr val="FF0000"/>
                </a:solidFill>
              </a:rPr>
              <a:t>Εκδορές</a:t>
            </a:r>
          </a:p>
          <a:p>
            <a:pPr marL="0" indent="0">
              <a:buNone/>
            </a:pPr>
            <a:r>
              <a:rPr lang="el-GR" sz="2400" dirty="0" smtClean="0"/>
              <a:t> </a:t>
            </a:r>
            <a:r>
              <a:rPr lang="el-GR" sz="2400" dirty="0"/>
              <a:t>Εκδορά είναι η απόσπαση ή αποκόλληση της επιδερμίδας και επιπόλαια καταστροφή του χορίου του δέρματος</a:t>
            </a:r>
            <a:endParaRPr lang="el-GR" sz="2400" dirty="0" smtClean="0"/>
          </a:p>
          <a:p>
            <a:pPr marL="0" indent="0">
              <a:buNone/>
            </a:pPr>
            <a:r>
              <a:rPr lang="el-GR" sz="2800" dirty="0">
                <a:solidFill>
                  <a:srgbClr val="FF0000"/>
                </a:solidFill>
              </a:rPr>
              <a:t>Θλαστικό </a:t>
            </a:r>
            <a:r>
              <a:rPr lang="el-GR" sz="2800" dirty="0" smtClean="0">
                <a:solidFill>
                  <a:srgbClr val="FF0000"/>
                </a:solidFill>
              </a:rPr>
              <a:t>τραύμα</a:t>
            </a:r>
            <a:endParaRPr lang="el-GR" sz="2400" dirty="0" smtClean="0"/>
          </a:p>
          <a:p>
            <a:pPr marL="0" indent="0">
              <a:buNone/>
            </a:pPr>
            <a:r>
              <a:rPr lang="el-GR" sz="2400" dirty="0" smtClean="0"/>
              <a:t> </a:t>
            </a:r>
            <a:r>
              <a:rPr lang="el-GR" sz="2400" dirty="0"/>
              <a:t>Θλαστικό τραύμα είναι ο τραυματισμός όλου του πάχους του δέρματος. Τα τραύματα αυτά χρειάζονται σχεδόν πάντα συρραφή για το συμπλησιασμό των χειλέων.</a:t>
            </a:r>
          </a:p>
        </p:txBody>
      </p:sp>
      <p:pic>
        <p:nvPicPr>
          <p:cNvPr id="10242" name="Picture 2" descr="Αποτέλεσμα εικόνας για εκδορες"/>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38234" y="1459715"/>
            <a:ext cx="6426558" cy="27494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955687"/>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Αποτέλεσμα εικόνας για εκδορες"/>
          <p:cNvSpPr>
            <a:spLocks noGrp="1" noChangeAspect="1" noChangeArrowheads="1"/>
          </p:cNvSpPr>
          <p:nvPr>
            <p:ph type="title"/>
          </p:nvPr>
        </p:nvSpPr>
        <p:spPr bwMode="auto">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pPr algn="ctr"/>
            <a:r>
              <a:rPr lang="el-GR" dirty="0"/>
              <a:t>ΣΕ ΠΕΡΙΠΤΩΣΗ ΤΡΑΥΜΑΤΙΣΜΟΥ ΤΟΥ ΔΕΡΜΑΤΟΣ (</a:t>
            </a:r>
            <a:r>
              <a:rPr lang="el-GR" dirty="0" smtClean="0"/>
              <a:t>ΣυνηθισμΕνα κοψΙματα</a:t>
            </a:r>
            <a:r>
              <a:rPr lang="el-GR" dirty="0"/>
              <a:t>, </a:t>
            </a:r>
            <a:r>
              <a:rPr lang="el-GR" dirty="0" smtClean="0"/>
              <a:t>σχΙσΙματα</a:t>
            </a:r>
            <a:r>
              <a:rPr lang="el-GR" dirty="0"/>
              <a:t>, </a:t>
            </a:r>
            <a:r>
              <a:rPr lang="el-GR" dirty="0" smtClean="0"/>
              <a:t>γδαρσΙματα</a:t>
            </a:r>
            <a:r>
              <a:rPr lang="el-GR" dirty="0"/>
              <a:t>)</a:t>
            </a:r>
            <a:br>
              <a:rPr lang="el-GR" dirty="0"/>
            </a:br>
            <a:endParaRPr lang="el-GR" dirty="0"/>
          </a:p>
        </p:txBody>
      </p:sp>
      <p:sp>
        <p:nvSpPr>
          <p:cNvPr id="8" name="AutoShape 10" descr="Αποτέλεσμα εικόνας για εκδορες"/>
          <p:cNvSpPr>
            <a:spLocks noGrp="1" noChangeAspect="1" noChangeArrowheads="1"/>
          </p:cNvSpPr>
          <p:nvPr>
            <p:ph idx="1"/>
          </p:nvPr>
        </p:nvSpPr>
        <p:spPr bwMode="auto">
          <a:xfrm>
            <a:off x="685801" y="2657222"/>
            <a:ext cx="10131425" cy="2842057"/>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0" indent="0">
              <a:buNone/>
            </a:pPr>
            <a:r>
              <a:rPr lang="el-GR" sz="2400" dirty="0"/>
              <a:t>Πλύνετε καλά το τραύμα με νερό και σαπούνι</a:t>
            </a:r>
            <a:r>
              <a:rPr lang="el-GR" sz="2400" dirty="0" smtClean="0"/>
              <a:t>.</a:t>
            </a:r>
          </a:p>
          <a:p>
            <a:pPr marL="0" indent="0">
              <a:buNone/>
            </a:pPr>
            <a:r>
              <a:rPr lang="el-GR" sz="2400" dirty="0" smtClean="0"/>
              <a:t>Αφαιρέστε, αν υπάρχει, όποιο ξένο σώμα στο τραύμα </a:t>
            </a:r>
            <a:r>
              <a:rPr lang="el-GR" sz="2400" dirty="0"/>
              <a:t>(χώμα, πετραδάκια, σκόνη). </a:t>
            </a:r>
            <a:endParaRPr lang="el-GR" sz="2400" dirty="0" smtClean="0"/>
          </a:p>
          <a:p>
            <a:pPr marL="0" indent="0">
              <a:buNone/>
            </a:pPr>
            <a:r>
              <a:rPr lang="el-GR" sz="2400" dirty="0" smtClean="0"/>
              <a:t>Ανοίξτε </a:t>
            </a:r>
            <a:r>
              <a:rPr lang="el-GR" sz="2400" dirty="0"/>
              <a:t>τη βρύση, αφήνοντας να τρέξει άφθονο νερό στο τραύμα για αρκετά λεπτά</a:t>
            </a:r>
            <a:r>
              <a:rPr lang="el-GR" sz="2400" dirty="0" smtClean="0"/>
              <a:t>.</a:t>
            </a:r>
          </a:p>
          <a:p>
            <a:pPr marL="0" indent="0">
              <a:buNone/>
            </a:pPr>
            <a:r>
              <a:rPr lang="el-GR" sz="2400" dirty="0" smtClean="0"/>
              <a:t>Σκουπίστε </a:t>
            </a:r>
            <a:r>
              <a:rPr lang="el-GR" sz="2400" dirty="0"/>
              <a:t>και στεγνώστε την πληγή με μία γάζα</a:t>
            </a:r>
            <a:r>
              <a:rPr lang="el-GR" sz="2400" dirty="0" smtClean="0"/>
              <a:t>.</a:t>
            </a:r>
          </a:p>
          <a:p>
            <a:pPr marL="0" indent="0">
              <a:buNone/>
            </a:pPr>
            <a:r>
              <a:rPr lang="el-GR" sz="2400" dirty="0" smtClean="0"/>
              <a:t>Βάλτε αντισηπτικό (πχ. </a:t>
            </a:r>
            <a:r>
              <a:rPr lang="en-US" sz="2400" dirty="0" err="1" smtClean="0"/>
              <a:t>Betadine</a:t>
            </a:r>
            <a:r>
              <a:rPr lang="en-US" sz="2400" dirty="0" smtClean="0"/>
              <a:t>)</a:t>
            </a:r>
            <a:endParaRPr lang="el-GR" sz="2400" dirty="0"/>
          </a:p>
        </p:txBody>
      </p:sp>
      <p:sp>
        <p:nvSpPr>
          <p:cNvPr id="9" name="AutoShape 12" descr="Αποτέλεσμα εικόνας για εκδορες"/>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14" descr="Αποτέλεσμα εικόνας για εκδορες"/>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 xmlns:p14="http://schemas.microsoft.com/office/powerpoint/2010/main" val="915304265"/>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432" y="2219459"/>
            <a:ext cx="10342994" cy="1456267"/>
          </a:xfrm>
        </p:spPr>
        <p:txBody>
          <a:bodyPr/>
          <a:lstStyle/>
          <a:p>
            <a:endParaRPr lang="el-GR" dirty="0"/>
          </a:p>
        </p:txBody>
      </p:sp>
      <p:pic>
        <p:nvPicPr>
          <p:cNvPr id="12290" name="Picture 2" descr="Αποτέλεσμα εικόνας για πρωτες βοηθειες τραυματα"/>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846014" y="0"/>
            <a:ext cx="3094194" cy="374201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utoShape 8" descr="Αποτέλεσμα εικόνας για πρωτες βοηθειες τραυματα"/>
          <p:cNvSpPr>
            <a:spLocks noGrp="1" noChangeAspect="1" noChangeArrowheads="1"/>
          </p:cNvSpPr>
          <p:nvPr>
            <p:ph idx="1"/>
          </p:nvPr>
        </p:nvSpPr>
        <p:spPr bwMode="auto">
          <a:xfrm>
            <a:off x="964096" y="3957616"/>
            <a:ext cx="10131425" cy="2337168"/>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l-GR" sz="2400" dirty="0"/>
              <a:t>ΑΝ ΤΟ ΤΡΑΥΜΑ ΑΙΜΟΡΡΑΓΕΙ: Με μία αποστειρωμένη γάζα πιέστε σταθερά και συνεχώς το σημείο που αιμορραγεί για αρκετά λεπτά (5-10 λεπτά), ώστε να σταματήσει η ροή του αίματος.</a:t>
            </a:r>
          </a:p>
          <a:p>
            <a:r>
              <a:rPr lang="el-GR" sz="2400" dirty="0"/>
              <a:t>ΑΝ ΤΑ ΧΕΙΛΗ ΤΟΥ ΤΡΑΥΜΑΤΟΣ ΕΙΝΑΙ ΑΝΟΙΧΤΑ: Πλησιάστε με τα δάκτυλά σας τα χείλη του τραύματος και κολλήστε τα μ’ έναν αυτοκόλλητο επίδεσμο.</a:t>
            </a:r>
          </a:p>
          <a:p>
            <a:endParaRPr lang="el-GR" dirty="0"/>
          </a:p>
        </p:txBody>
      </p:sp>
    </p:spTree>
    <p:extLst>
      <p:ext uri="{BB962C8B-B14F-4D97-AF65-F5344CB8AC3E}">
        <p14:creationId xmlns="" xmlns:p14="http://schemas.microsoft.com/office/powerpoint/2010/main" val="1047257713"/>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8" y="685800"/>
            <a:ext cx="10131425" cy="1456267"/>
          </a:xfrm>
        </p:spPr>
        <p:txBody>
          <a:bodyPr>
            <a:normAutofit fontScale="90000"/>
          </a:bodyPr>
          <a:lstStyle/>
          <a:p>
            <a:pPr algn="ctr"/>
            <a:r>
              <a:rPr lang="el-GR" b="1" dirty="0"/>
              <a:t>ΣΥΜΠΤΩΜΑΤΑ ΑΙΜΟΡΡΑΓΙΑΣ ΣΕ ΑΝΘΡΩΠΙΝΟ ΟΡΓΑΝΙΣΜΟ</a:t>
            </a:r>
            <a:r>
              <a:rPr lang="el-GR" dirty="0"/>
              <a:t/>
            </a:r>
            <a:br>
              <a:rPr lang="el-GR" dirty="0"/>
            </a:br>
            <a:endParaRPr lang="el-GR" dirty="0"/>
          </a:p>
        </p:txBody>
      </p:sp>
      <p:sp>
        <p:nvSpPr>
          <p:cNvPr id="3" name="Content Placeholder 2"/>
          <p:cNvSpPr>
            <a:spLocks noGrp="1"/>
          </p:cNvSpPr>
          <p:nvPr>
            <p:ph idx="1"/>
          </p:nvPr>
        </p:nvSpPr>
        <p:spPr/>
        <p:txBody>
          <a:bodyPr>
            <a:noAutofit/>
          </a:bodyPr>
          <a:lstStyle/>
          <a:p>
            <a:pPr marL="0" indent="0">
              <a:buNone/>
            </a:pPr>
            <a:r>
              <a:rPr lang="el-GR" sz="2400" dirty="0"/>
              <a:t>Σε μεγάλη εξωτερική ή εσωτερική αιμορραγία ο πάσχων:</a:t>
            </a:r>
          </a:p>
          <a:p>
            <a:endParaRPr lang="el-GR" sz="2400" dirty="0"/>
          </a:p>
          <a:p>
            <a:pPr lvl="0"/>
            <a:r>
              <a:rPr lang="el-GR" sz="2400" dirty="0"/>
              <a:t>έχει δέρμα υγρό, ψυχρό ή και κολλώδες.</a:t>
            </a:r>
          </a:p>
          <a:p>
            <a:pPr lvl="0"/>
            <a:r>
              <a:rPr lang="el-GR" sz="2400" dirty="0"/>
              <a:t>έχει πρόσωπο και χείλη ωχρά.</a:t>
            </a:r>
          </a:p>
          <a:p>
            <a:pPr lvl="0"/>
            <a:r>
              <a:rPr lang="el-GR" sz="2400" dirty="0"/>
              <a:t>παρουσιάζει εφίδρωση.</a:t>
            </a:r>
          </a:p>
          <a:p>
            <a:pPr lvl="0"/>
            <a:r>
              <a:rPr lang="el-GR" sz="2400" dirty="0"/>
              <a:t>διαμαρτύρεται πως διψά.</a:t>
            </a:r>
          </a:p>
          <a:p>
            <a:pPr lvl="0"/>
            <a:r>
              <a:rPr lang="el-GR" sz="2400" dirty="0"/>
              <a:t>παρουσιάζει ταχυκαρδία και εξασθένηση του σφυγμού.</a:t>
            </a:r>
          </a:p>
          <a:p>
            <a:pPr lvl="0"/>
            <a:r>
              <a:rPr lang="el-GR" sz="2400" dirty="0"/>
              <a:t>αναπνέει επιπόλαια και γρήγορα.</a:t>
            </a:r>
          </a:p>
          <a:p>
            <a:pPr lvl="0"/>
            <a:r>
              <a:rPr lang="el-GR" sz="2400" dirty="0"/>
              <a:t>χάνει τις αισθήσεις του.</a:t>
            </a:r>
          </a:p>
        </p:txBody>
      </p:sp>
      <p:pic>
        <p:nvPicPr>
          <p:cNvPr id="13314" name="Picture 2" descr="http://www.all4baby.gr/wp-content/uploads/2013/01/Bleeding011_400x300-400x25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60927" y="2142066"/>
            <a:ext cx="3810000" cy="27261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3052907"/>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ΕΣΩΤΕΡΙΚΕΣ ΑΙΜΟΡΡΑΓΙΕΣ</a:t>
            </a:r>
            <a:br>
              <a:rPr lang="el-GR" dirty="0"/>
            </a:br>
            <a:endParaRPr lang="el-GR" dirty="0"/>
          </a:p>
        </p:txBody>
      </p:sp>
      <p:sp>
        <p:nvSpPr>
          <p:cNvPr id="4" name="Content Placeholder 3"/>
          <p:cNvSpPr>
            <a:spLocks noGrp="1"/>
          </p:cNvSpPr>
          <p:nvPr>
            <p:ph idx="1"/>
          </p:nvPr>
        </p:nvSpPr>
        <p:spPr>
          <a:xfrm>
            <a:off x="1110804" y="4537225"/>
            <a:ext cx="10131425" cy="1490088"/>
          </a:xfrm>
        </p:spPr>
        <p:txBody>
          <a:bodyPr>
            <a:noAutofit/>
          </a:bodyPr>
          <a:lstStyle/>
          <a:p>
            <a:pPr lvl="0"/>
            <a:r>
              <a:rPr lang="el-GR" sz="2400" dirty="0"/>
              <a:t>Ρινορραγία</a:t>
            </a:r>
          </a:p>
          <a:p>
            <a:pPr marL="0" indent="0">
              <a:buNone/>
            </a:pPr>
            <a:r>
              <a:rPr lang="el-GR" sz="2400" dirty="0"/>
              <a:t>Ρινορραγία καλείται η αιμορραγία που προέρχεται από την μύτη, ενώ επίσταξη καλείται η αιμορραγία της μύτης με έξοδο αίματος σε σταγόνες.</a:t>
            </a:r>
            <a:br>
              <a:rPr lang="el-GR" sz="2400" dirty="0"/>
            </a:br>
            <a:endParaRPr lang="el-GR" sz="2400" dirty="0"/>
          </a:p>
        </p:txBody>
      </p:sp>
      <p:pic>
        <p:nvPicPr>
          <p:cNvPr id="5" name="Picture 2" descr="Αποτέλεσμα εικόνας για πρωτες βοηθειες"/>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18411" y="1380833"/>
            <a:ext cx="4480560" cy="2995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299737"/>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81318"/>
          </a:xfrm>
        </p:spPr>
        <p:txBody>
          <a:bodyPr/>
          <a:lstStyle/>
          <a:p>
            <a:pPr algn="ctr"/>
            <a:r>
              <a:rPr lang="el-GR" dirty="0" smtClean="0"/>
              <a:t>Ομαδεσ εργασιασ</a:t>
            </a:r>
            <a:endParaRPr lang="el-GR" dirty="0"/>
          </a:p>
        </p:txBody>
      </p:sp>
      <p:sp>
        <p:nvSpPr>
          <p:cNvPr id="5" name="Content Placeholder 4"/>
          <p:cNvSpPr>
            <a:spLocks noGrp="1"/>
          </p:cNvSpPr>
          <p:nvPr>
            <p:ph idx="1"/>
          </p:nvPr>
        </p:nvSpPr>
        <p:spPr>
          <a:xfrm>
            <a:off x="685801" y="1390918"/>
            <a:ext cx="10131425" cy="5467081"/>
          </a:xfrm>
        </p:spPr>
        <p:txBody>
          <a:bodyPr>
            <a:normAutofit/>
          </a:bodyPr>
          <a:lstStyle/>
          <a:p>
            <a:r>
              <a:rPr lang="el-GR" sz="2400" dirty="0"/>
              <a:t> 1 η Ομάδα «Δόκτωρ Pony (Πόνοι)»: </a:t>
            </a:r>
          </a:p>
          <a:p>
            <a:r>
              <a:rPr lang="el-GR" sz="2400" dirty="0"/>
              <a:t>Καλίτσιου Μαρία, Χλιούμπη Μαργαρίτα, Κυριακόπουλος Νίκος, Βαρσαμής Αναστάσης και Κακαλές Δημήτρης.</a:t>
            </a:r>
          </a:p>
          <a:p>
            <a:r>
              <a:rPr lang="el-GR" sz="2400" dirty="0"/>
              <a:t>2 η Ομάδα : « Οι γιατροί της περιπέτειας»</a:t>
            </a:r>
          </a:p>
          <a:p>
            <a:r>
              <a:rPr lang="el-GR" sz="2400" dirty="0"/>
              <a:t>Χρύσα Δεμισκή,Ειρήνη Ελένη Γαβριηλίδου, Μπρουνίλντα Χουσενλλάρι και Τσαράβα Κατερίνα.</a:t>
            </a:r>
          </a:p>
          <a:p>
            <a:r>
              <a:rPr lang="el-GR" sz="2400" dirty="0"/>
              <a:t>3 η Ομάδα «Πεντάδα έκτακτης ανάγκης» </a:t>
            </a:r>
          </a:p>
          <a:p>
            <a:r>
              <a:rPr lang="el-GR" sz="2400" dirty="0"/>
              <a:t>Μανουσαρίδου Φένια, Κουρτίδης Γιάννης, Ελευθερίου Νίκη, Βαϊτσοπούλου Μαρία και Τζικανούλας Γιάννης</a:t>
            </a:r>
          </a:p>
          <a:p>
            <a:r>
              <a:rPr lang="el-GR" sz="2400" dirty="0"/>
              <a:t>4 η Ομάδα: « Υστερικές ΕΚΑΒίτσες»</a:t>
            </a:r>
          </a:p>
          <a:p>
            <a:r>
              <a:rPr lang="el-GR" sz="2400" dirty="0"/>
              <a:t>Ηλιάδου Φωτεινή, Κοσσυβάκη Λένα και Παπαδημητρίου </a:t>
            </a:r>
            <a:r>
              <a:rPr lang="el-GR" sz="2400" dirty="0" smtClean="0"/>
              <a:t>Χρυσάνθη</a:t>
            </a:r>
          </a:p>
          <a:p>
            <a:endParaRPr lang="el-GR" dirty="0"/>
          </a:p>
        </p:txBody>
      </p:sp>
    </p:spTree>
    <p:extLst>
      <p:ext uri="{BB962C8B-B14F-4D97-AF65-F5344CB8AC3E}">
        <p14:creationId xmlns="" xmlns:p14="http://schemas.microsoft.com/office/powerpoint/2010/main" val="340692806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linds(horizontal)">
                                      <p:cBhvr>
                                        <p:cTn id="18" dur="500"/>
                                        <p:tgtEl>
                                          <p:spTgt spid="5">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linds(horizontal)">
                                      <p:cBhvr>
                                        <p:cTn id="21" dur="500"/>
                                        <p:tgtEl>
                                          <p:spTgt spid="5">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linds(horizontal)">
                                      <p:cBhvr>
                                        <p:cTn id="24" dur="500"/>
                                        <p:tgtEl>
                                          <p:spTgt spid="5">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blinds(horizontal)">
                                      <p:cBhvr>
                                        <p:cTn id="30" dur="500"/>
                                        <p:tgtEl>
                                          <p:spTgt spid="5">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blinds(horizontal)">
                                      <p:cBhvr>
                                        <p:cTn id="3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871470"/>
          </a:xfrm>
        </p:spPr>
        <p:txBody>
          <a:bodyPr/>
          <a:lstStyle/>
          <a:p>
            <a:pPr algn="ctr"/>
            <a:r>
              <a:rPr lang="el-GR" b="1" dirty="0" smtClean="0"/>
              <a:t>ΑντιμετΩπιση</a:t>
            </a:r>
            <a:endParaRPr lang="el-GR" dirty="0"/>
          </a:p>
        </p:txBody>
      </p:sp>
      <p:sp>
        <p:nvSpPr>
          <p:cNvPr id="3" name="Content Placeholder 2"/>
          <p:cNvSpPr>
            <a:spLocks noGrp="1"/>
          </p:cNvSpPr>
          <p:nvPr>
            <p:ph idx="1"/>
          </p:nvPr>
        </p:nvSpPr>
        <p:spPr>
          <a:xfrm>
            <a:off x="693337" y="3378439"/>
            <a:ext cx="10131425" cy="3479561"/>
          </a:xfrm>
        </p:spPr>
        <p:txBody>
          <a:bodyPr>
            <a:normAutofit/>
          </a:bodyPr>
          <a:lstStyle/>
          <a:p>
            <a:r>
              <a:rPr lang="el-GR" sz="2400" dirty="0"/>
              <a:t>Ο ασθενής τοποθετείται καθιστός με κλίση του κεφαλιού προς τα εμπρός. Εφαρμόζεται ήπια πίεση με τον δείκτη και τον αντίχειρα στα πτερύγια της μύτης για περίπου 10 λεπτά. Εισαγωγή τολυπίου βάμβακος εμποτισμένου με οξυζενέ στη μύτη και άσκηση πίεσης όπως προαναφέρθηκε και χρήση αιμοστατικών.</a:t>
            </a:r>
          </a:p>
          <a:p>
            <a:r>
              <a:rPr lang="el-GR" sz="2400" dirty="0"/>
              <a:t>Σε περίπτωση ανθεκτικής ρινορραγίας που επιμένει χρειάζεται αντιμετώπιση από ειδικό ωτορινολαρυγγολόγο (καυτηριασμός, επιπωματισμός, απολίνωση αγγείου)</a:t>
            </a:r>
          </a:p>
          <a:p>
            <a:endParaRPr lang="el-GR" sz="2400" dirty="0"/>
          </a:p>
        </p:txBody>
      </p:sp>
      <p:pic>
        <p:nvPicPr>
          <p:cNvPr id="6" name="Picture 2" descr="Αποτέλεσμα εικόνας για ΑΙΜΟΡΡΑΓΙΕΣ"/>
          <p:cNvPicPr>
            <a:picLocks noChangeAspect="1" noChangeArrowheads="1"/>
          </p:cNvPicPr>
          <p:nvPr/>
        </p:nvPicPr>
        <p:blipFill>
          <a:blip r:embed="rId2"/>
          <a:srcRect/>
          <a:stretch>
            <a:fillRect/>
          </a:stretch>
        </p:blipFill>
        <p:spPr bwMode="auto">
          <a:xfrm>
            <a:off x="2651760" y="1280160"/>
            <a:ext cx="5525589" cy="2051005"/>
          </a:xfrm>
          <a:prstGeom prst="rect">
            <a:avLst/>
          </a:prstGeom>
          <a:noFill/>
        </p:spPr>
      </p:pic>
    </p:spTree>
    <p:extLst>
      <p:ext uri="{BB962C8B-B14F-4D97-AF65-F5344CB8AC3E}">
        <p14:creationId xmlns="" xmlns:p14="http://schemas.microsoft.com/office/powerpoint/2010/main" val="2731105302"/>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ΟδοντορραγΙα</a:t>
            </a:r>
            <a:endParaRPr lang="el-GR" dirty="0"/>
          </a:p>
        </p:txBody>
      </p:sp>
      <p:sp>
        <p:nvSpPr>
          <p:cNvPr id="3" name="Content Placeholder 2"/>
          <p:cNvSpPr>
            <a:spLocks noGrp="1"/>
          </p:cNvSpPr>
          <p:nvPr>
            <p:ph idx="1"/>
          </p:nvPr>
        </p:nvSpPr>
        <p:spPr>
          <a:xfrm>
            <a:off x="1239593" y="5078450"/>
            <a:ext cx="10131425" cy="1309471"/>
          </a:xfrm>
        </p:spPr>
        <p:txBody>
          <a:bodyPr>
            <a:normAutofit/>
          </a:bodyPr>
          <a:lstStyle/>
          <a:p>
            <a:pPr marL="0" indent="0">
              <a:buNone/>
            </a:pPr>
            <a:r>
              <a:rPr lang="el-GR" sz="2400" dirty="0"/>
              <a:t> </a:t>
            </a:r>
            <a:r>
              <a:rPr lang="el-GR" sz="2400" dirty="0" smtClean="0"/>
              <a:t>   Η </a:t>
            </a:r>
            <a:r>
              <a:rPr lang="el-GR" sz="2400" dirty="0"/>
              <a:t>αιμορραγία των ούλων μπορεί να αποτελεί ένδειξη ότι κινδυνεύουμε ή ήδη πάσχουμε από κάποια νόσο των ούλων όπως η τυπική </a:t>
            </a:r>
            <a:r>
              <a:rPr lang="el-GR" sz="2400" dirty="0" smtClean="0"/>
              <a:t>ουλίτιδα</a:t>
            </a:r>
            <a:endParaRPr lang="el-GR" sz="2400" dirty="0"/>
          </a:p>
          <a:p>
            <a:endParaRPr lang="el-GR" sz="2400" dirty="0"/>
          </a:p>
        </p:txBody>
      </p:sp>
      <p:sp>
        <p:nvSpPr>
          <p:cNvPr id="4" name="Rectangle 2"/>
          <p:cNvSpPr>
            <a:spLocks noChangeArrowheads="1"/>
          </p:cNvSpPr>
          <p:nvPr/>
        </p:nvSpPr>
        <p:spPr bwMode="auto">
          <a:xfrm>
            <a:off x="3593205" y="1658975"/>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Object 4"/>
          <p:cNvGraphicFramePr>
            <a:graphicFrameLocks/>
          </p:cNvGraphicFramePr>
          <p:nvPr>
            <p:extLst>
              <p:ext uri="{D42A27DB-BD31-4B8C-83A1-F6EECF244321}">
                <p14:modId xmlns="" xmlns:p14="http://schemas.microsoft.com/office/powerpoint/2010/main" val="1304290011"/>
              </p:ext>
            </p:extLst>
          </p:nvPr>
        </p:nvGraphicFramePr>
        <p:xfrm>
          <a:off x="3593205" y="1658975"/>
          <a:ext cx="4438650" cy="3419475"/>
        </p:xfrm>
        <a:graphic>
          <a:graphicData uri="http://schemas.openxmlformats.org/presentationml/2006/ole">
            <p:oleObj spid="_x0000_s16400" name="Εικόνα" r:id="rId3" imgW="0" imgH="0" progId="StaticMetafile">
              <p:embed/>
            </p:oleObj>
          </a:graphicData>
        </a:graphic>
      </p:graphicFrame>
    </p:spTree>
    <p:extLst>
      <p:ext uri="{BB962C8B-B14F-4D97-AF65-F5344CB8AC3E}">
        <p14:creationId xmlns="" xmlns:p14="http://schemas.microsoft.com/office/powerpoint/2010/main" val="4131793375"/>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ΠρΩτεΣ</a:t>
            </a:r>
            <a:r>
              <a:rPr lang="el-GR" dirty="0" smtClean="0"/>
              <a:t> </a:t>
            </a:r>
            <a:r>
              <a:rPr lang="el-GR" dirty="0" err="1" smtClean="0"/>
              <a:t>βοΗθειεΣ</a:t>
            </a:r>
            <a:r>
              <a:rPr lang="el-GR" dirty="0" smtClean="0"/>
              <a:t> </a:t>
            </a:r>
            <a:endParaRPr lang="el-GR" dirty="0"/>
          </a:p>
        </p:txBody>
      </p:sp>
      <p:sp>
        <p:nvSpPr>
          <p:cNvPr id="3" name="2 - Θέση περιεχομένου"/>
          <p:cNvSpPr>
            <a:spLocks noGrp="1"/>
          </p:cNvSpPr>
          <p:nvPr>
            <p:ph idx="1"/>
          </p:nvPr>
        </p:nvSpPr>
        <p:spPr/>
        <p:txBody>
          <a:bodyPr/>
          <a:lstStyle/>
          <a:p>
            <a:pPr lvl="0"/>
            <a:r>
              <a:rPr lang="el-GR" sz="2400" dirty="0" smtClean="0"/>
              <a:t>Στη περίπτωση αυτή ξεπλένουμε 2-3 φορές το στόμα μας με νερό και ασκούμε πίεση δαγκώνοντας μία αποστειρωμένη γάζα για 15’. </a:t>
            </a:r>
          </a:p>
          <a:p>
            <a:pPr lvl="0"/>
            <a:r>
              <a:rPr lang="el-GR" sz="2400" dirty="0" smtClean="0"/>
              <a:t>Κάνουμε αλλαγές για άλλες δύο φορές. </a:t>
            </a:r>
          </a:p>
          <a:p>
            <a:endParaRPr lang="el-GR" dirty="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40158"/>
            <a:ext cx="10131425" cy="1030309"/>
          </a:xfrm>
        </p:spPr>
        <p:txBody>
          <a:bodyPr>
            <a:normAutofit fontScale="90000"/>
          </a:bodyPr>
          <a:lstStyle/>
          <a:p>
            <a:pPr algn="ctr"/>
            <a:r>
              <a:rPr lang="el-GR" dirty="0" smtClean="0"/>
              <a:t>ΑντιμετΩπιση τραυμΑτων </a:t>
            </a:r>
            <a:r>
              <a:rPr lang="el-GR" dirty="0"/>
              <a:t>στην </a:t>
            </a:r>
            <a:r>
              <a:rPr lang="el-GR" dirty="0" err="1" smtClean="0"/>
              <a:t>περιοχΗ</a:t>
            </a:r>
            <a:r>
              <a:rPr lang="el-GR" dirty="0" smtClean="0"/>
              <a:t> </a:t>
            </a:r>
            <a:r>
              <a:rPr lang="el-GR" dirty="0" err="1" smtClean="0"/>
              <a:t>τηΣ</a:t>
            </a:r>
            <a:r>
              <a:rPr lang="el-GR" dirty="0" smtClean="0"/>
              <a:t> </a:t>
            </a:r>
            <a:r>
              <a:rPr lang="el-GR" dirty="0" err="1" smtClean="0"/>
              <a:t>κοιλιΑΣ</a:t>
            </a:r>
            <a:r>
              <a:rPr lang="el-GR" dirty="0" smtClean="0"/>
              <a:t>:</a:t>
            </a:r>
            <a:r>
              <a:rPr lang="el-GR" dirty="0"/>
              <a:t/>
            </a:r>
            <a:br>
              <a:rPr lang="el-GR" dirty="0"/>
            </a:br>
            <a:r>
              <a:rPr lang="el-GR" dirty="0"/>
              <a:t> </a:t>
            </a:r>
            <a:br>
              <a:rPr lang="el-GR" dirty="0"/>
            </a:br>
            <a:endParaRPr lang="el-GR" dirty="0"/>
          </a:p>
        </p:txBody>
      </p:sp>
      <p:sp>
        <p:nvSpPr>
          <p:cNvPr id="3" name="Content Placeholder 2"/>
          <p:cNvSpPr>
            <a:spLocks noGrp="1"/>
          </p:cNvSpPr>
          <p:nvPr>
            <p:ph idx="1"/>
          </p:nvPr>
        </p:nvSpPr>
        <p:spPr>
          <a:xfrm>
            <a:off x="685801" y="1476103"/>
            <a:ext cx="6472645" cy="5212080"/>
          </a:xfrm>
        </p:spPr>
        <p:txBody>
          <a:bodyPr>
            <a:normAutofit/>
          </a:bodyPr>
          <a:lstStyle/>
          <a:p>
            <a:pPr marL="0" indent="0">
              <a:buNone/>
            </a:pPr>
            <a:r>
              <a:rPr lang="el-GR" sz="2800" dirty="0"/>
              <a:t>Τραύμα στην κοιλιά είναι πιθανό να προκύψει μετά από ένα τροχαίο ή από χτύπημα πάνω σε κάποιο αιχμηρό αντικείμενο. Στην περίπτωση τραύματος στην κοιλιά ενεργούμε ως εξης: </a:t>
            </a:r>
          </a:p>
          <a:p>
            <a:r>
              <a:rPr lang="el-GR" sz="2400" dirty="0" smtClean="0"/>
              <a:t>Καλούμε </a:t>
            </a:r>
            <a:r>
              <a:rPr lang="el-GR" sz="2400" dirty="0"/>
              <a:t>ασθενοφόρο. </a:t>
            </a:r>
          </a:p>
          <a:p>
            <a:r>
              <a:rPr lang="el-GR" sz="2400" dirty="0" smtClean="0"/>
              <a:t> </a:t>
            </a:r>
            <a:r>
              <a:rPr lang="el-GR" sz="2400" dirty="0"/>
              <a:t>Βάζουμε το άτομο να ξαπλώσει με τα πόδια του λυγισμένα. </a:t>
            </a:r>
          </a:p>
          <a:p>
            <a:r>
              <a:rPr lang="el-GR" sz="2400" dirty="0"/>
              <a:t> </a:t>
            </a:r>
            <a:r>
              <a:rPr lang="el-GR" sz="2400" dirty="0" smtClean="0"/>
              <a:t> </a:t>
            </a:r>
            <a:r>
              <a:rPr lang="el-GR" sz="2400" dirty="0"/>
              <a:t>Κάτω από τα γόνατά του, τοποθετούμε μαξιλάρια για να χαλαρώσουμε τους μυς της περιοχής. </a:t>
            </a:r>
          </a:p>
          <a:p>
            <a:endParaRPr lang="el-GR" sz="2400" dirty="0"/>
          </a:p>
        </p:txBody>
      </p:sp>
      <p:pic>
        <p:nvPicPr>
          <p:cNvPr id="52228" name="Picture 4" descr="Αποτέλεσμα εικόνας για ΤΡΑΥΜΑ ΚΟΙΛΙΑ"/>
          <p:cNvPicPr>
            <a:picLocks noChangeAspect="1" noChangeArrowheads="1"/>
          </p:cNvPicPr>
          <p:nvPr/>
        </p:nvPicPr>
        <p:blipFill>
          <a:blip r:embed="rId2"/>
          <a:srcRect/>
          <a:stretch>
            <a:fillRect/>
          </a:stretch>
        </p:blipFill>
        <p:spPr bwMode="auto">
          <a:xfrm>
            <a:off x="7053944" y="1463040"/>
            <a:ext cx="4620624" cy="4558937"/>
          </a:xfrm>
          <a:prstGeom prst="rect">
            <a:avLst/>
          </a:prstGeom>
          <a:noFill/>
        </p:spPr>
      </p:pic>
    </p:spTree>
    <p:extLst>
      <p:ext uri="{BB962C8B-B14F-4D97-AF65-F5344CB8AC3E}">
        <p14:creationId xmlns="" xmlns:p14="http://schemas.microsoft.com/office/powerpoint/2010/main" val="3565973582"/>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685801" y="391887"/>
            <a:ext cx="6198325" cy="6137702"/>
          </a:xfrm>
        </p:spPr>
        <p:txBody>
          <a:bodyPr/>
          <a:lstStyle/>
          <a:p>
            <a:r>
              <a:rPr lang="el-GR" sz="2400" dirty="0" smtClean="0"/>
              <a:t> </a:t>
            </a:r>
            <a:r>
              <a:rPr lang="el-GR" sz="2800" dirty="0" smtClean="0"/>
              <a:t>Φροντίζουμε </a:t>
            </a:r>
            <a:r>
              <a:rPr lang="el-GR" sz="2800" dirty="0"/>
              <a:t>το εξωτερικό τραύμα, αν υπάρχει, και το σκεπάζουμε με αποστειρωμένη γάζα ή κάτι καθαρό. </a:t>
            </a:r>
          </a:p>
          <a:p>
            <a:r>
              <a:rPr lang="el-GR" sz="2800" dirty="0" smtClean="0"/>
              <a:t> </a:t>
            </a:r>
            <a:r>
              <a:rPr lang="el-GR" sz="2800" dirty="0"/>
              <a:t>Σκεπάζουμε το άτομο για να μην κρυώνει. </a:t>
            </a:r>
          </a:p>
          <a:p>
            <a:r>
              <a:rPr lang="el-GR" sz="2800" dirty="0" smtClean="0"/>
              <a:t> </a:t>
            </a:r>
            <a:r>
              <a:rPr lang="el-GR" sz="2800" dirty="0"/>
              <a:t>Αν το άτομο θελήσει να βήξει ή να κάνει εμετό, κρατάμε σταθερά το τραύμα.</a:t>
            </a:r>
          </a:p>
          <a:p>
            <a:r>
              <a:rPr lang="el-GR" sz="2800" dirty="0"/>
              <a:t> </a:t>
            </a:r>
            <a:r>
              <a:rPr lang="el-GR" sz="2800" dirty="0" smtClean="0"/>
              <a:t> </a:t>
            </a:r>
            <a:r>
              <a:rPr lang="el-GR" sz="2800" dirty="0"/>
              <a:t>Στην περίπτωση που το άτομο χάσει τις αισθήσεις του, πρέπει να είμαστε έτοιμοι για αναζωογόνηση.</a:t>
            </a:r>
          </a:p>
          <a:p>
            <a:endParaRPr lang="el-GR" dirty="0"/>
          </a:p>
        </p:txBody>
      </p:sp>
      <p:pic>
        <p:nvPicPr>
          <p:cNvPr id="51202" name="Picture 2" descr="Αποτέλεσμα εικόνας για ΤΡΑΥΜΑ ΚΟΙΛΙΑ"/>
          <p:cNvPicPr>
            <a:picLocks noChangeAspect="1" noChangeArrowheads="1"/>
          </p:cNvPicPr>
          <p:nvPr/>
        </p:nvPicPr>
        <p:blipFill>
          <a:blip r:embed="rId2"/>
          <a:srcRect/>
          <a:stretch>
            <a:fillRect/>
          </a:stretch>
        </p:blipFill>
        <p:spPr bwMode="auto">
          <a:xfrm>
            <a:off x="7276011" y="783772"/>
            <a:ext cx="3975916" cy="5133702"/>
          </a:xfrm>
          <a:prstGeom prst="rect">
            <a:avLst/>
          </a:prstGeom>
          <a:noFill/>
        </p:spPr>
      </p:pic>
    </p:spTree>
    <p:extLst>
      <p:ext uri="{BB962C8B-B14F-4D97-AF65-F5344CB8AC3E}">
        <p14:creationId xmlns="" xmlns:p14="http://schemas.microsoft.com/office/powerpoint/2010/main" val="2230318358"/>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err="1" smtClean="0"/>
              <a:t>ΘλΑση</a:t>
            </a:r>
            <a:r>
              <a:rPr lang="el-GR" dirty="0" smtClean="0"/>
              <a:t/>
            </a:r>
            <a:br>
              <a:rPr lang="el-GR" dirty="0" smtClean="0"/>
            </a:br>
            <a:endParaRPr lang="el-GR" dirty="0"/>
          </a:p>
        </p:txBody>
      </p:sp>
      <p:sp>
        <p:nvSpPr>
          <p:cNvPr id="3" name="2 - Θέση περιεχομένου"/>
          <p:cNvSpPr>
            <a:spLocks noGrp="1"/>
          </p:cNvSpPr>
          <p:nvPr>
            <p:ph idx="1"/>
          </p:nvPr>
        </p:nvSpPr>
        <p:spPr>
          <a:xfrm>
            <a:off x="685801" y="1280160"/>
            <a:ext cx="9255033" cy="5120639"/>
          </a:xfrm>
        </p:spPr>
        <p:txBody>
          <a:bodyPr>
            <a:normAutofit/>
          </a:bodyPr>
          <a:lstStyle/>
          <a:p>
            <a:r>
              <a:rPr lang="el-GR" sz="2800" dirty="0" smtClean="0"/>
              <a:t>Η μυϊκή θλάση είναι ένα μικρό σχίσιμο (ρήξη) των μυϊκών ινών: μπορεί να πρόκειται για μια ελάχιστη βλάβη, που αφορά ποσοστό μικρότερο του 5% των μυϊκών ινών (</a:t>
            </a:r>
            <a:r>
              <a:rPr lang="el-GR" sz="2800" dirty="0" smtClean="0">
                <a:solidFill>
                  <a:srgbClr val="00B050"/>
                </a:solidFill>
              </a:rPr>
              <a:t>θλάση πρώτου βαθμού</a:t>
            </a:r>
            <a:r>
              <a:rPr lang="el-GR" sz="2800" dirty="0" smtClean="0"/>
              <a:t>), ή για έναν τραυματισμό μεγαλύτερης σοβαρότητας με μερική ρήξη των μυϊκών ινών (</a:t>
            </a:r>
            <a:r>
              <a:rPr lang="el-GR" sz="2800" dirty="0" smtClean="0">
                <a:solidFill>
                  <a:srgbClr val="00B050"/>
                </a:solidFill>
              </a:rPr>
              <a:t>θλάση δευτέρου βαθμού</a:t>
            </a:r>
            <a:r>
              <a:rPr lang="el-GR" sz="2800" dirty="0" smtClean="0"/>
              <a:t>), </a:t>
            </a:r>
          </a:p>
          <a:p>
            <a:r>
              <a:rPr lang="el-GR" sz="2800" dirty="0" smtClean="0"/>
              <a:t>μέχρι και την πλήρη ρήξη του μυ (</a:t>
            </a:r>
            <a:r>
              <a:rPr lang="el-GR" sz="2800" dirty="0" smtClean="0">
                <a:solidFill>
                  <a:srgbClr val="00B050"/>
                </a:solidFill>
              </a:rPr>
              <a:t>θλάση τρίτου βαθμού</a:t>
            </a:r>
            <a:r>
              <a:rPr lang="el-GR" sz="2800" dirty="0" smtClean="0"/>
              <a:t>).</a:t>
            </a:r>
          </a:p>
          <a:p>
            <a:endParaRPr lang="el-GR" dirty="0"/>
          </a:p>
        </p:txBody>
      </p:sp>
      <p:sp>
        <p:nvSpPr>
          <p:cNvPr id="56322" name="AutoShape 2" descr="Αποτέλεσμα εικόνας για ΘΛΑ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6324" name="AutoShape 4" descr="Αποτέλεσμα εικόνας για ΘΛΑ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6326" name="AutoShape 6" descr="Αποτέλεσμα εικόνας για ΘΛΑ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6328" name="AutoShape 8" descr="Αποτέλεσμα εικόνας για ΘΛΑ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6332" name="AutoShape 12" descr="Αποτέλεσμα εικόνας για ΘΛΑ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6334" name="AutoShape 14" descr="Αποτέλεσμα εικόνας για ΘΛΑ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6336" name="AutoShape 16" descr="Αποτέλεσμα εικόνας για ΘΛΑ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313509"/>
            <a:ext cx="10131425" cy="1058092"/>
          </a:xfrm>
        </p:spPr>
        <p:txBody>
          <a:bodyPr>
            <a:normAutofit fontScale="90000"/>
          </a:bodyPr>
          <a:lstStyle/>
          <a:p>
            <a:pPr algn="ctr"/>
            <a:r>
              <a:rPr lang="el-GR" dirty="0" err="1" smtClean="0"/>
              <a:t>ΑιτΙεΣ</a:t>
            </a:r>
            <a:r>
              <a:rPr lang="el-GR" dirty="0" smtClean="0"/>
              <a:t/>
            </a:r>
            <a:br>
              <a:rPr lang="el-GR" dirty="0" smtClean="0"/>
            </a:br>
            <a:endParaRPr lang="el-GR" dirty="0"/>
          </a:p>
        </p:txBody>
      </p:sp>
      <p:sp>
        <p:nvSpPr>
          <p:cNvPr id="3" name="2 - Θέση περιεχομένου"/>
          <p:cNvSpPr>
            <a:spLocks noGrp="1"/>
          </p:cNvSpPr>
          <p:nvPr>
            <p:ph idx="1"/>
          </p:nvPr>
        </p:nvSpPr>
        <p:spPr>
          <a:xfrm>
            <a:off x="685802" y="1071154"/>
            <a:ext cx="5754188" cy="5617029"/>
          </a:xfrm>
        </p:spPr>
        <p:txBody>
          <a:bodyPr>
            <a:normAutofit fontScale="92500" lnSpcReduction="10000"/>
          </a:bodyPr>
          <a:lstStyle/>
          <a:p>
            <a:pPr>
              <a:buNone/>
            </a:pPr>
            <a:r>
              <a:rPr lang="el-GR" sz="2800" dirty="0" smtClean="0"/>
              <a:t>    α) Μειωμένη ελαστικότητα των μυών από παράλειψη των </a:t>
            </a:r>
            <a:r>
              <a:rPr lang="el-GR" sz="2800" dirty="0" err="1" smtClean="0"/>
              <a:t>διατατικών</a:t>
            </a:r>
            <a:r>
              <a:rPr lang="el-GR" sz="2800" dirty="0" smtClean="0"/>
              <a:t> ασκήσεων</a:t>
            </a:r>
            <a:br>
              <a:rPr lang="el-GR" sz="2800" dirty="0" smtClean="0"/>
            </a:br>
            <a:r>
              <a:rPr lang="el-GR" sz="2800" dirty="0" smtClean="0"/>
              <a:t>β) Υπερβολική κόπωση των μυών μετά </a:t>
            </a:r>
            <a:r>
              <a:rPr lang="el-GR" sz="2800" dirty="0" err="1" smtClean="0"/>
              <a:t>απο</a:t>
            </a:r>
            <a:r>
              <a:rPr lang="el-GR" sz="2800" dirty="0" smtClean="0"/>
              <a:t> παρατεταμένη άσκηση</a:t>
            </a:r>
            <a:br>
              <a:rPr lang="el-GR" sz="2800" dirty="0" smtClean="0"/>
            </a:br>
            <a:r>
              <a:rPr lang="el-GR" sz="2800" dirty="0" smtClean="0"/>
              <a:t>γ) Κακός εξοπλισμός (πχ. ακατάλληλα υποδήματα)</a:t>
            </a:r>
            <a:br>
              <a:rPr lang="el-GR" sz="2800" dirty="0" smtClean="0"/>
            </a:br>
            <a:r>
              <a:rPr lang="el-GR" sz="2800" dirty="0" smtClean="0"/>
              <a:t>δ) Άσκηση σε υγρό και ψυχρό περιβάλλον</a:t>
            </a:r>
            <a:br>
              <a:rPr lang="el-GR" sz="2800" dirty="0" smtClean="0"/>
            </a:br>
            <a:r>
              <a:rPr lang="el-GR" sz="2800" dirty="0" smtClean="0"/>
              <a:t>ε) Κακή διατροφή και έλλειψη καλίου, νατρίου ή μαγνησίου στον οργανισμό</a:t>
            </a:r>
            <a:br>
              <a:rPr lang="el-GR" sz="2800" dirty="0" smtClean="0"/>
            </a:br>
            <a:r>
              <a:rPr lang="el-GR" sz="2800" dirty="0" smtClean="0"/>
              <a:t>στ) Κακή τεχνική κατά την εκτέλεση των ασκήσεων, υπερεκτίμηση δυνατοτήτων.</a:t>
            </a:r>
          </a:p>
          <a:p>
            <a:endParaRPr lang="el-GR" sz="2400" dirty="0"/>
          </a:p>
        </p:txBody>
      </p:sp>
      <p:sp>
        <p:nvSpPr>
          <p:cNvPr id="593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9393" name="rectole0000000008"/>
          <p:cNvGraphicFramePr>
            <a:graphicFrameLocks/>
          </p:cNvGraphicFramePr>
          <p:nvPr/>
        </p:nvGraphicFramePr>
        <p:xfrm>
          <a:off x="6479177" y="2207623"/>
          <a:ext cx="5133975" cy="2895600"/>
        </p:xfrm>
        <a:graphic>
          <a:graphicData uri="http://schemas.openxmlformats.org/presentationml/2006/ole">
            <p:oleObj spid="_x0000_s59401" name="Εικόνα" r:id="rId3" imgW="0" imgH="0" progId="StaticMetafile">
              <p:embed/>
            </p:oleObj>
          </a:graphicData>
        </a:graphic>
      </p:graphicFrame>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21378" y="352698"/>
            <a:ext cx="10131425" cy="1843798"/>
          </a:xfrm>
        </p:spPr>
        <p:txBody>
          <a:bodyPr>
            <a:normAutofit fontScale="90000"/>
          </a:bodyPr>
          <a:lstStyle/>
          <a:p>
            <a:r>
              <a:rPr lang="el-GR" dirty="0" smtClean="0"/>
              <a:t>Στην </a:t>
            </a:r>
            <a:r>
              <a:rPr lang="el-GR" dirty="0" err="1" smtClean="0"/>
              <a:t>περΙπτωση</a:t>
            </a:r>
            <a:r>
              <a:rPr lang="el-GR" dirty="0" smtClean="0"/>
              <a:t> των </a:t>
            </a:r>
            <a:r>
              <a:rPr lang="el-GR" dirty="0" err="1" smtClean="0"/>
              <a:t>μυϊκΩν</a:t>
            </a:r>
            <a:r>
              <a:rPr lang="el-GR" dirty="0" smtClean="0"/>
              <a:t> </a:t>
            </a:r>
            <a:r>
              <a:rPr lang="el-GR" dirty="0" err="1" smtClean="0"/>
              <a:t>κακΩσεων</a:t>
            </a:r>
            <a:r>
              <a:rPr lang="el-GR" dirty="0" smtClean="0"/>
              <a:t> </a:t>
            </a:r>
            <a:r>
              <a:rPr lang="el-GR" dirty="0" err="1" smtClean="0"/>
              <a:t>εΙναι</a:t>
            </a:r>
            <a:r>
              <a:rPr lang="el-GR" dirty="0" smtClean="0"/>
              <a:t> </a:t>
            </a:r>
            <a:r>
              <a:rPr lang="el-GR" dirty="0" err="1" smtClean="0"/>
              <a:t>εξαιρετικΑ</a:t>
            </a:r>
            <a:r>
              <a:rPr lang="el-GR" dirty="0" smtClean="0"/>
              <a:t> </a:t>
            </a:r>
            <a:r>
              <a:rPr lang="el-GR" dirty="0" err="1" smtClean="0"/>
              <a:t>σημαντικΟ</a:t>
            </a:r>
            <a:r>
              <a:rPr lang="el-GR" dirty="0" smtClean="0"/>
              <a:t> να </a:t>
            </a:r>
            <a:r>
              <a:rPr lang="el-GR" dirty="0" err="1" smtClean="0"/>
              <a:t>προβεΙ</a:t>
            </a:r>
            <a:r>
              <a:rPr lang="el-GR" dirty="0" smtClean="0"/>
              <a:t> </a:t>
            </a:r>
            <a:r>
              <a:rPr lang="el-GR" dirty="0" err="1" smtClean="0"/>
              <a:t>κανεΙΣ</a:t>
            </a:r>
            <a:r>
              <a:rPr lang="el-GR" dirty="0" smtClean="0"/>
              <a:t> </a:t>
            </a:r>
            <a:r>
              <a:rPr lang="el-GR" dirty="0" err="1" smtClean="0"/>
              <a:t>Αμεσα</a:t>
            </a:r>
            <a:r>
              <a:rPr lang="el-GR" dirty="0" smtClean="0"/>
              <a:t> σε μια </a:t>
            </a:r>
            <a:r>
              <a:rPr lang="el-GR" dirty="0" err="1" smtClean="0"/>
              <a:t>σειρΑ</a:t>
            </a:r>
            <a:r>
              <a:rPr lang="el-GR" dirty="0" smtClean="0"/>
              <a:t> </a:t>
            </a:r>
            <a:r>
              <a:rPr lang="el-GR" dirty="0" err="1" smtClean="0"/>
              <a:t>ενεργειΩν</a:t>
            </a:r>
            <a:r>
              <a:rPr lang="el-GR" dirty="0" smtClean="0"/>
              <a:t> που </a:t>
            </a:r>
            <a:r>
              <a:rPr lang="el-GR" dirty="0" err="1" smtClean="0"/>
              <a:t>συνοψΙζονται</a:t>
            </a:r>
            <a:r>
              <a:rPr lang="el-GR" dirty="0" smtClean="0"/>
              <a:t> στο </a:t>
            </a:r>
            <a:r>
              <a:rPr lang="el-GR" dirty="0" err="1" smtClean="0"/>
              <a:t>ακρωνΥμιο</a:t>
            </a:r>
            <a:r>
              <a:rPr lang="el-GR" dirty="0" smtClean="0"/>
              <a:t> Κ.Α.Π.Α.Ι.</a:t>
            </a:r>
            <a:endParaRPr lang="el-GR" dirty="0"/>
          </a:p>
        </p:txBody>
      </p:sp>
      <p:sp>
        <p:nvSpPr>
          <p:cNvPr id="3" name="2 - Θέση περιεχομένου"/>
          <p:cNvSpPr>
            <a:spLocks noGrp="1"/>
          </p:cNvSpPr>
          <p:nvPr>
            <p:ph idx="1"/>
          </p:nvPr>
        </p:nvSpPr>
        <p:spPr>
          <a:xfrm>
            <a:off x="888274" y="2259873"/>
            <a:ext cx="4911635" cy="4062549"/>
          </a:xfrm>
        </p:spPr>
        <p:txBody>
          <a:bodyPr/>
          <a:lstStyle/>
          <a:p>
            <a:pPr>
              <a:buNone/>
            </a:pPr>
            <a:r>
              <a:rPr lang="el-GR" sz="2400" dirty="0" smtClean="0"/>
              <a:t>    </a:t>
            </a:r>
          </a:p>
          <a:p>
            <a:pPr>
              <a:buNone/>
            </a:pPr>
            <a:r>
              <a:rPr lang="el-GR" sz="2800" dirty="0" smtClean="0"/>
              <a:t>Κρυοθεραπεία </a:t>
            </a:r>
          </a:p>
          <a:p>
            <a:pPr>
              <a:buNone/>
            </a:pPr>
            <a:r>
              <a:rPr lang="el-GR" sz="2800" dirty="0" smtClean="0"/>
              <a:t>Ανάπαυση </a:t>
            </a:r>
          </a:p>
          <a:p>
            <a:pPr>
              <a:buNone/>
            </a:pPr>
            <a:r>
              <a:rPr lang="el-GR" sz="2800" dirty="0" smtClean="0"/>
              <a:t>Πιεστική επίδεση</a:t>
            </a:r>
          </a:p>
          <a:p>
            <a:pPr>
              <a:buNone/>
            </a:pPr>
            <a:r>
              <a:rPr lang="el-GR" sz="2800" dirty="0" smtClean="0"/>
              <a:t> </a:t>
            </a:r>
            <a:r>
              <a:rPr lang="el-GR" sz="2800" dirty="0" err="1" smtClean="0"/>
              <a:t>Ανάρροπη</a:t>
            </a:r>
            <a:r>
              <a:rPr lang="el-GR" sz="2800" dirty="0" smtClean="0"/>
              <a:t> θέση </a:t>
            </a:r>
          </a:p>
          <a:p>
            <a:pPr>
              <a:buNone/>
            </a:pPr>
            <a:r>
              <a:rPr lang="el-GR" sz="2800" dirty="0" smtClean="0"/>
              <a:t>Ιατρική συμβουλή </a:t>
            </a:r>
          </a:p>
          <a:p>
            <a:endParaRPr lang="el-GR" dirty="0"/>
          </a:p>
        </p:txBody>
      </p:sp>
      <p:sp>
        <p:nvSpPr>
          <p:cNvPr id="60418" name="AutoShape 2" descr="Αποτέλεσμα εικόνας για ΘΛΑ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0" name="AutoShape 4" descr="Αποτέλεσμα εικόνας για ΘΛΑ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2" name="AutoShape 6" descr="Αποτέλεσμα εικόνας για ΘΛΑ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4" name="AutoShape 8" descr="Αποτέλεσμα εικόνας για ΘΛΑ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6" name="AutoShape 10" descr="Αποτέλεσμα εικόνας για ΘΛΑ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0428" name="Picture 12" descr="Αποτέλεσμα εικόνας για ΘΛΑΣΕΙΣ ΑΝΤΙΜΕΤΩΠΙΣΗ"/>
          <p:cNvPicPr>
            <a:picLocks noChangeAspect="1" noChangeArrowheads="1"/>
          </p:cNvPicPr>
          <p:nvPr/>
        </p:nvPicPr>
        <p:blipFill>
          <a:blip r:embed="rId3"/>
          <a:srcRect/>
          <a:stretch>
            <a:fillRect/>
          </a:stretch>
        </p:blipFill>
        <p:spPr bwMode="auto">
          <a:xfrm>
            <a:off x="8033657" y="1828800"/>
            <a:ext cx="3187337" cy="2364377"/>
          </a:xfrm>
          <a:prstGeom prst="rect">
            <a:avLst/>
          </a:prstGeom>
          <a:noFill/>
        </p:spPr>
      </p:pic>
      <p:sp>
        <p:nvSpPr>
          <p:cNvPr id="60430"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0429" name="rectole0000000010"/>
          <p:cNvGraphicFramePr>
            <a:graphicFrameLocks/>
          </p:cNvGraphicFramePr>
          <p:nvPr/>
        </p:nvGraphicFramePr>
        <p:xfrm>
          <a:off x="4062549" y="3553097"/>
          <a:ext cx="3448050" cy="2724150"/>
        </p:xfrm>
        <a:graphic>
          <a:graphicData uri="http://schemas.openxmlformats.org/presentationml/2006/ole">
            <p:oleObj spid="_x0000_s60437" name="Εικόνα" r:id="rId4" imgW="0" imgH="0" progId="StaticMetafile">
              <p:embed/>
            </p:oleObj>
          </a:graphicData>
        </a:graphic>
      </p:graphicFrame>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smtClean="0"/>
              <a:t> </a:t>
            </a:r>
            <a:r>
              <a:rPr lang="el-GR" b="1" i="1" dirty="0" err="1" smtClean="0"/>
              <a:t>ΔιαστρΕμματα</a:t>
            </a:r>
            <a:endParaRPr lang="el-GR" dirty="0"/>
          </a:p>
        </p:txBody>
      </p:sp>
      <p:sp>
        <p:nvSpPr>
          <p:cNvPr id="3" name="2 - Θέση περιεχομένου"/>
          <p:cNvSpPr>
            <a:spLocks noGrp="1"/>
          </p:cNvSpPr>
          <p:nvPr>
            <p:ph idx="1"/>
          </p:nvPr>
        </p:nvSpPr>
        <p:spPr>
          <a:xfrm>
            <a:off x="685802" y="1554481"/>
            <a:ext cx="5623558" cy="4807130"/>
          </a:xfrm>
        </p:spPr>
        <p:txBody>
          <a:bodyPr>
            <a:normAutofit/>
          </a:bodyPr>
          <a:lstStyle/>
          <a:p>
            <a:pPr>
              <a:buNone/>
            </a:pPr>
            <a:r>
              <a:rPr lang="el-GR" sz="2800" dirty="0" smtClean="0"/>
              <a:t>     Διάστρεμμα ονομάζεται η  βίαιη διάταση των συνδέσμων και του θυλάκου της άρθρωσης .Οι σύνδεσμοι είναι ανθεκτικές ταινίες από ινώδη ιστό, που συγκρατούν τα οστά μεταξύ τους</a:t>
            </a:r>
            <a:endParaRPr lang="el-GR" sz="2800" dirty="0"/>
          </a:p>
        </p:txBody>
      </p:sp>
      <p:sp>
        <p:nvSpPr>
          <p:cNvPr id="614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1441" name="rectole0000000011"/>
          <p:cNvGraphicFramePr>
            <a:graphicFrameLocks/>
          </p:cNvGraphicFramePr>
          <p:nvPr/>
        </p:nvGraphicFramePr>
        <p:xfrm>
          <a:off x="6688183" y="2011680"/>
          <a:ext cx="3857625" cy="3381375"/>
        </p:xfrm>
        <a:graphic>
          <a:graphicData uri="http://schemas.openxmlformats.org/presentationml/2006/ole">
            <p:oleObj spid="_x0000_s61449" name="Εικόνα" r:id="rId3" imgW="0" imgH="0" progId="StaticMetafile">
              <p:embed/>
            </p:oleObj>
          </a:graphicData>
        </a:graphic>
      </p:graphicFrame>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85802" y="731521"/>
            <a:ext cx="4565468" cy="5059680"/>
          </a:xfrm>
        </p:spPr>
        <p:txBody>
          <a:bodyPr>
            <a:normAutofit/>
          </a:bodyPr>
          <a:lstStyle/>
          <a:p>
            <a:r>
              <a:rPr lang="el-GR" sz="2800" dirty="0" smtClean="0"/>
              <a:t>Το διάστρεμμα διαφέρει από την μυϊκή θλάση, καθώς αναφέρεται σε τραυματισμό των συνδέσμων της άρθρωσης, σε αντίθεση με την θλάση, που αφορά όπως το αναφέρει και η ορολογία, τους μυς</a:t>
            </a:r>
            <a:endParaRPr lang="el-GR" sz="2800" dirty="0"/>
          </a:p>
        </p:txBody>
      </p:sp>
      <p:pic>
        <p:nvPicPr>
          <p:cNvPr id="62466" name="Picture 2" descr="Αποτέλεσμα εικόνας για ΘΛΑΣΕΙΣ ΑΝΤΙΜΕΤΩΠΙΣΗ"/>
          <p:cNvPicPr>
            <a:picLocks noChangeAspect="1" noChangeArrowheads="1"/>
          </p:cNvPicPr>
          <p:nvPr/>
        </p:nvPicPr>
        <p:blipFill>
          <a:blip r:embed="rId2"/>
          <a:srcRect/>
          <a:stretch>
            <a:fillRect/>
          </a:stretch>
        </p:blipFill>
        <p:spPr bwMode="auto">
          <a:xfrm>
            <a:off x="5747657" y="809897"/>
            <a:ext cx="5316583" cy="5029199"/>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Η </a:t>
            </a:r>
            <a:r>
              <a:rPr lang="el-GR" dirty="0" err="1"/>
              <a:t>ε</a:t>
            </a:r>
            <a:r>
              <a:rPr lang="el-GR" dirty="0" err="1" smtClean="0"/>
              <a:t>ρευνα</a:t>
            </a:r>
            <a:r>
              <a:rPr lang="el-GR" dirty="0" smtClean="0"/>
              <a:t> </a:t>
            </a:r>
            <a:r>
              <a:rPr lang="el-GR" dirty="0" err="1" smtClean="0"/>
              <a:t>μαΣ</a:t>
            </a:r>
            <a:endParaRPr lang="el-GR" dirty="0"/>
          </a:p>
        </p:txBody>
      </p:sp>
      <p:sp>
        <p:nvSpPr>
          <p:cNvPr id="3" name="Content Placeholder 2"/>
          <p:cNvSpPr>
            <a:spLocks noGrp="1"/>
          </p:cNvSpPr>
          <p:nvPr>
            <p:ph idx="1"/>
          </p:nvPr>
        </p:nvSpPr>
        <p:spPr>
          <a:xfrm>
            <a:off x="685801" y="2065867"/>
            <a:ext cx="10131425" cy="3649133"/>
          </a:xfrm>
        </p:spPr>
        <p:txBody>
          <a:bodyPr>
            <a:normAutofit/>
          </a:bodyPr>
          <a:lstStyle/>
          <a:p>
            <a:r>
              <a:rPr lang="el-GR" sz="2400" dirty="0"/>
              <a:t>Α</a:t>
            </a:r>
            <a:r>
              <a:rPr lang="el-GR" sz="2400" dirty="0" smtClean="0"/>
              <a:t>σχολείται </a:t>
            </a:r>
            <a:r>
              <a:rPr lang="el-GR" sz="2400" dirty="0"/>
              <a:t>με τις πρώτες βοήθειες, την υγεία, τον εθελοντισμό και την αξία τους. </a:t>
            </a:r>
            <a:endParaRPr lang="el-GR" sz="2400" dirty="0" smtClean="0"/>
          </a:p>
          <a:p>
            <a:r>
              <a:rPr lang="el-GR" sz="2400" dirty="0" smtClean="0"/>
              <a:t>Επισημαίνει την αναγκαιότητα </a:t>
            </a:r>
            <a:r>
              <a:rPr lang="el-GR" sz="2400" dirty="0"/>
              <a:t>παροχής πρώτων βοηθειών </a:t>
            </a:r>
            <a:r>
              <a:rPr lang="el-GR" sz="2400" dirty="0" smtClean="0"/>
              <a:t>και βασικούς λόγους </a:t>
            </a:r>
            <a:r>
              <a:rPr lang="el-GR" sz="2400" dirty="0"/>
              <a:t>εκπαίδευσης για παροχή πρώτων </a:t>
            </a:r>
            <a:r>
              <a:rPr lang="el-GR" sz="2400" dirty="0" smtClean="0"/>
              <a:t>βοηθειών</a:t>
            </a:r>
          </a:p>
          <a:p>
            <a:r>
              <a:rPr lang="el-GR" sz="2400" dirty="0"/>
              <a:t>Α</a:t>
            </a:r>
            <a:r>
              <a:rPr lang="el-GR" sz="2400" dirty="0" smtClean="0"/>
              <a:t>ναλύει </a:t>
            </a:r>
            <a:r>
              <a:rPr lang="el-GR" sz="2400" dirty="0"/>
              <a:t>τους τρόπους αναγνώρισης, εκτίμησης και έγκαιρης αντιμετώπισης ατυχημάτων (ομαδικών και μεμονωμένων) καθώς επίσης και τους τρόπους πρόληψης αυτών</a:t>
            </a:r>
          </a:p>
        </p:txBody>
      </p:sp>
    </p:spTree>
    <p:extLst>
      <p:ext uri="{BB962C8B-B14F-4D97-AF65-F5344CB8AC3E}">
        <p14:creationId xmlns="" xmlns:p14="http://schemas.microsoft.com/office/powerpoint/2010/main" val="366895744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182880"/>
            <a:ext cx="10131425" cy="1280161"/>
          </a:xfrm>
        </p:spPr>
        <p:txBody>
          <a:bodyPr>
            <a:normAutofit/>
          </a:bodyPr>
          <a:lstStyle/>
          <a:p>
            <a:pPr algn="ctr"/>
            <a:r>
              <a:rPr lang="el-GR" dirty="0" err="1" smtClean="0"/>
              <a:t>ΑντιμετΩπιση</a:t>
            </a:r>
            <a:r>
              <a:rPr lang="el-GR" dirty="0" smtClean="0"/>
              <a:t/>
            </a:r>
            <a:br>
              <a:rPr lang="el-GR" dirty="0" smtClean="0"/>
            </a:br>
            <a:endParaRPr lang="el-GR" dirty="0"/>
          </a:p>
        </p:txBody>
      </p:sp>
      <p:sp>
        <p:nvSpPr>
          <p:cNvPr id="3" name="2 - Θέση περιεχομένου"/>
          <p:cNvSpPr>
            <a:spLocks noGrp="1"/>
          </p:cNvSpPr>
          <p:nvPr>
            <p:ph idx="1"/>
          </p:nvPr>
        </p:nvSpPr>
        <p:spPr>
          <a:xfrm>
            <a:off x="685802" y="1332411"/>
            <a:ext cx="5793376" cy="5303520"/>
          </a:xfrm>
        </p:spPr>
        <p:txBody>
          <a:bodyPr>
            <a:normAutofit fontScale="92500" lnSpcReduction="20000"/>
          </a:bodyPr>
          <a:lstStyle/>
          <a:p>
            <a:r>
              <a:rPr lang="el-GR" sz="2600" b="1" dirty="0" smtClean="0"/>
              <a:t>Ακινητοποίηση</a:t>
            </a:r>
            <a:r>
              <a:rPr lang="el-GR" sz="2600" dirty="0" smtClean="0"/>
              <a:t> της περιοχή ώστε να προστατευθεί από μεγαλύτερο τραυματισμό.</a:t>
            </a:r>
          </a:p>
          <a:p>
            <a:r>
              <a:rPr lang="el-GR" sz="2600" b="1" dirty="0" smtClean="0"/>
              <a:t>Ξεκούραση</a:t>
            </a:r>
            <a:r>
              <a:rPr lang="el-GR" sz="2600" dirty="0" smtClean="0"/>
              <a:t>, αποφεύγοντας δραστηριότητες που προκαλούν πόνο, αυξάνουν το οίδημα ή την κακουχία στη περιοχή.</a:t>
            </a:r>
          </a:p>
          <a:p>
            <a:r>
              <a:rPr lang="el-GR" sz="2600" b="1" dirty="0" smtClean="0"/>
              <a:t>Εφαρμογή πάγου</a:t>
            </a:r>
            <a:r>
              <a:rPr lang="el-GR" sz="2600" dirty="0" smtClean="0"/>
              <a:t>, για ελάττωση του πόνου, του οιδήματος, της φλεγμονής αλλά και της μικρό-αιμορραγίας στην τραυματισμένη περιοχή. Πάγος μπορεί να εφαρμοστεί τις πρώτες 48 έως 72 ώρες μετά τον τραυματισμό, για 10 λεπτά περίπου, κάθε τρεις ώρες, όσο ο ασθενής είναι ξύπνιος.</a:t>
            </a:r>
          </a:p>
          <a:p>
            <a:endParaRPr lang="el-GR" dirty="0"/>
          </a:p>
        </p:txBody>
      </p:sp>
      <p:pic>
        <p:nvPicPr>
          <p:cNvPr id="63490" name="Picture 2" descr="Αποτέλεσμα εικόνας για ΘΛΑΣΕΙΣ ΑΝΤΙΜΕΤΩΠΙΣΗ"/>
          <p:cNvPicPr>
            <a:picLocks noChangeAspect="1" noChangeArrowheads="1"/>
          </p:cNvPicPr>
          <p:nvPr/>
        </p:nvPicPr>
        <p:blipFill>
          <a:blip r:embed="rId2"/>
          <a:srcRect/>
          <a:stretch>
            <a:fillRect/>
          </a:stretch>
        </p:blipFill>
        <p:spPr bwMode="auto">
          <a:xfrm>
            <a:off x="7289075" y="1071155"/>
            <a:ext cx="4153988" cy="5133702"/>
          </a:xfrm>
          <a:prstGeom prst="rect">
            <a:avLst/>
          </a:prstGeom>
          <a:noFill/>
        </p:spPr>
      </p:pic>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Στο </a:t>
            </a:r>
            <a:r>
              <a:rPr lang="el-GR" dirty="0" err="1" smtClean="0"/>
              <a:t>διΑστρεμμα</a:t>
            </a:r>
            <a:r>
              <a:rPr lang="el-GR" dirty="0" smtClean="0"/>
              <a:t> 1 ου </a:t>
            </a:r>
            <a:r>
              <a:rPr lang="el-GR" dirty="0" err="1" smtClean="0"/>
              <a:t>βαθμοΥ</a:t>
            </a:r>
            <a:endParaRPr lang="el-GR" dirty="0"/>
          </a:p>
        </p:txBody>
      </p:sp>
      <p:sp>
        <p:nvSpPr>
          <p:cNvPr id="3" name="2 - Θέση περιεχομένου"/>
          <p:cNvSpPr>
            <a:spLocks noGrp="1"/>
          </p:cNvSpPr>
          <p:nvPr>
            <p:ph idx="1"/>
          </p:nvPr>
        </p:nvSpPr>
        <p:spPr>
          <a:xfrm>
            <a:off x="685802" y="1698171"/>
            <a:ext cx="5205548" cy="4093029"/>
          </a:xfrm>
        </p:spPr>
        <p:txBody>
          <a:bodyPr/>
          <a:lstStyle/>
          <a:p>
            <a:pPr>
              <a:buNone/>
            </a:pPr>
            <a:r>
              <a:rPr lang="el-GR" sz="2400" dirty="0" smtClean="0"/>
              <a:t>    Η θεραπεία είναι συντηρητική και περιλαμβάνει ελαστική περίδεση, ψυχρά επιθέματα, </a:t>
            </a:r>
            <a:r>
              <a:rPr lang="el-GR" sz="2400" dirty="0" err="1" smtClean="0"/>
              <a:t>ανάρροπη</a:t>
            </a:r>
            <a:r>
              <a:rPr lang="el-GR" sz="2400" dirty="0" smtClean="0"/>
              <a:t> θέση του μέλους και περιορισμό της κινητικότητας της άρθρωσης ή της φόρτισης του σκέλους, εάν πρόκειται για διάστρεμμα των κάτω άκρων, για 2 ως 3 εβδομάδες.</a:t>
            </a:r>
          </a:p>
          <a:p>
            <a:endParaRPr lang="el-GR" dirty="0"/>
          </a:p>
        </p:txBody>
      </p:sp>
      <p:sp>
        <p:nvSpPr>
          <p:cNvPr id="645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4513" name="rectole0000000015"/>
          <p:cNvGraphicFramePr>
            <a:graphicFrameLocks/>
          </p:cNvGraphicFramePr>
          <p:nvPr/>
        </p:nvGraphicFramePr>
        <p:xfrm>
          <a:off x="7302137" y="1789612"/>
          <a:ext cx="2428875" cy="1828800"/>
        </p:xfrm>
        <a:graphic>
          <a:graphicData uri="http://schemas.openxmlformats.org/presentationml/2006/ole">
            <p:oleObj spid="_x0000_s64530" name="Εικόνα" r:id="rId3" imgW="0" imgH="0" progId="StaticMetafile">
              <p:embed/>
            </p:oleObj>
          </a:graphicData>
        </a:graphic>
      </p:graphicFrame>
      <p:sp>
        <p:nvSpPr>
          <p:cNvPr id="645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4515" name="rectole0000000016"/>
          <p:cNvGraphicFramePr>
            <a:graphicFrameLocks/>
          </p:cNvGraphicFramePr>
          <p:nvPr/>
        </p:nvGraphicFramePr>
        <p:xfrm>
          <a:off x="7158446" y="4140925"/>
          <a:ext cx="2647950" cy="1685925"/>
        </p:xfrm>
        <a:graphic>
          <a:graphicData uri="http://schemas.openxmlformats.org/presentationml/2006/ole">
            <p:oleObj spid="_x0000_s64531" name="Εικόνα" r:id="rId4" imgW="0" imgH="0" progId="StaticMetafile">
              <p:embed/>
            </p:oleObj>
          </a:graphicData>
        </a:graphic>
      </p:graphicFrame>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Στο </a:t>
            </a:r>
            <a:r>
              <a:rPr lang="el-GR" dirty="0" err="1" smtClean="0"/>
              <a:t>διΑστρεμμα</a:t>
            </a:r>
            <a:r>
              <a:rPr lang="el-GR" dirty="0" smtClean="0"/>
              <a:t> 2 ου βαθμού</a:t>
            </a:r>
            <a:endParaRPr lang="el-GR" dirty="0"/>
          </a:p>
        </p:txBody>
      </p:sp>
      <p:sp>
        <p:nvSpPr>
          <p:cNvPr id="3" name="2 - Θέση περιεχομένου"/>
          <p:cNvSpPr>
            <a:spLocks noGrp="1"/>
          </p:cNvSpPr>
          <p:nvPr>
            <p:ph idx="1"/>
          </p:nvPr>
        </p:nvSpPr>
        <p:spPr>
          <a:xfrm>
            <a:off x="685802" y="2142067"/>
            <a:ext cx="5218610" cy="4232607"/>
          </a:xfrm>
        </p:spPr>
        <p:txBody>
          <a:bodyPr>
            <a:normAutofit/>
          </a:bodyPr>
          <a:lstStyle/>
          <a:p>
            <a:pPr>
              <a:buNone/>
            </a:pPr>
            <a:r>
              <a:rPr lang="el-GR" sz="2800" dirty="0" smtClean="0"/>
              <a:t>    Η  θεραπεία είναι συντηρητική και περιλαμβάνει ψυχρά επιθέματα, τοποθέτηση γύψινου νάρθηκα, </a:t>
            </a:r>
            <a:r>
              <a:rPr lang="el-GR" sz="2800" dirty="0" err="1" smtClean="0"/>
              <a:t>ανάρροπη</a:t>
            </a:r>
            <a:r>
              <a:rPr lang="el-GR" sz="2800" dirty="0" smtClean="0"/>
              <a:t> θέση του μέλους και αποφυγή φόρτισης του σκέλους, για 4 ως 6 εβδομάδες.</a:t>
            </a:r>
          </a:p>
          <a:p>
            <a:endParaRPr lang="el-GR" sz="2400" dirty="0"/>
          </a:p>
        </p:txBody>
      </p:sp>
      <p:sp>
        <p:nvSpPr>
          <p:cNvPr id="6553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5537" name="rectole0000000014"/>
          <p:cNvGraphicFramePr>
            <a:graphicFrameLocks/>
          </p:cNvGraphicFramePr>
          <p:nvPr/>
        </p:nvGraphicFramePr>
        <p:xfrm>
          <a:off x="6936377" y="2011680"/>
          <a:ext cx="2971801" cy="2050869"/>
        </p:xfrm>
        <a:graphic>
          <a:graphicData uri="http://schemas.openxmlformats.org/presentationml/2006/ole">
            <p:oleObj spid="_x0000_s65545" name="Εικόνα" r:id="rId3" imgW="0" imgH="0" progId="StaticMetafile">
              <p:embed/>
            </p:oleObj>
          </a:graphicData>
        </a:graphic>
      </p:graphicFrame>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169818"/>
            <a:ext cx="10131425" cy="1162593"/>
          </a:xfrm>
        </p:spPr>
        <p:txBody>
          <a:bodyPr/>
          <a:lstStyle/>
          <a:p>
            <a:pPr algn="ctr"/>
            <a:r>
              <a:rPr lang="el-GR" dirty="0" smtClean="0"/>
              <a:t>Στο </a:t>
            </a:r>
            <a:r>
              <a:rPr lang="el-GR" dirty="0" err="1" smtClean="0"/>
              <a:t>διΑστρεμμα</a:t>
            </a:r>
            <a:r>
              <a:rPr lang="el-GR" dirty="0" smtClean="0"/>
              <a:t> 3 ου </a:t>
            </a:r>
            <a:r>
              <a:rPr lang="el-GR" dirty="0" err="1" smtClean="0"/>
              <a:t>βαθμοΥ</a:t>
            </a:r>
            <a:endParaRPr lang="el-GR" dirty="0"/>
          </a:p>
        </p:txBody>
      </p:sp>
      <p:sp>
        <p:nvSpPr>
          <p:cNvPr id="3" name="2 - Θέση περιεχομένου"/>
          <p:cNvSpPr>
            <a:spLocks noGrp="1"/>
          </p:cNvSpPr>
          <p:nvPr>
            <p:ph idx="1"/>
          </p:nvPr>
        </p:nvSpPr>
        <p:spPr>
          <a:xfrm>
            <a:off x="685801" y="1214846"/>
            <a:ext cx="4278085" cy="5394959"/>
          </a:xfrm>
        </p:spPr>
        <p:txBody>
          <a:bodyPr/>
          <a:lstStyle/>
          <a:p>
            <a:pPr>
              <a:buNone/>
            </a:pPr>
            <a:r>
              <a:rPr lang="el-GR" dirty="0" smtClean="0"/>
              <a:t>     </a:t>
            </a:r>
            <a:r>
              <a:rPr lang="el-GR" sz="2400" dirty="0" smtClean="0"/>
              <a:t>Επιλέγεται συνήθως η χειρουργική θεραπεία, η οποία συνίσταται σε συρραφή των συνδεσμικών και </a:t>
            </a:r>
            <a:r>
              <a:rPr lang="el-GR" sz="2400" dirty="0" err="1" smtClean="0"/>
              <a:t>θυλακικών</a:t>
            </a:r>
            <a:r>
              <a:rPr lang="el-GR" sz="2400" dirty="0" smtClean="0"/>
              <a:t> στοιχείων, που έχουν υποστεί ρήξη</a:t>
            </a:r>
            <a:r>
              <a:rPr lang="el-GR" dirty="0" smtClean="0"/>
              <a:t>.</a:t>
            </a:r>
          </a:p>
          <a:p>
            <a:pPr>
              <a:buNone/>
            </a:pPr>
            <a:r>
              <a:rPr lang="el-GR" sz="2400" dirty="0" smtClean="0"/>
              <a:t>    Μετεγχειρητικά τοποθετείται γύψινος νάρθηκας, για περίπου 2 εβδομάδες και στη συνέχεια λειτουργικός νάρθηκας για 4 ως 6 εβδομάδες</a:t>
            </a:r>
            <a:endParaRPr lang="el-GR" sz="2400" dirty="0"/>
          </a:p>
        </p:txBody>
      </p:sp>
      <p:pic>
        <p:nvPicPr>
          <p:cNvPr id="66562" name="Picture 2" descr="Αποτέλεσμα εικόνας για διαστρεμμα ΑΝΤΙΜΕΤΩΠΙΣΗ"/>
          <p:cNvPicPr>
            <a:picLocks noChangeAspect="1" noChangeArrowheads="1"/>
          </p:cNvPicPr>
          <p:nvPr/>
        </p:nvPicPr>
        <p:blipFill>
          <a:blip r:embed="rId2"/>
          <a:srcRect/>
          <a:stretch>
            <a:fillRect/>
          </a:stretch>
        </p:blipFill>
        <p:spPr bwMode="auto">
          <a:xfrm>
            <a:off x="6374674" y="2400300"/>
            <a:ext cx="3487783" cy="3438797"/>
          </a:xfrm>
          <a:prstGeom prst="rect">
            <a:avLst/>
          </a:prstGeom>
          <a:noFill/>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err="1" smtClean="0"/>
              <a:t>Καταγματα</a:t>
            </a:r>
            <a:r>
              <a:rPr lang="el-GR" dirty="0" smtClean="0"/>
              <a:t/>
            </a:r>
            <a:br>
              <a:rPr lang="el-GR" dirty="0" smtClean="0"/>
            </a:br>
            <a:endParaRPr lang="el-GR" dirty="0"/>
          </a:p>
        </p:txBody>
      </p:sp>
      <p:sp>
        <p:nvSpPr>
          <p:cNvPr id="3" name="2 - Θέση περιεχομένου"/>
          <p:cNvSpPr>
            <a:spLocks noGrp="1"/>
          </p:cNvSpPr>
          <p:nvPr>
            <p:ph idx="1"/>
          </p:nvPr>
        </p:nvSpPr>
        <p:spPr>
          <a:xfrm>
            <a:off x="685801" y="2142067"/>
            <a:ext cx="4683033" cy="3649133"/>
          </a:xfrm>
        </p:spPr>
        <p:txBody>
          <a:bodyPr/>
          <a:lstStyle/>
          <a:p>
            <a:pPr>
              <a:buNone/>
            </a:pPr>
            <a:r>
              <a:rPr lang="el-GR" sz="2800" dirty="0" smtClean="0"/>
              <a:t>Ένα </a:t>
            </a:r>
            <a:r>
              <a:rPr lang="el-GR" sz="2800" b="1" dirty="0" smtClean="0"/>
              <a:t>κάταγμα</a:t>
            </a:r>
            <a:r>
              <a:rPr lang="el-GR" sz="2800" dirty="0" smtClean="0"/>
              <a:t> είναι ένα σπάσιμο του </a:t>
            </a:r>
            <a:r>
              <a:rPr lang="el-GR" sz="2800" dirty="0" smtClean="0">
                <a:hlinkClick r:id="rId2"/>
              </a:rPr>
              <a:t>οστού</a:t>
            </a:r>
            <a:r>
              <a:rPr lang="el-GR" sz="2800" dirty="0" smtClean="0"/>
              <a:t> ή του </a:t>
            </a:r>
            <a:r>
              <a:rPr lang="el-GR" sz="2800" dirty="0" smtClean="0">
                <a:hlinkClick r:id="rId3"/>
              </a:rPr>
              <a:t>χόνδρου</a:t>
            </a:r>
            <a:r>
              <a:rPr lang="el-GR" sz="2800" dirty="0" smtClean="0"/>
              <a:t>. Είναι συνήθως αποτέλεσμα τραύματος.</a:t>
            </a:r>
          </a:p>
          <a:p>
            <a:endParaRPr lang="el-GR" dirty="0"/>
          </a:p>
        </p:txBody>
      </p:sp>
      <p:pic>
        <p:nvPicPr>
          <p:cNvPr id="67586" name="Picture 2" descr="https://encrypted-tbn0.gstatic.com/images?q=tbn:ANd9GcQgLXeoXI6qwDjvduomvWQRbka2J5UfZII5DrIGtH-iAMx5YxCh3YfeP8n4"/>
          <p:cNvPicPr>
            <a:picLocks noChangeAspect="1" noChangeArrowheads="1"/>
          </p:cNvPicPr>
          <p:nvPr/>
        </p:nvPicPr>
        <p:blipFill>
          <a:blip r:embed="rId4"/>
          <a:srcRect/>
          <a:stretch>
            <a:fillRect/>
          </a:stretch>
        </p:blipFill>
        <p:spPr bwMode="auto">
          <a:xfrm>
            <a:off x="5917475" y="2037806"/>
            <a:ext cx="5199017" cy="4245429"/>
          </a:xfrm>
          <a:prstGeom prst="rect">
            <a:avLst/>
          </a:prstGeom>
          <a:noFill/>
        </p:spPr>
      </p:pic>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42555" y="452846"/>
            <a:ext cx="10131425" cy="1456267"/>
          </a:xfrm>
        </p:spPr>
        <p:txBody>
          <a:bodyPr>
            <a:normAutofit fontScale="90000"/>
          </a:bodyPr>
          <a:lstStyle/>
          <a:p>
            <a:pPr algn="ctr"/>
            <a:r>
              <a:rPr lang="el-GR" b="1" dirty="0" err="1" smtClean="0"/>
              <a:t>Γενικα</a:t>
            </a:r>
            <a:r>
              <a:rPr lang="el-GR" b="1" dirty="0" smtClean="0"/>
              <a:t> </a:t>
            </a:r>
            <a:r>
              <a:rPr lang="el-GR" b="1" dirty="0" err="1" smtClean="0"/>
              <a:t>συμπτωματα</a:t>
            </a:r>
            <a:r>
              <a:rPr lang="el-GR" b="1" dirty="0" smtClean="0"/>
              <a:t> και </a:t>
            </a:r>
            <a:r>
              <a:rPr lang="el-GR" b="1" dirty="0" err="1" smtClean="0"/>
              <a:t>σημεια</a:t>
            </a:r>
            <a:r>
              <a:rPr lang="el-GR" b="1" dirty="0" smtClean="0"/>
              <a:t> των </a:t>
            </a:r>
            <a:r>
              <a:rPr lang="el-GR" b="1" dirty="0" err="1" smtClean="0"/>
              <a:t>καταγματων</a:t>
            </a:r>
            <a:r>
              <a:rPr lang="el-GR" dirty="0" smtClean="0"/>
              <a:t/>
            </a:r>
            <a:br>
              <a:rPr lang="el-GR" dirty="0" smtClean="0"/>
            </a:br>
            <a:endParaRPr lang="el-GR" dirty="0"/>
          </a:p>
        </p:txBody>
      </p:sp>
      <p:sp>
        <p:nvSpPr>
          <p:cNvPr id="3" name="2 - Θέση περιεχομένου"/>
          <p:cNvSpPr>
            <a:spLocks noGrp="1"/>
          </p:cNvSpPr>
          <p:nvPr>
            <p:ph idx="1"/>
          </p:nvPr>
        </p:nvSpPr>
        <p:spPr>
          <a:xfrm>
            <a:off x="685802" y="1293223"/>
            <a:ext cx="8667204" cy="5238206"/>
          </a:xfrm>
        </p:spPr>
        <p:txBody>
          <a:bodyPr>
            <a:noAutofit/>
          </a:bodyPr>
          <a:lstStyle/>
          <a:p>
            <a:pPr lvl="0"/>
            <a:r>
              <a:rPr lang="el-GR" sz="2400" dirty="0" smtClean="0"/>
              <a:t>Πόνος στην περιοχή της κάκωσης</a:t>
            </a:r>
          </a:p>
          <a:p>
            <a:pPr lvl="0"/>
            <a:r>
              <a:rPr lang="el-GR" sz="2400" dirty="0" smtClean="0"/>
              <a:t>Δυσχέρεια χρησιμοποίησης του μέλους </a:t>
            </a:r>
          </a:p>
          <a:p>
            <a:pPr lvl="0"/>
            <a:r>
              <a:rPr lang="el-GR" sz="2400" dirty="0" smtClean="0"/>
              <a:t>Παραμόρφωση στη θέση του κατάγματος, λόγω της μετατόπισης των τμημάτων του οστού</a:t>
            </a:r>
          </a:p>
          <a:p>
            <a:pPr lvl="0"/>
            <a:r>
              <a:rPr lang="el-GR" sz="2400" dirty="0" smtClean="0"/>
              <a:t>Οίδημα</a:t>
            </a:r>
          </a:p>
          <a:p>
            <a:pPr lvl="0"/>
            <a:r>
              <a:rPr lang="el-GR" sz="2400" dirty="0" smtClean="0"/>
              <a:t>Εκχυμώσεις</a:t>
            </a:r>
          </a:p>
          <a:p>
            <a:pPr lvl="0"/>
            <a:r>
              <a:rPr lang="el-GR" sz="2400" dirty="0" smtClean="0"/>
              <a:t>Μεγάλη ευαισθησία της περιοχής</a:t>
            </a:r>
          </a:p>
          <a:p>
            <a:pPr lvl="0"/>
            <a:r>
              <a:rPr lang="el-GR" sz="2400" dirty="0" smtClean="0"/>
              <a:t>Παρά φύση κινήσεις, δηλαδή κινήσεις που δεν γίνονται στο ακέραιο οστό αλλά μόνο μεταξύ των σπασμένων τμημάτων του.</a:t>
            </a:r>
          </a:p>
          <a:p>
            <a:r>
              <a:rPr lang="el-GR" sz="2400" dirty="0" err="1" smtClean="0"/>
              <a:t>Κριγμός</a:t>
            </a:r>
            <a:r>
              <a:rPr lang="el-GR" sz="2400" dirty="0" smtClean="0"/>
              <a:t> που ακούγεται κατά την εκτέλεση των παρά φύση κινήσεων</a:t>
            </a:r>
            <a:endParaRPr lang="el-GR" sz="2400" dirty="0"/>
          </a:p>
        </p:txBody>
      </p:sp>
      <p:sp>
        <p:nvSpPr>
          <p:cNvPr id="68610" name="AutoShape 2" descr="Αποτέλεσμα εικόνας για καταγ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8612" name="AutoShape 4" descr="Αποτέλεσμα εικόνας για καταγ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8614" name="AutoShape 6" descr="Αποτέλεσμα εικόνας για καταγ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0"/>
            <a:ext cx="10131425" cy="1410789"/>
          </a:xfrm>
        </p:spPr>
        <p:txBody>
          <a:bodyPr/>
          <a:lstStyle/>
          <a:p>
            <a:pPr algn="ctr"/>
            <a:r>
              <a:rPr lang="el-GR" b="1" dirty="0" err="1" smtClean="0"/>
              <a:t>Γενικη</a:t>
            </a:r>
            <a:r>
              <a:rPr lang="el-GR" b="1" dirty="0" smtClean="0"/>
              <a:t> </a:t>
            </a:r>
            <a:r>
              <a:rPr lang="el-GR" b="1" dirty="0" err="1" smtClean="0"/>
              <a:t>Αντιμετωπιση</a:t>
            </a:r>
            <a:endParaRPr lang="el-GR" dirty="0"/>
          </a:p>
        </p:txBody>
      </p:sp>
      <p:sp>
        <p:nvSpPr>
          <p:cNvPr id="3" name="2 - Θέση περιεχομένου"/>
          <p:cNvSpPr>
            <a:spLocks noGrp="1"/>
          </p:cNvSpPr>
          <p:nvPr>
            <p:ph idx="1"/>
          </p:nvPr>
        </p:nvSpPr>
        <p:spPr>
          <a:xfrm>
            <a:off x="685802" y="1005840"/>
            <a:ext cx="6799216" cy="5577839"/>
          </a:xfrm>
        </p:spPr>
        <p:txBody>
          <a:bodyPr>
            <a:normAutofit/>
          </a:bodyPr>
          <a:lstStyle/>
          <a:p>
            <a:pPr lvl="0"/>
            <a:r>
              <a:rPr lang="el-GR" sz="2600" dirty="0" smtClean="0"/>
              <a:t>Μην μετακινείτε τον πάσχοντα παρά μόνο αν είναι απόλυτη ανάγκη και τοποθετήστε τον σε μια θέση στην οποία αισθάνεται άνετα. </a:t>
            </a:r>
          </a:p>
          <a:p>
            <a:pPr lvl="0"/>
            <a:r>
              <a:rPr lang="el-GR" sz="2600" dirty="0" smtClean="0"/>
              <a:t>Αν υπάρχει απώλεια των αισθήσεων ή δυσκολία στην αναπνοή ή αιμορραγία ασχοληθείτε πρώτα με αυτό και αντιμετωπίστε το κάταγμα αργότερα. </a:t>
            </a:r>
          </a:p>
          <a:p>
            <a:pPr lvl="0"/>
            <a:r>
              <a:rPr lang="el-GR" sz="2600" dirty="0" smtClean="0"/>
              <a:t>Αντιμετωπίστε το κάταγμα στην θέση που βρήκατε τον πάσχοντα. </a:t>
            </a:r>
          </a:p>
          <a:p>
            <a:endParaRPr lang="el-GR" dirty="0"/>
          </a:p>
        </p:txBody>
      </p:sp>
      <p:sp>
        <p:nvSpPr>
          <p:cNvPr id="69634" name="AutoShape 2" descr="Αποτέλεσμα εικόνας για καταγμα πρωτες βοηθει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9636" name="AutoShape 4" descr="Αποτέλεσμα εικόνας για καταγμα πρωτες βοηθει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9640" name="Picture 8" descr="http://image.slidesharecdn.com/random-141105034722-conversion-gate01/95/-18-638.jpg?cb=1418694021"/>
          <p:cNvPicPr>
            <a:picLocks noChangeAspect="1" noChangeArrowheads="1"/>
          </p:cNvPicPr>
          <p:nvPr/>
        </p:nvPicPr>
        <p:blipFill>
          <a:blip r:embed="rId2"/>
          <a:srcRect/>
          <a:stretch>
            <a:fillRect/>
          </a:stretch>
        </p:blipFill>
        <p:spPr bwMode="auto">
          <a:xfrm>
            <a:off x="7341326" y="1523863"/>
            <a:ext cx="4497976" cy="4562476"/>
          </a:xfrm>
          <a:prstGeom prst="rect">
            <a:avLst/>
          </a:prstGeom>
          <a:noFill/>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0"/>
            <a:ext cx="10131425" cy="1110343"/>
          </a:xfrm>
        </p:spPr>
        <p:txBody>
          <a:bodyPr/>
          <a:lstStyle/>
          <a:p>
            <a:pPr algn="ctr"/>
            <a:r>
              <a:rPr lang="el-GR" b="1" dirty="0" err="1" smtClean="0"/>
              <a:t>Γενικη</a:t>
            </a:r>
            <a:r>
              <a:rPr lang="el-GR" b="1" dirty="0" smtClean="0"/>
              <a:t> </a:t>
            </a:r>
            <a:r>
              <a:rPr lang="el-GR" b="1" dirty="0" err="1" smtClean="0"/>
              <a:t>Αντιμετωπιση</a:t>
            </a:r>
            <a:endParaRPr lang="el-GR" dirty="0"/>
          </a:p>
        </p:txBody>
      </p:sp>
      <p:sp>
        <p:nvSpPr>
          <p:cNvPr id="3" name="2 - Θέση περιεχομένου"/>
          <p:cNvSpPr>
            <a:spLocks noGrp="1"/>
          </p:cNvSpPr>
          <p:nvPr>
            <p:ph idx="1"/>
          </p:nvPr>
        </p:nvSpPr>
        <p:spPr>
          <a:xfrm>
            <a:off x="685801" y="888274"/>
            <a:ext cx="8262255" cy="5656217"/>
          </a:xfrm>
        </p:spPr>
        <p:txBody>
          <a:bodyPr>
            <a:normAutofit/>
          </a:bodyPr>
          <a:lstStyle/>
          <a:p>
            <a:pPr lvl="0"/>
            <a:r>
              <a:rPr lang="el-GR" sz="2400" dirty="0" smtClean="0"/>
              <a:t>Ειδοποιήστε  όσο πιο γρήγορα γίνεται το ασθενοφόρο και αν νομίζετε ότι θα έρθει σύντομα κρατήστε μόνο το τραυματισμένο μέλος με το χέρι σας ώστε να παραμείνει ακίνητο. </a:t>
            </a:r>
          </a:p>
          <a:p>
            <a:pPr lvl="0"/>
            <a:r>
              <a:rPr lang="el-GR" sz="2400" dirty="0" smtClean="0"/>
              <a:t>Σε περίπτωση που χρειαστεί επιδέσμους, φροντίστε να είναι σταθεροί αλλά όχι σφιχτοί ώστε να μην δυσκολέψουν την κυκλοφορία ή να προκαλέσουν πόνο. </a:t>
            </a:r>
          </a:p>
          <a:p>
            <a:pPr lvl="0"/>
            <a:r>
              <a:rPr lang="el-GR" sz="2400" dirty="0" smtClean="0"/>
              <a:t>Η ακινητοποίηση μπορεί να γίνει με πρόχειρα μέσα π.χ. ξύλα ή ρούχα. </a:t>
            </a:r>
          </a:p>
          <a:p>
            <a:endParaRPr lang="el-GR" dirty="0"/>
          </a:p>
        </p:txBody>
      </p:sp>
      <p:sp>
        <p:nvSpPr>
          <p:cNvPr id="70658" name="AutoShape 2" descr="Αποτέλεσμα εικόνας για καταγμα πρωτες βοηθει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0660" name="AutoShape 4" descr="Αποτέλεσμα εικόνας για καταγμα πρωτες βοηθει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0662" name="AutoShape 6" descr="Αποτέλεσμα εικόνας για καταγμα πρωτες βοηθει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0664" name="AutoShape 8" descr="Αποτέλεσμα εικόνας για καταγμα πρωτες βοηθει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0666" name="AutoShape 10" descr="Αποτέλεσμα εικόνας για καταγμα πρωτες βοηθει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0668" name="AutoShape 12" descr="Αποτέλεσμα εικόνας για καταγμα πρωτες βοηθει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0670" name="AutoShape 14" descr="Αποτέλεσμα εικόνας για καταγμα πρωτες βοηθει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0672" name="AutoShape 16" descr="Αποτέλεσμα εικόνας για καταγμα πρωτες βοηθει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err="1" smtClean="0"/>
              <a:t>Εξαρθρωση</a:t>
            </a:r>
            <a:endParaRPr lang="el-GR" dirty="0"/>
          </a:p>
        </p:txBody>
      </p:sp>
      <p:sp>
        <p:nvSpPr>
          <p:cNvPr id="3" name="2 - Θέση περιεχομένου"/>
          <p:cNvSpPr>
            <a:spLocks noGrp="1"/>
          </p:cNvSpPr>
          <p:nvPr>
            <p:ph idx="1"/>
          </p:nvPr>
        </p:nvSpPr>
        <p:spPr>
          <a:xfrm>
            <a:off x="685802" y="1463041"/>
            <a:ext cx="4996542" cy="4898570"/>
          </a:xfrm>
        </p:spPr>
        <p:txBody>
          <a:bodyPr>
            <a:normAutofit/>
          </a:bodyPr>
          <a:lstStyle/>
          <a:p>
            <a:r>
              <a:rPr lang="el-GR" sz="2400" dirty="0" smtClean="0"/>
              <a:t>Η </a:t>
            </a:r>
            <a:r>
              <a:rPr lang="el-GR" sz="2400" b="1" dirty="0" smtClean="0"/>
              <a:t>εξάρθρωση</a:t>
            </a:r>
            <a:r>
              <a:rPr lang="el-GR" sz="2400" dirty="0" smtClean="0"/>
              <a:t> είναι μια σοβαρή κάκωση των </a:t>
            </a:r>
            <a:r>
              <a:rPr lang="el-GR" sz="2400" dirty="0" err="1" smtClean="0">
                <a:hlinkClick r:id="rId2"/>
              </a:rPr>
              <a:t>αρθρώσεων</a:t>
            </a:r>
            <a:r>
              <a:rPr lang="el-GR" sz="2400" dirty="0" err="1" smtClean="0"/>
              <a:t>.Μπορεί</a:t>
            </a:r>
            <a:r>
              <a:rPr lang="el-GR" sz="2400" dirty="0" smtClean="0"/>
              <a:t> να προκληθεί από ένα σοβαρό ατύχημα και ως συνέπεια έχει την απομάκρυνση των </a:t>
            </a:r>
            <a:r>
              <a:rPr lang="el-GR" sz="2400" dirty="0" smtClean="0">
                <a:hlinkClick r:id="rId3"/>
              </a:rPr>
              <a:t>αρθρικών επιφανειών</a:t>
            </a:r>
            <a:r>
              <a:rPr lang="el-GR" sz="2400" dirty="0" smtClean="0"/>
              <a:t> από τα </a:t>
            </a:r>
            <a:r>
              <a:rPr lang="el-GR" sz="2400" dirty="0" smtClean="0">
                <a:hlinkClick r:id="rId4"/>
              </a:rPr>
              <a:t>οστά</a:t>
            </a:r>
            <a:r>
              <a:rPr lang="el-GR" sz="2400" dirty="0" smtClean="0"/>
              <a:t>.</a:t>
            </a:r>
          </a:p>
          <a:p>
            <a:endParaRPr lang="el-GR" sz="2400" dirty="0"/>
          </a:p>
        </p:txBody>
      </p:sp>
      <p:sp>
        <p:nvSpPr>
          <p:cNvPr id="71682" name="AutoShape 2" descr="Αποτέλεσμα εικόνας για εξαρθρη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1684" name="AutoShape 4" descr="Αποτέλεσμα εικόνας για εξαρθρη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1686" name="Picture 6" descr="http://orthopaidikos4u.gr/wp-content/uploads/2016/02/shoulder_1_c.jpg"/>
          <p:cNvPicPr>
            <a:picLocks noChangeAspect="1" noChangeArrowheads="1"/>
          </p:cNvPicPr>
          <p:nvPr/>
        </p:nvPicPr>
        <p:blipFill>
          <a:blip r:embed="rId5"/>
          <a:srcRect/>
          <a:stretch>
            <a:fillRect/>
          </a:stretch>
        </p:blipFill>
        <p:spPr bwMode="auto">
          <a:xfrm>
            <a:off x="5916295" y="2362835"/>
            <a:ext cx="5372100" cy="3410948"/>
          </a:xfrm>
          <a:prstGeom prst="rect">
            <a:avLst/>
          </a:prstGeom>
          <a:noFill/>
        </p:spPr>
      </p:pic>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169818"/>
            <a:ext cx="10131425" cy="809896"/>
          </a:xfrm>
        </p:spPr>
        <p:txBody>
          <a:bodyPr/>
          <a:lstStyle/>
          <a:p>
            <a:pPr algn="ctr"/>
            <a:r>
              <a:rPr lang="el-GR" b="1" i="1" dirty="0" smtClean="0"/>
              <a:t>ΓΕΝΙΚΕΣ ΠΡΩΤΕΣ ΒΟΗΘΕΙΕΣ</a:t>
            </a:r>
            <a:endParaRPr lang="el-GR" dirty="0"/>
          </a:p>
        </p:txBody>
      </p:sp>
      <p:sp>
        <p:nvSpPr>
          <p:cNvPr id="3" name="2 - Θέση περιεχομένου"/>
          <p:cNvSpPr>
            <a:spLocks noGrp="1"/>
          </p:cNvSpPr>
          <p:nvPr>
            <p:ph idx="1"/>
          </p:nvPr>
        </p:nvSpPr>
        <p:spPr>
          <a:xfrm>
            <a:off x="685801" y="979715"/>
            <a:ext cx="10430689" cy="3291839"/>
          </a:xfrm>
        </p:spPr>
        <p:txBody>
          <a:bodyPr>
            <a:normAutofit lnSpcReduction="10000"/>
          </a:bodyPr>
          <a:lstStyle/>
          <a:p>
            <a:r>
              <a:rPr lang="el-GR" sz="2400" dirty="0" smtClean="0"/>
              <a:t>1. Καλέστε ασθενοφόρο πριν αποφασίσετε να προσφέρετε τις πρώτες βοήθειες σε κάποιον με πιθανή εξάρθρωση, ιδιαίτερα αν το ατύχημα που προκάλεσε τη βλάβη αποτελεί απειλή για τη ζωή.</a:t>
            </a:r>
          </a:p>
          <a:p>
            <a:r>
              <a:rPr lang="el-GR" sz="2400" dirty="0" smtClean="0"/>
              <a:t> 2. Αν υπήρξε σοβαρός τραυματισμός, ελέγξτε την αναπνοή και την κυκλοφορία του αίματος του τραυματία. Αν είναι απαραίτητο, αρχίστε ασκήσεις αναπνοής, ανάνηψης ή περιορισμού της αιμορραγίας.</a:t>
            </a:r>
          </a:p>
          <a:p>
            <a:r>
              <a:rPr lang="el-GR" sz="2400" dirty="0" smtClean="0"/>
              <a:t> 3. Μην μετακινήσετε τον τραυματία αν πιστεύετε ότι έχει τραυματιστεί στο κεφάλι, την πλάτη ή τα πόδια. Κρατήστε τον ακίνητο και καθησυχάστε τον. </a:t>
            </a:r>
          </a:p>
          <a:p>
            <a:endParaRPr lang="el-GR" dirty="0"/>
          </a:p>
        </p:txBody>
      </p:sp>
      <p:sp>
        <p:nvSpPr>
          <p:cNvPr id="72706" name="AutoShape 2" descr="Αποτέλεσμα εικόνας για εξαρθρη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2708" name="Picture 4" descr="http://orthopaidikos4u.gr/wp-content/uploads/2014/10/shoulder-dislocation-1140x237.jpg"/>
          <p:cNvPicPr>
            <a:picLocks noChangeAspect="1" noChangeArrowheads="1"/>
          </p:cNvPicPr>
          <p:nvPr/>
        </p:nvPicPr>
        <p:blipFill>
          <a:blip r:embed="rId2"/>
          <a:srcRect/>
          <a:stretch>
            <a:fillRect/>
          </a:stretch>
        </p:blipFill>
        <p:spPr bwMode="auto">
          <a:xfrm>
            <a:off x="573586" y="4418375"/>
            <a:ext cx="10858500" cy="2257426"/>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 </a:t>
            </a:r>
            <a:r>
              <a:rPr lang="el-GR" dirty="0"/>
              <a:t>Τα </a:t>
            </a:r>
            <a:r>
              <a:rPr lang="el-GR" dirty="0" smtClean="0"/>
              <a:t>ατυχΗματα μποΡΕΙ </a:t>
            </a:r>
            <a:r>
              <a:rPr lang="el-GR" dirty="0"/>
              <a:t>να </a:t>
            </a:r>
            <a:r>
              <a:rPr lang="el-GR" dirty="0" smtClean="0"/>
              <a:t>αφοροΥν </a:t>
            </a:r>
            <a:endParaRPr lang="el-GR" dirty="0"/>
          </a:p>
        </p:txBody>
      </p:sp>
      <p:sp>
        <p:nvSpPr>
          <p:cNvPr id="3" name="Content Placeholder 2"/>
          <p:cNvSpPr>
            <a:spLocks noGrp="1"/>
          </p:cNvSpPr>
          <p:nvPr>
            <p:ph idx="1"/>
          </p:nvPr>
        </p:nvSpPr>
        <p:spPr>
          <a:xfrm>
            <a:off x="685801" y="1687133"/>
            <a:ext cx="10131425" cy="4104068"/>
          </a:xfrm>
        </p:spPr>
        <p:txBody>
          <a:bodyPr>
            <a:normAutofit/>
          </a:bodyPr>
          <a:lstStyle/>
          <a:p>
            <a:pPr marL="0" indent="0">
              <a:buNone/>
            </a:pPr>
            <a:r>
              <a:rPr lang="el-GR" sz="2400" dirty="0" smtClean="0"/>
              <a:t>Τραύματα			</a:t>
            </a:r>
            <a:r>
              <a:rPr lang="el-GR" sz="2400" dirty="0"/>
              <a:t> </a:t>
            </a:r>
            <a:r>
              <a:rPr lang="el-GR" sz="2400" dirty="0" smtClean="0"/>
              <a:t>Υστερία</a:t>
            </a:r>
          </a:p>
          <a:p>
            <a:pPr marL="0" indent="0">
              <a:buNone/>
            </a:pPr>
            <a:r>
              <a:rPr lang="el-GR" sz="2400" dirty="0" smtClean="0"/>
              <a:t> Θλάσεις 			</a:t>
            </a:r>
            <a:r>
              <a:rPr lang="el-GR" sz="2400" dirty="0"/>
              <a:t> </a:t>
            </a:r>
            <a:r>
              <a:rPr lang="el-GR" sz="2400" dirty="0" smtClean="0"/>
              <a:t>Λιποθυμικές καταστάσεις		</a:t>
            </a:r>
          </a:p>
          <a:p>
            <a:pPr marL="0" indent="0">
              <a:buNone/>
            </a:pPr>
            <a:r>
              <a:rPr lang="el-GR" sz="2400" dirty="0"/>
              <a:t>Δ</a:t>
            </a:r>
            <a:r>
              <a:rPr lang="el-GR" sz="2400" dirty="0" smtClean="0"/>
              <a:t>ιαστρέμματα  	</a:t>
            </a:r>
            <a:r>
              <a:rPr lang="el-GR" sz="2400" dirty="0"/>
              <a:t> </a:t>
            </a:r>
            <a:r>
              <a:rPr lang="el-GR" sz="2400" dirty="0" smtClean="0"/>
              <a:t>Ηλίαση</a:t>
            </a:r>
          </a:p>
          <a:p>
            <a:pPr marL="0" indent="0">
              <a:buNone/>
            </a:pPr>
            <a:r>
              <a:rPr lang="el-GR" sz="2400" dirty="0" smtClean="0"/>
              <a:t> Κατάγματα		</a:t>
            </a:r>
            <a:r>
              <a:rPr lang="el-GR" sz="2400" dirty="0"/>
              <a:t> </a:t>
            </a:r>
            <a:r>
              <a:rPr lang="el-GR" sz="2400" dirty="0" smtClean="0"/>
              <a:t>Θερμοπληξία</a:t>
            </a:r>
          </a:p>
          <a:p>
            <a:pPr marL="0" indent="0">
              <a:buNone/>
            </a:pPr>
            <a:r>
              <a:rPr lang="el-GR" sz="2400" dirty="0" smtClean="0"/>
              <a:t> </a:t>
            </a:r>
            <a:r>
              <a:rPr lang="el-GR" sz="2400" dirty="0" err="1" smtClean="0"/>
              <a:t>Εξαρθρήματα</a:t>
            </a:r>
            <a:r>
              <a:rPr lang="el-GR" sz="2400" dirty="0" smtClean="0"/>
              <a:t>		</a:t>
            </a:r>
            <a:r>
              <a:rPr lang="el-GR" sz="2400" dirty="0"/>
              <a:t> </a:t>
            </a:r>
            <a:r>
              <a:rPr lang="el-GR" sz="2400" dirty="0" smtClean="0"/>
              <a:t>Εγκαύματα</a:t>
            </a:r>
          </a:p>
          <a:p>
            <a:pPr marL="0" indent="0">
              <a:buNone/>
            </a:pPr>
            <a:r>
              <a:rPr lang="el-GR" sz="2400" dirty="0" smtClean="0"/>
              <a:t> Επιληψία 		       Δηλητηριάσεις</a:t>
            </a:r>
          </a:p>
          <a:p>
            <a:pPr marL="0" indent="0">
              <a:buNone/>
            </a:pPr>
            <a:r>
              <a:rPr lang="el-GR" sz="2400" dirty="0" smtClean="0"/>
              <a:t>Διάσειση 			 Τσιμπήματα και</a:t>
            </a:r>
          </a:p>
          <a:p>
            <a:pPr marL="0" indent="0">
              <a:buNone/>
            </a:pPr>
            <a:r>
              <a:rPr lang="el-GR" sz="2400" dirty="0"/>
              <a:t>Κ.Α.Ρ.Π.Α. 	</a:t>
            </a:r>
            <a:r>
              <a:rPr lang="el-GR" sz="2400" dirty="0" smtClean="0"/>
              <a:t>		 Ξένα </a:t>
            </a:r>
            <a:r>
              <a:rPr lang="el-GR" sz="2400" dirty="0"/>
              <a:t>σώματα στον οργανισμό </a:t>
            </a:r>
          </a:p>
        </p:txBody>
      </p:sp>
    </p:spTree>
    <p:extLst>
      <p:ext uri="{BB962C8B-B14F-4D97-AF65-F5344CB8AC3E}">
        <p14:creationId xmlns="" xmlns:p14="http://schemas.microsoft.com/office/powerpoint/2010/main" val="7355446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linds(horizontal)">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85801" y="692331"/>
            <a:ext cx="10131425" cy="5098869"/>
          </a:xfrm>
        </p:spPr>
        <p:txBody>
          <a:bodyPr>
            <a:normAutofit/>
          </a:bodyPr>
          <a:lstStyle/>
          <a:p>
            <a:r>
              <a:rPr lang="el-GR" sz="2400" dirty="0" smtClean="0"/>
              <a:t>4. Χρησιμοποιήστε νάρθηκα στο τραύμα στη θέση που το βρήκατε. Μην μετατοπίζετε την άρθρωση. Ακινητοποιήστε τις περιοχές ψηλότερα και χαμηλότερα από την τραυματισμένη άρθρωση. </a:t>
            </a:r>
          </a:p>
          <a:p>
            <a:r>
              <a:rPr lang="el-GR" sz="2400" dirty="0" smtClean="0"/>
              <a:t>5. Ελέγξτε την κυκλοφορία του αίματος γύρω από το τραύμα, πιέζοντας σταθερά το δέρμα στο σημείο του τραύματος. </a:t>
            </a:r>
          </a:p>
          <a:p>
            <a:r>
              <a:rPr lang="el-GR" sz="2400" dirty="0" smtClean="0"/>
              <a:t>6. Εφαρμόστε </a:t>
            </a:r>
            <a:r>
              <a:rPr lang="el-GR" sz="2400" dirty="0" err="1" smtClean="0"/>
              <a:t>παγοκύστες</a:t>
            </a:r>
            <a:r>
              <a:rPr lang="el-GR" sz="2400" dirty="0" smtClean="0"/>
              <a:t> για την ανακούφιση του πόνου και του πρηξίματος. </a:t>
            </a:r>
          </a:p>
          <a:p>
            <a:r>
              <a:rPr lang="el-GR" sz="2400" dirty="0" smtClean="0"/>
              <a:t>7. Λάβετε μέτρα για να προλάβετε τυχόν σοκ. Εκτός αν υπάρχει τραύμα στο κεφάλι, τον αυχένα ή την πλάτη, ξαπλώστε κάτω τον τραυματία, ανασηκώστε του τα πόδια ώστε να είναι περίπου 30 εκ. ψηλότερα από το κεφάλι και καλύψτε τον με ένα παλτό ή μια κουβέρτα. </a:t>
            </a:r>
          </a:p>
          <a:p>
            <a:endParaRPr lang="el-GR" sz="2400" dirty="0"/>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Τι να ΜΗΝ </a:t>
            </a:r>
            <a:r>
              <a:rPr lang="el-GR" dirty="0" smtClean="0"/>
              <a:t>κΑνετε</a:t>
            </a:r>
            <a:r>
              <a:rPr lang="el-GR" dirty="0"/>
              <a:t/>
            </a:r>
            <a:br>
              <a:rPr lang="el-GR" dirty="0"/>
            </a:br>
            <a:endParaRPr lang="el-GR" dirty="0"/>
          </a:p>
        </p:txBody>
      </p:sp>
      <p:sp>
        <p:nvSpPr>
          <p:cNvPr id="3" name="Content Placeholder 2"/>
          <p:cNvSpPr>
            <a:spLocks noGrp="1"/>
          </p:cNvSpPr>
          <p:nvPr>
            <p:ph idx="1"/>
          </p:nvPr>
        </p:nvSpPr>
        <p:spPr>
          <a:xfrm>
            <a:off x="685802" y="2142067"/>
            <a:ext cx="5882424" cy="3649133"/>
          </a:xfrm>
        </p:spPr>
        <p:txBody>
          <a:bodyPr>
            <a:noAutofit/>
          </a:bodyPr>
          <a:lstStyle/>
          <a:p>
            <a:r>
              <a:rPr lang="el-GR" sz="2400" dirty="0"/>
              <a:t>• ΜΗΝ μετακινείτε τον τραυματία πριν σταθεροποιήσετε το τραύμα. </a:t>
            </a:r>
          </a:p>
          <a:p>
            <a:r>
              <a:rPr lang="el-GR" sz="2400" dirty="0"/>
              <a:t>• ΜΗΝ μετακινείτε άτομο με τραυματισμένο ισχίο, λεκάνη ή μηρό εκτός κι αν απολύτως απαραίτητο. </a:t>
            </a:r>
            <a:endParaRPr lang="el-GR" sz="2400" dirty="0" smtClean="0"/>
          </a:p>
          <a:p>
            <a:r>
              <a:rPr lang="el-GR" sz="2400" dirty="0" smtClean="0"/>
              <a:t>• </a:t>
            </a:r>
            <a:r>
              <a:rPr lang="el-GR" sz="2400" dirty="0"/>
              <a:t>ΜΗΝ αποπειραθείτε να ισιώσετε ένα παραμορφωμένο οστό ή άρθρωση ή να του αλλάξετε θέση. </a:t>
            </a:r>
          </a:p>
          <a:p>
            <a:r>
              <a:rPr lang="el-GR" sz="2400" dirty="0"/>
              <a:t>• ΜΗΝ δοκιμάσετε τη λειτουργικότητα ενός παραμορφωμένου οστού ή άρθρωσης.     </a:t>
            </a:r>
            <a:endParaRPr lang="el-GR" sz="2400" dirty="0" smtClean="0"/>
          </a:p>
          <a:p>
            <a:r>
              <a:rPr lang="el-GR" sz="2400" dirty="0" smtClean="0"/>
              <a:t> </a:t>
            </a:r>
            <a:r>
              <a:rPr lang="el-GR" sz="2400" dirty="0"/>
              <a:t>• ΜΗΝ δώσετε στον τραυματία τίποτα από το στόμα. </a:t>
            </a:r>
          </a:p>
        </p:txBody>
      </p:sp>
      <p:pic>
        <p:nvPicPr>
          <p:cNvPr id="66562" name="Picture 2" descr="Αποτέλεσμα εικόνας για εξαρθρημα ωμου"/>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41712" y="2065867"/>
            <a:ext cx="4881093" cy="35493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3308723"/>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i="1" dirty="0" smtClean="0"/>
              <a:t>ΕπιληψΙα</a:t>
            </a:r>
            <a:endParaRPr lang="el-GR" dirty="0"/>
          </a:p>
        </p:txBody>
      </p:sp>
      <p:sp>
        <p:nvSpPr>
          <p:cNvPr id="3" name="Content Placeholder 2"/>
          <p:cNvSpPr>
            <a:spLocks noGrp="1"/>
          </p:cNvSpPr>
          <p:nvPr>
            <p:ph idx="1"/>
          </p:nvPr>
        </p:nvSpPr>
        <p:spPr>
          <a:xfrm>
            <a:off x="685801" y="1481070"/>
            <a:ext cx="5856667" cy="4893971"/>
          </a:xfrm>
        </p:spPr>
        <p:txBody>
          <a:bodyPr>
            <a:normAutofit lnSpcReduction="10000"/>
          </a:bodyPr>
          <a:lstStyle/>
          <a:p>
            <a:r>
              <a:rPr lang="el-GR" sz="2400" b="1" dirty="0"/>
              <a:t>Επιληψία</a:t>
            </a:r>
            <a:r>
              <a:rPr lang="el-GR" sz="2400" dirty="0"/>
              <a:t> είναι μια ομάδα από διαφορετικές διαταραχές που έχουν ως κοινό σημείο τους επαναλαμβανόμενους παροξυσμούς </a:t>
            </a:r>
            <a:endParaRPr lang="el-GR" sz="2400" dirty="0" smtClean="0"/>
          </a:p>
          <a:p>
            <a:r>
              <a:rPr lang="el-GR" sz="2400" dirty="0"/>
              <a:t>Οι επιληπτικοί παροξυσμοί μπορεί να προκαλούν </a:t>
            </a:r>
            <a:r>
              <a:rPr lang="el-GR" sz="2400" u="sng" dirty="0">
                <a:hlinkClick r:id="rId2"/>
              </a:rPr>
              <a:t>σπασμούς</a:t>
            </a:r>
            <a:r>
              <a:rPr lang="el-GR" sz="2400" dirty="0"/>
              <a:t> </a:t>
            </a:r>
            <a:r>
              <a:rPr lang="el-GR" sz="2400" dirty="0" smtClean="0"/>
              <a:t> </a:t>
            </a:r>
            <a:r>
              <a:rPr lang="el-GR" sz="2400" dirty="0"/>
              <a:t>ή και οπτικές, ακουστικές ή οσφρητικές </a:t>
            </a:r>
            <a:r>
              <a:rPr lang="el-GR" sz="2400" u="sng" dirty="0">
                <a:hlinkClick r:id="rId3"/>
              </a:rPr>
              <a:t>ψευδαισθήσεις</a:t>
            </a:r>
            <a:r>
              <a:rPr lang="el-GR" sz="2400" dirty="0"/>
              <a:t> </a:t>
            </a:r>
            <a:endParaRPr lang="el-GR" sz="2400" dirty="0" smtClean="0"/>
          </a:p>
          <a:p>
            <a:r>
              <a:rPr lang="el-GR" sz="2400" dirty="0"/>
              <a:t>Της επιληπτικής κρίσης ορισμένες φορές προηγούνται διάφορα συμπτώματα όπως μια ενόχληση στο στομάχι, αίσθημα φόβου, ναυτία κλπ τα οποία αποτελούν την επιληπτική αύρα. </a:t>
            </a:r>
            <a:r>
              <a:rPr lang="el-GR" dirty="0"/>
              <a:t/>
            </a:r>
            <a:br>
              <a:rPr lang="el-GR" dirty="0"/>
            </a:br>
            <a:endParaRPr lang="el-GR" dirty="0"/>
          </a:p>
        </p:txBody>
      </p:sp>
      <p:pic>
        <p:nvPicPr>
          <p:cNvPr id="68610" name="Picture 2" descr="https://encrypted-tbn2.gstatic.com/images?q=tbn:ANd9GcRb8Jd9BM6p4VP68Zyjz0nn57Gwcm3N8d4m0RSlyzADgZixfuvJgKGe0H7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542468" y="1648496"/>
            <a:ext cx="5254580" cy="36447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7355316"/>
      </p:ext>
    </p:extLst>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131425" cy="914400"/>
          </a:xfrm>
        </p:spPr>
        <p:txBody>
          <a:bodyPr/>
          <a:lstStyle/>
          <a:p>
            <a:pPr algn="ctr"/>
            <a:r>
              <a:rPr lang="el-GR" dirty="0"/>
              <a:t>ΠρΩτεΣ βοΗθειεΣ </a:t>
            </a:r>
          </a:p>
        </p:txBody>
      </p:sp>
      <p:sp>
        <p:nvSpPr>
          <p:cNvPr id="4" name="Content Placeholder 3"/>
          <p:cNvSpPr>
            <a:spLocks noGrp="1"/>
          </p:cNvSpPr>
          <p:nvPr>
            <p:ph idx="1"/>
          </p:nvPr>
        </p:nvSpPr>
        <p:spPr>
          <a:xfrm>
            <a:off x="257577" y="705394"/>
            <a:ext cx="7559899" cy="6056014"/>
          </a:xfrm>
        </p:spPr>
        <p:txBody>
          <a:bodyPr>
            <a:normAutofit fontScale="85000" lnSpcReduction="20000"/>
          </a:bodyPr>
          <a:lstStyle/>
          <a:p>
            <a:r>
              <a:rPr lang="el-GR" sz="2400" dirty="0"/>
              <a:t>1. Tο πιο σημαντικό : προστατέψετε τον ασθενή από το να τραυματιστεί, ειδικά στο κεφάλι. </a:t>
            </a:r>
            <a:br>
              <a:rPr lang="el-GR" sz="2400" dirty="0"/>
            </a:br>
            <a:r>
              <a:rPr lang="el-GR" sz="2400" dirty="0"/>
              <a:t/>
            </a:r>
            <a:br>
              <a:rPr lang="el-GR" sz="2400" dirty="0"/>
            </a:br>
            <a:r>
              <a:rPr lang="el-GR" sz="2400" dirty="0"/>
              <a:t>2. μην προσπαθήσετε να ανοίξετε το στόμα, ή να βάλετε μέσα δάχτυλα ή </a:t>
            </a:r>
            <a:r>
              <a:rPr lang="el-GR" sz="2400" dirty="0" smtClean="0"/>
              <a:t>άλλα</a:t>
            </a:r>
            <a:r>
              <a:rPr lang="el-GR" sz="2400" dirty="0"/>
              <a:t/>
            </a:r>
            <a:br>
              <a:rPr lang="el-GR" sz="2400" dirty="0"/>
            </a:br>
            <a:r>
              <a:rPr lang="el-GR" sz="2400" dirty="0"/>
              <a:t/>
            </a:r>
            <a:br>
              <a:rPr lang="el-GR" sz="2400" dirty="0"/>
            </a:br>
            <a:r>
              <a:rPr lang="el-GR" sz="2400" dirty="0"/>
              <a:t>3. μην κρατάτε καθηλωμένο τον ασθενή - δεν έχει νόημα και δεν σταματάει την κρίση </a:t>
            </a:r>
            <a:br>
              <a:rPr lang="el-GR" sz="2400" dirty="0"/>
            </a:br>
            <a:r>
              <a:rPr lang="el-GR" sz="2400" dirty="0"/>
              <a:t/>
            </a:r>
            <a:br>
              <a:rPr lang="el-GR" sz="2400" dirty="0"/>
            </a:br>
            <a:r>
              <a:rPr lang="el-GR" sz="2400" dirty="0"/>
              <a:t>4. ζητήστε ιατρική βοήθεια. Αν δεν υπάρχει γιατρός στο χώρο, ζητείστε από κάποιον να καλέσει το 166 ή καλέστε το εσείς αν είσαστε μόνος </a:t>
            </a:r>
            <a:br>
              <a:rPr lang="el-GR" sz="2400" dirty="0"/>
            </a:br>
            <a:r>
              <a:rPr lang="el-GR" sz="2400" dirty="0"/>
              <a:t/>
            </a:r>
            <a:br>
              <a:rPr lang="el-GR" sz="2400" dirty="0"/>
            </a:br>
            <a:r>
              <a:rPr lang="el-GR" sz="2400" dirty="0"/>
              <a:t>5. κρατήστε χρόνο. Έχει σημασία να ξέρει κανείς πόσο διήρκεσε μια κρίση </a:t>
            </a:r>
            <a:br>
              <a:rPr lang="el-GR" sz="2400" dirty="0"/>
            </a:br>
            <a:r>
              <a:rPr lang="el-GR" sz="2400" dirty="0"/>
              <a:t/>
            </a:r>
            <a:br>
              <a:rPr lang="el-GR" sz="2400" dirty="0"/>
            </a:br>
            <a:r>
              <a:rPr lang="el-GR" sz="2400" dirty="0"/>
              <a:t>6. όταν τελειώσει η κρίση, μπορεί ο ασθενής να κάνει εμετό. Κρατήστε το κεφάλι του στο πλάϊ για να μην προκληθεί εισρόφηση των εμεσμάτων </a:t>
            </a:r>
            <a:br>
              <a:rPr lang="el-GR" sz="2400" dirty="0"/>
            </a:br>
            <a:r>
              <a:rPr lang="el-GR" sz="2400" dirty="0"/>
              <a:t/>
            </a:r>
            <a:br>
              <a:rPr lang="el-GR" sz="2400" dirty="0"/>
            </a:br>
            <a:r>
              <a:rPr lang="el-GR" sz="2400" dirty="0"/>
              <a:t>7. μην δίνετε νερό ή φάρμακα στον ασθενή αμέσως μετά την κρίση : μπορεί να είναι ζαλισμένος και να πνιγεί. </a:t>
            </a:r>
            <a:r>
              <a:rPr lang="el-GR" dirty="0"/>
              <a:t/>
            </a:r>
            <a:br>
              <a:rPr lang="el-GR" dirty="0"/>
            </a:br>
            <a:endParaRPr lang="el-GR" dirty="0"/>
          </a:p>
        </p:txBody>
      </p:sp>
      <p:sp>
        <p:nvSpPr>
          <p:cNvPr id="5" name="AutoShape 4" descr="Αποτέλεσμα εικόνας για επιληπτικη κριση"/>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Αποτέλεσμα εικόνας για επιληπτικη κριση"/>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8" descr="Αποτέλεσμα εικόνας για επιληπτικη κριση"/>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10" descr="Αποτέλεσμα εικόνας για επιληπτικη κριση"/>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7596" name="Picture 12" descr="Αποτέλεσμα εικόνας για επιληπτικη κριση"/>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68237" y="1958237"/>
            <a:ext cx="3644721" cy="386301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AutoShape 14" descr="Αποτέλεσμα εικόνας για επιληπτικη κριση"/>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 xmlns:p14="http://schemas.microsoft.com/office/powerpoint/2010/main" val="2301967009"/>
      </p:ext>
    </p:extLst>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i="1" dirty="0" smtClean="0"/>
              <a:t>ΔιΑσειση</a:t>
            </a:r>
            <a:endParaRPr lang="el-GR" dirty="0"/>
          </a:p>
        </p:txBody>
      </p:sp>
      <p:sp>
        <p:nvSpPr>
          <p:cNvPr id="3" name="Content Placeholder 2"/>
          <p:cNvSpPr>
            <a:spLocks noGrp="1"/>
          </p:cNvSpPr>
          <p:nvPr>
            <p:ph idx="1"/>
          </p:nvPr>
        </p:nvSpPr>
        <p:spPr>
          <a:xfrm>
            <a:off x="685801" y="1545465"/>
            <a:ext cx="4620295" cy="5312535"/>
          </a:xfrm>
        </p:spPr>
        <p:txBody>
          <a:bodyPr>
            <a:normAutofit/>
          </a:bodyPr>
          <a:lstStyle/>
          <a:p>
            <a:r>
              <a:rPr lang="el-GR" sz="2400" dirty="0"/>
              <a:t>Η εγκεφαλική διάσειση </a:t>
            </a:r>
            <a:r>
              <a:rPr lang="el-GR" sz="2400" dirty="0" smtClean="0"/>
              <a:t>είναι </a:t>
            </a:r>
            <a:r>
              <a:rPr lang="el-GR" sz="2400" dirty="0"/>
              <a:t>η βίαιη διαταραχή του εγκεφάλου μέσα στο κρανίο. Είναι με μεγάλη διαφορά η πιο συνηθισμένη βλάβη εγκεφάλου καθώς μπορεί να προκληθεί από οποιοδήποτε απότομο χτύπημα στο κεφάλι. Επίσης, χαρακτηριστική είναι η απουσία βλάβης των εγκεφαλικών κυττάρων</a:t>
            </a:r>
          </a:p>
        </p:txBody>
      </p:sp>
      <p:sp>
        <p:nvSpPr>
          <p:cNvPr id="4" name="AutoShape 2" descr="Αποτέλεσμα εικόνας για διασειση"/>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Αποτέλεσμα εικόνας για διασειση"/>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9638" name="Picture 6" descr="Αποτέλεσμα εικόνας για διασειση"/>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06862" y="1790163"/>
            <a:ext cx="4790941" cy="42113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6189490"/>
      </p:ext>
    </p:extLst>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1154806"/>
          </a:xfrm>
        </p:spPr>
        <p:txBody>
          <a:bodyPr/>
          <a:lstStyle/>
          <a:p>
            <a:pPr algn="ctr"/>
            <a:r>
              <a:rPr lang="el-GR" b="1" dirty="0" smtClean="0"/>
              <a:t>ΣυμπτΩματα</a:t>
            </a:r>
            <a:endParaRPr lang="el-GR" dirty="0"/>
          </a:p>
        </p:txBody>
      </p:sp>
      <p:sp>
        <p:nvSpPr>
          <p:cNvPr id="3" name="Content Placeholder 2"/>
          <p:cNvSpPr>
            <a:spLocks noGrp="1"/>
          </p:cNvSpPr>
          <p:nvPr>
            <p:ph idx="1"/>
          </p:nvPr>
        </p:nvSpPr>
        <p:spPr>
          <a:xfrm>
            <a:off x="685801" y="2142067"/>
            <a:ext cx="4439991" cy="4400401"/>
          </a:xfrm>
        </p:spPr>
        <p:txBody>
          <a:bodyPr>
            <a:noAutofit/>
          </a:bodyPr>
          <a:lstStyle/>
          <a:p>
            <a:pPr lvl="0"/>
            <a:r>
              <a:rPr lang="el-GR" sz="2400" dirty="0"/>
              <a:t>Ναυτία ή/και εμετός</a:t>
            </a:r>
          </a:p>
          <a:p>
            <a:pPr lvl="0"/>
            <a:r>
              <a:rPr lang="el-GR" sz="2400" dirty="0"/>
              <a:t>Αμνησία</a:t>
            </a:r>
          </a:p>
          <a:p>
            <a:pPr lvl="0"/>
            <a:r>
              <a:rPr lang="el-GR" sz="2400" dirty="0"/>
              <a:t>Γρήγορος σφιγμός</a:t>
            </a:r>
          </a:p>
          <a:p>
            <a:pPr lvl="0"/>
            <a:r>
              <a:rPr lang="el-GR" sz="2400" dirty="0"/>
              <a:t>Μερική ή προσωρινή απώλεια συνείδησης</a:t>
            </a:r>
          </a:p>
          <a:p>
            <a:pPr lvl="0"/>
            <a:r>
              <a:rPr lang="el-GR" sz="2400" dirty="0"/>
              <a:t>Κρύο δέρμα</a:t>
            </a:r>
          </a:p>
          <a:p>
            <a:pPr lvl="0"/>
            <a:r>
              <a:rPr lang="el-GR" sz="2400" dirty="0"/>
              <a:t>Έντονη ζάλη</a:t>
            </a:r>
          </a:p>
          <a:p>
            <a:pPr lvl="0"/>
            <a:r>
              <a:rPr lang="el-GR" sz="2400" dirty="0"/>
              <a:t>Ωχρότητα προσώπου</a:t>
            </a:r>
          </a:p>
          <a:p>
            <a:pPr lvl="0"/>
            <a:r>
              <a:rPr lang="el-GR" sz="2400" dirty="0"/>
              <a:t>Δυσκολία κίνησης</a:t>
            </a:r>
          </a:p>
          <a:p>
            <a:pPr lvl="0"/>
            <a:r>
              <a:rPr lang="el-GR" sz="2400" dirty="0"/>
              <a:t>Μειωμένη όραση</a:t>
            </a:r>
          </a:p>
        </p:txBody>
      </p:sp>
      <p:pic>
        <p:nvPicPr>
          <p:cNvPr id="70658" name="Picture 2" descr="Αποτέλεσμα εικόνας για διασειση"/>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81859" y="2142067"/>
            <a:ext cx="4635367" cy="33572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277193"/>
      </p:ext>
    </p:extLst>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Mε </a:t>
            </a:r>
            <a:r>
              <a:rPr lang="el-GR" dirty="0" smtClean="0"/>
              <a:t>αυτΗ </a:t>
            </a:r>
            <a:r>
              <a:rPr lang="el-GR" dirty="0"/>
              <a:t>τη </a:t>
            </a:r>
            <a:r>
              <a:rPr lang="el-GR" dirty="0" smtClean="0"/>
              <a:t>σειρΑ κΑνουμε </a:t>
            </a:r>
            <a:r>
              <a:rPr lang="el-GR" dirty="0"/>
              <a:t>τα </a:t>
            </a:r>
            <a:r>
              <a:rPr lang="el-GR" dirty="0" err="1" smtClean="0"/>
              <a:t>εξΗΣ</a:t>
            </a:r>
            <a:r>
              <a:rPr lang="el-GR" dirty="0" smtClean="0"/>
              <a:t>:</a:t>
            </a:r>
            <a:endParaRPr lang="el-GR" dirty="0"/>
          </a:p>
        </p:txBody>
      </p:sp>
      <p:sp>
        <p:nvSpPr>
          <p:cNvPr id="3" name="Content Placeholder 2"/>
          <p:cNvSpPr>
            <a:spLocks noGrp="1"/>
          </p:cNvSpPr>
          <p:nvPr>
            <p:ph idx="1"/>
          </p:nvPr>
        </p:nvSpPr>
        <p:spPr>
          <a:xfrm>
            <a:off x="685801" y="1700011"/>
            <a:ext cx="5367269" cy="4790940"/>
          </a:xfrm>
        </p:spPr>
        <p:txBody>
          <a:bodyPr>
            <a:normAutofit fontScale="92500" lnSpcReduction="10000"/>
          </a:bodyPr>
          <a:lstStyle/>
          <a:p>
            <a:pPr lvl="0"/>
            <a:r>
              <a:rPr lang="el-GR" sz="2800" dirty="0"/>
              <a:t>Ελέγχουμε ότι δεν υπάρχει κίνδυνος για εμάς</a:t>
            </a:r>
          </a:p>
          <a:p>
            <a:pPr lvl="0"/>
            <a:r>
              <a:rPr lang="el-GR" sz="2800" dirty="0"/>
              <a:t>Ελέγχουμε αν αναπνέει κανονικά</a:t>
            </a:r>
          </a:p>
          <a:p>
            <a:pPr lvl="0"/>
            <a:r>
              <a:rPr lang="el-GR" sz="2800" dirty="0"/>
              <a:t>Δεν μετακινούμε ή αν μετακινείται ακινητοποιούμε το θύμα καθώς μπορεί να υπάρχει βλάβη στη σπονδυλική στήλη ή στον εγκέφαλο</a:t>
            </a:r>
          </a:p>
          <a:p>
            <a:pPr lvl="0"/>
            <a:r>
              <a:rPr lang="el-GR" sz="2800" dirty="0"/>
              <a:t>Ελέγχουμε αν μπορεί να απαντήσει σε απλές ερωτήσεις (χτύπησες; πως σε λένε; κτλ.)</a:t>
            </a:r>
          </a:p>
          <a:p>
            <a:pPr lvl="0"/>
            <a:r>
              <a:rPr lang="el-GR" sz="2800" dirty="0"/>
              <a:t>Κρατάμε ζεστό το θύμα</a:t>
            </a:r>
          </a:p>
          <a:p>
            <a:endParaRPr lang="el-GR" dirty="0"/>
          </a:p>
        </p:txBody>
      </p:sp>
      <p:pic>
        <p:nvPicPr>
          <p:cNvPr id="71682" name="Picture 2" descr="Αποτέλεσμα εικόνας για διασειση"/>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8682" y="1815921"/>
            <a:ext cx="4378817" cy="39538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3931734"/>
      </p:ext>
    </p:extLst>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6754"/>
            <a:ext cx="10131425" cy="1254035"/>
          </a:xfrm>
        </p:spPr>
        <p:txBody>
          <a:bodyPr/>
          <a:lstStyle/>
          <a:p>
            <a:pPr algn="ctr"/>
            <a:r>
              <a:rPr lang="el-GR" b="1" i="1" dirty="0" smtClean="0"/>
              <a:t>ΥστερΙα</a:t>
            </a:r>
            <a:endParaRPr lang="el-GR" dirty="0"/>
          </a:p>
        </p:txBody>
      </p:sp>
      <p:sp>
        <p:nvSpPr>
          <p:cNvPr id="3" name="Content Placeholder 2"/>
          <p:cNvSpPr>
            <a:spLocks noGrp="1"/>
          </p:cNvSpPr>
          <p:nvPr>
            <p:ph idx="1"/>
          </p:nvPr>
        </p:nvSpPr>
        <p:spPr>
          <a:xfrm>
            <a:off x="685801" y="1071155"/>
            <a:ext cx="5186965" cy="5484192"/>
          </a:xfrm>
        </p:spPr>
        <p:txBody>
          <a:bodyPr>
            <a:normAutofit/>
          </a:bodyPr>
          <a:lstStyle/>
          <a:p>
            <a:r>
              <a:rPr lang="el-GR" sz="2400" dirty="0"/>
              <a:t>Η</a:t>
            </a:r>
            <a:r>
              <a:rPr lang="el-GR" sz="2400" dirty="0" smtClean="0"/>
              <a:t> </a:t>
            </a:r>
            <a:r>
              <a:rPr lang="el-GR" sz="2400" dirty="0"/>
              <a:t>υστερία ή αλλιώς υστερική νεύρωση έχει αντικατασταθεί από τον όρο </a:t>
            </a:r>
            <a:r>
              <a:rPr lang="el-GR" sz="2400" i="1" dirty="0"/>
              <a:t>'διαταραχή μετατροπής' (ΔΜ)</a:t>
            </a:r>
            <a:r>
              <a:rPr lang="el-GR" sz="2400" dirty="0"/>
              <a:t> </a:t>
            </a:r>
            <a:r>
              <a:rPr lang="el-GR" sz="2400" dirty="0" smtClean="0"/>
              <a:t>και </a:t>
            </a:r>
            <a:r>
              <a:rPr lang="el-GR" sz="2400" dirty="0"/>
              <a:t>ανήκει στην ευρύτερη ομάδα των σωματόμορφων </a:t>
            </a:r>
            <a:r>
              <a:rPr lang="el-GR" sz="2400" dirty="0" smtClean="0"/>
              <a:t>διαταραχών</a:t>
            </a:r>
          </a:p>
          <a:p>
            <a:r>
              <a:rPr lang="el-GR" sz="2400" dirty="0"/>
              <a:t>Α</a:t>
            </a:r>
            <a:r>
              <a:rPr lang="el-GR" sz="2400" dirty="0" smtClean="0"/>
              <a:t>φορά </a:t>
            </a:r>
            <a:r>
              <a:rPr lang="el-GR" sz="2400" dirty="0"/>
              <a:t>την ξαφνική και με δραματικό τρόπο εκδήλωση παράλυσης, τύφλωσης, σπασμών ή άλλων συμπτωμάτων που υποδεικνύουν κάποια νευρολογική πάθηση χωρίς όμως να αποκαλύπτεται κάτι τέτοιο μετά από την κατάλληλη ιατρική διερεύνηση</a:t>
            </a:r>
            <a:r>
              <a:rPr lang="el-GR" dirty="0"/>
              <a:t>.</a:t>
            </a:r>
          </a:p>
          <a:p>
            <a:endParaRPr lang="el-GR" dirty="0"/>
          </a:p>
        </p:txBody>
      </p:sp>
      <p:pic>
        <p:nvPicPr>
          <p:cNvPr id="72706" name="Picture 2" descr="Αποτέλεσμα εικόνας για υστερικη νευρωση"/>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32893" y="2142067"/>
            <a:ext cx="3784333" cy="34087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242188"/>
      </p:ext>
    </p:extLst>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err="1" smtClean="0"/>
              <a:t>ΣυμπτΩματα</a:t>
            </a:r>
            <a:r>
              <a:rPr lang="el-GR" dirty="0" smtClean="0"/>
              <a:t> </a:t>
            </a:r>
            <a:r>
              <a:rPr lang="el-GR" dirty="0" err="1" smtClean="0"/>
              <a:t>τηΣ</a:t>
            </a:r>
            <a:r>
              <a:rPr lang="el-GR" dirty="0" smtClean="0"/>
              <a:t> </a:t>
            </a:r>
            <a:r>
              <a:rPr lang="el-GR" dirty="0" err="1" smtClean="0"/>
              <a:t>υστερΙαΣ</a:t>
            </a:r>
            <a:r>
              <a:rPr lang="el-GR" dirty="0" smtClean="0"/>
              <a:t> </a:t>
            </a:r>
            <a:endParaRPr lang="el-GR" dirty="0"/>
          </a:p>
        </p:txBody>
      </p:sp>
      <p:sp>
        <p:nvSpPr>
          <p:cNvPr id="3" name="Content Placeholder 2"/>
          <p:cNvSpPr>
            <a:spLocks noGrp="1"/>
          </p:cNvSpPr>
          <p:nvPr>
            <p:ph idx="1"/>
          </p:nvPr>
        </p:nvSpPr>
        <p:spPr>
          <a:xfrm>
            <a:off x="685802" y="1494971"/>
            <a:ext cx="5380148" cy="5152572"/>
          </a:xfrm>
        </p:spPr>
        <p:txBody>
          <a:bodyPr>
            <a:normAutofit/>
          </a:bodyPr>
          <a:lstStyle/>
          <a:p>
            <a:r>
              <a:rPr lang="el-GR" sz="2400" b="1" dirty="0" smtClean="0"/>
              <a:t>Α</a:t>
            </a:r>
            <a:r>
              <a:rPr lang="el-GR" sz="2400" dirty="0" smtClean="0"/>
              <a:t>μνησία</a:t>
            </a:r>
            <a:endParaRPr lang="el-GR" sz="2400" dirty="0"/>
          </a:p>
          <a:p>
            <a:r>
              <a:rPr lang="el-GR" sz="2400" dirty="0" smtClean="0"/>
              <a:t> Κλάματα</a:t>
            </a:r>
          </a:p>
          <a:p>
            <a:r>
              <a:rPr lang="el-GR" sz="2400" dirty="0" smtClean="0"/>
              <a:t>Κραυγές</a:t>
            </a:r>
            <a:endParaRPr lang="el-GR" sz="2400" dirty="0"/>
          </a:p>
          <a:p>
            <a:r>
              <a:rPr lang="el-GR" sz="2400" dirty="0" smtClean="0"/>
              <a:t> Τυφλότητα</a:t>
            </a:r>
          </a:p>
          <a:p>
            <a:r>
              <a:rPr lang="el-GR" sz="2400" dirty="0" smtClean="0"/>
              <a:t>Κωφότητα</a:t>
            </a:r>
          </a:p>
          <a:p>
            <a:r>
              <a:rPr lang="el-GR" sz="2400" dirty="0"/>
              <a:t>Π</a:t>
            </a:r>
            <a:r>
              <a:rPr lang="el-GR" sz="2400" dirty="0" smtClean="0"/>
              <a:t>αράλυση </a:t>
            </a:r>
            <a:r>
              <a:rPr lang="el-GR" sz="2400" dirty="0"/>
              <a:t>μελών </a:t>
            </a:r>
            <a:r>
              <a:rPr lang="el-GR" sz="2400" dirty="0" smtClean="0"/>
              <a:t>τουσώματος</a:t>
            </a:r>
            <a:endParaRPr lang="el-GR" sz="2400" b="1" dirty="0"/>
          </a:p>
          <a:p>
            <a:r>
              <a:rPr lang="el-GR" sz="2400" dirty="0" smtClean="0"/>
              <a:t>Τρόμος</a:t>
            </a:r>
          </a:p>
          <a:p>
            <a:r>
              <a:rPr lang="el-GR" sz="2400" dirty="0" smtClean="0"/>
              <a:t>Τικ</a:t>
            </a:r>
          </a:p>
          <a:p>
            <a:r>
              <a:rPr lang="el-GR" sz="2400" dirty="0"/>
              <a:t>Α</a:t>
            </a:r>
            <a:r>
              <a:rPr lang="el-GR" sz="2400" dirty="0" smtClean="0"/>
              <a:t>φασία </a:t>
            </a:r>
            <a:endParaRPr lang="el-GR" sz="2400" dirty="0"/>
          </a:p>
        </p:txBody>
      </p:sp>
      <p:pic>
        <p:nvPicPr>
          <p:cNvPr id="73730" name="Picture 2" descr="Αποτέλεσμα εικόνας για υστερικη νευρωση"/>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76686" y="2613629"/>
            <a:ext cx="4194628" cy="32501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74459476"/>
      </p:ext>
    </p:extLst>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i="1" dirty="0" err="1" smtClean="0"/>
              <a:t>ΛιποθυμΙα</a:t>
            </a:r>
            <a:endParaRPr lang="el-GR" dirty="0"/>
          </a:p>
        </p:txBody>
      </p:sp>
      <p:sp>
        <p:nvSpPr>
          <p:cNvPr id="3" name="Content Placeholder 2"/>
          <p:cNvSpPr>
            <a:spLocks noGrp="1"/>
          </p:cNvSpPr>
          <p:nvPr>
            <p:ph idx="1"/>
          </p:nvPr>
        </p:nvSpPr>
        <p:spPr>
          <a:xfrm>
            <a:off x="685801" y="2142067"/>
            <a:ext cx="6423337" cy="3649133"/>
          </a:xfrm>
        </p:spPr>
        <p:txBody>
          <a:bodyPr/>
          <a:lstStyle/>
          <a:p>
            <a:pPr marL="0" indent="0">
              <a:buNone/>
            </a:pPr>
            <a:r>
              <a:rPr lang="el-GR" dirty="0" smtClean="0"/>
              <a:t> </a:t>
            </a:r>
            <a:r>
              <a:rPr lang="el-GR" sz="2400" dirty="0" smtClean="0"/>
              <a:t>Λιποθυμία </a:t>
            </a:r>
            <a:r>
              <a:rPr lang="el-GR" sz="2400" dirty="0"/>
              <a:t>καλείται η μειωμένη ροή αίματος προς τον εγκέφαλο με συνέπεια</a:t>
            </a:r>
          </a:p>
          <a:p>
            <a:pPr marL="0" indent="0">
              <a:buNone/>
            </a:pPr>
            <a:r>
              <a:rPr lang="el-GR" sz="2400" dirty="0"/>
              <a:t>την μειωμένη οξυγόνωση του, που έχει ως αποτέλεσμα την απώλεια συνείδησης</a:t>
            </a:r>
            <a:r>
              <a:rPr lang="el-GR" dirty="0"/>
              <a:t>.</a:t>
            </a:r>
          </a:p>
          <a:p>
            <a:endParaRPr lang="el-GR" dirty="0"/>
          </a:p>
        </p:txBody>
      </p:sp>
      <p:sp>
        <p:nvSpPr>
          <p:cNvPr id="4" name="AutoShape 2" descr="Αποτέλεσμα εικόνας για λιποθυμια"/>
          <p:cNvSpPr>
            <a:spLocks noChangeAspect="1" noChangeArrowheads="1"/>
          </p:cNvSpPr>
          <p:nvPr/>
        </p:nvSpPr>
        <p:spPr bwMode="auto">
          <a:xfrm>
            <a:off x="-3175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Αποτέλεσμα εικόνας για λιποθυμια"/>
          <p:cNvSpPr>
            <a:spLocks noChangeAspect="1" noChangeArrowheads="1"/>
          </p:cNvSpPr>
          <p:nvPr/>
        </p:nvSpPr>
        <p:spPr bwMode="auto">
          <a:xfrm>
            <a:off x="120650" y="158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Αποτέλεσμα εικόνας για λιποθυμια"/>
          <p:cNvSpPr>
            <a:spLocks noChangeAspect="1" noChangeArrowheads="1"/>
          </p:cNvSpPr>
          <p:nvPr/>
        </p:nvSpPr>
        <p:spPr bwMode="auto">
          <a:xfrm>
            <a:off x="273050" y="1682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8" descr="Αποτέλεσμα εικόνας για λιποθυμια"/>
          <p:cNvSpPr>
            <a:spLocks noChangeAspect="1" noChangeArrowheads="1"/>
          </p:cNvSpPr>
          <p:nvPr/>
        </p:nvSpPr>
        <p:spPr bwMode="auto">
          <a:xfrm>
            <a:off x="425450" y="3206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10" descr="Αποτέλεσμα εικόνας για λιποθυμια"/>
          <p:cNvSpPr>
            <a:spLocks noChangeAspect="1" noChangeArrowheads="1"/>
          </p:cNvSpPr>
          <p:nvPr/>
        </p:nvSpPr>
        <p:spPr bwMode="auto">
          <a:xfrm>
            <a:off x="577850" y="4730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9" name="Picture 8"/>
          <p:cNvPicPr>
            <a:picLocks noChangeAspect="1"/>
          </p:cNvPicPr>
          <p:nvPr/>
        </p:nvPicPr>
        <p:blipFill>
          <a:blip r:embed="rId2"/>
          <a:stretch>
            <a:fillRect/>
          </a:stretch>
        </p:blipFill>
        <p:spPr>
          <a:xfrm>
            <a:off x="7109138" y="1966175"/>
            <a:ext cx="4353059" cy="3825025"/>
          </a:xfrm>
          <a:prstGeom prst="rect">
            <a:avLst/>
          </a:prstGeom>
        </p:spPr>
      </p:pic>
    </p:spTree>
    <p:extLst>
      <p:ext uri="{BB962C8B-B14F-4D97-AF65-F5344CB8AC3E}">
        <p14:creationId xmlns="" xmlns:p14="http://schemas.microsoft.com/office/powerpoint/2010/main" val="1668358820"/>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12124"/>
            <a:ext cx="10131425" cy="3206839"/>
          </a:xfrm>
        </p:spPr>
        <p:txBody>
          <a:bodyPr>
            <a:normAutofit/>
          </a:bodyPr>
          <a:lstStyle/>
          <a:p>
            <a:pPr algn="ctr"/>
            <a:r>
              <a:rPr lang="el-GR" sz="4000" dirty="0" smtClean="0"/>
              <a:t>ΑλλΑ </a:t>
            </a:r>
            <a:r>
              <a:rPr lang="el-GR" sz="4000" dirty="0"/>
              <a:t>τι </a:t>
            </a:r>
            <a:r>
              <a:rPr lang="el-GR" sz="4000" dirty="0" smtClean="0"/>
              <a:t>εΙναι </a:t>
            </a:r>
            <a:r>
              <a:rPr lang="el-GR" sz="4000" dirty="0"/>
              <a:t>οι </a:t>
            </a:r>
            <a:r>
              <a:rPr lang="el-GR" sz="4000" dirty="0" err="1" smtClean="0"/>
              <a:t>ΠρΩτεΣ</a:t>
            </a:r>
            <a:r>
              <a:rPr lang="el-GR" sz="4000" dirty="0" smtClean="0"/>
              <a:t> </a:t>
            </a:r>
            <a:r>
              <a:rPr lang="el-GR" sz="4000" dirty="0" err="1" smtClean="0"/>
              <a:t>ΒοΗθειεΣ</a:t>
            </a:r>
            <a:r>
              <a:rPr lang="el-GR" dirty="0" smtClean="0"/>
              <a:t/>
            </a:r>
            <a:br>
              <a:rPr lang="el-GR" dirty="0" smtClean="0"/>
            </a:br>
            <a:r>
              <a:rPr lang="el-GR" sz="2700" b="1" dirty="0" err="1" smtClean="0"/>
              <a:t>ΠρΩτεΣ</a:t>
            </a:r>
            <a:r>
              <a:rPr lang="el-GR" sz="2700" b="1" dirty="0" smtClean="0"/>
              <a:t> </a:t>
            </a:r>
            <a:r>
              <a:rPr lang="el-GR" sz="2700" b="1" dirty="0" err="1" smtClean="0"/>
              <a:t>ΒοΗθειεΣ</a:t>
            </a:r>
            <a:r>
              <a:rPr lang="el-GR" sz="2700" b="1" dirty="0" smtClean="0"/>
              <a:t> εΙναι </a:t>
            </a:r>
            <a:r>
              <a:rPr lang="el-GR" sz="2700" b="1" dirty="0"/>
              <a:t>οι </a:t>
            </a:r>
            <a:r>
              <a:rPr lang="el-GR" sz="2700" b="1" dirty="0" err="1" smtClean="0"/>
              <a:t>πρΩτεΣ</a:t>
            </a:r>
            <a:r>
              <a:rPr lang="el-GR" sz="2700" b="1" dirty="0" smtClean="0"/>
              <a:t> </a:t>
            </a:r>
            <a:r>
              <a:rPr lang="el-GR" sz="2700" b="1" dirty="0" err="1" smtClean="0"/>
              <a:t>ενΕργειεΣ</a:t>
            </a:r>
            <a:r>
              <a:rPr lang="el-GR" sz="2700" b="1" dirty="0" smtClean="0"/>
              <a:t> </a:t>
            </a:r>
            <a:r>
              <a:rPr lang="el-GR" sz="2700" b="1" dirty="0"/>
              <a:t>που </a:t>
            </a:r>
            <a:r>
              <a:rPr lang="el-GR" sz="2700" b="1" dirty="0" smtClean="0"/>
              <a:t>κΑνουμε </a:t>
            </a:r>
            <a:r>
              <a:rPr lang="el-GR" sz="2700" b="1" dirty="0"/>
              <a:t>στον </a:t>
            </a:r>
            <a:r>
              <a:rPr lang="el-GR" sz="2700" b="1" dirty="0" smtClean="0"/>
              <a:t>τΟπο </a:t>
            </a:r>
            <a:r>
              <a:rPr lang="el-GR" sz="2700" b="1" dirty="0"/>
              <a:t>του </a:t>
            </a:r>
            <a:r>
              <a:rPr lang="el-GR" sz="2700" b="1" dirty="0" err="1" smtClean="0"/>
              <a:t>ατυχΗματοΣ</a:t>
            </a:r>
            <a:r>
              <a:rPr lang="el-GR" sz="2700" b="1" dirty="0" smtClean="0"/>
              <a:t>, </a:t>
            </a:r>
            <a:r>
              <a:rPr lang="el-GR" sz="2700" b="1" dirty="0"/>
              <a:t>με </a:t>
            </a:r>
            <a:r>
              <a:rPr lang="el-GR" sz="2700" b="1" dirty="0" smtClean="0"/>
              <a:t>Οτι </a:t>
            </a:r>
            <a:r>
              <a:rPr lang="el-GR" sz="2700" b="1" dirty="0" err="1" smtClean="0"/>
              <a:t>πρΟχειρα</a:t>
            </a:r>
            <a:r>
              <a:rPr lang="el-GR" sz="2700" b="1" dirty="0" smtClean="0"/>
              <a:t> </a:t>
            </a:r>
            <a:r>
              <a:rPr lang="el-GR" sz="2700" b="1" dirty="0" err="1" smtClean="0"/>
              <a:t>μΕσα</a:t>
            </a:r>
            <a:r>
              <a:rPr lang="el-GR" sz="2700" b="1" dirty="0" smtClean="0"/>
              <a:t>  διαθΕτουμε</a:t>
            </a:r>
            <a:r>
              <a:rPr lang="el-GR" sz="2700" b="1" dirty="0"/>
              <a:t>, </a:t>
            </a:r>
            <a:r>
              <a:rPr lang="el-GR" sz="2700" b="1" dirty="0" smtClean="0"/>
              <a:t>Ωστε </a:t>
            </a:r>
            <a:r>
              <a:rPr lang="el-GR" sz="2700" b="1" dirty="0"/>
              <a:t>να </a:t>
            </a:r>
            <a:r>
              <a:rPr lang="el-GR" sz="2700" b="1" dirty="0" smtClean="0"/>
              <a:t>σΩσουμε </a:t>
            </a:r>
            <a:r>
              <a:rPr lang="el-GR" sz="2700" b="1" dirty="0"/>
              <a:t>τη </a:t>
            </a:r>
            <a:r>
              <a:rPr lang="el-GR" sz="2700" b="1" dirty="0" err="1" smtClean="0"/>
              <a:t>Ζωη</a:t>
            </a:r>
            <a:r>
              <a:rPr lang="el-GR" sz="2700" b="1" dirty="0" smtClean="0"/>
              <a:t> του </a:t>
            </a:r>
            <a:r>
              <a:rPr lang="el-GR" sz="2700" b="1" dirty="0" err="1" smtClean="0"/>
              <a:t>θΥματοσ</a:t>
            </a:r>
            <a:r>
              <a:rPr lang="el-GR" sz="2700" b="1" dirty="0" smtClean="0"/>
              <a:t>, </a:t>
            </a:r>
            <a:r>
              <a:rPr lang="el-GR" sz="2700" b="1" dirty="0"/>
              <a:t>να </a:t>
            </a:r>
            <a:r>
              <a:rPr lang="el-GR" sz="2700" b="1" dirty="0" smtClean="0"/>
              <a:t>ανακουφΙσουμε </a:t>
            </a:r>
            <a:r>
              <a:rPr lang="el-GR" sz="2700" b="1" dirty="0"/>
              <a:t>τον </a:t>
            </a:r>
            <a:r>
              <a:rPr lang="el-GR" sz="2700" b="1" dirty="0" smtClean="0"/>
              <a:t>πΟνο </a:t>
            </a:r>
            <a:r>
              <a:rPr lang="el-GR" sz="2700" b="1" dirty="0"/>
              <a:t>του και να </a:t>
            </a:r>
            <a:r>
              <a:rPr lang="el-GR" sz="2700" b="1" dirty="0" err="1" smtClean="0"/>
              <a:t>προλΑβουμε</a:t>
            </a:r>
            <a:r>
              <a:rPr lang="el-GR" sz="2700" b="1" dirty="0" smtClean="0"/>
              <a:t>  </a:t>
            </a:r>
            <a:r>
              <a:rPr lang="el-GR" sz="2700" b="1" dirty="0" err="1" smtClean="0"/>
              <a:t>περαιτΕρω</a:t>
            </a:r>
            <a:r>
              <a:rPr lang="el-GR" sz="2700" b="1" dirty="0" smtClean="0"/>
              <a:t>  </a:t>
            </a:r>
            <a:r>
              <a:rPr lang="el-GR" sz="2700" b="1" dirty="0" err="1" smtClean="0"/>
              <a:t>επιδεΙνωση</a:t>
            </a:r>
            <a:r>
              <a:rPr lang="el-GR" sz="2700" b="1" dirty="0" smtClean="0"/>
              <a:t>  </a:t>
            </a:r>
            <a:r>
              <a:rPr lang="el-GR" sz="2700" b="1" dirty="0" err="1" smtClean="0"/>
              <a:t>τησ</a:t>
            </a:r>
            <a:r>
              <a:rPr lang="el-GR" sz="2700" b="1" dirty="0" smtClean="0"/>
              <a:t>  </a:t>
            </a:r>
            <a:r>
              <a:rPr lang="el-GR" sz="2700" b="1" dirty="0" err="1" smtClean="0"/>
              <a:t>κατΑστασΗσ</a:t>
            </a:r>
            <a:r>
              <a:rPr lang="el-GR" sz="2700" b="1" dirty="0" smtClean="0"/>
              <a:t> </a:t>
            </a:r>
            <a:r>
              <a:rPr lang="el-GR" sz="2700" b="1" dirty="0"/>
              <a:t>του.</a:t>
            </a:r>
            <a:r>
              <a:rPr lang="el-GR" sz="2700" dirty="0"/>
              <a:t/>
            </a:r>
            <a:br>
              <a:rPr lang="el-GR" sz="2700" dirty="0"/>
            </a:br>
            <a:endParaRPr lang="el-GR" sz="2700" dirty="0"/>
          </a:p>
        </p:txBody>
      </p:sp>
      <p:pic>
        <p:nvPicPr>
          <p:cNvPr id="1026" name="Picture 2" descr="https://encrypted-tbn0.gstatic.com/images?q=tbn:ANd9GcT7ennRAa7VASnj-crOsWVFdlTb2Mkq2e77IaI8JHxcYJICioi04yvCgU9t"/>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3142445" y="3361386"/>
            <a:ext cx="4330711" cy="30522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42849842"/>
      </p:ext>
    </p:extLst>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i="1" dirty="0" smtClean="0"/>
              <a:t>ΠρΕπει </a:t>
            </a:r>
            <a:r>
              <a:rPr lang="el-GR" b="1" i="1" dirty="0"/>
              <a:t>να </a:t>
            </a:r>
            <a:r>
              <a:rPr lang="el-GR" b="1" i="1" dirty="0" smtClean="0"/>
              <a:t>αποφεΥγονται </a:t>
            </a:r>
            <a:r>
              <a:rPr lang="el-GR" b="1" i="1" dirty="0"/>
              <a:t>τα </a:t>
            </a:r>
            <a:r>
              <a:rPr lang="el-GR" b="1" i="1" dirty="0" err="1" smtClean="0"/>
              <a:t>εξΗΣ</a:t>
            </a:r>
            <a:r>
              <a:rPr lang="el-GR" b="1" i="1" dirty="0" smtClean="0"/>
              <a:t>:</a:t>
            </a:r>
            <a:r>
              <a:rPr lang="el-GR" dirty="0"/>
              <a:t/>
            </a:r>
            <a:br>
              <a:rPr lang="el-GR" dirty="0"/>
            </a:br>
            <a:endParaRPr lang="el-GR" dirty="0"/>
          </a:p>
        </p:txBody>
      </p:sp>
      <p:sp>
        <p:nvSpPr>
          <p:cNvPr id="3" name="Content Placeholder 2"/>
          <p:cNvSpPr>
            <a:spLocks noGrp="1"/>
          </p:cNvSpPr>
          <p:nvPr>
            <p:ph idx="1"/>
          </p:nvPr>
        </p:nvSpPr>
        <p:spPr>
          <a:xfrm>
            <a:off x="170647" y="1468193"/>
            <a:ext cx="7943044" cy="4992710"/>
          </a:xfrm>
        </p:spPr>
        <p:txBody>
          <a:bodyPr>
            <a:noAutofit/>
          </a:bodyPr>
          <a:lstStyle/>
          <a:p>
            <a:r>
              <a:rPr lang="el-GR" sz="2000" dirty="0"/>
              <a:t>1</a:t>
            </a:r>
            <a:r>
              <a:rPr lang="el-GR" sz="2400" dirty="0"/>
              <a:t>. Μην μετακινείτε το άτομο που έχει υποστεί λιποθυμικό επεισόδιο </a:t>
            </a:r>
            <a:r>
              <a:rPr lang="el-GR" sz="2400" dirty="0" smtClean="0"/>
              <a:t>και πιθανότατα </a:t>
            </a:r>
            <a:r>
              <a:rPr lang="el-GR" sz="2400" dirty="0"/>
              <a:t>έχει τραυματιστεί από κάποια πτώση. Αν </a:t>
            </a:r>
            <a:r>
              <a:rPr lang="el-GR" sz="2400" dirty="0" smtClean="0"/>
              <a:t>υποπτεύεστε τραυματισμό </a:t>
            </a:r>
            <a:r>
              <a:rPr lang="el-GR" sz="2400" dirty="0"/>
              <a:t>από την πτώση ζητείστε ιατρική βοήθεια</a:t>
            </a:r>
          </a:p>
          <a:p>
            <a:r>
              <a:rPr lang="el-GR" sz="2400" dirty="0"/>
              <a:t>2. Μη σκεπάζετε με κουβέρτες, ρούχα, γιατί η ζέστη προκαλεί </a:t>
            </a:r>
            <a:r>
              <a:rPr lang="el-GR" sz="2400" dirty="0" smtClean="0"/>
              <a:t>αγγειοδιαστολή με </a:t>
            </a:r>
            <a:r>
              <a:rPr lang="el-GR" sz="2400" dirty="0"/>
              <a:t>αποτέλεσμα την μειωμένη ροή αίματος προς τον εγκέφαλο.</a:t>
            </a:r>
          </a:p>
          <a:p>
            <a:r>
              <a:rPr lang="el-GR" sz="2400" dirty="0"/>
              <a:t>3. Αποφύγετε την χορήγηση τροφής καφέ και αλκοόλ ή άλλων υγρών σε </a:t>
            </a:r>
            <a:r>
              <a:rPr lang="el-GR" sz="2400" dirty="0" smtClean="0"/>
              <a:t>άτομο με </a:t>
            </a:r>
            <a:r>
              <a:rPr lang="el-GR" sz="2400" dirty="0"/>
              <a:t>μειωμένο επίπεδο συνείδησης, γιατί σε ενδεχόμενη επανάληψη </a:t>
            </a:r>
            <a:r>
              <a:rPr lang="el-GR" sz="2400" dirty="0" smtClean="0"/>
              <a:t>του λιποθυμικού </a:t>
            </a:r>
            <a:r>
              <a:rPr lang="el-GR" sz="2400" dirty="0"/>
              <a:t>επεισοδίου μπορεί να προκληθεί έμετος με </a:t>
            </a:r>
            <a:r>
              <a:rPr lang="el-GR" sz="2400" dirty="0" err="1"/>
              <a:t>εισρόφηση</a:t>
            </a:r>
            <a:r>
              <a:rPr lang="el-GR" sz="2400" dirty="0"/>
              <a:t> </a:t>
            </a:r>
            <a:r>
              <a:rPr lang="el-GR" sz="2400" dirty="0" smtClean="0"/>
              <a:t>και πνιγμονή</a:t>
            </a:r>
            <a:r>
              <a:rPr lang="el-GR" sz="2400" dirty="0"/>
              <a:t>.</a:t>
            </a:r>
          </a:p>
        </p:txBody>
      </p:sp>
      <p:pic>
        <p:nvPicPr>
          <p:cNvPr id="4" name="Picture 3"/>
          <p:cNvPicPr>
            <a:picLocks noChangeAspect="1"/>
          </p:cNvPicPr>
          <p:nvPr/>
        </p:nvPicPr>
        <p:blipFill>
          <a:blip r:embed="rId2"/>
          <a:stretch>
            <a:fillRect/>
          </a:stretch>
        </p:blipFill>
        <p:spPr>
          <a:xfrm>
            <a:off x="8293994" y="1700011"/>
            <a:ext cx="3205811" cy="4031087"/>
          </a:xfrm>
          <a:prstGeom prst="rect">
            <a:avLst/>
          </a:prstGeom>
        </p:spPr>
      </p:pic>
    </p:spTree>
    <p:extLst>
      <p:ext uri="{BB962C8B-B14F-4D97-AF65-F5344CB8AC3E}">
        <p14:creationId xmlns="" xmlns:p14="http://schemas.microsoft.com/office/powerpoint/2010/main" val="2294046490"/>
      </p:ext>
    </p:extLst>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590" y="231819"/>
            <a:ext cx="10131425" cy="811369"/>
          </a:xfrm>
        </p:spPr>
        <p:txBody>
          <a:bodyPr>
            <a:normAutofit fontScale="90000"/>
          </a:bodyPr>
          <a:lstStyle/>
          <a:p>
            <a:pPr algn="ctr"/>
            <a:r>
              <a:rPr lang="el-GR" b="1" i="1" dirty="0" smtClean="0"/>
              <a:t>ΠρΕπει </a:t>
            </a:r>
            <a:r>
              <a:rPr lang="el-GR" b="1" i="1" dirty="0"/>
              <a:t>να </a:t>
            </a:r>
            <a:r>
              <a:rPr lang="el-GR" b="1" i="1" dirty="0" smtClean="0"/>
              <a:t>γΙνουν </a:t>
            </a:r>
            <a:r>
              <a:rPr lang="el-GR" b="1" i="1" dirty="0"/>
              <a:t>τα </a:t>
            </a:r>
            <a:r>
              <a:rPr lang="el-GR" b="1" i="1" dirty="0" err="1" smtClean="0"/>
              <a:t>εξΗΣ</a:t>
            </a:r>
            <a:r>
              <a:rPr lang="el-GR" b="1" i="1" dirty="0" smtClean="0"/>
              <a:t>:</a:t>
            </a:r>
            <a:r>
              <a:rPr lang="el-GR" dirty="0"/>
              <a:t/>
            </a:r>
            <a:br>
              <a:rPr lang="el-GR" dirty="0"/>
            </a:br>
            <a:endParaRPr lang="el-GR" dirty="0"/>
          </a:p>
        </p:txBody>
      </p:sp>
      <p:sp>
        <p:nvSpPr>
          <p:cNvPr id="3" name="Content Placeholder 2"/>
          <p:cNvSpPr>
            <a:spLocks noGrp="1"/>
          </p:cNvSpPr>
          <p:nvPr>
            <p:ph idx="1"/>
          </p:nvPr>
        </p:nvSpPr>
        <p:spPr>
          <a:xfrm>
            <a:off x="685801" y="850006"/>
            <a:ext cx="10131425" cy="5743977"/>
          </a:xfrm>
        </p:spPr>
        <p:txBody>
          <a:bodyPr>
            <a:normAutofit/>
          </a:bodyPr>
          <a:lstStyle/>
          <a:p>
            <a:r>
              <a:rPr lang="el-GR" sz="2400" dirty="0"/>
              <a:t>1. Διαπιστώστε ότι δεν υπάρχει απόφραξη αεροφόρων οδών </a:t>
            </a:r>
            <a:endParaRPr lang="el-GR" sz="2400" dirty="0" smtClean="0"/>
          </a:p>
          <a:p>
            <a:r>
              <a:rPr lang="el-GR" sz="2400" dirty="0" smtClean="0"/>
              <a:t>2</a:t>
            </a:r>
            <a:r>
              <a:rPr lang="el-GR" sz="2400" dirty="0"/>
              <a:t>. Βεβαιωθείτε ότι ο ασθενής αναπνέει και έχει σφυγμούς. Αν όχι </a:t>
            </a:r>
            <a:r>
              <a:rPr lang="el-GR" sz="2400" dirty="0" smtClean="0"/>
              <a:t>τηλεφωνήστε άμεσα </a:t>
            </a:r>
            <a:r>
              <a:rPr lang="el-GR" sz="2400" dirty="0"/>
              <a:t>στο ΕΚΑΒ ( 166) </a:t>
            </a:r>
            <a:r>
              <a:rPr lang="el-GR" sz="2400" dirty="0" smtClean="0"/>
              <a:t>Στη </a:t>
            </a:r>
            <a:r>
              <a:rPr lang="el-GR" sz="2400" dirty="0"/>
              <a:t>συνέχεια ζητείστε βοήθεια από </a:t>
            </a:r>
            <a:r>
              <a:rPr lang="el-GR" sz="2400" dirty="0" smtClean="0"/>
              <a:t>τους παρευρισκόμενους </a:t>
            </a:r>
            <a:r>
              <a:rPr lang="el-GR" sz="2400" dirty="0"/>
              <a:t>και ξεκινήστε </a:t>
            </a:r>
            <a:r>
              <a:rPr lang="el-GR" sz="2400" dirty="0" err="1"/>
              <a:t>καρδιοαναπνευστική</a:t>
            </a:r>
            <a:r>
              <a:rPr lang="el-GR" sz="2400" dirty="0"/>
              <a:t> </a:t>
            </a:r>
            <a:r>
              <a:rPr lang="el-GR" sz="2400" dirty="0" smtClean="0"/>
              <a:t>αναζωογόνηση (ΚΑΡΠΑ</a:t>
            </a:r>
            <a:r>
              <a:rPr lang="el-GR" sz="2400" dirty="0"/>
              <a:t>) μέχρι να φτάσει βοήθεια.</a:t>
            </a:r>
          </a:p>
          <a:p>
            <a:r>
              <a:rPr lang="el-GR" sz="2400" dirty="0"/>
              <a:t>3. Αν ο ασθενής δεν έχει τις αισθήσεις του αλλά αναπνέει και έχει </a:t>
            </a:r>
            <a:r>
              <a:rPr lang="el-GR" sz="2400" dirty="0" err="1"/>
              <a:t>σφύξεις</a:t>
            </a:r>
            <a:r>
              <a:rPr lang="el-GR" sz="2400" dirty="0"/>
              <a:t> </a:t>
            </a:r>
            <a:r>
              <a:rPr lang="el-GR" sz="2400" dirty="0" smtClean="0"/>
              <a:t>τον τοποθετούμε </a:t>
            </a:r>
            <a:r>
              <a:rPr lang="el-GR" sz="2400" dirty="0"/>
              <a:t>πλάγια </a:t>
            </a:r>
            <a:endParaRPr lang="el-GR" sz="2400" dirty="0" smtClean="0"/>
          </a:p>
          <a:p>
            <a:r>
              <a:rPr lang="el-GR" sz="2400" dirty="0" smtClean="0"/>
              <a:t>4</a:t>
            </a:r>
            <a:r>
              <a:rPr lang="el-GR" sz="2400" dirty="0"/>
              <a:t>. Ξαπλώστε το άτομο σε οριζόντια θέση με τα πόδια ψηλά, όταν αυτό δεν έχει χάσει τις αισθήσεις του</a:t>
            </a:r>
            <a:r>
              <a:rPr lang="el-GR" sz="2400" dirty="0" smtClean="0"/>
              <a:t>.</a:t>
            </a:r>
            <a:endParaRPr lang="el-GR" sz="2400" dirty="0"/>
          </a:p>
        </p:txBody>
      </p:sp>
    </p:spTree>
    <p:extLst>
      <p:ext uri="{BB962C8B-B14F-4D97-AF65-F5344CB8AC3E}">
        <p14:creationId xmlns="" xmlns:p14="http://schemas.microsoft.com/office/powerpoint/2010/main" val="979730048"/>
      </p:ext>
    </p:extLst>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1064654"/>
          </a:xfrm>
        </p:spPr>
        <p:txBody>
          <a:bodyPr/>
          <a:lstStyle/>
          <a:p>
            <a:endParaRPr lang="el-GR" dirty="0"/>
          </a:p>
        </p:txBody>
      </p:sp>
      <p:sp>
        <p:nvSpPr>
          <p:cNvPr id="3" name="Content Placeholder 2"/>
          <p:cNvSpPr>
            <a:spLocks noGrp="1"/>
          </p:cNvSpPr>
          <p:nvPr>
            <p:ph idx="1"/>
          </p:nvPr>
        </p:nvSpPr>
        <p:spPr>
          <a:xfrm>
            <a:off x="685802" y="1188720"/>
            <a:ext cx="7440767" cy="5263595"/>
          </a:xfrm>
        </p:spPr>
        <p:txBody>
          <a:bodyPr>
            <a:noAutofit/>
          </a:bodyPr>
          <a:lstStyle/>
          <a:p>
            <a:r>
              <a:rPr lang="el-GR" sz="2400" dirty="0"/>
              <a:t>5. Χαλαρώστε τα ρούχα, γραβάτες, ζώνες, που μπορούν να εμποδίζουν </a:t>
            </a:r>
            <a:r>
              <a:rPr lang="el-GR" sz="2400" dirty="0" smtClean="0"/>
              <a:t>την φυσιολογική </a:t>
            </a:r>
            <a:r>
              <a:rPr lang="el-GR" sz="2400" dirty="0"/>
              <a:t>αναπνοή</a:t>
            </a:r>
          </a:p>
          <a:p>
            <a:r>
              <a:rPr lang="el-GR" sz="2400" dirty="0"/>
              <a:t>6. Σε ενδεχόμενο κρανιοεγκαφαλικής κάκωσης και πρόκλησης </a:t>
            </a:r>
            <a:r>
              <a:rPr lang="el-GR" sz="2400" dirty="0" smtClean="0"/>
              <a:t>λιποθυμικού επεισοδίου </a:t>
            </a:r>
            <a:r>
              <a:rPr lang="el-GR" sz="2400" dirty="0"/>
              <a:t>κάνουμε τα παρακάτω με την σειρά προτεραιότητας </a:t>
            </a:r>
            <a:r>
              <a:rPr lang="el-GR" sz="2400" dirty="0" smtClean="0"/>
              <a:t>που αναφέραμε</a:t>
            </a:r>
            <a:r>
              <a:rPr lang="el-GR" sz="2400" dirty="0"/>
              <a:t>, τοποθετούμε ένα μαλακό αυχενικό κολάρο το οποίο </a:t>
            </a:r>
            <a:r>
              <a:rPr lang="el-GR" sz="2400" dirty="0" smtClean="0"/>
              <a:t>είναι απαραίτητο </a:t>
            </a:r>
            <a:r>
              <a:rPr lang="el-GR" sz="2400" dirty="0"/>
              <a:t>εξάρτημα για το φαρμακείο μας και καλούμε ασθενοφόρο </a:t>
            </a:r>
            <a:r>
              <a:rPr lang="el-GR" sz="2400" dirty="0" smtClean="0"/>
              <a:t>ή ιατρική </a:t>
            </a:r>
            <a:r>
              <a:rPr lang="el-GR" sz="2400" dirty="0"/>
              <a:t>βοήθεια άμεσα.</a:t>
            </a:r>
          </a:p>
          <a:p>
            <a:r>
              <a:rPr lang="el-GR" sz="2400" dirty="0"/>
              <a:t>7. Άτομο το οποίο για οποιονδήποτε λόγο έχασε τις αισθήσεις του έστω και </a:t>
            </a:r>
            <a:r>
              <a:rPr lang="el-GR" sz="2400" dirty="0" smtClean="0"/>
              <a:t>για λίγο </a:t>
            </a:r>
            <a:r>
              <a:rPr lang="el-GR" sz="2400" dirty="0"/>
              <a:t>πρέπει άμεσα να εξεταστεί από ιατρό για να διερευνηθούν τα αίτια </a:t>
            </a:r>
            <a:r>
              <a:rPr lang="el-GR" sz="2400" dirty="0" smtClean="0"/>
              <a:t>αυτού του </a:t>
            </a:r>
            <a:r>
              <a:rPr lang="el-GR" sz="2400" dirty="0"/>
              <a:t>επεισοδίου απώλειας συνείδησης.</a:t>
            </a:r>
          </a:p>
        </p:txBody>
      </p:sp>
      <p:pic>
        <p:nvPicPr>
          <p:cNvPr id="4" name="Picture 3"/>
          <p:cNvPicPr>
            <a:picLocks noChangeAspect="1"/>
          </p:cNvPicPr>
          <p:nvPr/>
        </p:nvPicPr>
        <p:blipFill>
          <a:blip r:embed="rId2"/>
          <a:stretch>
            <a:fillRect/>
          </a:stretch>
        </p:blipFill>
        <p:spPr>
          <a:xfrm>
            <a:off x="8126569" y="1906074"/>
            <a:ext cx="3812145" cy="4095482"/>
          </a:xfrm>
          <a:prstGeom prst="rect">
            <a:avLst/>
          </a:prstGeom>
        </p:spPr>
      </p:pic>
    </p:spTree>
    <p:extLst>
      <p:ext uri="{BB962C8B-B14F-4D97-AF65-F5344CB8AC3E}">
        <p14:creationId xmlns="" xmlns:p14="http://schemas.microsoft.com/office/powerpoint/2010/main" val="1617359671"/>
      </p:ext>
    </p:extLst>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i="1" dirty="0"/>
              <a:t>ΗΛΙΑΣΗ</a:t>
            </a:r>
            <a:endParaRPr lang="el-GR" dirty="0"/>
          </a:p>
        </p:txBody>
      </p:sp>
      <p:sp>
        <p:nvSpPr>
          <p:cNvPr id="3" name="Content Placeholder 2"/>
          <p:cNvSpPr>
            <a:spLocks noGrp="1"/>
          </p:cNvSpPr>
          <p:nvPr>
            <p:ph idx="1"/>
          </p:nvPr>
        </p:nvSpPr>
        <p:spPr>
          <a:xfrm>
            <a:off x="685802" y="2142067"/>
            <a:ext cx="6088486" cy="3649133"/>
          </a:xfrm>
        </p:spPr>
        <p:txBody>
          <a:bodyPr>
            <a:normAutofit lnSpcReduction="10000"/>
          </a:bodyPr>
          <a:lstStyle/>
          <a:p>
            <a:r>
              <a:rPr lang="el-GR" sz="2400" dirty="0"/>
              <a:t>Η ηλίαση είναι μία παθολογική κατάσταση, η οποία προκαλείται από την παρατεταμένη έκθεση στον </a:t>
            </a:r>
            <a:r>
              <a:rPr lang="el-GR" sz="2400" dirty="0" smtClean="0"/>
              <a:t>ήλιο</a:t>
            </a:r>
          </a:p>
          <a:p>
            <a:r>
              <a:rPr lang="el-GR" sz="2400" dirty="0"/>
              <a:t>Στην περίπτωση της ηλίασης, ο οργανισμός αδυνατεί να ρυθμίσει τη θερμότητά του, με αποτέλεσμα τις περισσότερες φορές να προκαλείται υψηλή θερμοκρασία σώματος και </a:t>
            </a:r>
            <a:r>
              <a:rPr lang="el-GR" sz="2400" dirty="0" smtClean="0"/>
              <a:t>πυρετός,</a:t>
            </a:r>
            <a:endParaRPr lang="el-GR" sz="2400" dirty="0"/>
          </a:p>
          <a:p>
            <a:r>
              <a:rPr lang="el-GR" sz="2400" dirty="0"/>
              <a:t>δηλαδή, πρόκειται για τον πιο κοινό τύπο θερμοπληξίας</a:t>
            </a:r>
          </a:p>
        </p:txBody>
      </p:sp>
      <p:pic>
        <p:nvPicPr>
          <p:cNvPr id="4" name="Picture 3"/>
          <p:cNvPicPr>
            <a:picLocks noChangeAspect="1"/>
          </p:cNvPicPr>
          <p:nvPr/>
        </p:nvPicPr>
        <p:blipFill>
          <a:blip r:embed="rId2"/>
          <a:stretch>
            <a:fillRect/>
          </a:stretch>
        </p:blipFill>
        <p:spPr>
          <a:xfrm>
            <a:off x="7173532" y="991673"/>
            <a:ext cx="4597758" cy="4481848"/>
          </a:xfrm>
          <a:prstGeom prst="rect">
            <a:avLst/>
          </a:prstGeom>
        </p:spPr>
      </p:pic>
    </p:spTree>
    <p:extLst>
      <p:ext uri="{BB962C8B-B14F-4D97-AF65-F5344CB8AC3E}">
        <p14:creationId xmlns="" xmlns:p14="http://schemas.microsoft.com/office/powerpoint/2010/main" val="444782001"/>
      </p:ext>
    </p:extLst>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err="1" smtClean="0"/>
              <a:t>συμπτΩματα</a:t>
            </a:r>
            <a:r>
              <a:rPr lang="el-GR" dirty="0" smtClean="0"/>
              <a:t> </a:t>
            </a:r>
            <a:r>
              <a:rPr lang="el-GR" dirty="0" err="1" smtClean="0"/>
              <a:t>τηΣ</a:t>
            </a:r>
            <a:r>
              <a:rPr lang="el-GR" dirty="0" smtClean="0"/>
              <a:t> </a:t>
            </a:r>
            <a:r>
              <a:rPr lang="el-GR" dirty="0" err="1" smtClean="0"/>
              <a:t>ηλΙασηΣ</a:t>
            </a:r>
            <a:endParaRPr lang="el-GR" dirty="0"/>
          </a:p>
        </p:txBody>
      </p:sp>
      <p:sp>
        <p:nvSpPr>
          <p:cNvPr id="3" name="Content Placeholder 2"/>
          <p:cNvSpPr>
            <a:spLocks noGrp="1"/>
          </p:cNvSpPr>
          <p:nvPr>
            <p:ph idx="1"/>
          </p:nvPr>
        </p:nvSpPr>
        <p:spPr>
          <a:xfrm>
            <a:off x="621408" y="1803043"/>
            <a:ext cx="6552124" cy="4790940"/>
          </a:xfrm>
        </p:spPr>
        <p:txBody>
          <a:bodyPr>
            <a:normAutofit fontScale="92500" lnSpcReduction="10000"/>
          </a:bodyPr>
          <a:lstStyle/>
          <a:p>
            <a:pPr marL="0" indent="0">
              <a:buNone/>
            </a:pPr>
            <a:r>
              <a:rPr lang="el-GR" dirty="0" smtClean="0"/>
              <a:t> </a:t>
            </a:r>
            <a:r>
              <a:rPr lang="el-GR" sz="2600" dirty="0" smtClean="0"/>
              <a:t>Υψηλή </a:t>
            </a:r>
            <a:r>
              <a:rPr lang="el-GR" sz="2600" dirty="0"/>
              <a:t>θερμοκρασία του σώματος - μια θερμοκρασία 40°C και </a:t>
            </a:r>
            <a:r>
              <a:rPr lang="el-GR" sz="2600" dirty="0" smtClean="0"/>
              <a:t>πάνω</a:t>
            </a:r>
          </a:p>
          <a:p>
            <a:pPr marL="0" indent="0">
              <a:buNone/>
            </a:pPr>
            <a:r>
              <a:rPr lang="el-GR" sz="2600" dirty="0" smtClean="0"/>
              <a:t>• </a:t>
            </a:r>
            <a:r>
              <a:rPr lang="el-GR" sz="2600" dirty="0"/>
              <a:t>έντονη εφίδρωση, που ξαφνικά σταματά </a:t>
            </a:r>
          </a:p>
          <a:p>
            <a:pPr marL="0" indent="0">
              <a:buNone/>
            </a:pPr>
            <a:r>
              <a:rPr lang="el-GR" sz="2600" dirty="0"/>
              <a:t>• ζάλη</a:t>
            </a:r>
          </a:p>
          <a:p>
            <a:pPr marL="0" indent="0">
              <a:buNone/>
            </a:pPr>
            <a:r>
              <a:rPr lang="el-GR" sz="2600" dirty="0"/>
              <a:t>• υπερβολική κούραση </a:t>
            </a:r>
          </a:p>
          <a:p>
            <a:pPr marL="0" indent="0">
              <a:buNone/>
            </a:pPr>
            <a:r>
              <a:rPr lang="el-GR" sz="2600" dirty="0"/>
              <a:t>• αίσθημα αδιαθεσίας (ναυτία)</a:t>
            </a:r>
          </a:p>
          <a:p>
            <a:pPr marL="0" indent="0">
              <a:buNone/>
            </a:pPr>
            <a:r>
              <a:rPr lang="el-GR" sz="2600" dirty="0"/>
              <a:t>• έμετος</a:t>
            </a:r>
          </a:p>
          <a:p>
            <a:pPr marL="0" indent="0">
              <a:buNone/>
            </a:pPr>
            <a:r>
              <a:rPr lang="el-GR" sz="2600" dirty="0"/>
              <a:t>• ταχυκαρδία</a:t>
            </a:r>
          </a:p>
          <a:p>
            <a:pPr marL="0" indent="0">
              <a:buNone/>
            </a:pPr>
            <a:r>
              <a:rPr lang="el-GR" sz="2600" dirty="0"/>
              <a:t>• διανοητική σύγχυση</a:t>
            </a:r>
          </a:p>
          <a:p>
            <a:pPr marL="0" indent="0">
              <a:buNone/>
            </a:pPr>
            <a:r>
              <a:rPr lang="el-GR" sz="2600" dirty="0"/>
              <a:t>• πιο σπάνια ούρηση, που συνοδεύεται από πολύ πιο σκούρα ούρα από το συνηθισμένο.</a:t>
            </a:r>
          </a:p>
        </p:txBody>
      </p:sp>
      <p:pic>
        <p:nvPicPr>
          <p:cNvPr id="4" name="Picture 3"/>
          <p:cNvPicPr>
            <a:picLocks noChangeAspect="1"/>
          </p:cNvPicPr>
          <p:nvPr/>
        </p:nvPicPr>
        <p:blipFill>
          <a:blip r:embed="rId2"/>
          <a:stretch>
            <a:fillRect/>
          </a:stretch>
        </p:blipFill>
        <p:spPr>
          <a:xfrm>
            <a:off x="7173531" y="2666530"/>
            <a:ext cx="4056845" cy="3219115"/>
          </a:xfrm>
          <a:prstGeom prst="rect">
            <a:avLst/>
          </a:prstGeom>
        </p:spPr>
      </p:pic>
    </p:spTree>
    <p:extLst>
      <p:ext uri="{BB962C8B-B14F-4D97-AF65-F5344CB8AC3E}">
        <p14:creationId xmlns="" xmlns:p14="http://schemas.microsoft.com/office/powerpoint/2010/main" val="3876367801"/>
      </p:ext>
    </p:extLst>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925" y="236112"/>
            <a:ext cx="10131425" cy="1456267"/>
          </a:xfrm>
        </p:spPr>
        <p:txBody>
          <a:bodyPr/>
          <a:lstStyle/>
          <a:p>
            <a:pPr algn="ctr"/>
            <a:r>
              <a:rPr lang="el-GR" dirty="0" smtClean="0"/>
              <a:t>ΠΩΣ αντιμετωπΙζεται </a:t>
            </a:r>
            <a:r>
              <a:rPr lang="el-GR" dirty="0"/>
              <a:t>η </a:t>
            </a:r>
            <a:r>
              <a:rPr lang="el-GR" dirty="0" smtClean="0"/>
              <a:t>ηλΙαση</a:t>
            </a:r>
            <a:endParaRPr lang="el-GR" dirty="0"/>
          </a:p>
        </p:txBody>
      </p:sp>
      <p:sp>
        <p:nvSpPr>
          <p:cNvPr id="3" name="Content Placeholder 2"/>
          <p:cNvSpPr>
            <a:spLocks noGrp="1"/>
          </p:cNvSpPr>
          <p:nvPr>
            <p:ph idx="1"/>
          </p:nvPr>
        </p:nvSpPr>
        <p:spPr>
          <a:xfrm>
            <a:off x="685801" y="1571223"/>
            <a:ext cx="6783945" cy="5035639"/>
          </a:xfrm>
        </p:spPr>
        <p:txBody>
          <a:bodyPr>
            <a:normAutofit/>
          </a:bodyPr>
          <a:lstStyle/>
          <a:p>
            <a:pPr>
              <a:buNone/>
            </a:pPr>
            <a:r>
              <a:rPr lang="el-GR" sz="2400" dirty="0" smtClean="0"/>
              <a:t>     Όταν </a:t>
            </a:r>
            <a:r>
              <a:rPr lang="el-GR" sz="2400" dirty="0"/>
              <a:t>βρίσκεστε στο ήλιο ή σε πολύ υψηλές θερμοκρασίες, προσπαθήστε να απομακρυνθείτε το συντομότερο δυνατό και να μεταβείτε σε ένα δροσερό και σκιερό μέρος. Η καλύτερη επιλογή θα ήταν ένα κλιματιζόμενο δωμάτιο. Επίσης, πιείτε πολύ νερό, για να μπορέσετε να βοηθήσετε το σώμα σας να ενυδατωθεί προκειμένου να επαναφέρει τη σωστή θερμοκρασία του.</a:t>
            </a:r>
          </a:p>
        </p:txBody>
      </p:sp>
      <p:pic>
        <p:nvPicPr>
          <p:cNvPr id="4" name="Picture 3"/>
          <p:cNvPicPr>
            <a:picLocks noChangeAspect="1"/>
          </p:cNvPicPr>
          <p:nvPr/>
        </p:nvPicPr>
        <p:blipFill>
          <a:blip r:embed="rId2"/>
          <a:stretch>
            <a:fillRect/>
          </a:stretch>
        </p:blipFill>
        <p:spPr>
          <a:xfrm>
            <a:off x="8281115" y="1197735"/>
            <a:ext cx="3910885" cy="4893972"/>
          </a:xfrm>
          <a:prstGeom prst="rect">
            <a:avLst/>
          </a:prstGeom>
        </p:spPr>
      </p:pic>
    </p:spTree>
    <p:extLst>
      <p:ext uri="{BB962C8B-B14F-4D97-AF65-F5344CB8AC3E}">
        <p14:creationId xmlns="" xmlns:p14="http://schemas.microsoft.com/office/powerpoint/2010/main" val="4093650834"/>
      </p:ext>
    </p:extLst>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59675" y="518160"/>
            <a:ext cx="10131425" cy="1456267"/>
          </a:xfrm>
        </p:spPr>
        <p:txBody>
          <a:bodyPr/>
          <a:lstStyle/>
          <a:p>
            <a:pPr algn="ctr"/>
            <a:r>
              <a:rPr lang="el-GR" b="1" i="1" dirty="0" smtClean="0"/>
              <a:t>ΘΕΡΜΟΠΛΗΞΙΑ</a:t>
            </a:r>
            <a:r>
              <a:rPr lang="el-GR" dirty="0" smtClean="0"/>
              <a:t/>
            </a:r>
            <a:br>
              <a:rPr lang="el-GR" dirty="0" smtClean="0"/>
            </a:br>
            <a:endParaRPr lang="el-GR" dirty="0"/>
          </a:p>
        </p:txBody>
      </p:sp>
      <p:sp>
        <p:nvSpPr>
          <p:cNvPr id="3" name="2 - Θέση περιεχομένου"/>
          <p:cNvSpPr>
            <a:spLocks noGrp="1"/>
          </p:cNvSpPr>
          <p:nvPr>
            <p:ph idx="1"/>
          </p:nvPr>
        </p:nvSpPr>
        <p:spPr>
          <a:xfrm>
            <a:off x="685801" y="1201783"/>
            <a:ext cx="5688873" cy="5656217"/>
          </a:xfrm>
        </p:spPr>
        <p:txBody>
          <a:bodyPr>
            <a:normAutofit/>
          </a:bodyPr>
          <a:lstStyle/>
          <a:p>
            <a:pPr>
              <a:buNone/>
            </a:pPr>
            <a:r>
              <a:rPr lang="el-GR" dirty="0" smtClean="0"/>
              <a:t>	</a:t>
            </a:r>
            <a:r>
              <a:rPr lang="el-GR" sz="2400" dirty="0" smtClean="0"/>
              <a:t>Η θερμοπληξία είναι μία εξαιρετικά επείγουσα ιατρική κατάσταση, απειλητική για τη ζωή η οποία οφείλεται σε ανεπάρκεια ή σε δυσλειτουργία των θερμορυθμιστικών μηχανισμών του ανθρώπινου οργανισμού.  </a:t>
            </a:r>
          </a:p>
          <a:p>
            <a:pPr>
              <a:buNone/>
            </a:pPr>
            <a:r>
              <a:rPr lang="el-GR" sz="2400" dirty="0" smtClean="0"/>
              <a:t>     Εμφανίζεται όταν η θερμοκρασία του περιβάλλοντος είναι πολύ υψηλή και η σχετική υγρασία της ατμόσφαιρας είναι πάνω από 70%, γεγονός που δυσκολεύει και εμποδίζει την εξάτμιση του ιδρώτα και την αποβολή θερμότητας του σώματος.       </a:t>
            </a:r>
          </a:p>
          <a:p>
            <a:pPr>
              <a:buNone/>
            </a:pPr>
            <a:endParaRPr lang="el-GR" sz="2400" dirty="0" smtClean="0"/>
          </a:p>
          <a:p>
            <a:endParaRPr lang="el-GR" dirty="0"/>
          </a:p>
        </p:txBody>
      </p:sp>
      <p:sp>
        <p:nvSpPr>
          <p:cNvPr id="71682" name="AutoShape 2" descr="Αποτέλεσμα εικόνας για θερμοπληξ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1684" name="AutoShape 4" descr="Αποτέλεσμα εικόνας για θερμοπληξ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1686" name="AutoShape 6" descr="Αποτέλεσμα εικόνας για θερμοπληξ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1688" name="AutoShape 8" descr="Αποτέλεσμα εικόνας για θερμοπληξ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1690" name="AutoShape 10" descr="Αποτέλεσμα εικόνας για θερμοπληξ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16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1691" name="rectole0000000029"/>
          <p:cNvGraphicFramePr>
            <a:graphicFrameLocks noChangeAspect="1"/>
          </p:cNvGraphicFramePr>
          <p:nvPr/>
        </p:nvGraphicFramePr>
        <p:xfrm>
          <a:off x="7158446" y="2181497"/>
          <a:ext cx="3590925" cy="2724150"/>
        </p:xfrm>
        <a:graphic>
          <a:graphicData uri="http://schemas.openxmlformats.org/presentationml/2006/ole">
            <p:oleObj spid="_x0000_s71691" name="Εικόνα" r:id="rId3" imgW="0" imgH="0" progId="StaticMetafile">
              <p:embed/>
            </p:oleObj>
          </a:graphicData>
        </a:graphic>
      </p:graphicFrame>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0"/>
            <a:ext cx="10131425" cy="1541417"/>
          </a:xfrm>
        </p:spPr>
        <p:txBody>
          <a:bodyPr>
            <a:normAutofit/>
          </a:bodyPr>
          <a:lstStyle/>
          <a:p>
            <a:pPr algn="ctr"/>
            <a:r>
              <a:rPr lang="el-GR" dirty="0" err="1" smtClean="0"/>
              <a:t>ΣυμπτΩματα</a:t>
            </a:r>
            <a:r>
              <a:rPr lang="el-GR" dirty="0" smtClean="0"/>
              <a:t>  </a:t>
            </a:r>
            <a:br>
              <a:rPr lang="el-GR" dirty="0" smtClean="0"/>
            </a:br>
            <a:endParaRPr lang="el-GR" dirty="0"/>
          </a:p>
        </p:txBody>
      </p:sp>
      <p:sp>
        <p:nvSpPr>
          <p:cNvPr id="3" name="2 - Θέση περιεχομένου"/>
          <p:cNvSpPr>
            <a:spLocks noGrp="1"/>
          </p:cNvSpPr>
          <p:nvPr>
            <p:ph idx="1"/>
          </p:nvPr>
        </p:nvSpPr>
        <p:spPr>
          <a:xfrm>
            <a:off x="235132" y="1358537"/>
            <a:ext cx="6479178" cy="5303520"/>
          </a:xfrm>
        </p:spPr>
        <p:txBody>
          <a:bodyPr>
            <a:normAutofit/>
          </a:bodyPr>
          <a:lstStyle/>
          <a:p>
            <a:pPr>
              <a:buNone/>
            </a:pPr>
            <a:r>
              <a:rPr lang="el-GR" sz="2400" dirty="0" smtClean="0"/>
              <a:t>        Τα συμπτώματα της θερμοπληξίας μπορεί να μοιάζουν με αυτά της καρδιακής προσβολής ή του εγκεφαλικού επεισοδίου.</a:t>
            </a:r>
          </a:p>
          <a:p>
            <a:pPr>
              <a:buNone/>
            </a:pPr>
            <a:r>
              <a:rPr lang="el-GR" sz="2400" dirty="0" smtClean="0"/>
              <a:t>Δυνατός πονοκέφαλος,   Ατονία,   Αίσθημα καταβολής δυνάμεων   Τάση για λιποθυμία,   Πτώση της αρτηριακής πίεσης,   Ταχύς αλλά αδύναμος σφυγμός  Δυσκολία στην αναπνοή  Έντονη εφίδρωση  Κράμπες κυρίως στους μύες της κοιλίας και των κάτω άκρων  Παράξενη συμπεριφορά  Ψευδαισθήσεις  Σύγχυση   Διέγερση  Αποπροσανατολισμός  Ναυτία  Εμετοί.  </a:t>
            </a:r>
          </a:p>
          <a:p>
            <a:pPr>
              <a:buNone/>
            </a:pPr>
            <a:endParaRPr lang="el-GR" dirty="0" smtClean="0"/>
          </a:p>
          <a:p>
            <a:pPr>
              <a:buNone/>
            </a:pPr>
            <a:endParaRPr lang="el-GR" dirty="0" smtClean="0"/>
          </a:p>
          <a:p>
            <a:pPr>
              <a:buNone/>
            </a:pPr>
            <a:endParaRPr lang="el-GR" dirty="0"/>
          </a:p>
        </p:txBody>
      </p:sp>
      <p:sp>
        <p:nvSpPr>
          <p:cNvPr id="97282" name="AutoShape 2" descr="http://cretalive.s3.amazonaws.com/72825/YYYYYYYYYY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97284" name="Picture 4" descr="http://cretalive.s3.amazonaws.com/72825/YYYYYYYYYYY.jpg"/>
          <p:cNvPicPr>
            <a:picLocks noChangeAspect="1" noChangeArrowheads="1"/>
          </p:cNvPicPr>
          <p:nvPr/>
        </p:nvPicPr>
        <p:blipFill>
          <a:blip r:embed="rId2"/>
          <a:srcRect/>
          <a:stretch>
            <a:fillRect/>
          </a:stretch>
        </p:blipFill>
        <p:spPr bwMode="auto">
          <a:xfrm>
            <a:off x="6753496" y="1752281"/>
            <a:ext cx="5107577" cy="3694929"/>
          </a:xfrm>
          <a:prstGeom prst="rect">
            <a:avLst/>
          </a:prstGeom>
          <a:noFill/>
        </p:spPr>
      </p:pic>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Αν ο </a:t>
            </a:r>
            <a:r>
              <a:rPr lang="el-GR" dirty="0" err="1" smtClean="0"/>
              <a:t>ασθενΗΣ</a:t>
            </a:r>
            <a:r>
              <a:rPr lang="el-GR" dirty="0" smtClean="0"/>
              <a:t> δεν </a:t>
            </a:r>
            <a:r>
              <a:rPr lang="el-GR" dirty="0" err="1" smtClean="0"/>
              <a:t>αντιμετωπιστεΙ</a:t>
            </a:r>
            <a:r>
              <a:rPr lang="el-GR" dirty="0" smtClean="0"/>
              <a:t> </a:t>
            </a:r>
            <a:r>
              <a:rPr lang="el-GR" dirty="0" err="1" smtClean="0"/>
              <a:t>Εγκαιρα</a:t>
            </a:r>
            <a:r>
              <a:rPr lang="el-GR" dirty="0" smtClean="0"/>
              <a:t> </a:t>
            </a:r>
            <a:r>
              <a:rPr lang="el-GR" dirty="0" err="1" smtClean="0"/>
              <a:t>παρατηροΥνται</a:t>
            </a:r>
            <a:r>
              <a:rPr lang="el-GR" dirty="0" smtClean="0"/>
              <a:t/>
            </a:r>
            <a:br>
              <a:rPr lang="el-GR" dirty="0" smtClean="0"/>
            </a:br>
            <a:endParaRPr lang="el-GR" dirty="0"/>
          </a:p>
        </p:txBody>
      </p:sp>
      <p:sp>
        <p:nvSpPr>
          <p:cNvPr id="3" name="2 - Θέση περιεχομένου"/>
          <p:cNvSpPr>
            <a:spLocks noGrp="1"/>
          </p:cNvSpPr>
          <p:nvPr>
            <p:ph idx="1"/>
          </p:nvPr>
        </p:nvSpPr>
        <p:spPr>
          <a:xfrm>
            <a:off x="685801" y="2142067"/>
            <a:ext cx="6420393" cy="4715933"/>
          </a:xfrm>
        </p:spPr>
        <p:txBody>
          <a:bodyPr>
            <a:normAutofit/>
          </a:bodyPr>
          <a:lstStyle/>
          <a:p>
            <a:r>
              <a:rPr lang="el-GR" sz="2400" dirty="0" smtClean="0"/>
              <a:t> Διαταραχές της πηκτικότητας του αίματος </a:t>
            </a:r>
          </a:p>
          <a:p>
            <a:r>
              <a:rPr lang="el-GR" sz="2400" dirty="0" smtClean="0"/>
              <a:t> Έμφραγμα του μυοκαρδίου ή αγγειακό εγκεφαλικό επεισόδιο </a:t>
            </a:r>
          </a:p>
          <a:p>
            <a:r>
              <a:rPr lang="el-GR" sz="2400" dirty="0" smtClean="0"/>
              <a:t> Νεφρική και αναπνευστική ανεπάρκεια που εκδηλώνονται με αναστολή της αποβολής ούρων και πνευμονικό οίδημα </a:t>
            </a:r>
          </a:p>
          <a:p>
            <a:r>
              <a:rPr lang="el-GR" sz="2400" dirty="0" smtClean="0"/>
              <a:t> Σπασμοί  </a:t>
            </a:r>
          </a:p>
          <a:p>
            <a:r>
              <a:rPr lang="el-GR" sz="2400" dirty="0" smtClean="0"/>
              <a:t> Απώλεια αισθήσεων και σε ακραίες περιπτώσεις </a:t>
            </a:r>
          </a:p>
          <a:p>
            <a:r>
              <a:rPr lang="el-GR" sz="2400" dirty="0" smtClean="0"/>
              <a:t> Κώμα ακόμα και  Θάνατος </a:t>
            </a:r>
          </a:p>
          <a:p>
            <a:endParaRPr lang="el-GR" sz="2400" dirty="0"/>
          </a:p>
        </p:txBody>
      </p:sp>
      <p:pic>
        <p:nvPicPr>
          <p:cNvPr id="98306" name="Picture 2" descr="Αποτέλεσμα εικόνας για θερμοπληξια"/>
          <p:cNvPicPr>
            <a:picLocks noChangeAspect="1" noChangeArrowheads="1"/>
          </p:cNvPicPr>
          <p:nvPr/>
        </p:nvPicPr>
        <p:blipFill>
          <a:blip r:embed="rId2"/>
          <a:srcRect/>
          <a:stretch>
            <a:fillRect/>
          </a:stretch>
        </p:blipFill>
        <p:spPr bwMode="auto">
          <a:xfrm>
            <a:off x="7380513" y="2116184"/>
            <a:ext cx="3853543" cy="3814354"/>
          </a:xfrm>
          <a:prstGeom prst="rect">
            <a:avLst/>
          </a:prstGeom>
          <a:noFill/>
        </p:spPr>
      </p:pic>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err="1" smtClean="0"/>
              <a:t>ΠρΩτεΣ</a:t>
            </a:r>
            <a:r>
              <a:rPr lang="el-GR" dirty="0" smtClean="0"/>
              <a:t> </a:t>
            </a:r>
            <a:r>
              <a:rPr lang="el-GR" dirty="0" err="1" smtClean="0"/>
              <a:t>βοΗθειεΣ</a:t>
            </a:r>
            <a:r>
              <a:rPr lang="el-GR" dirty="0" smtClean="0"/>
              <a:t> </a:t>
            </a:r>
            <a:r>
              <a:rPr lang="el-GR" dirty="0" err="1" smtClean="0"/>
              <a:t>ατΟμου</a:t>
            </a:r>
            <a:r>
              <a:rPr lang="el-GR" dirty="0" smtClean="0"/>
              <a:t> με </a:t>
            </a:r>
            <a:r>
              <a:rPr lang="el-GR" dirty="0" err="1" smtClean="0"/>
              <a:t>θερμοπληξΙα</a:t>
            </a:r>
            <a:r>
              <a:rPr lang="el-GR" dirty="0" smtClean="0"/>
              <a:t>  </a:t>
            </a:r>
            <a:br>
              <a:rPr lang="el-GR" dirty="0" smtClean="0"/>
            </a:br>
            <a:endParaRPr lang="el-GR" dirty="0"/>
          </a:p>
        </p:txBody>
      </p:sp>
      <p:sp>
        <p:nvSpPr>
          <p:cNvPr id="3" name="2 - Θέση περιεχομένου"/>
          <p:cNvSpPr>
            <a:spLocks noGrp="1"/>
          </p:cNvSpPr>
          <p:nvPr>
            <p:ph idx="1"/>
          </p:nvPr>
        </p:nvSpPr>
        <p:spPr>
          <a:xfrm>
            <a:off x="685802" y="1476103"/>
            <a:ext cx="6472644" cy="5225143"/>
          </a:xfrm>
        </p:spPr>
        <p:txBody>
          <a:bodyPr>
            <a:normAutofit lnSpcReduction="10000"/>
          </a:bodyPr>
          <a:lstStyle/>
          <a:p>
            <a:r>
              <a:rPr lang="el-GR" sz="2400" dirty="0" smtClean="0"/>
              <a:t>Μεταφέρετε τον ασθενή, άμεσα, σε μέρος δροσερό, ευάερο και σκιερό  χώρο</a:t>
            </a:r>
          </a:p>
          <a:p>
            <a:r>
              <a:rPr lang="el-GR" sz="2400" dirty="0" smtClean="0"/>
              <a:t>  Τοποθετείτε τον ασθενή σε ύπτια θέση.  </a:t>
            </a:r>
          </a:p>
          <a:p>
            <a:r>
              <a:rPr lang="el-GR" sz="2400" dirty="0" smtClean="0"/>
              <a:t> Αφαιρείτε τα βαριά ρούχα, για να αερίζεται το σώμα του </a:t>
            </a:r>
          </a:p>
          <a:p>
            <a:r>
              <a:rPr lang="el-GR" sz="2400" dirty="0" smtClean="0"/>
              <a:t> Αερίζετε τον ασθενή με ότι πρόχειρο μέσο διαθέτετε (βεντάλιες, χαρτόνια κα)  </a:t>
            </a:r>
          </a:p>
          <a:p>
            <a:r>
              <a:rPr lang="el-GR" sz="2400" dirty="0" smtClean="0"/>
              <a:t>Βρέχετε το πρόσωπο του, το λαιμό, το στήθος και γενικά το σώμα του με κρύο ή παγωμένο νερό.  </a:t>
            </a:r>
          </a:p>
          <a:p>
            <a:r>
              <a:rPr lang="el-GR" sz="2400" dirty="0" smtClean="0"/>
              <a:t> Τοποθετείτε ψυχρά επιθέματα στο πρόσωπο και το κεφάλι του. </a:t>
            </a:r>
          </a:p>
          <a:p>
            <a:endParaRPr lang="el-GR" dirty="0"/>
          </a:p>
        </p:txBody>
      </p:sp>
      <p:pic>
        <p:nvPicPr>
          <p:cNvPr id="99330" name="Picture 2" descr="http://www.schoolhealth.gr/ene_firstaid/img/fa_35.jpg"/>
          <p:cNvPicPr>
            <a:picLocks noChangeAspect="1" noChangeArrowheads="1"/>
          </p:cNvPicPr>
          <p:nvPr/>
        </p:nvPicPr>
        <p:blipFill>
          <a:blip r:embed="rId2"/>
          <a:srcRect/>
          <a:stretch>
            <a:fillRect/>
          </a:stretch>
        </p:blipFill>
        <p:spPr bwMode="auto">
          <a:xfrm>
            <a:off x="7249885" y="2223180"/>
            <a:ext cx="4674507" cy="3409951"/>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t>Ο </a:t>
            </a:r>
            <a:r>
              <a:rPr lang="el-GR" b="1" dirty="0" err="1" smtClean="0"/>
              <a:t>σκοπΟΣ</a:t>
            </a:r>
            <a:r>
              <a:rPr lang="el-GR" b="1" dirty="0" smtClean="0"/>
              <a:t> </a:t>
            </a:r>
            <a:r>
              <a:rPr lang="el-GR" b="1" dirty="0" err="1" smtClean="0"/>
              <a:t>τηΣ</a:t>
            </a:r>
            <a:r>
              <a:rPr lang="el-GR" b="1" dirty="0" smtClean="0"/>
              <a:t> </a:t>
            </a:r>
            <a:r>
              <a:rPr lang="el-GR" b="1" dirty="0" err="1" smtClean="0"/>
              <a:t>παροΧΗΣ</a:t>
            </a:r>
            <a:r>
              <a:rPr lang="el-GR" b="1" dirty="0" smtClean="0"/>
              <a:t> </a:t>
            </a:r>
            <a:r>
              <a:rPr lang="el-GR" b="1" dirty="0"/>
              <a:t>των </a:t>
            </a:r>
            <a:r>
              <a:rPr lang="el-GR" b="1" dirty="0" smtClean="0"/>
              <a:t>ΠρΩτων ΒοηθεΙών εΙναι</a:t>
            </a:r>
            <a:endParaRPr lang="el-GR" dirty="0"/>
          </a:p>
        </p:txBody>
      </p:sp>
      <p:sp>
        <p:nvSpPr>
          <p:cNvPr id="3" name="Content Placeholder 2"/>
          <p:cNvSpPr>
            <a:spLocks noGrp="1"/>
          </p:cNvSpPr>
          <p:nvPr>
            <p:ph idx="1"/>
          </p:nvPr>
        </p:nvSpPr>
        <p:spPr>
          <a:xfrm>
            <a:off x="798490" y="2439072"/>
            <a:ext cx="11038359" cy="5000625"/>
          </a:xfrm>
        </p:spPr>
        <p:txBody>
          <a:bodyPr>
            <a:normAutofit/>
          </a:bodyPr>
          <a:lstStyle/>
          <a:p>
            <a:r>
              <a:rPr lang="el-GR" sz="2400" dirty="0"/>
              <a:t>α) η διατήρηση του πάσχοντα στην </a:t>
            </a:r>
            <a:r>
              <a:rPr lang="el-GR" sz="2400" dirty="0" smtClean="0"/>
              <a:t>ζωή				</a:t>
            </a:r>
            <a:endParaRPr lang="el-GR" sz="2400" dirty="0"/>
          </a:p>
          <a:p>
            <a:r>
              <a:rPr lang="el-GR" sz="2400" dirty="0"/>
              <a:t> β) η μη χειροτέρευση της </a:t>
            </a:r>
            <a:r>
              <a:rPr lang="el-GR" sz="2400" dirty="0" smtClean="0"/>
              <a:t>κατάστασής </a:t>
            </a:r>
            <a:r>
              <a:rPr lang="el-GR" sz="2400" dirty="0"/>
              <a:t>του και </a:t>
            </a:r>
          </a:p>
          <a:p>
            <a:r>
              <a:rPr lang="el-GR" sz="2400" dirty="0"/>
              <a:t>γ) η όσο το δυνατόν γρηγορότερη ανάρρωσή του</a:t>
            </a:r>
          </a:p>
        </p:txBody>
      </p:sp>
      <p:pic>
        <p:nvPicPr>
          <p:cNvPr id="2050" name="Picture 2" descr="https://encrypted-tbn2.gstatic.com/images?q=tbn:ANd9GcTahXJVyxtOBaeb2V7AWmQfgF9J2_73MmZtPKrqWz7q77GQ1aiIOVuBqHQi"/>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36561" y="1601740"/>
            <a:ext cx="3028950" cy="20558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35414279"/>
      </p:ext>
    </p:extLst>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1"/>
            <a:ext cx="10131425" cy="1345474"/>
          </a:xfrm>
        </p:spPr>
        <p:txBody>
          <a:bodyPr>
            <a:normAutofit fontScale="90000"/>
          </a:bodyPr>
          <a:lstStyle/>
          <a:p>
            <a:pPr algn="ctr"/>
            <a:r>
              <a:rPr lang="el-GR" dirty="0" err="1" smtClean="0"/>
              <a:t>ΠρΩτεΣ</a:t>
            </a:r>
            <a:r>
              <a:rPr lang="el-GR" dirty="0" smtClean="0"/>
              <a:t> </a:t>
            </a:r>
            <a:r>
              <a:rPr lang="el-GR" dirty="0" err="1" smtClean="0"/>
              <a:t>βοΗθειεΣ</a:t>
            </a:r>
            <a:r>
              <a:rPr lang="el-GR" dirty="0" smtClean="0"/>
              <a:t> </a:t>
            </a:r>
            <a:r>
              <a:rPr lang="el-GR" dirty="0" err="1" smtClean="0"/>
              <a:t>ατΟμου</a:t>
            </a:r>
            <a:r>
              <a:rPr lang="el-GR" dirty="0" smtClean="0"/>
              <a:t> με </a:t>
            </a:r>
            <a:r>
              <a:rPr lang="el-GR" dirty="0" err="1" smtClean="0"/>
              <a:t>θερμοπληξΙα</a:t>
            </a:r>
            <a:r>
              <a:rPr lang="el-GR" dirty="0" smtClean="0"/>
              <a:t>  </a:t>
            </a:r>
            <a:br>
              <a:rPr lang="el-GR" dirty="0" smtClean="0"/>
            </a:br>
            <a:endParaRPr lang="el-GR" dirty="0"/>
          </a:p>
        </p:txBody>
      </p:sp>
      <p:sp>
        <p:nvSpPr>
          <p:cNvPr id="3" name="2 - Θέση περιεχομένου"/>
          <p:cNvSpPr>
            <a:spLocks noGrp="1"/>
          </p:cNvSpPr>
          <p:nvPr>
            <p:ph idx="1"/>
          </p:nvPr>
        </p:nvSpPr>
        <p:spPr>
          <a:xfrm>
            <a:off x="685802" y="770709"/>
            <a:ext cx="7818118" cy="5747657"/>
          </a:xfrm>
        </p:spPr>
        <p:txBody>
          <a:bodyPr>
            <a:normAutofit fontScale="92500" lnSpcReduction="10000"/>
          </a:bodyPr>
          <a:lstStyle/>
          <a:p>
            <a:r>
              <a:rPr lang="el-GR" sz="2400" dirty="0" smtClean="0"/>
              <a:t> Τοποθετείτε, παράλληλα, θήκες με πάγο στο λαιμό, τη βουβωνική χώρα και τις μασχάλες, επιταχύνοντας με αυτόν τον τρόπο την απώλεια θερμότητας από το σώμα του </a:t>
            </a:r>
          </a:p>
          <a:p>
            <a:r>
              <a:rPr lang="el-GR" sz="2400" dirty="0" smtClean="0"/>
              <a:t> Ελέγχετε διαρκώς τη θερμοκρασία του σώματός του και συνεχίζετε τις προσπάθειες ψύξης μέχρι η θερμοκρασία του σώματός του να πέσει στους 38 ºC</a:t>
            </a:r>
          </a:p>
          <a:p>
            <a:r>
              <a:rPr lang="el-GR" sz="2400" dirty="0" smtClean="0"/>
              <a:t>Αν είναι εφικτό, χορηγείτε άφθονα υγρά με μικρές ποσότητες αλατιού για να αναπληρώσει αυτά που έχασε ο οργανισμός του εξαιτίας της μεγάλης εφίδρωσης.  </a:t>
            </a:r>
          </a:p>
          <a:p>
            <a:r>
              <a:rPr lang="el-GR" sz="2400" dirty="0" smtClean="0"/>
              <a:t> Σε περιπτώσεις σπασμών προστατέψτε τον από πιθανό αυτοτραυματισμό</a:t>
            </a:r>
          </a:p>
          <a:p>
            <a:r>
              <a:rPr lang="el-GR" sz="2400" dirty="0" smtClean="0"/>
              <a:t>Σε περίπτωση εμετού σιγουρευτείτε ότι η αεροφόρος οδός παραμένει ανοιχτή γυρίζοντάς τον στο πλάι. </a:t>
            </a:r>
          </a:p>
          <a:p>
            <a:r>
              <a:rPr lang="el-GR" sz="2400" dirty="0" smtClean="0"/>
              <a:t> Καλείτε το ΕΚΑΒ για την μεταφορά του σε Νοσοκομείο και περαιτέρω αντιμετώπιση   </a:t>
            </a:r>
          </a:p>
          <a:p>
            <a:endParaRPr lang="el-GR" dirty="0"/>
          </a:p>
        </p:txBody>
      </p:sp>
      <p:pic>
        <p:nvPicPr>
          <p:cNvPr id="100354" name="Picture 2" descr="Αποτέλεσμα εικόνας για θερμοπληξια"/>
          <p:cNvPicPr>
            <a:picLocks noChangeAspect="1" noChangeArrowheads="1"/>
          </p:cNvPicPr>
          <p:nvPr/>
        </p:nvPicPr>
        <p:blipFill>
          <a:blip r:embed="rId2"/>
          <a:srcRect/>
          <a:stretch>
            <a:fillRect/>
          </a:stretch>
        </p:blipFill>
        <p:spPr bwMode="auto">
          <a:xfrm>
            <a:off x="8633369" y="1580606"/>
            <a:ext cx="2996928" cy="4206239"/>
          </a:xfrm>
          <a:prstGeom prst="rect">
            <a:avLst/>
          </a:prstGeom>
          <a:noFill/>
        </p:spPr>
      </p:pic>
    </p:spTree>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smtClean="0"/>
              <a:t>ΕΓΚΑΥΜΑΤΑ</a:t>
            </a:r>
            <a:endParaRPr lang="el-GR" dirty="0"/>
          </a:p>
        </p:txBody>
      </p:sp>
      <p:sp>
        <p:nvSpPr>
          <p:cNvPr id="3" name="2 - Θέση περιεχομένου"/>
          <p:cNvSpPr>
            <a:spLocks noGrp="1"/>
          </p:cNvSpPr>
          <p:nvPr>
            <p:ph idx="1"/>
          </p:nvPr>
        </p:nvSpPr>
        <p:spPr>
          <a:xfrm>
            <a:off x="685802" y="2142067"/>
            <a:ext cx="5924004" cy="3649133"/>
          </a:xfrm>
        </p:spPr>
        <p:txBody>
          <a:bodyPr/>
          <a:lstStyle/>
          <a:p>
            <a:pPr>
              <a:buNone/>
            </a:pPr>
            <a:r>
              <a:rPr lang="el-GR" dirty="0" smtClean="0"/>
              <a:t>	</a:t>
            </a:r>
            <a:r>
              <a:rPr lang="el-GR" sz="2400" dirty="0" smtClean="0"/>
              <a:t>Τι είναι έγκαυμα ?</a:t>
            </a:r>
          </a:p>
          <a:p>
            <a:r>
              <a:rPr lang="el-GR" sz="2400" dirty="0" smtClean="0"/>
              <a:t>Είναι οι κακώσεις του δέρματος που προκαλούνται από την εφαρμογή θερμότητας χημικών ουσιών, ηλεκτρικού ρεύματος ή ακτινοβολίας στο σώμα .</a:t>
            </a:r>
          </a:p>
          <a:p>
            <a:endParaRPr lang="el-GR" sz="2400" dirty="0"/>
          </a:p>
        </p:txBody>
      </p:sp>
      <p:sp>
        <p:nvSpPr>
          <p:cNvPr id="101378" name="AutoShape 2" descr="Αποτέλεσμα εικόνας γι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1380" name="AutoShape 4" descr="Αποτέλεσμα εικόνας γι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1382" name="Picture 6" descr="Αποτέλεσμα εικόνας για εγκαυματα"/>
          <p:cNvPicPr>
            <a:picLocks noChangeAspect="1" noChangeArrowheads="1"/>
          </p:cNvPicPr>
          <p:nvPr/>
        </p:nvPicPr>
        <p:blipFill>
          <a:blip r:embed="rId2"/>
          <a:srcRect/>
          <a:stretch>
            <a:fillRect/>
          </a:stretch>
        </p:blipFill>
        <p:spPr bwMode="auto">
          <a:xfrm>
            <a:off x="6766559" y="1841863"/>
            <a:ext cx="4532811" cy="3122023"/>
          </a:xfrm>
          <a:prstGeom prst="rect">
            <a:avLst/>
          </a:prstGeom>
          <a:noFill/>
        </p:spPr>
      </p:pic>
    </p:spTree>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 </a:t>
            </a:r>
            <a:r>
              <a:rPr lang="el-GR" dirty="0" err="1" smtClean="0"/>
              <a:t>υψηλη</a:t>
            </a:r>
            <a:r>
              <a:rPr lang="el-GR" dirty="0" smtClean="0"/>
              <a:t> </a:t>
            </a:r>
            <a:r>
              <a:rPr lang="el-GR" dirty="0" err="1" smtClean="0"/>
              <a:t>θερμοκρασια</a:t>
            </a:r>
            <a:r>
              <a:rPr lang="el-GR" dirty="0" smtClean="0"/>
              <a:t> </a:t>
            </a:r>
            <a:r>
              <a:rPr lang="el-GR" dirty="0" err="1" smtClean="0"/>
              <a:t>μπορει</a:t>
            </a:r>
            <a:r>
              <a:rPr lang="el-GR" dirty="0" smtClean="0"/>
              <a:t> να </a:t>
            </a:r>
            <a:r>
              <a:rPr lang="el-GR" dirty="0" err="1" smtClean="0"/>
              <a:t>δρασει</a:t>
            </a:r>
            <a:r>
              <a:rPr lang="el-GR" dirty="0" smtClean="0"/>
              <a:t> με δυο </a:t>
            </a:r>
            <a:r>
              <a:rPr lang="el-GR" dirty="0" err="1" smtClean="0"/>
              <a:t>μορφεσ</a:t>
            </a:r>
            <a:endParaRPr lang="el-GR" dirty="0"/>
          </a:p>
        </p:txBody>
      </p:sp>
      <p:sp>
        <p:nvSpPr>
          <p:cNvPr id="3" name="2 - Θέση περιεχομένου"/>
          <p:cNvSpPr>
            <a:spLocks noGrp="1"/>
          </p:cNvSpPr>
          <p:nvPr>
            <p:ph idx="1"/>
          </p:nvPr>
        </p:nvSpPr>
        <p:spPr>
          <a:xfrm>
            <a:off x="685801" y="2142067"/>
            <a:ext cx="6655525" cy="3649133"/>
          </a:xfrm>
        </p:spPr>
        <p:txBody>
          <a:bodyPr/>
          <a:lstStyle/>
          <a:p>
            <a:pPr>
              <a:buNone/>
            </a:pPr>
            <a:r>
              <a:rPr lang="el-GR" dirty="0" smtClean="0"/>
              <a:t>	</a:t>
            </a:r>
            <a:r>
              <a:rPr lang="el-GR" sz="2400" dirty="0" smtClean="0"/>
              <a:t>Υγρή μορφή:  Ζεστό υγρό (νερό, λάδι ή ροφήματα, καθώς και υδρατμοί)</a:t>
            </a:r>
          </a:p>
          <a:p>
            <a:pPr>
              <a:buNone/>
            </a:pPr>
            <a:r>
              <a:rPr lang="el-GR" sz="2400" dirty="0" smtClean="0"/>
              <a:t/>
            </a:r>
            <a:br>
              <a:rPr lang="el-GR" sz="2400" dirty="0" smtClean="0"/>
            </a:br>
            <a:r>
              <a:rPr lang="el-GR" sz="2400" dirty="0" smtClean="0"/>
              <a:t>Ξηρή μορφή: θερμά αντικείμενα, κάρβουνα, ηλεκτρικές συσκευές, πολύ θερμός αέρας</a:t>
            </a:r>
            <a:endParaRPr lang="el-GR" sz="2400" dirty="0"/>
          </a:p>
        </p:txBody>
      </p:sp>
      <p:pic>
        <p:nvPicPr>
          <p:cNvPr id="96260" name="Picture 4" descr="https://encrypted-tbn1.gstatic.com/images?q=tbn:ANd9GcSfaDEVVFq11cr4zpqshuiDVmVQKaV0p0gqrZSnYOuWVQFkIs9J_WzLf05I"/>
          <p:cNvPicPr>
            <a:picLocks noChangeAspect="1" noChangeArrowheads="1"/>
          </p:cNvPicPr>
          <p:nvPr/>
        </p:nvPicPr>
        <p:blipFill>
          <a:blip r:embed="rId2"/>
          <a:srcRect/>
          <a:stretch>
            <a:fillRect/>
          </a:stretch>
        </p:blipFill>
        <p:spPr bwMode="auto">
          <a:xfrm>
            <a:off x="7210697" y="2259874"/>
            <a:ext cx="4114800" cy="3213463"/>
          </a:xfrm>
          <a:prstGeom prst="rect">
            <a:avLst/>
          </a:prstGeom>
          <a:noFill/>
        </p:spPr>
      </p:pic>
    </p:spTree>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Εγκαυματα</a:t>
            </a:r>
            <a:r>
              <a:rPr lang="el-GR" dirty="0" smtClean="0"/>
              <a:t> </a:t>
            </a:r>
            <a:r>
              <a:rPr lang="el-GR" dirty="0" err="1" smtClean="0"/>
              <a:t>προκυπτουν</a:t>
            </a:r>
            <a:r>
              <a:rPr lang="el-GR" dirty="0" smtClean="0"/>
              <a:t> </a:t>
            </a:r>
            <a:r>
              <a:rPr lang="el-GR" dirty="0" err="1" smtClean="0"/>
              <a:t>ακομη</a:t>
            </a:r>
            <a:r>
              <a:rPr lang="el-GR" dirty="0" smtClean="0"/>
              <a:t> και </a:t>
            </a:r>
            <a:r>
              <a:rPr lang="el-GR" dirty="0" err="1" smtClean="0"/>
              <a:t>απο</a:t>
            </a:r>
            <a:r>
              <a:rPr lang="el-GR" dirty="0" smtClean="0"/>
              <a:t> </a:t>
            </a:r>
            <a:endParaRPr lang="el-GR" dirty="0"/>
          </a:p>
        </p:txBody>
      </p:sp>
      <p:sp>
        <p:nvSpPr>
          <p:cNvPr id="3" name="2 - Θέση περιεχομένου"/>
          <p:cNvSpPr>
            <a:spLocks noGrp="1"/>
          </p:cNvSpPr>
          <p:nvPr>
            <p:ph idx="1"/>
          </p:nvPr>
        </p:nvSpPr>
        <p:spPr>
          <a:xfrm>
            <a:off x="685802" y="2142067"/>
            <a:ext cx="5545182" cy="4193419"/>
          </a:xfrm>
        </p:spPr>
        <p:txBody>
          <a:bodyPr>
            <a:normAutofit/>
          </a:bodyPr>
          <a:lstStyle/>
          <a:p>
            <a:r>
              <a:rPr lang="el-GR" sz="2400" b="1" dirty="0" smtClean="0"/>
              <a:t>Α. Ακτινοβολία </a:t>
            </a:r>
            <a:endParaRPr lang="el-GR" sz="2400" dirty="0" smtClean="0"/>
          </a:p>
          <a:p>
            <a:r>
              <a:rPr lang="el-GR" sz="2400" b="1" dirty="0" smtClean="0"/>
              <a:t>Β. Ηλεκτρικό ρεύμα , κεραυνό </a:t>
            </a:r>
            <a:endParaRPr lang="el-GR" sz="2400" dirty="0" smtClean="0"/>
          </a:p>
          <a:p>
            <a:r>
              <a:rPr lang="el-GR" sz="2400" b="1" dirty="0" smtClean="0"/>
              <a:t>Γ. Χημικές ουσίες, οξέα ή αλκάλια</a:t>
            </a:r>
            <a:r>
              <a:rPr lang="el-GR" sz="2400" dirty="0" smtClean="0"/>
              <a:t> </a:t>
            </a:r>
          </a:p>
          <a:p>
            <a:r>
              <a:rPr lang="el-GR" sz="2400" b="1" dirty="0" smtClean="0"/>
              <a:t>Δ. Έντονη τριβή σε διάφορα αντικείμενα</a:t>
            </a:r>
            <a:endParaRPr lang="el-GR" sz="2400" dirty="0" smtClean="0"/>
          </a:p>
          <a:p>
            <a:endParaRPr lang="el-GR" sz="2400" dirty="0"/>
          </a:p>
        </p:txBody>
      </p:sp>
      <p:sp>
        <p:nvSpPr>
          <p:cNvPr id="102402" name="AutoShape 2"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04" name="AutoShape 4"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06" name="AutoShape 6"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08" name="AutoShape 8"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10" name="AutoShape 10"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12" name="AutoShape 12"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14" name="AutoShape 14"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16" name="AutoShape 16"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18" name="AutoShape 18"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420" name="Picture 20" descr="http://www.flowmagazine.gr/images/uploads/hlektropli3ia_large(1).jpg"/>
          <p:cNvPicPr>
            <a:picLocks noChangeAspect="1" noChangeArrowheads="1"/>
          </p:cNvPicPr>
          <p:nvPr/>
        </p:nvPicPr>
        <p:blipFill>
          <a:blip r:embed="rId2"/>
          <a:srcRect/>
          <a:stretch>
            <a:fillRect/>
          </a:stretch>
        </p:blipFill>
        <p:spPr bwMode="auto">
          <a:xfrm>
            <a:off x="5499464" y="1763486"/>
            <a:ext cx="6439988" cy="4310743"/>
          </a:xfrm>
          <a:prstGeom prst="rect">
            <a:avLst/>
          </a:prstGeom>
          <a:noFill/>
        </p:spPr>
      </p:pic>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smtClean="0"/>
              <a:t>Πρωτοσ</a:t>
            </a:r>
            <a:r>
              <a:rPr lang="el-GR" b="1" dirty="0" smtClean="0"/>
              <a:t> </a:t>
            </a:r>
            <a:r>
              <a:rPr lang="el-GR" b="1" dirty="0" err="1" smtClean="0"/>
              <a:t>βαθμοσ</a:t>
            </a:r>
            <a:r>
              <a:rPr lang="el-GR" b="1" dirty="0" smtClean="0"/>
              <a:t> (</a:t>
            </a:r>
            <a:r>
              <a:rPr lang="el-GR" b="1" dirty="0" err="1" smtClean="0"/>
              <a:t>επιφανειακου</a:t>
            </a:r>
            <a:r>
              <a:rPr lang="el-GR" b="1" dirty="0" smtClean="0"/>
              <a:t>) </a:t>
            </a:r>
            <a:r>
              <a:rPr lang="el-GR" b="1" dirty="0" err="1" smtClean="0"/>
              <a:t>εγκαυματοσ</a:t>
            </a:r>
            <a:endParaRPr lang="el-GR" dirty="0"/>
          </a:p>
        </p:txBody>
      </p:sp>
      <p:sp>
        <p:nvSpPr>
          <p:cNvPr id="3" name="2 - Θέση περιεχομένου"/>
          <p:cNvSpPr>
            <a:spLocks noGrp="1"/>
          </p:cNvSpPr>
          <p:nvPr>
            <p:ph idx="1"/>
          </p:nvPr>
        </p:nvSpPr>
        <p:spPr>
          <a:xfrm>
            <a:off x="685802" y="1750423"/>
            <a:ext cx="6368142" cy="4781006"/>
          </a:xfrm>
        </p:spPr>
        <p:txBody>
          <a:bodyPr>
            <a:normAutofit/>
          </a:bodyPr>
          <a:lstStyle/>
          <a:p>
            <a:pPr>
              <a:buNone/>
            </a:pPr>
            <a:r>
              <a:rPr lang="el-GR" sz="2400" dirty="0" smtClean="0"/>
              <a:t>          Είναι ο πιο ελαφρύς βαθμός εγκαύματος και επηρεάζει μόνο την επιδερμίδα. Η καμένη περιοχή είναι κόκκινη, ελαφρώς πρησμένη, επώδυνη, ξηρή χωρίς φουσκάλες. Το ελαφρύ κάψιμο από τον ήλιο είναι ένα παράδειγμα.</a:t>
            </a:r>
            <a:endParaRPr lang="el-GR" sz="2400" dirty="0"/>
          </a:p>
        </p:txBody>
      </p:sp>
      <p:pic>
        <p:nvPicPr>
          <p:cNvPr id="103426" name="Picture 2" descr="Αποτέλεσμα εικόνας για χημικα εγκαυματα"/>
          <p:cNvPicPr>
            <a:picLocks noChangeAspect="1" noChangeArrowheads="1"/>
          </p:cNvPicPr>
          <p:nvPr/>
        </p:nvPicPr>
        <p:blipFill>
          <a:blip r:embed="rId2"/>
          <a:srcRect/>
          <a:stretch>
            <a:fillRect/>
          </a:stretch>
        </p:blipFill>
        <p:spPr bwMode="auto">
          <a:xfrm>
            <a:off x="7550331" y="1959430"/>
            <a:ext cx="3335837" cy="3827416"/>
          </a:xfrm>
          <a:prstGeom prst="rect">
            <a:avLst/>
          </a:prstGeom>
          <a:noFill/>
        </p:spPr>
      </p:pic>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err="1" smtClean="0"/>
              <a:t>Εγκαυμα</a:t>
            </a:r>
            <a:r>
              <a:rPr lang="el-GR" b="1" dirty="0" smtClean="0"/>
              <a:t> </a:t>
            </a:r>
            <a:r>
              <a:rPr lang="el-GR" b="1" dirty="0" err="1" smtClean="0"/>
              <a:t>δευτΕρου</a:t>
            </a:r>
            <a:r>
              <a:rPr lang="el-GR" b="1" dirty="0" smtClean="0"/>
              <a:t> </a:t>
            </a:r>
            <a:r>
              <a:rPr lang="el-GR" b="1" dirty="0" err="1" smtClean="0"/>
              <a:t>βαθμοΥ</a:t>
            </a:r>
            <a:endParaRPr lang="el-GR" dirty="0"/>
          </a:p>
        </p:txBody>
      </p:sp>
      <p:sp>
        <p:nvSpPr>
          <p:cNvPr id="3" name="2 - Θέση περιεχομένου"/>
          <p:cNvSpPr>
            <a:spLocks noGrp="1"/>
          </p:cNvSpPr>
          <p:nvPr>
            <p:ph idx="1"/>
          </p:nvPr>
        </p:nvSpPr>
        <p:spPr>
          <a:xfrm>
            <a:off x="685802" y="2142067"/>
            <a:ext cx="5675810" cy="3649133"/>
          </a:xfrm>
        </p:spPr>
        <p:txBody>
          <a:bodyPr>
            <a:normAutofit/>
          </a:bodyPr>
          <a:lstStyle/>
          <a:p>
            <a:pPr>
              <a:buNone/>
            </a:pPr>
            <a:r>
              <a:rPr lang="el-GR" sz="2400" dirty="0" smtClean="0"/>
              <a:t>          Αυτός σχετίζεται με την επιδερμίδα και μέρος του υποδόριου στρώματος του δέρματος της επιδερμίδας. Συνήθως προκαλείται από ατυχήματα εγκαύματος ή από φλόγες. Το κάψιμο είναι κόκκινο, με φουσκάλες, πρησμένο και επώδυνο.</a:t>
            </a:r>
          </a:p>
          <a:p>
            <a:endParaRPr lang="el-GR" sz="2400" dirty="0"/>
          </a:p>
        </p:txBody>
      </p:sp>
      <p:sp>
        <p:nvSpPr>
          <p:cNvPr id="105474" name="AutoShape 2"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5476" name="AutoShape 4"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5478" name="AutoShape 6"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5480" name="AutoShape 8"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5482" name="AutoShape 10"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5484" name="AutoShape 12"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5486" name="AutoShape 14"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5488" name="AutoShape 16"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5490" name="AutoShape 18"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5492" name="AutoShape 20" descr="Αποτέλεσμα εικόνας για χημικα εγκαυ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5494" name="Picture 22" descr="https://encrypted-tbn0.gstatic.com/images?q=tbn:ANd9GcTRsVMVHwaRf5mv0dHIhKflkBBerFW5fnM0ftJi6zOZrCOmzqJL"/>
          <p:cNvPicPr>
            <a:picLocks noChangeAspect="1" noChangeArrowheads="1"/>
          </p:cNvPicPr>
          <p:nvPr/>
        </p:nvPicPr>
        <p:blipFill>
          <a:blip r:embed="rId2"/>
          <a:srcRect/>
          <a:stretch>
            <a:fillRect/>
          </a:stretch>
        </p:blipFill>
        <p:spPr bwMode="auto">
          <a:xfrm>
            <a:off x="7248706" y="2037806"/>
            <a:ext cx="4272733" cy="3187337"/>
          </a:xfrm>
          <a:prstGeom prst="rect">
            <a:avLst/>
          </a:prstGeom>
          <a:noFill/>
        </p:spPr>
      </p:pic>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err="1" smtClean="0"/>
              <a:t>Εγκαυμα</a:t>
            </a:r>
            <a:r>
              <a:rPr lang="el-GR" b="1" dirty="0" smtClean="0"/>
              <a:t> </a:t>
            </a:r>
            <a:r>
              <a:rPr lang="el-GR" b="1" dirty="0" err="1" smtClean="0"/>
              <a:t>τρΙτου</a:t>
            </a:r>
            <a:r>
              <a:rPr lang="el-GR" b="1" dirty="0" smtClean="0"/>
              <a:t> </a:t>
            </a:r>
            <a:r>
              <a:rPr lang="el-GR" b="1" dirty="0" err="1" smtClean="0"/>
              <a:t>βαθμοΥ</a:t>
            </a:r>
            <a:endParaRPr lang="el-GR" dirty="0"/>
          </a:p>
        </p:txBody>
      </p:sp>
      <p:sp>
        <p:nvSpPr>
          <p:cNvPr id="3" name="2 - Θέση περιεχομένου"/>
          <p:cNvSpPr>
            <a:spLocks noGrp="1"/>
          </p:cNvSpPr>
          <p:nvPr>
            <p:ph idx="1"/>
          </p:nvPr>
        </p:nvSpPr>
        <p:spPr>
          <a:xfrm>
            <a:off x="2148842" y="1880809"/>
            <a:ext cx="6955970" cy="4232607"/>
          </a:xfrm>
        </p:spPr>
        <p:txBody>
          <a:bodyPr/>
          <a:lstStyle/>
          <a:p>
            <a:pPr>
              <a:buNone/>
            </a:pPr>
            <a:r>
              <a:rPr lang="el-GR" dirty="0" smtClean="0"/>
              <a:t>         </a:t>
            </a:r>
            <a:r>
              <a:rPr lang="el-GR" sz="2400" dirty="0" smtClean="0"/>
              <a:t>Το έγκαυμα τρίτου βαθμού  καταστρέφει την επιδερμίδα και το δέρμα και μπορεί  ακόμη  να προκαλέσει ζημιές στον υποδόριο ιστό, στα οστά, στους μύες και στους τένοντες. Η περιοχή του εγκαύματος είναι άσπρη ή απανθρακωμένη. Δεν υπάρχει αίσθηση στην περιοχή καθώς οι απολήξεις των νεύρων είναι κατεστραμμένες</a:t>
            </a:r>
          </a:p>
          <a:p>
            <a:endParaRPr lang="el-GR" dirty="0"/>
          </a:p>
        </p:txBody>
      </p:sp>
    </p:spTree>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85802" y="2142067"/>
            <a:ext cx="6302828" cy="3649133"/>
          </a:xfrm>
        </p:spPr>
        <p:txBody>
          <a:bodyPr/>
          <a:lstStyle/>
          <a:p>
            <a:endParaRPr lang="el-GR" dirty="0"/>
          </a:p>
        </p:txBody>
      </p:sp>
      <p:pic>
        <p:nvPicPr>
          <p:cNvPr id="106498" name="Picture 2" descr="http://www.schoolhealth.gr/ene_firstaid/img/fa_27.jpg"/>
          <p:cNvPicPr>
            <a:picLocks noChangeAspect="1" noChangeArrowheads="1"/>
          </p:cNvPicPr>
          <p:nvPr/>
        </p:nvPicPr>
        <p:blipFill>
          <a:blip r:embed="rId2"/>
          <a:srcRect/>
          <a:stretch>
            <a:fillRect/>
          </a:stretch>
        </p:blipFill>
        <p:spPr bwMode="auto">
          <a:xfrm>
            <a:off x="1854926" y="457200"/>
            <a:ext cx="8399417" cy="5656217"/>
          </a:xfrm>
          <a:prstGeom prst="rect">
            <a:avLst/>
          </a:prstGeom>
          <a:noFill/>
        </p:spPr>
      </p:pic>
    </p:spTree>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ΘΕΡΑΠΕΙΑ</a:t>
            </a:r>
            <a:br>
              <a:rPr lang="el-GR" dirty="0" smtClean="0"/>
            </a:br>
            <a:endParaRPr lang="el-GR" dirty="0"/>
          </a:p>
        </p:txBody>
      </p:sp>
      <p:sp>
        <p:nvSpPr>
          <p:cNvPr id="3" name="2 - Θέση περιεχομένου"/>
          <p:cNvSpPr>
            <a:spLocks noGrp="1"/>
          </p:cNvSpPr>
          <p:nvPr>
            <p:ph idx="1"/>
          </p:nvPr>
        </p:nvSpPr>
        <p:spPr>
          <a:xfrm>
            <a:off x="685801" y="1463041"/>
            <a:ext cx="6420393" cy="4328160"/>
          </a:xfrm>
        </p:spPr>
        <p:txBody>
          <a:bodyPr>
            <a:normAutofit lnSpcReduction="10000"/>
          </a:bodyPr>
          <a:lstStyle/>
          <a:p>
            <a:pPr lvl="0"/>
            <a:r>
              <a:rPr lang="el-GR" sz="2400" dirty="0" smtClean="0"/>
              <a:t>Να σταματήσετε τη διαδικασία του καψίματος και να ανακουφίσετε τον πάσχοντα.</a:t>
            </a:r>
          </a:p>
          <a:p>
            <a:pPr lvl="0"/>
            <a:r>
              <a:rPr lang="el-GR" sz="2400" dirty="0" smtClean="0"/>
              <a:t>Να τον επαναφέρετε στην ζωή αν χρειασθεί</a:t>
            </a:r>
          </a:p>
          <a:p>
            <a:pPr lvl="0"/>
            <a:r>
              <a:rPr lang="el-GR" sz="2400" dirty="0" smtClean="0"/>
              <a:t>Να μειώσετε στο ελάχιστο τον κίνδυνο μόλυνσης</a:t>
            </a:r>
          </a:p>
          <a:p>
            <a:pPr lvl="0"/>
            <a:r>
              <a:rPr lang="el-GR" sz="2400" dirty="0" smtClean="0"/>
              <a:t>Να κανονίσετε την εσπευσμένη μεταφορά του πάσχοντα στο νοσοκομείο.</a:t>
            </a:r>
          </a:p>
          <a:p>
            <a:pPr lvl="0"/>
            <a:r>
              <a:rPr lang="el-GR" sz="2400" dirty="0" smtClean="0"/>
              <a:t>Ξαπλώστε τον πάσχοντα κάτω, προστατεύοντας την καμένη περιοχή από την επαφή με το έδαφος.</a:t>
            </a:r>
          </a:p>
          <a:p>
            <a:endParaRPr lang="el-GR" dirty="0"/>
          </a:p>
        </p:txBody>
      </p:sp>
    </p:spTree>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5801" y="705394"/>
            <a:ext cx="8027125" cy="5917475"/>
          </a:xfrm>
        </p:spPr>
        <p:txBody>
          <a:bodyPr>
            <a:normAutofit/>
          </a:bodyPr>
          <a:lstStyle/>
          <a:p>
            <a:pPr lvl="0"/>
            <a:r>
              <a:rPr lang="el-GR" sz="2400" dirty="0" smtClean="0"/>
              <a:t>Ξεπλύνετε το έγκαυμα με μεγάλες ποσότητες κρύου υγρού για διάστημα 10 </a:t>
            </a:r>
            <a:r>
              <a:rPr lang="el-GR" sz="2400" dirty="0" err="1" smtClean="0"/>
              <a:t>min</a:t>
            </a:r>
            <a:r>
              <a:rPr lang="el-GR" sz="2400" dirty="0" smtClean="0"/>
              <a:t> μέχρι να μεταφερθεί ο πάσχων στο νοσοκομείο.</a:t>
            </a:r>
          </a:p>
          <a:p>
            <a:pPr lvl="0"/>
            <a:r>
              <a:rPr lang="el-GR" sz="2400" dirty="0" smtClean="0"/>
              <a:t>Ενώ ξεπλένετε το έγκαυμα ελέγξτε τραχεία αναπνοή και σφυγμό και να είστε έτοιμοι για ΚΑΑ.</a:t>
            </a:r>
          </a:p>
          <a:p>
            <a:pPr lvl="0"/>
            <a:r>
              <a:rPr lang="el-GR" sz="2400" dirty="0" smtClean="0"/>
              <a:t>Προσεκτικά αφαιρέστε τα καμένα ρούχα, εκτός αν έχουν κολλήσει πάνω στο έγκαυμα.</a:t>
            </a:r>
          </a:p>
          <a:p>
            <a:pPr lvl="0"/>
            <a:r>
              <a:rPr lang="el-GR" sz="2400" dirty="0" smtClean="0"/>
              <a:t>Καλύψτε το τραύμα με ένα αποστειρωμένο ειδικό επίθεμα ή με ένα σεντόνι.</a:t>
            </a:r>
          </a:p>
          <a:p>
            <a:endParaRPr lang="el-GR" dirty="0"/>
          </a:p>
        </p:txBody>
      </p:sp>
      <p:sp>
        <p:nvSpPr>
          <p:cNvPr id="109570" name="AutoShape 2" descr="http://images32.inewsgr.com/1357/1357476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9572" name="Picture 4" descr="http://images32.inewsgr.com/1357/13574761/1.jpg"/>
          <p:cNvPicPr>
            <a:picLocks noChangeAspect="1" noChangeArrowheads="1"/>
          </p:cNvPicPr>
          <p:nvPr/>
        </p:nvPicPr>
        <p:blipFill>
          <a:blip r:embed="rId2"/>
          <a:srcRect/>
          <a:stretch>
            <a:fillRect/>
          </a:stretch>
        </p:blipFill>
        <p:spPr bwMode="auto">
          <a:xfrm>
            <a:off x="8946878" y="1345474"/>
            <a:ext cx="2857500" cy="4271555"/>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i="1" dirty="0" smtClean="0"/>
              <a:t>ΥγεΙα </a:t>
            </a:r>
            <a:r>
              <a:rPr lang="el-GR" dirty="0"/>
              <a:t/>
            </a:r>
            <a:br>
              <a:rPr lang="el-GR" dirty="0"/>
            </a:br>
            <a:endParaRPr lang="el-GR" dirty="0"/>
          </a:p>
        </p:txBody>
      </p:sp>
      <p:sp>
        <p:nvSpPr>
          <p:cNvPr id="3" name="Content Placeholder 2"/>
          <p:cNvSpPr>
            <a:spLocks noGrp="1"/>
          </p:cNvSpPr>
          <p:nvPr>
            <p:ph idx="1"/>
          </p:nvPr>
        </p:nvSpPr>
        <p:spPr>
          <a:xfrm>
            <a:off x="1262198" y="3662847"/>
            <a:ext cx="10131425" cy="3034167"/>
          </a:xfrm>
        </p:spPr>
        <p:txBody>
          <a:bodyPr>
            <a:normAutofit/>
          </a:bodyPr>
          <a:lstStyle/>
          <a:p>
            <a:pPr marL="0" indent="0">
              <a:buNone/>
            </a:pPr>
            <a:r>
              <a:rPr lang="el-GR" sz="2400" dirty="0" smtClean="0"/>
              <a:t>    Σύμφωνα </a:t>
            </a:r>
            <a:r>
              <a:rPr lang="el-GR" sz="2400" dirty="0"/>
              <a:t>με τον ορισμό που διατυπώθηκε </a:t>
            </a:r>
            <a:endParaRPr lang="el-GR" sz="2400" dirty="0" smtClean="0"/>
          </a:p>
          <a:p>
            <a:pPr marL="0" indent="0">
              <a:buNone/>
            </a:pPr>
            <a:r>
              <a:rPr lang="el-GR" sz="2400" dirty="0" smtClean="0"/>
              <a:t> στο </a:t>
            </a:r>
            <a:r>
              <a:rPr lang="el-GR" sz="2400" dirty="0"/>
              <a:t>καταστατικό του Παγκόσμιου Οργανισμού Υγείας (1946</a:t>
            </a:r>
            <a:r>
              <a:rPr lang="el-GR" sz="2400" dirty="0" smtClean="0"/>
              <a:t>)    </a:t>
            </a:r>
          </a:p>
          <a:p>
            <a:pPr marL="0" indent="0">
              <a:buNone/>
            </a:pPr>
            <a:r>
              <a:rPr lang="el-GR" sz="2400" dirty="0" smtClean="0"/>
              <a:t> </a:t>
            </a:r>
            <a:r>
              <a:rPr lang="el-GR" sz="2400" dirty="0"/>
              <a:t>η υγεία είναι «η κατάσταση της </a:t>
            </a:r>
            <a:r>
              <a:rPr lang="el-GR" sz="2400" dirty="0" smtClean="0"/>
              <a:t>πλήρους</a:t>
            </a:r>
          </a:p>
          <a:p>
            <a:pPr marL="0" indent="0">
              <a:buNone/>
            </a:pPr>
            <a:r>
              <a:rPr lang="el-GR" sz="2400" dirty="0" smtClean="0"/>
              <a:t> </a:t>
            </a:r>
            <a:r>
              <a:rPr lang="el-GR" sz="2400" dirty="0"/>
              <a:t>σωματικής, ψυχικής και κοινωνικής ευεξίας </a:t>
            </a:r>
            <a:endParaRPr lang="el-GR" sz="2400" dirty="0" smtClean="0"/>
          </a:p>
          <a:p>
            <a:pPr marL="0" indent="0">
              <a:buNone/>
            </a:pPr>
            <a:r>
              <a:rPr lang="el-GR" sz="2400" dirty="0" smtClean="0"/>
              <a:t> και </a:t>
            </a:r>
            <a:r>
              <a:rPr lang="el-GR" sz="2400" dirty="0"/>
              <a:t>όχι μόνο η απουσία ασθένειας ή αναπηρίας»</a:t>
            </a:r>
          </a:p>
        </p:txBody>
      </p:sp>
      <p:pic>
        <p:nvPicPr>
          <p:cNvPr id="3074" name="Picture 2" descr="Αποτέλεσμα εικόνας για πρωτες βοηθειες ΥΓΕΙΑ"/>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31977" y="1337733"/>
            <a:ext cx="2619375" cy="24162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73446125"/>
      </p:ext>
    </p:extLst>
  </p:cSld>
  <p:clrMapOvr>
    <a:masterClrMapping/>
  </p:clrMapOvr>
  <p:transition>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38053" y="679269"/>
            <a:ext cx="5714998" cy="6008914"/>
          </a:xfrm>
        </p:spPr>
        <p:txBody>
          <a:bodyPr>
            <a:normAutofit lnSpcReduction="10000"/>
          </a:bodyPr>
          <a:lstStyle/>
          <a:p>
            <a:pPr lvl="0"/>
            <a:r>
              <a:rPr lang="el-GR" sz="2400" dirty="0" smtClean="0"/>
              <a:t>Βεβαιωθείτε ότι το ασθενοφόρο φτάνει, ενώ περιμένετε φροντίστε τον πάσχοντα.</a:t>
            </a:r>
          </a:p>
          <a:p>
            <a:pPr>
              <a:buNone/>
            </a:pPr>
            <a:r>
              <a:rPr lang="el-GR" sz="2400" dirty="0" smtClean="0"/>
              <a:t>    ΠΡΟΣΟΧΗ</a:t>
            </a:r>
          </a:p>
          <a:p>
            <a:pPr lvl="0"/>
            <a:r>
              <a:rPr lang="el-GR" sz="2400" dirty="0" smtClean="0"/>
              <a:t>Καλύψτε το τραύμα για να το προστατεύσετε από μικρόβια. Τα εγκαύματα μολύνονται πολύ εύκολα.  Χρησιμοποιήστε στεγνά σεντόνια .</a:t>
            </a:r>
          </a:p>
          <a:p>
            <a:pPr lvl="0"/>
            <a:r>
              <a:rPr lang="el-GR" sz="2400" dirty="0" smtClean="0"/>
              <a:t>Μην αγγίζετε και μην παρεμβαίνετε στην καμένη περιοχή</a:t>
            </a:r>
          </a:p>
          <a:p>
            <a:pPr lvl="0"/>
            <a:r>
              <a:rPr lang="el-GR" sz="2400" dirty="0" smtClean="0"/>
              <a:t>Μην πιέζετε τις φλύκταινες για να σκάσουν.</a:t>
            </a:r>
          </a:p>
          <a:p>
            <a:pPr lvl="0"/>
            <a:r>
              <a:rPr lang="el-GR" sz="2400" dirty="0" smtClean="0"/>
              <a:t>Μην βάζετε λοσιόν, αλοιφές ή λάδι πάνω στο τραύμα</a:t>
            </a:r>
          </a:p>
          <a:p>
            <a:pPr lvl="0"/>
            <a:r>
              <a:rPr lang="el-GR" sz="2400" dirty="0" smtClean="0"/>
              <a:t>Μην εφαρμόζετε πάγο στις </a:t>
            </a:r>
            <a:r>
              <a:rPr lang="el-GR" sz="2400" dirty="0" err="1" smtClean="0"/>
              <a:t>εγκαυματικές</a:t>
            </a:r>
            <a:r>
              <a:rPr lang="el-GR" sz="2400" dirty="0" smtClean="0"/>
              <a:t>  περιοχές.</a:t>
            </a:r>
          </a:p>
          <a:p>
            <a:endParaRPr lang="el-GR" dirty="0"/>
          </a:p>
        </p:txBody>
      </p:sp>
      <p:pic>
        <p:nvPicPr>
          <p:cNvPr id="108546" name="Picture 2" descr="http://alexanderchalkidis.com/protesvoitheies/wp-content/uploads/2012/03/fotia-4.jpg"/>
          <p:cNvPicPr>
            <a:picLocks noChangeAspect="1" noChangeArrowheads="1"/>
          </p:cNvPicPr>
          <p:nvPr/>
        </p:nvPicPr>
        <p:blipFill>
          <a:blip r:embed="rId2"/>
          <a:srcRect/>
          <a:stretch>
            <a:fillRect/>
          </a:stretch>
        </p:blipFill>
        <p:spPr bwMode="auto">
          <a:xfrm>
            <a:off x="6505304" y="1867989"/>
            <a:ext cx="5509712" cy="3409405"/>
          </a:xfrm>
          <a:prstGeom prst="rect">
            <a:avLst/>
          </a:prstGeom>
          <a:noFill/>
        </p:spPr>
      </p:pic>
    </p:spTree>
  </p:cSld>
  <p:clrMapOvr>
    <a:masterClrMapping/>
  </p:clrMapOvr>
  <p:transition>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smtClean="0"/>
              <a:t>ΔΗΛΗΤΗΡΙΑΣΕΙΣ</a:t>
            </a:r>
            <a:r>
              <a:rPr lang="el-GR" dirty="0" smtClean="0"/>
              <a:t/>
            </a:r>
            <a:br>
              <a:rPr lang="el-GR" dirty="0" smtClean="0"/>
            </a:br>
            <a:endParaRPr lang="el-GR" dirty="0"/>
          </a:p>
        </p:txBody>
      </p:sp>
      <p:sp>
        <p:nvSpPr>
          <p:cNvPr id="3" name="2 - Θέση περιεχομένου"/>
          <p:cNvSpPr>
            <a:spLocks noGrp="1"/>
          </p:cNvSpPr>
          <p:nvPr>
            <p:ph idx="1"/>
          </p:nvPr>
        </p:nvSpPr>
        <p:spPr>
          <a:xfrm>
            <a:off x="685802" y="2142067"/>
            <a:ext cx="5571308" cy="3649133"/>
          </a:xfrm>
        </p:spPr>
        <p:txBody>
          <a:bodyPr/>
          <a:lstStyle/>
          <a:p>
            <a:pPr>
              <a:buNone/>
            </a:pPr>
            <a:r>
              <a:rPr lang="el-GR" dirty="0" smtClean="0"/>
              <a:t>         </a:t>
            </a:r>
            <a:r>
              <a:rPr lang="el-GR" sz="2400" dirty="0" smtClean="0"/>
              <a:t>Δηλητήριο είναι κάθε εξωγενής ουσία, η οποία, όταν εισέρχεται στον οργανισμό, μπορεί να προκαλέσει παροδικές ή μόνιμες βλάβες</a:t>
            </a:r>
            <a:endParaRPr lang="el-GR" sz="2400" dirty="0"/>
          </a:p>
        </p:txBody>
      </p:sp>
      <p:sp>
        <p:nvSpPr>
          <p:cNvPr id="111618" name="AutoShape 2" descr="data:image/jpeg;base64,/9j/4AAQSkZJRgABAQAAAQABAAD/2wCEAAkGBxMSEhQUEBQUFhUWFBQVFhQUFBQUFBYUFxQXFxcXFBUYHCggGBolGxcVITEhJSkrLi8uFx8zODMsNygtLisBCgoKDg0OGhAQGywkICQvLCwsLC8sLCwsLCwsLCwsLCwsLCwsLCwsLCwsLCwsLCwsLCwsLCwsLCwsLCwsLCwsLP/AABEIALEBHQMBEQACEQEDEQH/xAAcAAEAAgMBAQEAAAAAAAAAAAAAAQIEBgcFAwj/xABLEAABAwICBwMEDQoFBQEAAAABAAIDBBESIQUGBxMxQVFhcZEiMoGxFCMkQlJic5OhstHS8BUXNFNUY3KSs8EWNXSCojNkg5SkJf/EABoBAQEAAwEBAAAAAAAAAAAAAAABAwQFAgb/xAAyEQACAgIABAQEBQQDAQAAAAAAAQIDBBEFEiExEyJBUTIzcYEUFTRhoSNSkbEkQkPB/9oADAMBAAIRAxEAPwDeaicvcXOJJJ68Owdi+MutlbJykztwgoLSPmsR7CAIAgCAICkvBAUUKSoUkf3CgAUKAhQOKoLOUBAKgLOP48EAbwQE3QBAWagIavZA5CFQgJugKhAEBBQEXQC6AIAgIQBAEBm0OlJIgQ3MG2RuQO7ot3HzrKVyrt/o17caFj2YWIrUMwxoBjKAYygGMoBjKAYygBcgIsoUkKFLAKMoUACFACbBN0DAammTZOFNMu0SQmmNoWTTJ0IKaYLgqAhetgi6pCEKLIQWshQEBFkAwoBhQgwoUjCgGBCE4EAwIBgQFLKk0LIBZBoWQaFkGhZBoWQaFkBICAkBQE2UPQwqAmyFIshDSNfddxSgw05DpyMzxEQ6nq/oPFdnA4e5+exdDTyMlRWo9zkztLVBJJnmz/ev+1d7woa6RRznZL3/AJK/lWf9fN87J9qvhQ9l/gnPL3/kflWo/XzfOyfap4UPZf4Q55e5b8r1H6+f56T7U8KHsv8ACHPL3ZP5aqf2if56T7yeFD+1f4HiS92b3qBr+WkU9a8lpNmTuNy0k+bITxb8bkuXn8OU1z1rr7G3j5TT1I6uOxfOPaemdLe+wQEL0UkqEICAWVAwoCMPcmwMPcmwMPcmwMKgFkAwoBZALICFSBAEAQBAEAQAoBzQFsKgJChQQgK2QuzQtoGvIp8UFKQZuD38RF2Dq/1LtcP4dzf1LV9EaOTk6XLE5A95JJJJJNyTmSTxJPMr6FLoc3q3+50nU/ZqJYt7XY2YgMETThcB8KS4Nifg+PQcfM4oq5clfVm7Ticy3I9/81tD1n+cH3VpfnNvsjN+DgQdllD1n+cH3Vfzm32RPwUSv5rKL4U/zjfup+c2+yL+CgYGmNlUW6caSSTejNokc0sd2GzRbvWanjDctWLoeJ4SS8pyupp3xucyRpa5pLXNcLEEcQQu9GSa3Hsc9prozfdn2vZgw09W68XCOQnOPo13Vnby7uHKz+Hq1c9fc3MfIcfLI66DfMEEdQcl8004vTOmnvqiQgJuhA5AQCgFwroC6mgLpoC6aAugGJNAYk0BjTQGNNA+d1SC6AXQC6AXQC6AXQEgoCboUsHKAAqAlxQpz3aBr2IcVPSOvLwfIMxH2N6v9Xeu3gcO3/Us+yNG/J10RyM3J5kk95JPrK+g7I53VnV9n2om6w1NY32zIxxO4M6OePh9By7+HC4hxD/zrf3Ojj42vPI6OHLgPq+pvi5VSb7EZBeOo8V68KfszzzL3JUlGS7oqa9CpcvOimpa8anMrmY47MqGjyXcnge8f/Y8u5dXA4g6fJPsauRjqxbXc4lV0z4nujlaWvaSHNORBX08ZKS5onKktPTN42f69Gnw09U4mHgx5zMXYerPV3LmZ/D1cueHxf7NvHyeV6l2OvteCAQbgi4IsQR1C+ZlFxemdRPa2TiUBDnKkIuqCAUBFz1QC56oBiKAXQC5QC6AYigF/wAWQE3UILoBdATdAQgCAIAgAQH0AUKSHZIDVNpml5KajvC7C6R4jxcwC1xOHt8m110uF0xtt83oa+TNwh0OHWJPUk95JJ+kr6hdEcl7Z1vZ/qOIcNRVC8vFkZ4R9p+P6u9cHiHEN+Ss6ONj680jfwuGzePhpGtbBDJK+5bGxzzbM2aL2CyUVO2xQR5nPljs4drJrrVVbj5ZjjvlFG4tFvjuGbj9HYvrMfCqpWkts5FmRKb0ayVtaMJn6K0xPTODoJXsI5A+Sf4mnIrxOmFi1NbPULJxfQ7PqNrX7PjdjaGSx4Q8N804r2c3pfCcuVl81xDCWPJOPZnVx7/ERsy5jNjRq2u2qDK5mJlmztHkv4Bw+A/qOh5Lp4OfKl8s/hNa+hTW13OJVdK+J7o5Wlr2mzmnIgr6eElJbXZnKknF6Oj7I9Oyuc6lecUbYzIwniyzmgtHxfK9Flx+LY8ORWLub2HY2+VnTC5fPnRJuhCMSpCMSAtiCgGIKgYggGIIBiCAnEEBGIIBcIC9lCCyAW/F0At+LoBb8XQC34ugFvxdAQ4IAgLNCFKlAaJtlPuSEf8AcD+k9dngy88voaWa/KjluhReogH76L+o1d2zpB/RnPh8SP0eV8TJ9TvLsTZQppm1PeupY4oQ4ukmsWt4ua2OR5A6+bw52XW4Qo+LJy9EaeY3ypI4zUwOjOGRrmOsDhcC02PDIr6SLTW0cprXQ+SoIugN72XxTQ1jS9j2ska+LygWguwbxtgeOTD49q5vEkp0texuYilGZ2AlfK6Z1UypKBnEtqX+YSfwRfVX1vDf08Tj5S/qMydkJ92v/wBO/wCvGsfFv0/3R6wvmfY7DdfMHWJQguqQi6gJyQDJAMkAyQDJATkgIyQBAfS6EIQE3QBAEAQBAQUBZAfQKFIKA5/tnPuanH74/RG77V2+C/FL6Gjm/CjmWgW3qqf5eH+o1du75cvozRrXmR+jCviX3O6cp2o60StqG08L5IxFYuc1xYXucARw5AfSSvo+GYcFXzyW9nOyrXzaXQuNaRV0cBe4iopJoZ5OWOJjsDpAeeTxccVkhh+DdLXwyPDu54L3R62qOmNHuidJO6nbO6WVz3TFu8N3ktN3Z2wkAW6LVzasnnUa96/YzUzr1t9zn2vNdDPVyPpWgR2AJAsHuGReByBy8LrrYkJwqSsfU1Lmpzbj2Om6M0voqanZi9itaGAGKURhzLCxBBzPeOK4l1OZC16b7m7XKmUDWNB6eha+OZ7nCnpRUhgzJDpZHCGMDmd1e3QDkulfRKVbiu8tb/8AprwsSlt+mzxafXyoFYJ3veY8ZvCHeSIz70DhcDn1CyPAqdPIl6dzxHJlz7fY7Sx4IBHAgEdxXyc4crcfY6ye+pxbamP/ANB/ycf1V9Vw39Ojk5XzDI2Rn3cfkJPrMXji36f7ouH8z7HYSV8udcm6AEoQhCBAEAQEoAgCAIBZAfVCEWQCyAWQCyAWQCyAmyAkIUsoCLoDnu2c+0U3yrvqLucFXmkaOd2RznVr9Mpvl4vrhdnI+VL6GjV8SP0XYL4p9zuGHU6OhkOKSKNzrWu5jXG3eQssMiyK0pdDy4Rl3R4tRqRRO3uGPdmVmB27OGwxB12NNw03a3lyW3Didy1zddGJ40HvRpmnNSdH0sbpZKmcta/AWs3T3by18GQsHWzzXWpzr7ZcqguvqalmPCHXZ5OidcoKeGphZTeRMX29sGTTGGNDrg3OVz2krYtxp2TjLm1oxRtjFNaK6A0DSV4tHM6nljixSscwPjcG2DpGOxCw4Eg9UyL50deXa2WuuFnTejdND7P6VsJa+R07Zd3JjBDWkNxFuDCeBDzz5rlX8VtU9Ja0bdeJDXU9yLVmjbbDTQ+Tax3bSbjgbnMrSlnXy7yM6ogvQ9cLTezKcW2p/wCYO+Tj9RX1fDP06ORlfMPpso/Tj8jJ62pxX9P9y4nzfsdjC+VOuSgBQEWQhbJAMkAyQEICUAsgFkAsgPqh5CAIAgCAIAgFkBYIUm6gBQHN9tB9qph+8k+qF3uC/wDY0M70Of6rEezKa5AG/jzPDzguvf8AKl9DTq+JH6I5r4prqdtdiSFOrKfCqqGRML5XtY0C5c4gNA7yskK52PUVskpKK6nGdddJvDpBEWvp5pxVQygE+WGYHtF8rg8QRcWHVfWYtaUVvo0tHJvk9/szDpWTyM3kL6m9uAkjLcQyz8tuEf7VsPXqYl17Hx0VpGsdKYorPkkY+EuIa4hjrBxLxyFr3JIUsjXy7l9SwlPekdk1dqoHQsZTyskbExsZLTfzGhufgvlcyqxWOc136nWqlFx0menZanUykXUBxbakfd7vk4/UV9Xw1ax0cjK+YW2Vfp3/AIZPW1OJ/p/uXE+Z9jsa+VOsWQpJQEXQg8EA8EAv3IBdALoBdALoBdAZKHkIBZALIAgCAWQEFALoUu0oUgqA0zadq/JVQMdDm6EucY+bmkC+HtFuHNdbheTGubjL1NTKrc1tHFiF9J6bOX2Z1XZ3rvjw01W7yxYRSuPndGPPwuh59/HhcR4fv+pUvqdDHyN+WRsO0SpqYqNz6V2EtIMjh54j5lnQ3t6LrS4bGqVurPsZ8mUlDcTleiaWs0pKInSve1gu50ji5jBwvbm48uZX0Fs6cWHNpI50FZa9NnVtH6o08dJ7FeDKwuLiX8cZ9823m8MrL5+ziFkrfEj0OlHHjy8rPCl2WUhNxJOB0uw29JatpcZs/tRheFB+psGitVqamifHE0jeNLHyE3kcCLedy7hktO3PtsmpPsvQzRojFaRzHWTVuo0Y8TU8jt2ThEjThc0ng2QDI368Cu9jZdWWuVrr7GhbVOrqn0Ni2ZaXrKiSXfPdJCBm59rtkJyDT3XuOHBaXFKaIQXKtSM+LbZJ9XtHs6763No2lkdnTuGTeIYD75/9hzWrgYDu88+xlyL1BaXc4zVVDpHufI4uc43c45kkr6VJRXKkctybe2b7sq0JLvTUuGGPA5jSeLybZt7BbiuTxXIhGHhrubmJU9851FfOHSLBCgoCEIShAgCAIAgCAIB6EB97oQXQC6AXQC6AXQC6AXQEhCl2hCkEKAghN6BznaNqRjxVNI3y8zLE0ed8dg+F1HNd7h3EP/Oz7Ghk423zROU4l3Wjn70dW1A10EwFLWkFxGFj3WtIOGB9/fevv48LOwXB+NUdDHyN+WZvOjtFw04LYI2Rgm5DQBc9vVca6+y343s3IQjHsZKw7MiIcVUQhypUY9VTMlaWStD2OFnNcLgr3XZKElKL6klBSWmafrNp+n0XFuKNjBK7MMGYZf37+p6A+pdfGxrMuStu7I0bLY1R5YnI6iodI4ve4uc4kuccySeZX0CiorlS6HObb6s23UXU01REs4IgB7jIRyHxepXPzs5UrlXc2aKHPq+x2BsbWtDWgAAWDQLAAcgF8vKbnLmkdVJJaRK8lLBASgIQEWQCyAWQCyAWQCyAiyAWQGZZCEYUAwoBhQDCgGFAMKAWQABAWCFIKgJHBCkXsrvXYhzTaNqNixVVG3PN0sTRx6vYOvUc+Pf3+HcR3quz7HPycb/tE5WCQu5rZoHS9XNp4ZEGVjHvc2wEkdiXAC3lgkeV281xcnhXPLmrejeqzOVameqdqtJ+rn/lZ99a35PZ7oy/jYEfnUpP1c/8rPvqfk9nuh+Nh+4/OpR/q5/5WffV/J7PdD8bAwtMbUYjE4UscglOTXSBuFt+LrAm57Fmo4Q1Ldj2jxZmprynMKid0jnPeS5ziS5xNySeJJXdUUlpdjnybb2zb9RdTTVETTgtgByHAynoPi9SudnZ0aVyx+I2KMdz6vsdfjja1oa0AAAAAZAAcgF8xOcpvcjqpaWkWK8FAVKTdQBAAgGSEGSAlAEKQhAhQhCLoDM8VNAePigHj4oB4oB4+KAePigHj4oBZASFSkWQoPMqAlAQ1GAeKqeuxNdDmG0bUbzqmkb1dLE36XsHrHpX0PD+IKX9Oz7M52Tja80TmRp3fBd/KfsXY5o+5o6fsVMR6HwKvMvccr9iuEptDlfsRZOhOVk2VLpm6ai6mGpImnBbADkDkZSOQ6N6n0Ds5udnKlcse5s4+O59ZHXomBoAaAAAAABYADkF8zObk9s6qSS0iwXgEPVBBCAsoUEoQi6AIB4oB4oAgCAIBdASgMtNgWQCw6psCw6psCw6psCw6psCw6psDuQEk9US30GyolaeDm+IXrw5L0IpRfqTe/RTTXdFTW9FhwXn1KAqk2NotZQEKeoPkWjoFl55e7JpP2KGMdB4IrJv1YcdFd2Og8AjsmvVjlR83Rt6DwCqsn7snKim5HwR4Beuez9yaiTZY23LuetJEhTlbBNuiaBDgoAAvXKwWTlY2VJU0AE0AmgE0AmgLqAi6AXQC6AYkBm4lAMSAYkAxIBiQDEgGJAAboDB1hHuWo+Rk+oVnxfmxPNnwM4/qTql7PbK7fGPdlgybiviBPUdF9LmZax9eXezmU1Ss31M/T2rVXosCogqHOYHAEi7S0nhjYSQ5p4LHj5NOX5JRPdlc6fMmdH1Q057MpWS2AdctkA4B7eNuw5H0rh52P4FuvQ3qLPEgmaPtU0rI+phpacuDmgEhjiC6STzW5HoP+S6/C6IxqdkvU08ubcuWJm7IdNOeJ6eVzi5pEjcTiThPkuGeeRDfFYeL0LSsij1h2PrFmza/wAzmaPqHMcWuDW2c0kEeW3gQufw5J3xTNjIbVbaObbPta3xVQZUSPfHLZl5HudgdfyXC5yF8j39i7ufhxsp3BaaNHHuanqR0DaNUPjoJnRucxwMdnNJaReRoNiM1xuGwTyEpfubuQ2obPP2Z1r30TnzSOcRK+7nuLiGgDmeQWXila8ZRiu6PGLPybZqml9ZavSNRuKEubHchuE4S5o4vkfxA+3mulTiU4tfNZ3Nads7ZaiXqNRK+Ju8jqMTwL4WPka4/wALicz4LzDiONOXK1/AePYlvZ6+zzW59Q409SbyNaXMkORcG8WuHwhxvzz6Z6vEsKMI+JWZsW9yfIzxto2kZ21wjhmkYDHHYNkc1tySL2B7lt8NhW8fmkt9zFkyl4mkz6/4P0t+1/8A0zfYvLzsNPWv4KqLvc9/U/QFbTzOfVTbxpjLQ3eySeUXNN7OGWQPitPNyce2Gq11+hnpqsi/MzTtLPqZ9Jy08M8jMUzmt9seGCwvwByGS6lKrhjqcort7GnNydrimenNqRpJoJFViIFwBNKCewErXjxDFbS5f4Mjx7F6mbs01jlle+nncXkMxsc7NwsQHNcefEce1YuKYsIx8SKMmLbJvlkdBuuCbxW6AXQC6AXQC6AXQE3QC6AzcK8gnCgGFAMKAYUAwoBhQABAYGn/ANFqPkZfqFZ8X50fqeLfgZouxQ+RVfxRfVcutxn/AK/c1ML1Np2ggfk+pxcMAt34m2+my0OG/qI6NjK14bNe2Oy4aSpc7JrZcXZYRgu/st7i0Oa2EUa+G9RbZ4mo3uzSslVJazS+UXIGZOGMegepbmZurFUImKnz27Z8XyDR2myRbdOk6i27m4+Dj/xXtx8fE0++v9ET8O7fodB2jf5dU/wt+u1cPhq1kJG7kvdTOaaG1e9laLlkjF5Yah7m24uZu48bPDMdo7V3bMrwsiMH2aNGFXNVtd0etWawey9CSh5vLE6Fj+rhvG4X+kDxBWCOL4WapLs9mR289LRbVqUs0HVFvG8w8Q0H6CpkRTzYbFXyGTscpxapf772tncLOP0m3gvHGZNRii4SXU2PWzXFlC9jHxOfjaXAtcG8DbmtHDwPxEXPejYuvVb1o8zVzXOnqalkUdNgc/EQ/wAjKzSTewvy+lbWTg2V1OTntGKq+Mp6S0attMcRpEFozDIrDjnckZc1u8NX/H/ya+S/6p6P+IdNfs7v/XKxvFwt7b/k9q29dkbZqVXVkrJDXMLCHNwAswXFjfv5Lm59VFevCNrHnZJPnOb6R0g6n0tLMxmNzJ5CGZ55Ecs+a7ldanjKL9UaEpctra9z26vaNV4TambHcWxkSEAnnmALrUr4XTzLzbMzyp66ozNk+j48Mk4fikPkFud2AnFnfiXWGfYsXF7JKKh6HrDgviOg5rhG+RcpoC5QE3KAhASgCgCAID0l40UJoBNAJoBNAJoBNAgqgwdONvTTgfqZfqOWfG6Wx+p4s+FnGtSNb/ycJQ6EybzAfOwFuEO6g34/QvpczDWTrr2OZTa6u6M7WPXCfSgFPTQODS4EtaTI95HC5AAa0HPwzWPFwq8RucpHq26Vy0ke5p2D8l6HEFxvZ3YXkfCfm+x6Bow3WvTNZWW5LtEyTXhVafdnj6rbOfZdMyeSYx4y7C0Rh3kg2BviHGxWfL4nGmzkS2Y6sVzjtsw9dNQzQxNlEu9aX4HeRgw3BIPE9CFkws+ORJx1o83Y3hpPZtukNKeytAvkObhG1j/42SNaSe+wPpWhGrw8/XubDnz0Ftjo9xy/6h39ONY+MNqyP0PWF1gabtC0I6infuriCo8oAebcODnMPc6zh2FdXAyFfUt90amRX4c2/Rm2bOqITaLkidwkfMy/S4AuudxC3w8mMjZx481TRqerOlX6JqpI6lhwus2QDj5JOGRt/OGZ9BXQyaI5lKcX1Neqx0TaZuOkde9HYC4e3PA8lhide/Que2wC51PDsmMtb0jZnk1SXbZpmob3O0oxz24XO3ry22EDHG5wsOQsRbssulnJLGaRrY/zdn02iShukw48GiBx7gbleeHL/jaGS9Wm2naVRdJvm2/eXNlwm5tvZtLMgejoDXGnq5d1CJcWEuu9rQLAi/BxzzC18jh9lMOeTRkryYzekaNorPTrv9RP9V67Vz1h9PY04ad7On6YiD4JmkXBikFjnfySvnsayStj9TfsS5Wc82Pu9sqM/eRH6Xfau1xj5cde5pYXSTOl4l8+dEY0AxoBjQE41AMSAYigGIqAXKoPRXg9BBsINhBsINhBsINgqAKkIwDmB4BevFn7sjivYhkYHAAdwAUlZKXdhRSInpGSAbxjH24Y2tdbuuF6hbOHwvQcE+59I2BoDWgBoyAAAAHQAcFjk3JttnpJI+dZRxytLJmNe02OF4DmkjMXBXquydb3B6ZJRT6MxG6Fp2xuibDGInm7owwBjjlmRz4DwWV5Nzmptva9Tz4cNcuuhbR2jYoGlsEbY2l2ItYAATa17dwHgpbdZa9zeyxrjDpErpPRcNQzBPG2RoOIBw4OzFx4lKb7KnuD0yTrjPo0V0do6KnZggYGMuThF7XPHiUtunc+aT6iMFBaRjaY0JT1QAqImvtwdmHDucLEBZKMq2n4GeZ1Qn3R5VFqPQxOxthuRwxue8D/AGuNj6VsT4nfJabMccWuLPU/I8An9kbsb61t5d17YcPC9uGXBYPxVrr5N9DIqo73ox9Iat0k7zJNC17yAMRLr2GQ4FWvMurjywekeZUQk9tGO3U+g/Zo/wDl9qyfmOR/cT8NX7GZQ6BpoHY4IWMdYjE0Z2PEXWOzMusXLN7R6jTCL2kItDU7Zd62GMS3J3gaMV3Xub9tz4qSyrZR5G+gVUU9pGaRyPNYE2ntGTWzEpdGwRG8UUbDa12RsabdLgcFlnfZNak9nhQiuyMorGeiqAIAgCAIAgCAWQHrLEUIAgCAIAgCAgoA5ChoUKSAgLFALKA8bW17m0VUWkgiCQgg2IIbxBHBbeCk74p+5iubUG0c8pqwbqkdRT1T6tzod5GXyvjNwN5iDhhDbrvzh1krIx5eujRi+i5W9mw00D9IVdWJZpo4aeQQsiikMd3Z4nvIzOYy7+xadk44tUOSKe/VmSKlbN7b6Hn1ekKinj0lTGaR+4jZJDKXHehj7ZOeMyRcZ96zRqrtlXal36NHmU5QUob7DTNXKHUxqX1TaU0sbsdNiuZi0YjK5ufBeq4QXNyJc2/X2LJvpzb1ol2njT0FRLBVeybPa2Jzwd7HjNrS3zJHHNY/w0bL480NdOvsFY1W2ns+ml9D1FLTOqWVlQ6aNoe/G/FE/hibu+AHReasiu27wXBa7fuepVyhHnTezztJ6wVHsuGaEv3QooamWG/kmNxs+zeBIDgb/FWevEq8Fwa67aTMcrpc6kvY9/Q2kDLpGowyF0XseBzBiOAY7G4HAEhaeVT4WNFNddsz1z5rXr2NnC5CNoOVBRCEAqggqghCFfSqB6UAQBQDJASgGSoGX4KaB63oWEo9CAehAPQgHoQD0IB6EAJQFSVSktK8lIugLNKAsShTD0xQ7+CWEnDvGOZite2IWvbmstFnh2KeuxjnDmi0U0TQCCGKIHFu42sxWsXYQBe3oXu/IlbNy9G+xIVKKSR41Tq/KyokqKKZsTpbb2OSPeRvcBYOFiC08fFbleZXOtV3R3rsYpVSUtwejH/wcTBVCSbHPVAbyYss0AeaGsByA716/MFzx5VqMfQ8/h+jTe2z7zaGqWGN1LUAYYWROila58LsIAxtAN2nJI5lM21ZH13tFdM0vKzDj1NDo6oVLw59UWF5jZgaws8zA254E8+K9T4lqUeRdF7hY3R77s+dTq/WTRinqKqMw+SHFkZbNI1vAOJNhewuQqsvHhLxIR8x58KclyyfQz4NABtXvwRu/Yop2xYeADgRnwtYWssDzX4PJ6829ntUrn5vTWjG1Z1XFHNO9j8TJLBjCDdjQScN758behe8vNV9cY66oVUOuTezYlzjYDggPmqQXVIVKoKlNAIAgCAIAgCAmyAYfxmgPXkbhJB4gkHvCxzhKEnGXdCMlJbRC8lCAIBdAEAQEEoCGqspKgKoNlwFC7A4ICGoUSlECqpCVAUCpD5vXorKkIeSjkKEBD0BDmoQo4L2gUVIHICoQFroBdALoBdATdALoBdAZVDQSTYt22+G18+t7epZ6say3fIuxjstjD4j39ZP+oP4VscX+cjBhfCzyVyjcCAIAgCAIAgIYqUlyAg/2/uoD6lQFRwQo/H0oUpLxCLsCVTyFClT9q9EPmeB7lSsh/BDyfMoUgoQh3PvQpZ/BCHzevaB8zxVIQ7mgKhAWQBAEAKAhAEAVIb7qz+js9PrX0/DfkI5OR8x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1620" name="AutoShape 4" descr="data:image/jpeg;base64,/9j/4AAQSkZJRgABAQAAAQABAAD/2wCEAAkGBxMSEhQUEBQUFhUWFBQVFhQUFBQUFBYUFxQXFxcXFBUYHCggGBolGxcVITEhJSkrLi8uFx8zODMsNygtLisBCgoKDg0OGhAQGywkICQvLCwsLC8sLCwsLCwsLCwsLCwsLCwsLCwsLCwsLCwsLCwsLCwsLCwsLCwsLCwsLCwsLP/AABEIALEBHQMBEQACEQEDEQH/xAAcAAEAAgMBAQEAAAAAAAAAAAAAAQIEBgcFAwj/xABLEAABAwICBwMEDQoFBQEAAAABAAIDBBESIQUGBxMxQVFhcZEiMoGxFCMkQlJic5OhstHS8BUXNFNUY3KSs8EWNXSCojNkg5SkJf/EABoBAQEAAwEBAAAAAAAAAAAAAAABAwQFAgb/xAAyEQACAgIABAQEBQQDAQAAAAAAAQIDBBEFEiExEyJBUTIzcYEUFTRhoSNSkbEkQkPB/9oADAMBAAIRAxEAPwDeaicvcXOJJJ68Owdi+MutlbJykztwgoLSPmsR7CAIAgCAICkvBAUUKSoUkf3CgAUKAhQOKoLOUBAKgLOP48EAbwQE3QBAWagIavZA5CFQgJugKhAEBBQEXQC6AIAgIQBAEBm0OlJIgQ3MG2RuQO7ot3HzrKVyrt/o17caFj2YWIrUMwxoBjKAYygGMoBjKAYygBcgIsoUkKFLAKMoUACFACbBN0DAammTZOFNMu0SQmmNoWTTJ0IKaYLgqAhetgi6pCEKLIQWshQEBFkAwoBhQgwoUjCgGBCE4EAwIBgQFLKk0LIBZBoWQaFkGhZBoWQaFkBICAkBQE2UPQwqAmyFIshDSNfddxSgw05DpyMzxEQ6nq/oPFdnA4e5+exdDTyMlRWo9zkztLVBJJnmz/ev+1d7woa6RRznZL3/AJK/lWf9fN87J9qvhQ9l/gnPL3/kflWo/XzfOyfap4UPZf4Q55e5b8r1H6+f56T7U8KHsv8ACHPL3ZP5aqf2if56T7yeFD+1f4HiS92b3qBr+WkU9a8lpNmTuNy0k+bITxb8bkuXn8OU1z1rr7G3j5TT1I6uOxfOPaemdLe+wQEL0UkqEICAWVAwoCMPcmwMPcmwMPcmwMKgFkAwoBZALICFSBAEAQBAEAQAoBzQFsKgJChQQgK2QuzQtoGvIp8UFKQZuD38RF2Dq/1LtcP4dzf1LV9EaOTk6XLE5A95JJJJJNyTmSTxJPMr6FLoc3q3+50nU/ZqJYt7XY2YgMETThcB8KS4Nifg+PQcfM4oq5clfVm7Ticy3I9/81tD1n+cH3VpfnNvsjN+DgQdllD1n+cH3Vfzm32RPwUSv5rKL4U/zjfup+c2+yL+CgYGmNlUW6caSSTejNokc0sd2GzRbvWanjDctWLoeJ4SS8pyupp3xucyRpa5pLXNcLEEcQQu9GSa3Hsc9prozfdn2vZgw09W68XCOQnOPo13Vnby7uHKz+Hq1c9fc3MfIcfLI66DfMEEdQcl8004vTOmnvqiQgJuhA5AQCgFwroC6mgLpoC6aAugGJNAYk0BjTQGNNA+d1SC6AXQC6AXQC6AXQEgoCboUsHKAAqAlxQpz3aBr2IcVPSOvLwfIMxH2N6v9Xeu3gcO3/Us+yNG/J10RyM3J5kk95JPrK+g7I53VnV9n2om6w1NY32zIxxO4M6OePh9By7+HC4hxD/zrf3Ojj42vPI6OHLgPq+pvi5VSb7EZBeOo8V68KfszzzL3JUlGS7oqa9CpcvOimpa8anMrmY47MqGjyXcnge8f/Y8u5dXA4g6fJPsauRjqxbXc4lV0z4nujlaWvaSHNORBX08ZKS5onKktPTN42f69Gnw09U4mHgx5zMXYerPV3LmZ/D1cueHxf7NvHyeV6l2OvteCAQbgi4IsQR1C+ZlFxemdRPa2TiUBDnKkIuqCAUBFz1QC56oBiKAXQC5QC6AYigF/wAWQE3UILoBdATdAQgCAIAgAQH0AUKSHZIDVNpml5KajvC7C6R4jxcwC1xOHt8m110uF0xtt83oa+TNwh0OHWJPUk95JJ+kr6hdEcl7Z1vZ/qOIcNRVC8vFkZ4R9p+P6u9cHiHEN+Ss6ONj680jfwuGzePhpGtbBDJK+5bGxzzbM2aL2CyUVO2xQR5nPljs4drJrrVVbj5ZjjvlFG4tFvjuGbj9HYvrMfCqpWkts5FmRKb0ayVtaMJn6K0xPTODoJXsI5A+Sf4mnIrxOmFi1NbPULJxfQ7PqNrX7PjdjaGSx4Q8N804r2c3pfCcuVl81xDCWPJOPZnVx7/ERsy5jNjRq2u2qDK5mJlmztHkv4Bw+A/qOh5Lp4OfKl8s/hNa+hTW13OJVdK+J7o5Wlr2mzmnIgr6eElJbXZnKknF6Oj7I9Oyuc6lecUbYzIwniyzmgtHxfK9Flx+LY8ORWLub2HY2+VnTC5fPnRJuhCMSpCMSAtiCgGIKgYggGIIBiCAnEEBGIIBcIC9lCCyAW/F0At+LoBb8XQC34ugFvxdAQ4IAgLNCFKlAaJtlPuSEf8AcD+k9dngy88voaWa/KjluhReogH76L+o1d2zpB/RnPh8SP0eV8TJ9TvLsTZQppm1PeupY4oQ4ukmsWt4ua2OR5A6+bw52XW4Qo+LJy9EaeY3ypI4zUwOjOGRrmOsDhcC02PDIr6SLTW0cprXQ+SoIugN72XxTQ1jS9j2ska+LygWguwbxtgeOTD49q5vEkp0texuYilGZ2AlfK6Z1UypKBnEtqX+YSfwRfVX1vDf08Tj5S/qMydkJ92v/wBO/wCvGsfFv0/3R6wvmfY7DdfMHWJQguqQi6gJyQDJAMkAyQDJATkgIyQBAfS6EIQE3QBAEAQBAQUBZAfQKFIKA5/tnPuanH74/RG77V2+C/FL6Gjm/CjmWgW3qqf5eH+o1du75cvozRrXmR+jCviX3O6cp2o60StqG08L5IxFYuc1xYXucARw5AfSSvo+GYcFXzyW9nOyrXzaXQuNaRV0cBe4iopJoZ5OWOJjsDpAeeTxccVkhh+DdLXwyPDu54L3R62qOmNHuidJO6nbO6WVz3TFu8N3ktN3Z2wkAW6LVzasnnUa96/YzUzr1t9zn2vNdDPVyPpWgR2AJAsHuGReByBy8LrrYkJwqSsfU1Lmpzbj2Om6M0voqanZi9itaGAGKURhzLCxBBzPeOK4l1OZC16b7m7XKmUDWNB6eha+OZ7nCnpRUhgzJDpZHCGMDmd1e3QDkulfRKVbiu8tb/8AprwsSlt+mzxafXyoFYJ3veY8ZvCHeSIz70DhcDn1CyPAqdPIl6dzxHJlz7fY7Sx4IBHAgEdxXyc4crcfY6ye+pxbamP/ANB/ycf1V9Vw39Ojk5XzDI2Rn3cfkJPrMXji36f7ouH8z7HYSV8udcm6AEoQhCBAEAQEoAgCAIBZAfVCEWQCyAWQCyAWQCyAmyAkIUsoCLoDnu2c+0U3yrvqLucFXmkaOd2RznVr9Mpvl4vrhdnI+VL6GjV8SP0XYL4p9zuGHU6OhkOKSKNzrWu5jXG3eQssMiyK0pdDy4Rl3R4tRqRRO3uGPdmVmB27OGwxB12NNw03a3lyW3Didy1zddGJ40HvRpmnNSdH0sbpZKmcta/AWs3T3by18GQsHWzzXWpzr7ZcqguvqalmPCHXZ5OidcoKeGphZTeRMX29sGTTGGNDrg3OVz2krYtxp2TjLm1oxRtjFNaK6A0DSV4tHM6nljixSscwPjcG2DpGOxCw4Eg9UyL50deXa2WuuFnTejdND7P6VsJa+R07Zd3JjBDWkNxFuDCeBDzz5rlX8VtU9Ja0bdeJDXU9yLVmjbbDTQ+Tax3bSbjgbnMrSlnXy7yM6ogvQ9cLTezKcW2p/wCYO+Tj9RX1fDP06ORlfMPpso/Tj8jJ62pxX9P9y4nzfsdjC+VOuSgBQEWQhbJAMkAyQEICUAsgFkAsgPqh5CAIAgCAIAgFkBYIUm6gBQHN9tB9qph+8k+qF3uC/wDY0M70Of6rEezKa5AG/jzPDzguvf8AKl9DTq+JH6I5r4prqdtdiSFOrKfCqqGRML5XtY0C5c4gNA7yskK52PUVskpKK6nGdddJvDpBEWvp5pxVQygE+WGYHtF8rg8QRcWHVfWYtaUVvo0tHJvk9/szDpWTyM3kL6m9uAkjLcQyz8tuEf7VsPXqYl17Hx0VpGsdKYorPkkY+EuIa4hjrBxLxyFr3JIUsjXy7l9SwlPekdk1dqoHQsZTyskbExsZLTfzGhufgvlcyqxWOc136nWqlFx0menZanUykXUBxbakfd7vk4/UV9Xw1ax0cjK+YW2Vfp3/AIZPW1OJ/p/uXE+Z9jsa+VOsWQpJQEXQg8EA8EAv3IBdALoBdALoBdAZKHkIBZALIAgCAWQEFALoUu0oUgqA0zadq/JVQMdDm6EucY+bmkC+HtFuHNdbheTGubjL1NTKrc1tHFiF9J6bOX2Z1XZ3rvjw01W7yxYRSuPndGPPwuh59/HhcR4fv+pUvqdDHyN+WRsO0SpqYqNz6V2EtIMjh54j5lnQ3t6LrS4bGqVurPsZ8mUlDcTleiaWs0pKInSve1gu50ji5jBwvbm48uZX0Fs6cWHNpI50FZa9NnVtH6o08dJ7FeDKwuLiX8cZ9823m8MrL5+ziFkrfEj0OlHHjy8rPCl2WUhNxJOB0uw29JatpcZs/tRheFB+psGitVqamifHE0jeNLHyE3kcCLedy7hktO3PtsmpPsvQzRojFaRzHWTVuo0Y8TU8jt2ThEjThc0ng2QDI368Cu9jZdWWuVrr7GhbVOrqn0Ni2ZaXrKiSXfPdJCBm59rtkJyDT3XuOHBaXFKaIQXKtSM+LbZJ9XtHs6763No2lkdnTuGTeIYD75/9hzWrgYDu88+xlyL1BaXc4zVVDpHufI4uc43c45kkr6VJRXKkctybe2b7sq0JLvTUuGGPA5jSeLybZt7BbiuTxXIhGHhrubmJU9851FfOHSLBCgoCEIShAgCAIAgCAIB6EB97oQXQC6AXQC6AXQC6AXQEhCl2hCkEKAghN6BznaNqRjxVNI3y8zLE0ed8dg+F1HNd7h3EP/Oz7Ghk423zROU4l3Wjn70dW1A10EwFLWkFxGFj3WtIOGB9/fevv48LOwXB+NUdDHyN+WZvOjtFw04LYI2Rgm5DQBc9vVca6+y343s3IQjHsZKw7MiIcVUQhypUY9VTMlaWStD2OFnNcLgr3XZKElKL6klBSWmafrNp+n0XFuKNjBK7MMGYZf37+p6A+pdfGxrMuStu7I0bLY1R5YnI6iodI4ve4uc4kuccySeZX0CiorlS6HObb6s23UXU01REs4IgB7jIRyHxepXPzs5UrlXc2aKHPq+x2BsbWtDWgAAWDQLAAcgF8vKbnLmkdVJJaRK8lLBASgIQEWQCyAWQCyAWQCyAiyAWQGZZCEYUAwoBhQDCgGFAMKAWQABAWCFIKgJHBCkXsrvXYhzTaNqNixVVG3PN0sTRx6vYOvUc+Pf3+HcR3quz7HPycb/tE5WCQu5rZoHS9XNp4ZEGVjHvc2wEkdiXAC3lgkeV281xcnhXPLmrejeqzOVameqdqtJ+rn/lZ99a35PZ7oy/jYEfnUpP1c/8rPvqfk9nuh+Nh+4/OpR/q5/5WffV/J7PdD8bAwtMbUYjE4UscglOTXSBuFt+LrAm57Fmo4Q1Ldj2jxZmprynMKid0jnPeS5ziS5xNySeJJXdUUlpdjnybb2zb9RdTTVETTgtgByHAynoPi9SudnZ0aVyx+I2KMdz6vsdfjja1oa0AAAAAZAAcgF8xOcpvcjqpaWkWK8FAVKTdQBAAgGSEGSAlAEKQhAhQhCLoDM8VNAePigHj4oB4oB4+KAePigHj4oBZASFSkWQoPMqAlAQ1GAeKqeuxNdDmG0bUbzqmkb1dLE36XsHrHpX0PD+IKX9Oz7M52Tja80TmRp3fBd/KfsXY5o+5o6fsVMR6HwKvMvccr9iuEptDlfsRZOhOVk2VLpm6ai6mGpImnBbADkDkZSOQ6N6n0Ds5udnKlcse5s4+O59ZHXomBoAaAAAAABYADkF8zObk9s6qSS0iwXgEPVBBCAsoUEoQi6AIB4oB4oAgCAIBdASgMtNgWQCw6psCw6psCw6psCw6psCw6psDuQEk9US30GyolaeDm+IXrw5L0IpRfqTe/RTTXdFTW9FhwXn1KAqk2NotZQEKeoPkWjoFl55e7JpP2KGMdB4IrJv1YcdFd2Og8AjsmvVjlR83Rt6DwCqsn7snKim5HwR4Beuez9yaiTZY23LuetJEhTlbBNuiaBDgoAAvXKwWTlY2VJU0AE0AmgE0AmgLqAi6AXQC6AYkBm4lAMSAYkAxIBiQDEgGJAAboDB1hHuWo+Rk+oVnxfmxPNnwM4/qTql7PbK7fGPdlgybiviBPUdF9LmZax9eXezmU1Ss31M/T2rVXosCogqHOYHAEi7S0nhjYSQ5p4LHj5NOX5JRPdlc6fMmdH1Q057MpWS2AdctkA4B7eNuw5H0rh52P4FuvQ3qLPEgmaPtU0rI+phpacuDmgEhjiC6STzW5HoP+S6/C6IxqdkvU08ubcuWJm7IdNOeJ6eVzi5pEjcTiThPkuGeeRDfFYeL0LSsij1h2PrFmza/wAzmaPqHMcWuDW2c0kEeW3gQufw5J3xTNjIbVbaObbPta3xVQZUSPfHLZl5HudgdfyXC5yF8j39i7ufhxsp3BaaNHHuanqR0DaNUPjoJnRucxwMdnNJaReRoNiM1xuGwTyEpfubuQ2obPP2Z1r30TnzSOcRK+7nuLiGgDmeQWXila8ZRiu6PGLPybZqml9ZavSNRuKEubHchuE4S5o4vkfxA+3mulTiU4tfNZ3Nads7ZaiXqNRK+Ju8jqMTwL4WPka4/wALicz4LzDiONOXK1/AePYlvZ6+zzW59Q409SbyNaXMkORcG8WuHwhxvzz6Z6vEsKMI+JWZsW9yfIzxto2kZ21wjhmkYDHHYNkc1tySL2B7lt8NhW8fmkt9zFkyl4mkz6/4P0t+1/8A0zfYvLzsNPWv4KqLvc9/U/QFbTzOfVTbxpjLQ3eySeUXNN7OGWQPitPNyce2Gq11+hnpqsi/MzTtLPqZ9Jy08M8jMUzmt9seGCwvwByGS6lKrhjqcort7GnNydrimenNqRpJoJFViIFwBNKCewErXjxDFbS5f4Mjx7F6mbs01jlle+nncXkMxsc7NwsQHNcefEce1YuKYsIx8SKMmLbJvlkdBuuCbxW6AXQC6AXQC6AXQE3QC6AzcK8gnCgGFAMKAYUAwoBhQABAYGn/ANFqPkZfqFZ8X50fqeLfgZouxQ+RVfxRfVcutxn/AK/c1ML1Np2ggfk+pxcMAt34m2+my0OG/qI6NjK14bNe2Oy4aSpc7JrZcXZYRgu/st7i0Oa2EUa+G9RbZ4mo3uzSslVJazS+UXIGZOGMegepbmZurFUImKnz27Z8XyDR2myRbdOk6i27m4+Dj/xXtx8fE0++v9ET8O7fodB2jf5dU/wt+u1cPhq1kJG7kvdTOaaG1e9laLlkjF5Yah7m24uZu48bPDMdo7V3bMrwsiMH2aNGFXNVtd0etWawey9CSh5vLE6Fj+rhvG4X+kDxBWCOL4WapLs9mR289LRbVqUs0HVFvG8w8Q0H6CpkRTzYbFXyGTscpxapf772tncLOP0m3gvHGZNRii4SXU2PWzXFlC9jHxOfjaXAtcG8DbmtHDwPxEXPejYuvVb1o8zVzXOnqalkUdNgc/EQ/wAjKzSTewvy+lbWTg2V1OTntGKq+Mp6S0attMcRpEFozDIrDjnckZc1u8NX/H/ya+S/6p6P+IdNfs7v/XKxvFwt7b/k9q29dkbZqVXVkrJDXMLCHNwAswXFjfv5Lm59VFevCNrHnZJPnOb6R0g6n0tLMxmNzJ5CGZ55Ecs+a7ldanjKL9UaEpctra9z26vaNV4TambHcWxkSEAnnmALrUr4XTzLzbMzyp66ozNk+j48Mk4fikPkFud2AnFnfiXWGfYsXF7JKKh6HrDgviOg5rhG+RcpoC5QE3KAhASgCgCAID0l40UJoBNAJoBNAJoBNAgqgwdONvTTgfqZfqOWfG6Wx+p4s+FnGtSNb/ycJQ6EybzAfOwFuEO6g34/QvpczDWTrr2OZTa6u6M7WPXCfSgFPTQODS4EtaTI95HC5AAa0HPwzWPFwq8RucpHq26Vy0ke5p2D8l6HEFxvZ3YXkfCfm+x6Bow3WvTNZWW5LtEyTXhVafdnj6rbOfZdMyeSYx4y7C0Rh3kg2BviHGxWfL4nGmzkS2Y6sVzjtsw9dNQzQxNlEu9aX4HeRgw3BIPE9CFkws+ORJx1o83Y3hpPZtukNKeytAvkObhG1j/42SNaSe+wPpWhGrw8/XubDnz0Ftjo9xy/6h39ONY+MNqyP0PWF1gabtC0I6infuriCo8oAebcODnMPc6zh2FdXAyFfUt90amRX4c2/Rm2bOqITaLkidwkfMy/S4AuudxC3w8mMjZx481TRqerOlX6JqpI6lhwus2QDj5JOGRt/OGZ9BXQyaI5lKcX1Neqx0TaZuOkde9HYC4e3PA8lhide/Que2wC51PDsmMtb0jZnk1SXbZpmob3O0oxz24XO3ry22EDHG5wsOQsRbssulnJLGaRrY/zdn02iShukw48GiBx7gbleeHL/jaGS9Wm2naVRdJvm2/eXNlwm5tvZtLMgejoDXGnq5d1CJcWEuu9rQLAi/BxzzC18jh9lMOeTRkryYzekaNorPTrv9RP9V67Vz1h9PY04ad7On6YiD4JmkXBikFjnfySvnsayStj9TfsS5Wc82Pu9sqM/eRH6Xfau1xj5cde5pYXSTOl4l8+dEY0AxoBjQE41AMSAYigGIqAXKoPRXg9BBsINhBsINhBsINgqAKkIwDmB4BevFn7sjivYhkYHAAdwAUlZKXdhRSInpGSAbxjH24Y2tdbuuF6hbOHwvQcE+59I2BoDWgBoyAAAAHQAcFjk3JttnpJI+dZRxytLJmNe02OF4DmkjMXBXquydb3B6ZJRT6MxG6Fp2xuibDGInm7owwBjjlmRz4DwWV5Nzmptva9Tz4cNcuuhbR2jYoGlsEbY2l2ItYAATa17dwHgpbdZa9zeyxrjDpErpPRcNQzBPG2RoOIBw4OzFx4lKb7KnuD0yTrjPo0V0do6KnZggYGMuThF7XPHiUtunc+aT6iMFBaRjaY0JT1QAqImvtwdmHDucLEBZKMq2n4GeZ1Qn3R5VFqPQxOxthuRwxue8D/AGuNj6VsT4nfJabMccWuLPU/I8An9kbsb61t5d17YcPC9uGXBYPxVrr5N9DIqo73ox9Iat0k7zJNC17yAMRLr2GQ4FWvMurjywekeZUQk9tGO3U+g/Zo/wDl9qyfmOR/cT8NX7GZQ6BpoHY4IWMdYjE0Z2PEXWOzMusXLN7R6jTCL2kItDU7Zd62GMS3J3gaMV3Xub9tz4qSyrZR5G+gVUU9pGaRyPNYE2ntGTWzEpdGwRG8UUbDa12RsabdLgcFlnfZNak9nhQiuyMorGeiqAIAgCAIAgCAWQHrLEUIAgCAIAgCAgoA5ChoUKSAgLFALKA8bW17m0VUWkgiCQgg2IIbxBHBbeCk74p+5iubUG0c8pqwbqkdRT1T6tzod5GXyvjNwN5iDhhDbrvzh1krIx5eujRi+i5W9mw00D9IVdWJZpo4aeQQsiikMd3Z4nvIzOYy7+xadk44tUOSKe/VmSKlbN7b6Hn1ekKinj0lTGaR+4jZJDKXHehj7ZOeMyRcZ96zRqrtlXal36NHmU5QUob7DTNXKHUxqX1TaU0sbsdNiuZi0YjK5ufBeq4QXNyJc2/X2LJvpzb1ol2njT0FRLBVeybPa2Jzwd7HjNrS3zJHHNY/w0bL480NdOvsFY1W2ns+ml9D1FLTOqWVlQ6aNoe/G/FE/hibu+AHReasiu27wXBa7fuepVyhHnTezztJ6wVHsuGaEv3QooamWG/kmNxs+zeBIDgb/FWevEq8Fwa67aTMcrpc6kvY9/Q2kDLpGowyF0XseBzBiOAY7G4HAEhaeVT4WNFNddsz1z5rXr2NnC5CNoOVBRCEAqggqghCFfSqB6UAQBQDJASgGSoGX4KaB63oWEo9CAehAPQgHoQD0IB6EAJQFSVSktK8lIugLNKAsShTD0xQ7+CWEnDvGOZite2IWvbmstFnh2KeuxjnDmi0U0TQCCGKIHFu42sxWsXYQBe3oXu/IlbNy9G+xIVKKSR41Tq/KyokqKKZsTpbb2OSPeRvcBYOFiC08fFbleZXOtV3R3rsYpVSUtwejH/wcTBVCSbHPVAbyYss0AeaGsByA716/MFzx5VqMfQ8/h+jTe2z7zaGqWGN1LUAYYWROila58LsIAxtAN2nJI5lM21ZH13tFdM0vKzDj1NDo6oVLw59UWF5jZgaws8zA254E8+K9T4lqUeRdF7hY3R77s+dTq/WTRinqKqMw+SHFkZbNI1vAOJNhewuQqsvHhLxIR8x58KclyyfQz4NABtXvwRu/Yop2xYeADgRnwtYWssDzX4PJ6829ntUrn5vTWjG1Z1XFHNO9j8TJLBjCDdjQScN758behe8vNV9cY66oVUOuTezYlzjYDggPmqQXVIVKoKlNAIAgCAIAgCAmyAYfxmgPXkbhJB4gkHvCxzhKEnGXdCMlJbRC8lCAIBdAEAQEEoCGqspKgKoNlwFC7A4ICGoUSlECqpCVAUCpD5vXorKkIeSjkKEBD0BDmoQo4L2gUVIHICoQFroBdALoBdATdALoBdAZVDQSTYt22+G18+t7epZ6say3fIuxjstjD4j39ZP+oP4VscX+cjBhfCzyVyjcCAIAgCAIAgIYqUlyAg/2/uoD6lQFRwQo/H0oUpLxCLsCVTyFClT9q9EPmeB7lSsh/BDyfMoUgoQh3PvQpZ/BCHzevaB8zxVIQ7mgKhAWQBAEAKAhAEAVIb7qz+js9PrX0/DfkI5OR8x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1622" name="AutoShape 6" descr="data:image/jpeg;base64,/9j/4AAQSkZJRgABAQAAAQABAAD/2wCEAAkGBxMSEhQUEBQUFhUWFBQVFhQUFBQUFBYUFxQXFxcXFBUYHCggGBolGxcVITEhJSkrLi8uFx8zODMsNygtLisBCgoKDg0OGhAQGywkICQvLCwsLC8sLCwsLCwsLCwsLCwsLCwsLCwsLCwsLCwsLCwsLCwsLCwsLCwsLCwsLCwsLP/AABEIALEBHQMBEQACEQEDEQH/xAAcAAEAAgMBAQEAAAAAAAAAAAAAAQIEBgcFAwj/xABLEAABAwICBwMEDQoFBQEAAAABAAIDBBESIQUGBxMxQVFhcZEiMoGxFCMkQlJic5OhstHS8BUXNFNUY3KSs8EWNXSCojNkg5SkJf/EABoBAQEAAwEBAAAAAAAAAAAAAAABAwQFAgb/xAAyEQACAgIABAQEBQQDAQAAAAAAAQIDBBEFEiExEyJBUTIzcYEUFTRhoSNSkbEkQkPB/9oADAMBAAIRAxEAPwDeaicvcXOJJJ68Owdi+MutlbJykztwgoLSPmsR7CAIAgCAICkvBAUUKSoUkf3CgAUKAhQOKoLOUBAKgLOP48EAbwQE3QBAWagIavZA5CFQgJugKhAEBBQEXQC6AIAgIQBAEBm0OlJIgQ3MG2RuQO7ot3HzrKVyrt/o17caFj2YWIrUMwxoBjKAYygGMoBjKAYygBcgIsoUkKFLAKMoUACFACbBN0DAammTZOFNMu0SQmmNoWTTJ0IKaYLgqAhetgi6pCEKLIQWshQEBFkAwoBhQgwoUjCgGBCE4EAwIBgQFLKk0LIBZBoWQaFkGhZBoWQaFkBICAkBQE2UPQwqAmyFIshDSNfddxSgw05DpyMzxEQ6nq/oPFdnA4e5+exdDTyMlRWo9zkztLVBJJnmz/ev+1d7woa6RRznZL3/AJK/lWf9fN87J9qvhQ9l/gnPL3/kflWo/XzfOyfap4UPZf4Q55e5b8r1H6+f56T7U8KHsv8ACHPL3ZP5aqf2if56T7yeFD+1f4HiS92b3qBr+WkU9a8lpNmTuNy0k+bITxb8bkuXn8OU1z1rr7G3j5TT1I6uOxfOPaemdLe+wQEL0UkqEICAWVAwoCMPcmwMPcmwMPcmwMKgFkAwoBZALICFSBAEAQBAEAQAoBzQFsKgJChQQgK2QuzQtoGvIp8UFKQZuD38RF2Dq/1LtcP4dzf1LV9EaOTk6XLE5A95JJJJJNyTmSTxJPMr6FLoc3q3+50nU/ZqJYt7XY2YgMETThcB8KS4Nifg+PQcfM4oq5clfVm7Ticy3I9/81tD1n+cH3VpfnNvsjN+DgQdllD1n+cH3Vfzm32RPwUSv5rKL4U/zjfup+c2+yL+CgYGmNlUW6caSSTejNokc0sd2GzRbvWanjDctWLoeJ4SS8pyupp3xucyRpa5pLXNcLEEcQQu9GSa3Hsc9prozfdn2vZgw09W68XCOQnOPo13Vnby7uHKz+Hq1c9fc3MfIcfLI66DfMEEdQcl8004vTOmnvqiQgJuhA5AQCgFwroC6mgLpoC6aAugGJNAYk0BjTQGNNA+d1SC6AXQC6AXQC6AXQEgoCboUsHKAAqAlxQpz3aBr2IcVPSOvLwfIMxH2N6v9Xeu3gcO3/Us+yNG/J10RyM3J5kk95JPrK+g7I53VnV9n2om6w1NY32zIxxO4M6OePh9By7+HC4hxD/zrf3Ojj42vPI6OHLgPq+pvi5VSb7EZBeOo8V68KfszzzL3JUlGS7oqa9CpcvOimpa8anMrmY47MqGjyXcnge8f/Y8u5dXA4g6fJPsauRjqxbXc4lV0z4nujlaWvaSHNORBX08ZKS5onKktPTN42f69Gnw09U4mHgx5zMXYerPV3LmZ/D1cueHxf7NvHyeV6l2OvteCAQbgi4IsQR1C+ZlFxemdRPa2TiUBDnKkIuqCAUBFz1QC56oBiKAXQC5QC6AYigF/wAWQE3UILoBdATdAQgCAIAgAQH0AUKSHZIDVNpml5KajvC7C6R4jxcwC1xOHt8m110uF0xtt83oa+TNwh0OHWJPUk95JJ+kr6hdEcl7Z1vZ/qOIcNRVC8vFkZ4R9p+P6u9cHiHEN+Ss6ONj680jfwuGzePhpGtbBDJK+5bGxzzbM2aL2CyUVO2xQR5nPljs4drJrrVVbj5ZjjvlFG4tFvjuGbj9HYvrMfCqpWkts5FmRKb0ayVtaMJn6K0xPTODoJXsI5A+Sf4mnIrxOmFi1NbPULJxfQ7PqNrX7PjdjaGSx4Q8N804r2c3pfCcuVl81xDCWPJOPZnVx7/ERsy5jNjRq2u2qDK5mJlmztHkv4Bw+A/qOh5Lp4OfKl8s/hNa+hTW13OJVdK+J7o5Wlr2mzmnIgr6eElJbXZnKknF6Oj7I9Oyuc6lecUbYzIwniyzmgtHxfK9Flx+LY8ORWLub2HY2+VnTC5fPnRJuhCMSpCMSAtiCgGIKgYggGIIBiCAnEEBGIIBcIC9lCCyAW/F0At+LoBb8XQC34ugFvxdAQ4IAgLNCFKlAaJtlPuSEf8AcD+k9dngy88voaWa/KjluhReogH76L+o1d2zpB/RnPh8SP0eV8TJ9TvLsTZQppm1PeupY4oQ4ukmsWt4ua2OR5A6+bw52XW4Qo+LJy9EaeY3ypI4zUwOjOGRrmOsDhcC02PDIr6SLTW0cprXQ+SoIugN72XxTQ1jS9j2ska+LygWguwbxtgeOTD49q5vEkp0texuYilGZ2AlfK6Z1UypKBnEtqX+YSfwRfVX1vDf08Tj5S/qMydkJ92v/wBO/wCvGsfFv0/3R6wvmfY7DdfMHWJQguqQi6gJyQDJAMkAyQDJATkgIyQBAfS6EIQE3QBAEAQBAQUBZAfQKFIKA5/tnPuanH74/RG77V2+C/FL6Gjm/CjmWgW3qqf5eH+o1du75cvozRrXmR+jCviX3O6cp2o60StqG08L5IxFYuc1xYXucARw5AfSSvo+GYcFXzyW9nOyrXzaXQuNaRV0cBe4iopJoZ5OWOJjsDpAeeTxccVkhh+DdLXwyPDu54L3R62qOmNHuidJO6nbO6WVz3TFu8N3ktN3Z2wkAW6LVzasnnUa96/YzUzr1t9zn2vNdDPVyPpWgR2AJAsHuGReByBy8LrrYkJwqSsfU1Lmpzbj2Om6M0voqanZi9itaGAGKURhzLCxBBzPeOK4l1OZC16b7m7XKmUDWNB6eha+OZ7nCnpRUhgzJDpZHCGMDmd1e3QDkulfRKVbiu8tb/8AprwsSlt+mzxafXyoFYJ3veY8ZvCHeSIz70DhcDn1CyPAqdPIl6dzxHJlz7fY7Sx4IBHAgEdxXyc4crcfY6ye+pxbamP/ANB/ycf1V9Vw39Ojk5XzDI2Rn3cfkJPrMXji36f7ouH8z7HYSV8udcm6AEoQhCBAEAQEoAgCAIBZAfVCEWQCyAWQCyAWQCyAmyAkIUsoCLoDnu2c+0U3yrvqLucFXmkaOd2RznVr9Mpvl4vrhdnI+VL6GjV8SP0XYL4p9zuGHU6OhkOKSKNzrWu5jXG3eQssMiyK0pdDy4Rl3R4tRqRRO3uGPdmVmB27OGwxB12NNw03a3lyW3Didy1zddGJ40HvRpmnNSdH0sbpZKmcta/AWs3T3by18GQsHWzzXWpzr7ZcqguvqalmPCHXZ5OidcoKeGphZTeRMX29sGTTGGNDrg3OVz2krYtxp2TjLm1oxRtjFNaK6A0DSV4tHM6nljixSscwPjcG2DpGOxCw4Eg9UyL50deXa2WuuFnTejdND7P6VsJa+R07Zd3JjBDWkNxFuDCeBDzz5rlX8VtU9Ja0bdeJDXU9yLVmjbbDTQ+Tax3bSbjgbnMrSlnXy7yM6ogvQ9cLTezKcW2p/wCYO+Tj9RX1fDP06ORlfMPpso/Tj8jJ62pxX9P9y4nzfsdjC+VOuSgBQEWQhbJAMkAyQEICUAsgFkAsgPqh5CAIAgCAIAgFkBYIUm6gBQHN9tB9qph+8k+qF3uC/wDY0M70Of6rEezKa5AG/jzPDzguvf8AKl9DTq+JH6I5r4prqdtdiSFOrKfCqqGRML5XtY0C5c4gNA7yskK52PUVskpKK6nGdddJvDpBEWvp5pxVQygE+WGYHtF8rg8QRcWHVfWYtaUVvo0tHJvk9/szDpWTyM3kL6m9uAkjLcQyz8tuEf7VsPXqYl17Hx0VpGsdKYorPkkY+EuIa4hjrBxLxyFr3JIUsjXy7l9SwlPekdk1dqoHQsZTyskbExsZLTfzGhufgvlcyqxWOc136nWqlFx0menZanUykXUBxbakfd7vk4/UV9Xw1ax0cjK+YW2Vfp3/AIZPW1OJ/p/uXE+Z9jsa+VOsWQpJQEXQg8EA8EAv3IBdALoBdALoBdAZKHkIBZALIAgCAWQEFALoUu0oUgqA0zadq/JVQMdDm6EucY+bmkC+HtFuHNdbheTGubjL1NTKrc1tHFiF9J6bOX2Z1XZ3rvjw01W7yxYRSuPndGPPwuh59/HhcR4fv+pUvqdDHyN+WRsO0SpqYqNz6V2EtIMjh54j5lnQ3t6LrS4bGqVurPsZ8mUlDcTleiaWs0pKInSve1gu50ji5jBwvbm48uZX0Fs6cWHNpI50FZa9NnVtH6o08dJ7FeDKwuLiX8cZ9823m8MrL5+ziFkrfEj0OlHHjy8rPCl2WUhNxJOB0uw29JatpcZs/tRheFB+psGitVqamifHE0jeNLHyE3kcCLedy7hktO3PtsmpPsvQzRojFaRzHWTVuo0Y8TU8jt2ThEjThc0ng2QDI368Cu9jZdWWuVrr7GhbVOrqn0Ni2ZaXrKiSXfPdJCBm59rtkJyDT3XuOHBaXFKaIQXKtSM+LbZJ9XtHs6763No2lkdnTuGTeIYD75/9hzWrgYDu88+xlyL1BaXc4zVVDpHufI4uc43c45kkr6VJRXKkctybe2b7sq0JLvTUuGGPA5jSeLybZt7BbiuTxXIhGHhrubmJU9851FfOHSLBCgoCEIShAgCAIAgCAIB6EB97oQXQC6AXQC6AXQC6AXQEhCl2hCkEKAghN6BznaNqRjxVNI3y8zLE0ed8dg+F1HNd7h3EP/Oz7Ghk423zROU4l3Wjn70dW1A10EwFLWkFxGFj3WtIOGB9/fevv48LOwXB+NUdDHyN+WZvOjtFw04LYI2Rgm5DQBc9vVca6+y343s3IQjHsZKw7MiIcVUQhypUY9VTMlaWStD2OFnNcLgr3XZKElKL6klBSWmafrNp+n0XFuKNjBK7MMGYZf37+p6A+pdfGxrMuStu7I0bLY1R5YnI6iodI4ve4uc4kuccySeZX0CiorlS6HObb6s23UXU01REs4IgB7jIRyHxepXPzs5UrlXc2aKHPq+x2BsbWtDWgAAWDQLAAcgF8vKbnLmkdVJJaRK8lLBASgIQEWQCyAWQCyAWQCyAiyAWQGZZCEYUAwoBhQDCgGFAMKAWQABAWCFIKgJHBCkXsrvXYhzTaNqNixVVG3PN0sTRx6vYOvUc+Pf3+HcR3quz7HPycb/tE5WCQu5rZoHS9XNp4ZEGVjHvc2wEkdiXAC3lgkeV281xcnhXPLmrejeqzOVameqdqtJ+rn/lZ99a35PZ7oy/jYEfnUpP1c/8rPvqfk9nuh+Nh+4/OpR/q5/5WffV/J7PdD8bAwtMbUYjE4UscglOTXSBuFt+LrAm57Fmo4Q1Ldj2jxZmprynMKid0jnPeS5ziS5xNySeJJXdUUlpdjnybb2zb9RdTTVETTgtgByHAynoPi9SudnZ0aVyx+I2KMdz6vsdfjja1oa0AAAAAZAAcgF8xOcpvcjqpaWkWK8FAVKTdQBAAgGSEGSAlAEKQhAhQhCLoDM8VNAePigHj4oB4oB4+KAePigHj4oBZASFSkWQoPMqAlAQ1GAeKqeuxNdDmG0bUbzqmkb1dLE36XsHrHpX0PD+IKX9Oz7M52Tja80TmRp3fBd/KfsXY5o+5o6fsVMR6HwKvMvccr9iuEptDlfsRZOhOVk2VLpm6ai6mGpImnBbADkDkZSOQ6N6n0Ds5udnKlcse5s4+O59ZHXomBoAaAAAAABYADkF8zObk9s6qSS0iwXgEPVBBCAsoUEoQi6AIB4oB4oAgCAIBdASgMtNgWQCw6psCw6psCw6psCw6psCw6psDuQEk9US30GyolaeDm+IXrw5L0IpRfqTe/RTTXdFTW9FhwXn1KAqk2NotZQEKeoPkWjoFl55e7JpP2KGMdB4IrJv1YcdFd2Og8AjsmvVjlR83Rt6DwCqsn7snKim5HwR4Beuez9yaiTZY23LuetJEhTlbBNuiaBDgoAAvXKwWTlY2VJU0AE0AmgE0AmgLqAi6AXQC6AYkBm4lAMSAYkAxIBiQDEgGJAAboDB1hHuWo+Rk+oVnxfmxPNnwM4/qTql7PbK7fGPdlgybiviBPUdF9LmZax9eXezmU1Ss31M/T2rVXosCogqHOYHAEi7S0nhjYSQ5p4LHj5NOX5JRPdlc6fMmdH1Q057MpWS2AdctkA4B7eNuw5H0rh52P4FuvQ3qLPEgmaPtU0rI+phpacuDmgEhjiC6STzW5HoP+S6/C6IxqdkvU08ubcuWJm7IdNOeJ6eVzi5pEjcTiThPkuGeeRDfFYeL0LSsij1h2PrFmza/wAzmaPqHMcWuDW2c0kEeW3gQufw5J3xTNjIbVbaObbPta3xVQZUSPfHLZl5HudgdfyXC5yF8j39i7ufhxsp3BaaNHHuanqR0DaNUPjoJnRucxwMdnNJaReRoNiM1xuGwTyEpfubuQ2obPP2Z1r30TnzSOcRK+7nuLiGgDmeQWXila8ZRiu6PGLPybZqml9ZavSNRuKEubHchuE4S5o4vkfxA+3mulTiU4tfNZ3Nads7ZaiXqNRK+Ju8jqMTwL4WPka4/wALicz4LzDiONOXK1/AePYlvZ6+zzW59Q409SbyNaXMkORcG8WuHwhxvzz6Z6vEsKMI+JWZsW9yfIzxto2kZ21wjhmkYDHHYNkc1tySL2B7lt8NhW8fmkt9zFkyl4mkz6/4P0t+1/8A0zfYvLzsNPWv4KqLvc9/U/QFbTzOfVTbxpjLQ3eySeUXNN7OGWQPitPNyce2Gq11+hnpqsi/MzTtLPqZ9Jy08M8jMUzmt9seGCwvwByGS6lKrhjqcort7GnNydrimenNqRpJoJFViIFwBNKCewErXjxDFbS5f4Mjx7F6mbs01jlle+nncXkMxsc7NwsQHNcefEce1YuKYsIx8SKMmLbJvlkdBuuCbxW6AXQC6AXQC6AXQE3QC6AzcK8gnCgGFAMKAYUAwoBhQABAYGn/ANFqPkZfqFZ8X50fqeLfgZouxQ+RVfxRfVcutxn/AK/c1ML1Np2ggfk+pxcMAt34m2+my0OG/qI6NjK14bNe2Oy4aSpc7JrZcXZYRgu/st7i0Oa2EUa+G9RbZ4mo3uzSslVJazS+UXIGZOGMegepbmZurFUImKnz27Z8XyDR2myRbdOk6i27m4+Dj/xXtx8fE0++v9ET8O7fodB2jf5dU/wt+u1cPhq1kJG7kvdTOaaG1e9laLlkjF5Yah7m24uZu48bPDMdo7V3bMrwsiMH2aNGFXNVtd0etWawey9CSh5vLE6Fj+rhvG4X+kDxBWCOL4WapLs9mR289LRbVqUs0HVFvG8w8Q0H6CpkRTzYbFXyGTscpxapf772tncLOP0m3gvHGZNRii4SXU2PWzXFlC9jHxOfjaXAtcG8DbmtHDwPxEXPejYuvVb1o8zVzXOnqalkUdNgc/EQ/wAjKzSTewvy+lbWTg2V1OTntGKq+Mp6S0attMcRpEFozDIrDjnckZc1u8NX/H/ya+S/6p6P+IdNfs7v/XKxvFwt7b/k9q29dkbZqVXVkrJDXMLCHNwAswXFjfv5Lm59VFevCNrHnZJPnOb6R0g6n0tLMxmNzJ5CGZ55Ecs+a7ldanjKL9UaEpctra9z26vaNV4TambHcWxkSEAnnmALrUr4XTzLzbMzyp66ozNk+j48Mk4fikPkFud2AnFnfiXWGfYsXF7JKKh6HrDgviOg5rhG+RcpoC5QE3KAhASgCgCAID0l40UJoBNAJoBNAJoBNAgqgwdONvTTgfqZfqOWfG6Wx+p4s+FnGtSNb/ycJQ6EybzAfOwFuEO6g34/QvpczDWTrr2OZTa6u6M7WPXCfSgFPTQODS4EtaTI95HC5AAa0HPwzWPFwq8RucpHq26Vy0ke5p2D8l6HEFxvZ3YXkfCfm+x6Bow3WvTNZWW5LtEyTXhVafdnj6rbOfZdMyeSYx4y7C0Rh3kg2BviHGxWfL4nGmzkS2Y6sVzjtsw9dNQzQxNlEu9aX4HeRgw3BIPE9CFkws+ORJx1o83Y3hpPZtukNKeytAvkObhG1j/42SNaSe+wPpWhGrw8/XubDnz0Ftjo9xy/6h39ONY+MNqyP0PWF1gabtC0I6infuriCo8oAebcODnMPc6zh2FdXAyFfUt90amRX4c2/Rm2bOqITaLkidwkfMy/S4AuudxC3w8mMjZx481TRqerOlX6JqpI6lhwus2QDj5JOGRt/OGZ9BXQyaI5lKcX1Neqx0TaZuOkde9HYC4e3PA8lhide/Que2wC51PDsmMtb0jZnk1SXbZpmob3O0oxz24XO3ry22EDHG5wsOQsRbssulnJLGaRrY/zdn02iShukw48GiBx7gbleeHL/jaGS9Wm2naVRdJvm2/eXNlwm5tvZtLMgejoDXGnq5d1CJcWEuu9rQLAi/BxzzC18jh9lMOeTRkryYzekaNorPTrv9RP9V67Vz1h9PY04ad7On6YiD4JmkXBikFjnfySvnsayStj9TfsS5Wc82Pu9sqM/eRH6Xfau1xj5cde5pYXSTOl4l8+dEY0AxoBjQE41AMSAYigGIqAXKoPRXg9BBsINhBsINhBsINgqAKkIwDmB4BevFn7sjivYhkYHAAdwAUlZKXdhRSInpGSAbxjH24Y2tdbuuF6hbOHwvQcE+59I2BoDWgBoyAAAAHQAcFjk3JttnpJI+dZRxytLJmNe02OF4DmkjMXBXquydb3B6ZJRT6MxG6Fp2xuibDGInm7owwBjjlmRz4DwWV5Nzmptva9Tz4cNcuuhbR2jYoGlsEbY2l2ItYAATa17dwHgpbdZa9zeyxrjDpErpPRcNQzBPG2RoOIBw4OzFx4lKb7KnuD0yTrjPo0V0do6KnZggYGMuThF7XPHiUtunc+aT6iMFBaRjaY0JT1QAqImvtwdmHDucLEBZKMq2n4GeZ1Qn3R5VFqPQxOxthuRwxue8D/AGuNj6VsT4nfJabMccWuLPU/I8An9kbsb61t5d17YcPC9uGXBYPxVrr5N9DIqo73ox9Iat0k7zJNC17yAMRLr2GQ4FWvMurjywekeZUQk9tGO3U+g/Zo/wDl9qyfmOR/cT8NX7GZQ6BpoHY4IWMdYjE0Z2PEXWOzMusXLN7R6jTCL2kItDU7Zd62GMS3J3gaMV3Xub9tz4qSyrZR5G+gVUU9pGaRyPNYE2ntGTWzEpdGwRG8UUbDa12RsabdLgcFlnfZNak9nhQiuyMorGeiqAIAgCAIAgCAWQHrLEUIAgCAIAgCAgoA5ChoUKSAgLFALKA8bW17m0VUWkgiCQgg2IIbxBHBbeCk74p+5iubUG0c8pqwbqkdRT1T6tzod5GXyvjNwN5iDhhDbrvzh1krIx5eujRi+i5W9mw00D9IVdWJZpo4aeQQsiikMd3Z4nvIzOYy7+xadk44tUOSKe/VmSKlbN7b6Hn1ekKinj0lTGaR+4jZJDKXHehj7ZOeMyRcZ96zRqrtlXal36NHmU5QUob7DTNXKHUxqX1TaU0sbsdNiuZi0YjK5ufBeq4QXNyJc2/X2LJvpzb1ol2njT0FRLBVeybPa2Jzwd7HjNrS3zJHHNY/w0bL480NdOvsFY1W2ns+ml9D1FLTOqWVlQ6aNoe/G/FE/hibu+AHReasiu27wXBa7fuepVyhHnTezztJ6wVHsuGaEv3QooamWG/kmNxs+zeBIDgb/FWevEq8Fwa67aTMcrpc6kvY9/Q2kDLpGowyF0XseBzBiOAY7G4HAEhaeVT4WNFNddsz1z5rXr2NnC5CNoOVBRCEAqggqghCFfSqB6UAQBQDJASgGSoGX4KaB63oWEo9CAehAPQgHoQD0IB6EAJQFSVSktK8lIugLNKAsShTD0xQ7+CWEnDvGOZite2IWvbmstFnh2KeuxjnDmi0U0TQCCGKIHFu42sxWsXYQBe3oXu/IlbNy9G+xIVKKSR41Tq/KyokqKKZsTpbb2OSPeRvcBYOFiC08fFbleZXOtV3R3rsYpVSUtwejH/wcTBVCSbHPVAbyYss0AeaGsByA716/MFzx5VqMfQ8/h+jTe2z7zaGqWGN1LUAYYWROila58LsIAxtAN2nJI5lM21ZH13tFdM0vKzDj1NDo6oVLw59UWF5jZgaws8zA254E8+K9T4lqUeRdF7hY3R77s+dTq/WTRinqKqMw+SHFkZbNI1vAOJNhewuQqsvHhLxIR8x58KclyyfQz4NABtXvwRu/Yop2xYeADgRnwtYWssDzX4PJ6829ntUrn5vTWjG1Z1XFHNO9j8TJLBjCDdjQScN758behe8vNV9cY66oVUOuTezYlzjYDggPmqQXVIVKoKlNAIAgCAIAgCAmyAYfxmgPXkbhJB4gkHvCxzhKEnGXdCMlJbRC8lCAIBdAEAQEEoCGqspKgKoNlwFC7A4ICGoUSlECqpCVAUCpD5vXorKkIeSjkKEBD0BDmoQo4L2gUVIHICoQFroBdALoBdATdALoBdAZVDQSTYt22+G18+t7epZ6say3fIuxjstjD4j39ZP+oP4VscX+cjBhfCzyVyjcCAIAgCAIAgIYqUlyAg/2/uoD6lQFRwQo/H0oUpLxCLsCVTyFClT9q9EPmeB7lSsh/BDyfMoUgoQh3PvQpZ/BCHzevaB8zxVIQ7mgKhAWQBAEAKAhAEAVIb7qz+js9PrX0/DfkI5OR8x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1624" name="Picture 8" descr="http://3.bp.blogspot.com/_ZpIjjzOWa8U/TE6_Voko-rI/AAAAAAABRDA/dpEIvo_WosE/s400/292228_poison_sign.png"/>
          <p:cNvPicPr>
            <a:picLocks noChangeAspect="1" noChangeArrowheads="1"/>
          </p:cNvPicPr>
          <p:nvPr/>
        </p:nvPicPr>
        <p:blipFill>
          <a:blip r:embed="rId2"/>
          <a:srcRect/>
          <a:stretch>
            <a:fillRect/>
          </a:stretch>
        </p:blipFill>
        <p:spPr bwMode="auto">
          <a:xfrm>
            <a:off x="6935197" y="2051821"/>
            <a:ext cx="3686175" cy="3048001"/>
          </a:xfrm>
          <a:prstGeom prst="rect">
            <a:avLst/>
          </a:prstGeom>
          <a:noFill/>
        </p:spPr>
      </p:pic>
    </p:spTree>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685801" y="2142067"/>
            <a:ext cx="3154679" cy="3649133"/>
          </a:xfrm>
        </p:spPr>
        <p:txBody>
          <a:bodyPr/>
          <a:lstStyle/>
          <a:p>
            <a:endParaRPr lang="el-GR" dirty="0"/>
          </a:p>
        </p:txBody>
      </p:sp>
      <p:sp>
        <p:nvSpPr>
          <p:cNvPr id="1126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2641" name="rectole0000000037"/>
          <p:cNvGraphicFramePr>
            <a:graphicFrameLocks noChangeAspect="1"/>
          </p:cNvGraphicFramePr>
          <p:nvPr/>
        </p:nvGraphicFramePr>
        <p:xfrm>
          <a:off x="2207623" y="1619794"/>
          <a:ext cx="7171508" cy="4310743"/>
        </p:xfrm>
        <a:graphic>
          <a:graphicData uri="http://schemas.openxmlformats.org/presentationml/2006/ole">
            <p:oleObj spid="_x0000_s112641" name="Εικόνα" r:id="rId3" imgW="0" imgH="0" progId="StaticMetafile">
              <p:embed/>
            </p:oleObj>
          </a:graphicData>
        </a:graphic>
      </p:graphicFrame>
    </p:spTree>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Τα </a:t>
            </a:r>
            <a:r>
              <a:rPr lang="el-GR" dirty="0" err="1" smtClean="0"/>
              <a:t>δηλητΗρια</a:t>
            </a:r>
            <a:r>
              <a:rPr lang="el-GR" dirty="0" smtClean="0"/>
              <a:t> </a:t>
            </a:r>
            <a:r>
              <a:rPr lang="el-GR" dirty="0" err="1" smtClean="0"/>
              <a:t>εΙναι</a:t>
            </a:r>
            <a:r>
              <a:rPr lang="el-GR" dirty="0" smtClean="0"/>
              <a:t> </a:t>
            </a:r>
            <a:r>
              <a:rPr lang="el-GR" dirty="0" err="1" smtClean="0"/>
              <a:t>δυνατΟ</a:t>
            </a:r>
            <a:r>
              <a:rPr lang="el-GR" dirty="0" smtClean="0"/>
              <a:t> να </a:t>
            </a:r>
            <a:r>
              <a:rPr lang="el-GR" dirty="0" err="1" smtClean="0"/>
              <a:t>εισΕλθουν</a:t>
            </a:r>
            <a:r>
              <a:rPr lang="el-GR" dirty="0" smtClean="0"/>
              <a:t> στον </a:t>
            </a:r>
            <a:r>
              <a:rPr lang="el-GR" dirty="0" err="1" smtClean="0"/>
              <a:t>οργανισμΟ</a:t>
            </a:r>
            <a:endParaRPr lang="el-GR" dirty="0"/>
          </a:p>
        </p:txBody>
      </p:sp>
      <p:sp>
        <p:nvSpPr>
          <p:cNvPr id="3" name="2 - Θέση περιεχομένου"/>
          <p:cNvSpPr>
            <a:spLocks noGrp="1"/>
          </p:cNvSpPr>
          <p:nvPr>
            <p:ph idx="1"/>
          </p:nvPr>
        </p:nvSpPr>
        <p:spPr>
          <a:xfrm>
            <a:off x="685801" y="1802675"/>
            <a:ext cx="6603273" cy="5055326"/>
          </a:xfrm>
        </p:spPr>
        <p:txBody>
          <a:bodyPr>
            <a:normAutofit/>
          </a:bodyPr>
          <a:lstStyle/>
          <a:p>
            <a:pPr lvl="0"/>
            <a:r>
              <a:rPr lang="el-GR" sz="2400" dirty="0" smtClean="0"/>
              <a:t>Από το πεπτικό, συνήθως από το στόμα, όταν τρώμε ή πίνουμε υγρές ουσίες.</a:t>
            </a:r>
          </a:p>
          <a:p>
            <a:pPr lvl="0"/>
            <a:r>
              <a:rPr lang="el-GR" sz="2400" dirty="0" smtClean="0"/>
              <a:t>Από το αναπνευστικό, με την εισπνοή δηλητηριωδών οικιακών ή βιομηχανικών αερίων, ατμών χημικών ουσιών ή καπνών από μηχανές.</a:t>
            </a:r>
          </a:p>
          <a:p>
            <a:pPr lvl="0"/>
            <a:r>
              <a:rPr lang="el-GR" sz="2400" dirty="0" smtClean="0"/>
              <a:t>Από το δέρμα, με απορρόφηση σε περίπτωση επαφής με δηλητηριώδη σταγονίδια, όπως είναι τα φυτοφάρμακα και τα εντομοκτόνα.</a:t>
            </a:r>
          </a:p>
          <a:p>
            <a:pPr lvl="0"/>
            <a:r>
              <a:rPr lang="el-GR" sz="2400" dirty="0" smtClean="0"/>
              <a:t>Ενδοδερμικά, με ένεση των ουσιών, όπως συμβαίνει στην περίπτωση των δηγμάτων των ιοβόλων φιδιών ή με ενέσεις φαρμακευτικών ουσιών.</a:t>
            </a:r>
          </a:p>
          <a:p>
            <a:endParaRPr lang="el-GR" dirty="0"/>
          </a:p>
        </p:txBody>
      </p:sp>
      <p:pic>
        <p:nvPicPr>
          <p:cNvPr id="113666" name="Picture 2" descr="Αποτέλεσμα εικόνας για δηλητηριο"/>
          <p:cNvPicPr>
            <a:picLocks noChangeAspect="1" noChangeArrowheads="1"/>
          </p:cNvPicPr>
          <p:nvPr/>
        </p:nvPicPr>
        <p:blipFill>
          <a:blip r:embed="rId2"/>
          <a:srcRect/>
          <a:stretch>
            <a:fillRect/>
          </a:stretch>
        </p:blipFill>
        <p:spPr bwMode="auto">
          <a:xfrm>
            <a:off x="7824651" y="1737360"/>
            <a:ext cx="4167052" cy="4088674"/>
          </a:xfrm>
          <a:prstGeom prst="rect">
            <a:avLst/>
          </a:prstGeom>
          <a:noFill/>
        </p:spPr>
      </p:pic>
    </p:spTree>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err="1" smtClean="0"/>
              <a:t>ΒλΑβεΣ</a:t>
            </a:r>
            <a:r>
              <a:rPr lang="el-GR" dirty="0" smtClean="0"/>
              <a:t> που </a:t>
            </a:r>
            <a:r>
              <a:rPr lang="el-GR" dirty="0" err="1" smtClean="0"/>
              <a:t>προκαλοΥνται</a:t>
            </a:r>
            <a:r>
              <a:rPr lang="el-GR" dirty="0" smtClean="0"/>
              <a:t> </a:t>
            </a:r>
            <a:r>
              <a:rPr lang="el-GR" dirty="0" err="1" smtClean="0"/>
              <a:t>απΟ</a:t>
            </a:r>
            <a:r>
              <a:rPr lang="el-GR" dirty="0" smtClean="0"/>
              <a:t> τα </a:t>
            </a:r>
            <a:r>
              <a:rPr lang="el-GR" dirty="0" err="1" smtClean="0"/>
              <a:t>δηλητΗρια</a:t>
            </a:r>
            <a:r>
              <a:rPr lang="el-GR" dirty="0" smtClean="0"/>
              <a:t/>
            </a:r>
            <a:br>
              <a:rPr lang="el-GR" dirty="0" smtClean="0"/>
            </a:br>
            <a:endParaRPr lang="el-GR" dirty="0"/>
          </a:p>
        </p:txBody>
      </p:sp>
      <p:sp>
        <p:nvSpPr>
          <p:cNvPr id="3" name="2 - Θέση περιεχομένου"/>
          <p:cNvSpPr>
            <a:spLocks noGrp="1"/>
          </p:cNvSpPr>
          <p:nvPr>
            <p:ph idx="1"/>
          </p:nvPr>
        </p:nvSpPr>
        <p:spPr>
          <a:xfrm>
            <a:off x="685802" y="1658983"/>
            <a:ext cx="7073536" cy="5199017"/>
          </a:xfrm>
        </p:spPr>
        <p:txBody>
          <a:bodyPr>
            <a:normAutofit/>
          </a:bodyPr>
          <a:lstStyle/>
          <a:p>
            <a:r>
              <a:rPr lang="el-GR" sz="2400" dirty="0" smtClean="0"/>
              <a:t> </a:t>
            </a:r>
            <a:r>
              <a:rPr lang="el-GR" sz="2400" b="1" dirty="0" smtClean="0"/>
              <a:t>Τοπικά </a:t>
            </a:r>
            <a:r>
              <a:rPr lang="el-GR" sz="2400" dirty="0" smtClean="0"/>
              <a:t>εκδηλώνονται βλάβες χημικού εγκαύματος στα σημεία επαφής του δηλητηρίου με το σώμα</a:t>
            </a:r>
          </a:p>
          <a:p>
            <a:r>
              <a:rPr lang="el-GR" sz="2400" b="1" dirty="0" smtClean="0"/>
              <a:t>Γενικές</a:t>
            </a:r>
            <a:endParaRPr lang="el-GR" sz="2400" dirty="0" smtClean="0"/>
          </a:p>
          <a:p>
            <a:pPr>
              <a:buNone/>
            </a:pPr>
            <a:r>
              <a:rPr lang="el-GR" sz="2400" dirty="0" smtClean="0"/>
              <a:t>          Οι συνηθισμένες εκδηλώσεις των δηλητηριάσεων είναι η κακοδιαθεσία, η ζάλη, η ναυτία, οι εμετοί, οι διάρροιες, η ωχρότητα ή η ερυθρότητα του δέρματος, η εφίδρωση, η κατάργηση των αντανακλαστικών, η δύσπνοια, οι σπασμοί και το κώμα, μέχρι και ο θάνατος του πάσχοντος.</a:t>
            </a:r>
          </a:p>
          <a:p>
            <a:endParaRPr lang="el-GR" sz="2400" dirty="0"/>
          </a:p>
        </p:txBody>
      </p:sp>
      <p:pic>
        <p:nvPicPr>
          <p:cNvPr id="114690" name="Picture 2" descr="Αποτέλεσμα εικόνας για δηλητηριο"/>
          <p:cNvPicPr>
            <a:picLocks noChangeAspect="1" noChangeArrowheads="1"/>
          </p:cNvPicPr>
          <p:nvPr/>
        </p:nvPicPr>
        <p:blipFill>
          <a:blip r:embed="rId2"/>
          <a:srcRect/>
          <a:stretch>
            <a:fillRect/>
          </a:stretch>
        </p:blipFill>
        <p:spPr bwMode="auto">
          <a:xfrm>
            <a:off x="7981405" y="1998618"/>
            <a:ext cx="3735977" cy="3579222"/>
          </a:xfrm>
          <a:prstGeom prst="rect">
            <a:avLst/>
          </a:prstGeom>
          <a:noFill/>
        </p:spPr>
      </p:pic>
    </p:spTree>
  </p:cSld>
  <p:clrMapOvr>
    <a:masterClrMapping/>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ΑπορροφΩμενα</a:t>
            </a:r>
            <a:r>
              <a:rPr lang="el-GR" dirty="0" smtClean="0"/>
              <a:t> </a:t>
            </a:r>
            <a:r>
              <a:rPr lang="el-GR" dirty="0" err="1" smtClean="0"/>
              <a:t>ΔηλητΗρια</a:t>
            </a:r>
            <a:r>
              <a:rPr lang="el-GR" dirty="0" smtClean="0"/>
              <a:t> </a:t>
            </a:r>
            <a:r>
              <a:rPr lang="el-GR" dirty="0" err="1" smtClean="0"/>
              <a:t>ΠρΩτεΣ</a:t>
            </a:r>
            <a:r>
              <a:rPr lang="el-GR" dirty="0" smtClean="0"/>
              <a:t> </a:t>
            </a:r>
            <a:r>
              <a:rPr lang="el-GR" dirty="0" err="1" smtClean="0"/>
              <a:t>ΒοΗθειεΣ</a:t>
            </a:r>
            <a:endParaRPr lang="el-GR" dirty="0"/>
          </a:p>
        </p:txBody>
      </p:sp>
      <p:sp>
        <p:nvSpPr>
          <p:cNvPr id="3" name="2 - Θέση περιεχομένου"/>
          <p:cNvSpPr>
            <a:spLocks noGrp="1"/>
          </p:cNvSpPr>
          <p:nvPr>
            <p:ph idx="1"/>
          </p:nvPr>
        </p:nvSpPr>
        <p:spPr>
          <a:xfrm>
            <a:off x="685801" y="2142067"/>
            <a:ext cx="7387045" cy="3649133"/>
          </a:xfrm>
        </p:spPr>
        <p:txBody>
          <a:bodyPr/>
          <a:lstStyle/>
          <a:p>
            <a:pPr>
              <a:buNone/>
            </a:pPr>
            <a:r>
              <a:rPr lang="el-GR" dirty="0" smtClean="0"/>
              <a:t>      </a:t>
            </a:r>
            <a:r>
              <a:rPr lang="el-GR" sz="2400" dirty="0" smtClean="0"/>
              <a:t>Διατηρήστε την ψυχραιμία σας και πάρτε πληροφορίες από τον ίδιο τον πάσχοντα ή τους παραβρισκόμενους, για το είδος του δηλητηρίου, την ποσότητα, το χρόνο που πέρασε από τη στιγμή της λήψης του.</a:t>
            </a:r>
          </a:p>
          <a:p>
            <a:pPr>
              <a:buNone/>
            </a:pPr>
            <a:r>
              <a:rPr lang="el-GR" sz="2400" dirty="0" smtClean="0"/>
              <a:t/>
            </a:r>
            <a:br>
              <a:rPr lang="el-GR" sz="2400" dirty="0" smtClean="0"/>
            </a:br>
            <a:r>
              <a:rPr lang="el-GR" sz="2400" dirty="0" smtClean="0"/>
              <a:t>Καλέστε το Κέντρο Δηλητηριάσεων 210-7793777.</a:t>
            </a:r>
          </a:p>
          <a:p>
            <a:pPr>
              <a:buNone/>
            </a:pPr>
            <a:r>
              <a:rPr lang="el-GR" sz="2400" dirty="0" smtClean="0"/>
              <a:t/>
            </a:r>
            <a:br>
              <a:rPr lang="el-GR" sz="2400" dirty="0" smtClean="0"/>
            </a:br>
            <a:r>
              <a:rPr lang="el-GR" sz="2400" dirty="0" smtClean="0"/>
              <a:t> Ενεργήστε σύμφωνα με τις οδηγίες του Κέντρου</a:t>
            </a:r>
          </a:p>
          <a:p>
            <a:endParaRPr lang="el-GR" dirty="0"/>
          </a:p>
        </p:txBody>
      </p:sp>
      <p:pic>
        <p:nvPicPr>
          <p:cNvPr id="115715" name="Picture 3" descr="Αποτέλεσμα εικόνας για δηλητηριο"/>
          <p:cNvPicPr>
            <a:picLocks noChangeAspect="1" noChangeArrowheads="1"/>
          </p:cNvPicPr>
          <p:nvPr/>
        </p:nvPicPr>
        <p:blipFill>
          <a:blip r:embed="rId2"/>
          <a:srcRect/>
          <a:stretch>
            <a:fillRect/>
          </a:stretch>
        </p:blipFill>
        <p:spPr bwMode="auto">
          <a:xfrm>
            <a:off x="7994470" y="2207623"/>
            <a:ext cx="3984170" cy="3187337"/>
          </a:xfrm>
          <a:prstGeom prst="rect">
            <a:avLst/>
          </a:prstGeom>
          <a:noFill/>
        </p:spPr>
      </p:pic>
    </p:spTree>
  </p:cSld>
  <p:clrMapOvr>
    <a:masterClrMapping/>
  </p:clrMapOvr>
  <p:transition>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12373" y="0"/>
            <a:ext cx="10131425" cy="1456267"/>
          </a:xfrm>
        </p:spPr>
        <p:txBody>
          <a:bodyPr/>
          <a:lstStyle/>
          <a:p>
            <a:pPr algn="ctr"/>
            <a:r>
              <a:rPr lang="el-GR" dirty="0" smtClean="0"/>
              <a:t>ΔΗΛΗΤΗΡΙΑΣΗ ΑΠΟ ΤΟ ΑΝΑΠΝΕΥΣΤΙΚΟ</a:t>
            </a:r>
            <a:br>
              <a:rPr lang="el-GR" dirty="0" smtClean="0"/>
            </a:br>
            <a:endParaRPr lang="el-GR" dirty="0"/>
          </a:p>
        </p:txBody>
      </p:sp>
      <p:sp>
        <p:nvSpPr>
          <p:cNvPr id="3" name="2 - Θέση περιεχομένου"/>
          <p:cNvSpPr>
            <a:spLocks noGrp="1"/>
          </p:cNvSpPr>
          <p:nvPr>
            <p:ph idx="1"/>
          </p:nvPr>
        </p:nvSpPr>
        <p:spPr>
          <a:xfrm>
            <a:off x="685802" y="1802675"/>
            <a:ext cx="7831182" cy="5055326"/>
          </a:xfrm>
        </p:spPr>
        <p:txBody>
          <a:bodyPr>
            <a:normAutofit lnSpcReduction="10000"/>
          </a:bodyPr>
          <a:lstStyle/>
          <a:p>
            <a:pPr>
              <a:buNone/>
            </a:pPr>
            <a:r>
              <a:rPr lang="el-GR" dirty="0" smtClean="0"/>
              <a:t>	</a:t>
            </a:r>
            <a:r>
              <a:rPr lang="el-GR" sz="2400" dirty="0" smtClean="0"/>
              <a:t>Καλύψτε τη μύτη και το στόμα πριν εκτεθείτε στον κίνδυνο (για απομάκρυνση του θύματος από το χώρο) αφού προηγουμένως ενημερώσετε κάποιον</a:t>
            </a:r>
            <a:br>
              <a:rPr lang="el-GR" sz="2400" dirty="0" smtClean="0"/>
            </a:br>
            <a:r>
              <a:rPr lang="el-GR" sz="2400" dirty="0" smtClean="0"/>
              <a:t> Ανοίξτε διάπλατα τα παράθυρα.</a:t>
            </a:r>
            <a:br>
              <a:rPr lang="el-GR" sz="2400" dirty="0" smtClean="0"/>
            </a:br>
            <a:r>
              <a:rPr lang="el-GR" sz="2400" dirty="0" smtClean="0"/>
              <a:t>Κλείστε το σημείο διαρροής, εφόσον μπορείτε. Μην χρησιμοποιήσετε αναπτήρα ή σπίρτα διότι υπάρχει κίνδυνος έκρηξης.</a:t>
            </a:r>
            <a:br>
              <a:rPr lang="el-GR" sz="2400" dirty="0" smtClean="0"/>
            </a:br>
            <a:r>
              <a:rPr lang="el-GR" sz="2400" dirty="0" smtClean="0"/>
              <a:t>Μεταφέρετε τον πάσχοντα το γρηγορότερο δυνατό σε καθαρό αέρα.</a:t>
            </a:r>
            <a:br>
              <a:rPr lang="el-GR" sz="2400" dirty="0" smtClean="0"/>
            </a:br>
            <a:r>
              <a:rPr lang="el-GR" sz="2400" dirty="0" smtClean="0"/>
              <a:t>Ελέγξτε τα ζωτικά σημεία του πάσχοντα και αν δεν έχει σφυγμό και αναπνοή εφαρμόστε ΚΑΡΠΑ.</a:t>
            </a:r>
            <a:br>
              <a:rPr lang="el-GR" sz="2400" dirty="0" smtClean="0"/>
            </a:br>
            <a:r>
              <a:rPr lang="el-GR" sz="2400" dirty="0" smtClean="0"/>
              <a:t>Φροντίστε για την άμεση μεταφορά του πάσχοντα σε Νοσοκομείο, για την υποστήριξη των ζωτικών λειτουργιών και χορήγηση Ο2.</a:t>
            </a:r>
          </a:p>
          <a:p>
            <a:pPr>
              <a:buNone/>
            </a:pPr>
            <a:endParaRPr lang="el-GR" dirty="0" smtClean="0"/>
          </a:p>
          <a:p>
            <a:endParaRPr lang="el-GR" dirty="0"/>
          </a:p>
        </p:txBody>
      </p:sp>
      <p:pic>
        <p:nvPicPr>
          <p:cNvPr id="116738" name="Picture 2" descr="Αποτέλεσμα εικόνας για δηλητηριο"/>
          <p:cNvPicPr>
            <a:picLocks noChangeAspect="1" noChangeArrowheads="1"/>
          </p:cNvPicPr>
          <p:nvPr/>
        </p:nvPicPr>
        <p:blipFill>
          <a:blip r:embed="rId2"/>
          <a:srcRect/>
          <a:stretch>
            <a:fillRect/>
          </a:stretch>
        </p:blipFill>
        <p:spPr bwMode="auto">
          <a:xfrm>
            <a:off x="8647611" y="1319349"/>
            <a:ext cx="3383279" cy="4558937"/>
          </a:xfrm>
          <a:prstGeom prst="rect">
            <a:avLst/>
          </a:prstGeom>
          <a:noFill/>
        </p:spPr>
      </p:pic>
    </p:spTree>
  </p:cSld>
  <p:clrMapOvr>
    <a:masterClrMapping/>
  </p:clrMapOvr>
  <p:transition>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ΔΗΛΗΤΗΡΙΑ ΕΙΣΕΡΧΟΜΕΝΑ ΑΠΟ ΤΟ ΔΕΡΜΑ    </a:t>
            </a:r>
            <a:br>
              <a:rPr lang="el-GR" dirty="0" smtClean="0"/>
            </a:br>
            <a:r>
              <a:rPr lang="el-GR" dirty="0" smtClean="0"/>
              <a:t>(</a:t>
            </a:r>
            <a:r>
              <a:rPr lang="el-GR" dirty="0" err="1" smtClean="0"/>
              <a:t>εντομοκτΟνα</a:t>
            </a:r>
            <a:r>
              <a:rPr lang="el-GR" dirty="0" smtClean="0"/>
              <a:t>, </a:t>
            </a:r>
            <a:r>
              <a:rPr lang="el-GR" dirty="0" err="1" smtClean="0"/>
              <a:t>ζιζανιοκτΟνα</a:t>
            </a:r>
            <a:r>
              <a:rPr lang="el-GR" dirty="0" smtClean="0"/>
              <a:t>, </a:t>
            </a:r>
            <a:r>
              <a:rPr lang="el-GR" dirty="0" err="1" smtClean="0"/>
              <a:t>τρωκτικοκτΟνα</a:t>
            </a:r>
            <a:r>
              <a:rPr lang="el-GR" dirty="0" smtClean="0"/>
              <a:t>  )</a:t>
            </a:r>
            <a:endParaRPr lang="el-GR" dirty="0"/>
          </a:p>
        </p:txBody>
      </p:sp>
      <p:sp>
        <p:nvSpPr>
          <p:cNvPr id="3" name="2 - Θέση περιεχομένου"/>
          <p:cNvSpPr>
            <a:spLocks noGrp="1"/>
          </p:cNvSpPr>
          <p:nvPr>
            <p:ph idx="1"/>
          </p:nvPr>
        </p:nvSpPr>
        <p:spPr>
          <a:xfrm>
            <a:off x="685802" y="2142067"/>
            <a:ext cx="5087982" cy="4715933"/>
          </a:xfrm>
        </p:spPr>
        <p:txBody>
          <a:bodyPr>
            <a:normAutofit/>
          </a:bodyPr>
          <a:lstStyle/>
          <a:p>
            <a:pPr>
              <a:buNone/>
            </a:pPr>
            <a:r>
              <a:rPr lang="el-GR" sz="2800" dirty="0" smtClean="0"/>
              <a:t>      1.Αφαιρέστε τα ρούχα που έχουν ποτιστεί με το φάρμακο.</a:t>
            </a:r>
            <a:br>
              <a:rPr lang="el-GR" sz="2800" dirty="0" smtClean="0"/>
            </a:br>
            <a:r>
              <a:rPr lang="el-GR" sz="2800" dirty="0" smtClean="0"/>
              <a:t>2. Καθαρίστε πολύ καλά το δέρμα με τρεχούμενο νερό και σαπούνι.</a:t>
            </a:r>
            <a:br>
              <a:rPr lang="el-GR" sz="2800" dirty="0" smtClean="0"/>
            </a:br>
            <a:r>
              <a:rPr lang="el-GR" sz="2800" dirty="0" smtClean="0"/>
              <a:t>3. Φροντίστε για τη γρήγορη μεταφορά στο Νοσοκομείο.</a:t>
            </a:r>
          </a:p>
          <a:p>
            <a:endParaRPr lang="el-GR" sz="2400" dirty="0"/>
          </a:p>
        </p:txBody>
      </p:sp>
      <p:pic>
        <p:nvPicPr>
          <p:cNvPr id="117762" name="Picture 2" descr="Αποτέλεσμα εικόνας για δηλητηριο"/>
          <p:cNvPicPr>
            <a:picLocks noChangeAspect="1" noChangeArrowheads="1"/>
          </p:cNvPicPr>
          <p:nvPr/>
        </p:nvPicPr>
        <p:blipFill>
          <a:blip r:embed="rId2"/>
          <a:srcRect/>
          <a:stretch>
            <a:fillRect/>
          </a:stretch>
        </p:blipFill>
        <p:spPr bwMode="auto">
          <a:xfrm>
            <a:off x="6766560" y="2272937"/>
            <a:ext cx="4075611" cy="3344092"/>
          </a:xfrm>
          <a:prstGeom prst="rect">
            <a:avLst/>
          </a:prstGeom>
          <a:noFill/>
        </p:spPr>
      </p:pic>
    </p:spTree>
  </p:cSld>
  <p:clrMapOvr>
    <a:masterClrMapping/>
  </p:clrMapOvr>
  <p:transition>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ΔΗΛΗΤΗΡΙΑΣΗ ΑΠΟ ΟΙΝΟΠΝΕΥΜΑ</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685801" y="2142067"/>
            <a:ext cx="5505993" cy="3649133"/>
          </a:xfrm>
        </p:spPr>
        <p:txBody>
          <a:bodyPr>
            <a:normAutofit lnSpcReduction="10000"/>
          </a:bodyPr>
          <a:lstStyle/>
          <a:p>
            <a:pPr>
              <a:buNone/>
            </a:pPr>
            <a:r>
              <a:rPr lang="el-GR" dirty="0" smtClean="0"/>
              <a:t>	</a:t>
            </a:r>
            <a:r>
              <a:rPr lang="el-GR" sz="2800" dirty="0" smtClean="0"/>
              <a:t>1. Προκαλέστε εμετό</a:t>
            </a:r>
            <a:br>
              <a:rPr lang="el-GR" sz="2800" dirty="0" smtClean="0"/>
            </a:br>
            <a:r>
              <a:rPr lang="el-GR" sz="2800" dirty="0" smtClean="0"/>
              <a:t>2. Χορηγήστε γλυκά ροφήματα, όπως </a:t>
            </a:r>
            <a:r>
              <a:rPr lang="el-GR" sz="2800" dirty="0" err="1" smtClean="0"/>
              <a:t>ζαχαρόνερο</a:t>
            </a:r>
            <a:r>
              <a:rPr lang="el-GR" sz="2800" dirty="0" smtClean="0"/>
              <a:t>, πορτοκαλάδα κ.α.</a:t>
            </a:r>
            <a:br>
              <a:rPr lang="el-GR" sz="2800" dirty="0" smtClean="0"/>
            </a:br>
            <a:r>
              <a:rPr lang="el-GR" sz="2800" dirty="0" smtClean="0"/>
              <a:t>3. Διατηρήστε τον πάσχοντα ζεστό</a:t>
            </a:r>
            <a:br>
              <a:rPr lang="el-GR" sz="2800" dirty="0" smtClean="0"/>
            </a:br>
            <a:r>
              <a:rPr lang="el-GR" sz="2800" dirty="0" smtClean="0"/>
              <a:t>4. Μεταφέρετε τον πάσχοντα γρήγορα στο νοσοκομείο αν έχει χάσει τις αισθήσεις του, αφού τον τοποθετείστε σε θέση ανάνηψης</a:t>
            </a:r>
            <a:endParaRPr lang="el-GR" sz="2800" dirty="0"/>
          </a:p>
        </p:txBody>
      </p:sp>
      <p:pic>
        <p:nvPicPr>
          <p:cNvPr id="118786" name="Picture 2" descr="Αποτέλεσμα εικόνας για προκληση εμετου"/>
          <p:cNvPicPr>
            <a:picLocks noChangeAspect="1" noChangeArrowheads="1"/>
          </p:cNvPicPr>
          <p:nvPr/>
        </p:nvPicPr>
        <p:blipFill>
          <a:blip r:embed="rId2"/>
          <a:srcRect/>
          <a:stretch>
            <a:fillRect/>
          </a:stretch>
        </p:blipFill>
        <p:spPr bwMode="auto">
          <a:xfrm>
            <a:off x="7536089" y="2772272"/>
            <a:ext cx="3658779" cy="2740253"/>
          </a:xfrm>
          <a:prstGeom prst="rect">
            <a:avLst/>
          </a:prstGeom>
          <a:noFill/>
        </p:spPr>
      </p:pic>
    </p:spTree>
  </p:cSld>
  <p:clrMapOvr>
    <a:masterClrMapping/>
  </p:clrMapOvr>
  <p:transition>
    <p:wedg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418012"/>
            <a:ext cx="10131425" cy="1647856"/>
          </a:xfrm>
        </p:spPr>
        <p:txBody>
          <a:bodyPr>
            <a:normAutofit fontScale="90000"/>
          </a:bodyPr>
          <a:lstStyle/>
          <a:p>
            <a:pPr algn="ctr"/>
            <a:r>
              <a:rPr lang="el-GR" b="1" i="1" dirty="0" smtClean="0"/>
              <a:t>ΞΕΝΑ ΣΩΜΑΤΑ </a:t>
            </a:r>
            <a:br>
              <a:rPr lang="el-GR" b="1" i="1" dirty="0" smtClean="0"/>
            </a:br>
            <a:r>
              <a:rPr lang="el-GR" b="1" dirty="0" smtClean="0"/>
              <a:t>α. </a:t>
            </a:r>
            <a:r>
              <a:rPr lang="el-GR" b="1" dirty="0" err="1" smtClean="0"/>
              <a:t>ΞΕνα</a:t>
            </a:r>
            <a:r>
              <a:rPr lang="el-GR" b="1" dirty="0" smtClean="0"/>
              <a:t> </a:t>
            </a:r>
            <a:r>
              <a:rPr lang="el-GR" b="1" dirty="0" err="1" smtClean="0"/>
              <a:t>σΩματα</a:t>
            </a:r>
            <a:r>
              <a:rPr lang="el-GR" b="1" dirty="0" smtClean="0"/>
              <a:t> </a:t>
            </a:r>
            <a:r>
              <a:rPr lang="el-GR" b="1" dirty="0" err="1" smtClean="0"/>
              <a:t>στουΣ</a:t>
            </a:r>
            <a:r>
              <a:rPr lang="el-GR" b="1" dirty="0" smtClean="0"/>
              <a:t> </a:t>
            </a:r>
            <a:r>
              <a:rPr lang="el-GR" b="1" dirty="0" err="1" smtClean="0"/>
              <a:t>ιστοΥΣ</a:t>
            </a:r>
            <a:r>
              <a:rPr lang="el-GR" b="1" dirty="0" smtClean="0"/>
              <a:t> (</a:t>
            </a:r>
            <a:r>
              <a:rPr lang="el-GR" b="1" dirty="0" err="1" smtClean="0"/>
              <a:t>κΟκκοι</a:t>
            </a:r>
            <a:r>
              <a:rPr lang="el-GR" b="1" dirty="0" smtClean="0"/>
              <a:t> </a:t>
            </a:r>
            <a:r>
              <a:rPr lang="el-GR" b="1" dirty="0" err="1" smtClean="0"/>
              <a:t>Αμμου</a:t>
            </a:r>
            <a:r>
              <a:rPr lang="el-GR" b="1" dirty="0" smtClean="0"/>
              <a:t>, </a:t>
            </a:r>
            <a:r>
              <a:rPr lang="el-GR" b="1" dirty="0" err="1" smtClean="0"/>
              <a:t>καρφΙ</a:t>
            </a:r>
            <a:r>
              <a:rPr lang="el-GR" b="1" dirty="0" smtClean="0"/>
              <a:t> , </a:t>
            </a:r>
            <a:r>
              <a:rPr lang="el-GR" b="1" dirty="0" err="1" smtClean="0"/>
              <a:t>γυαλΙ</a:t>
            </a:r>
            <a:r>
              <a:rPr lang="el-GR" b="1" dirty="0" smtClean="0"/>
              <a:t> , </a:t>
            </a:r>
            <a:r>
              <a:rPr lang="el-GR" b="1" dirty="0" err="1" smtClean="0"/>
              <a:t>μΕταλλο</a:t>
            </a:r>
            <a:r>
              <a:rPr lang="el-GR" b="1" dirty="0" smtClean="0"/>
              <a:t>, </a:t>
            </a:r>
            <a:r>
              <a:rPr lang="el-GR" b="1" dirty="0" err="1" smtClean="0"/>
              <a:t>ξΥλο</a:t>
            </a:r>
            <a:r>
              <a:rPr lang="el-GR" b="1" dirty="0" smtClean="0"/>
              <a:t>)</a:t>
            </a:r>
            <a:r>
              <a:rPr lang="el-GR" dirty="0" smtClean="0"/>
              <a:t/>
            </a:r>
            <a:br>
              <a:rPr lang="el-GR" dirty="0" smtClean="0"/>
            </a:br>
            <a:endParaRPr lang="el-GR" dirty="0"/>
          </a:p>
        </p:txBody>
      </p:sp>
      <p:sp>
        <p:nvSpPr>
          <p:cNvPr id="3" name="2 - Θέση περιεχομένου"/>
          <p:cNvSpPr>
            <a:spLocks noGrp="1"/>
          </p:cNvSpPr>
          <p:nvPr>
            <p:ph idx="1"/>
          </p:nvPr>
        </p:nvSpPr>
        <p:spPr>
          <a:xfrm>
            <a:off x="685802" y="1724297"/>
            <a:ext cx="5950130" cy="4963886"/>
          </a:xfrm>
        </p:spPr>
        <p:txBody>
          <a:bodyPr>
            <a:normAutofit lnSpcReduction="10000"/>
          </a:bodyPr>
          <a:lstStyle/>
          <a:p>
            <a:r>
              <a:rPr lang="el-GR" sz="2400" dirty="0" smtClean="0"/>
              <a:t>Μικρά ξένα σώματα χαλαρά μέσα στο δέρμα ή αμέσως κάτω από αυτό μπορούν να αφαιρεθούν με τη βοήθεια μιας λαβίδας.</a:t>
            </a:r>
          </a:p>
          <a:p>
            <a:r>
              <a:rPr lang="el-GR" sz="2400" dirty="0" smtClean="0"/>
              <a:t>Στα σφηνωμένα βαθιά στους ιστούς ξένα σώματα:</a:t>
            </a:r>
            <a:br>
              <a:rPr lang="el-GR" sz="2400" dirty="0" smtClean="0"/>
            </a:br>
            <a:r>
              <a:rPr lang="el-GR" sz="2400" dirty="0" smtClean="0"/>
              <a:t>1.    Απαγορεύεται η εφαρμογή πίεσης πάνω τους.</a:t>
            </a:r>
          </a:p>
          <a:p>
            <a:pPr>
              <a:buNone/>
            </a:pPr>
            <a:r>
              <a:rPr lang="el-GR" sz="2400" dirty="0" smtClean="0"/>
              <a:t>    2.    Τα σφηνωμένα ξένα σώματα ακινητοποιούνται με πολλές γάζες που τοποθετούνται γύρω από αυτά και επιδένονται στη θέση που βρίσκονται για να αφαιρεθούν αργότερα από το γιατρό.</a:t>
            </a:r>
          </a:p>
          <a:p>
            <a:endParaRPr lang="el-GR" sz="2400" dirty="0"/>
          </a:p>
        </p:txBody>
      </p:sp>
      <p:sp>
        <p:nvSpPr>
          <p:cNvPr id="129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9025" name="rectole0000000039"/>
          <p:cNvGraphicFramePr>
            <a:graphicFrameLocks noChangeAspect="1"/>
          </p:cNvGraphicFramePr>
          <p:nvPr/>
        </p:nvGraphicFramePr>
        <p:xfrm>
          <a:off x="6635930" y="2795451"/>
          <a:ext cx="5133975" cy="2009775"/>
        </p:xfrm>
        <a:graphic>
          <a:graphicData uri="http://schemas.openxmlformats.org/presentationml/2006/ole">
            <p:oleObj spid="_x0000_s129025" name="Εικόνα" r:id="rId3" imgW="0" imgH="0" progId="StaticMetafile">
              <p:embed/>
            </p:oleObj>
          </a:graphicData>
        </a:graphic>
      </p:graphicFrame>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122" name="Picture 2" descr="https://encrypted-tbn2.gstatic.com/images?q=tbn:ANd9GcTJDGABn12bwmKoWwp-tOMrEkLARFLOH3F-To529SXRKQ1f5xlY"/>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176530" y="892935"/>
            <a:ext cx="6726539" cy="5379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70104147"/>
      </p:ext>
    </p:extLst>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β. </a:t>
            </a:r>
            <a:r>
              <a:rPr lang="el-GR" b="1" dirty="0" err="1" smtClean="0"/>
              <a:t>ΞΕνα</a:t>
            </a:r>
            <a:r>
              <a:rPr lang="el-GR" b="1" dirty="0" smtClean="0"/>
              <a:t> </a:t>
            </a:r>
            <a:r>
              <a:rPr lang="el-GR" b="1" dirty="0" err="1" smtClean="0"/>
              <a:t>σΩματα</a:t>
            </a:r>
            <a:r>
              <a:rPr lang="el-GR" b="1" dirty="0" smtClean="0"/>
              <a:t> στο </a:t>
            </a:r>
            <a:r>
              <a:rPr lang="el-GR" b="1" dirty="0" err="1" smtClean="0"/>
              <a:t>μΑτι</a:t>
            </a:r>
            <a:r>
              <a:rPr lang="el-GR" dirty="0" smtClean="0"/>
              <a:t/>
            </a:r>
            <a:br>
              <a:rPr lang="el-GR" dirty="0" smtClean="0"/>
            </a:br>
            <a:endParaRPr lang="el-GR" dirty="0"/>
          </a:p>
        </p:txBody>
      </p:sp>
      <p:sp>
        <p:nvSpPr>
          <p:cNvPr id="3" name="2 - Θέση περιεχομένου"/>
          <p:cNvSpPr>
            <a:spLocks noGrp="1"/>
          </p:cNvSpPr>
          <p:nvPr>
            <p:ph idx="1"/>
          </p:nvPr>
        </p:nvSpPr>
        <p:spPr>
          <a:xfrm>
            <a:off x="685801" y="2142067"/>
            <a:ext cx="7178039" cy="4219544"/>
          </a:xfrm>
        </p:spPr>
        <p:txBody>
          <a:bodyPr>
            <a:normAutofit/>
          </a:bodyPr>
          <a:lstStyle/>
          <a:p>
            <a:r>
              <a:rPr lang="el-GR" sz="2400" b="1" dirty="0" smtClean="0"/>
              <a:t>Γενικές αρχές</a:t>
            </a:r>
            <a:br>
              <a:rPr lang="el-GR" sz="2400" b="1" dirty="0" smtClean="0"/>
            </a:br>
            <a:r>
              <a:rPr lang="el-GR" sz="2400" dirty="0" smtClean="0"/>
              <a:t>-Μην αφαιρείτε κολλημένα αντικείμενα στο μάτι</a:t>
            </a:r>
            <a:br>
              <a:rPr lang="el-GR" sz="2400" dirty="0" smtClean="0"/>
            </a:br>
            <a:r>
              <a:rPr lang="el-GR" sz="2400" dirty="0" smtClean="0"/>
              <a:t>-Μην επιτρέψετε στο θύμα να τρίψει ή να πιέσει το μάτι του</a:t>
            </a:r>
            <a:br>
              <a:rPr lang="el-GR" sz="2400" dirty="0" smtClean="0"/>
            </a:br>
            <a:r>
              <a:rPr lang="el-GR" sz="2400" dirty="0" smtClean="0"/>
              <a:t>-Μη δοκιμάσετε να αφαιρέσετε τους φακούς επαφής</a:t>
            </a:r>
            <a:br>
              <a:rPr lang="el-GR" sz="2400" dirty="0" smtClean="0"/>
            </a:br>
            <a:r>
              <a:rPr lang="el-GR" sz="2400" dirty="0" smtClean="0"/>
              <a:t>-Καταφύγετε αμέσως σε οφθαλμίατρο</a:t>
            </a:r>
            <a:br>
              <a:rPr lang="el-GR" sz="2400" dirty="0" smtClean="0"/>
            </a:br>
            <a:endParaRPr lang="el-GR" sz="2400" dirty="0"/>
          </a:p>
        </p:txBody>
      </p:sp>
      <p:pic>
        <p:nvPicPr>
          <p:cNvPr id="138242" name="Picture 2" descr="http://www.ygeiaonline.gr/images/stories/FIRST_AID/jeno_swma_mati/2.JPG">
            <a:hlinkClick r:id="rId2"/>
          </p:cNvPr>
          <p:cNvPicPr>
            <a:picLocks noChangeAspect="1" noChangeArrowheads="1"/>
          </p:cNvPicPr>
          <p:nvPr/>
        </p:nvPicPr>
        <p:blipFill>
          <a:blip r:embed="rId3"/>
          <a:srcRect/>
          <a:stretch>
            <a:fillRect/>
          </a:stretch>
        </p:blipFill>
        <p:spPr bwMode="auto">
          <a:xfrm>
            <a:off x="8229600" y="2050870"/>
            <a:ext cx="3043646" cy="2939142"/>
          </a:xfrm>
          <a:prstGeom prst="rect">
            <a:avLst/>
          </a:prstGeom>
          <a:noFill/>
        </p:spPr>
      </p:pic>
    </p:spTree>
  </p:cSld>
  <p:clrMapOvr>
    <a:masterClrMapping/>
  </p:clrMapOvr>
  <p:transition>
    <p:wedg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ΕΑν</a:t>
            </a:r>
            <a:r>
              <a:rPr lang="el-GR" dirty="0" smtClean="0"/>
              <a:t> </a:t>
            </a:r>
            <a:r>
              <a:rPr lang="el-GR" dirty="0" err="1" smtClean="0"/>
              <a:t>πρΟκειται</a:t>
            </a:r>
            <a:r>
              <a:rPr lang="el-GR" dirty="0" smtClean="0"/>
              <a:t> για </a:t>
            </a:r>
            <a:r>
              <a:rPr lang="el-GR" dirty="0" err="1" smtClean="0"/>
              <a:t>καυστικΗ</a:t>
            </a:r>
            <a:r>
              <a:rPr lang="el-GR" dirty="0" smtClean="0"/>
              <a:t> </a:t>
            </a:r>
            <a:r>
              <a:rPr lang="el-GR" dirty="0" err="1" smtClean="0"/>
              <a:t>ουσΙα</a:t>
            </a:r>
            <a:r>
              <a:rPr lang="el-GR" dirty="0" smtClean="0"/>
              <a:t> η </a:t>
            </a:r>
            <a:r>
              <a:rPr lang="el-GR" dirty="0" err="1" smtClean="0"/>
              <a:t>πρΩτη</a:t>
            </a:r>
            <a:r>
              <a:rPr lang="el-GR" dirty="0" smtClean="0"/>
              <a:t> </a:t>
            </a:r>
            <a:r>
              <a:rPr lang="el-GR" dirty="0" err="1" smtClean="0"/>
              <a:t>βοΗθεια</a:t>
            </a:r>
            <a:r>
              <a:rPr lang="el-GR" dirty="0" smtClean="0"/>
              <a:t> </a:t>
            </a:r>
            <a:r>
              <a:rPr lang="el-GR" dirty="0" err="1" smtClean="0"/>
              <a:t>εΙναι</a:t>
            </a:r>
            <a:endParaRPr lang="el-GR" dirty="0"/>
          </a:p>
        </p:txBody>
      </p:sp>
      <p:sp>
        <p:nvSpPr>
          <p:cNvPr id="3" name="2 - Θέση περιεχομένου"/>
          <p:cNvSpPr>
            <a:spLocks noGrp="1"/>
          </p:cNvSpPr>
          <p:nvPr>
            <p:ph idx="1"/>
          </p:nvPr>
        </p:nvSpPr>
        <p:spPr>
          <a:xfrm>
            <a:off x="685802" y="2142067"/>
            <a:ext cx="6302828" cy="3649133"/>
          </a:xfrm>
        </p:spPr>
        <p:txBody>
          <a:bodyPr/>
          <a:lstStyle/>
          <a:p>
            <a:pPr>
              <a:buNone/>
            </a:pPr>
            <a:r>
              <a:rPr lang="el-GR" sz="2400" dirty="0" smtClean="0"/>
              <a:t>    1.    Πλύνετε το μάτι με άφθονο νερό για 10΄, γέρνοντας το κεφάλι στο πλάι του πάσχοντος ματιού.</a:t>
            </a:r>
            <a:br>
              <a:rPr lang="el-GR" sz="2400" dirty="0" smtClean="0"/>
            </a:br>
            <a:r>
              <a:rPr lang="el-GR" sz="2400" dirty="0" smtClean="0"/>
              <a:t>2.    Καλύψτε και τα δύο μάτια με αποστειρωμένα ή καθαρά πανιά</a:t>
            </a:r>
            <a:br>
              <a:rPr lang="el-GR" sz="2400" dirty="0" smtClean="0"/>
            </a:br>
            <a:r>
              <a:rPr lang="el-GR" sz="2400" dirty="0" smtClean="0"/>
              <a:t>3.    Ζητήστε ιατρική βοήθεια .</a:t>
            </a:r>
            <a:r>
              <a:rPr lang="el-GR" dirty="0" smtClean="0"/>
              <a:t/>
            </a:r>
            <a:br>
              <a:rPr lang="el-GR" dirty="0" smtClean="0"/>
            </a:br>
            <a:endParaRPr lang="el-GR" dirty="0"/>
          </a:p>
        </p:txBody>
      </p:sp>
      <p:sp>
        <p:nvSpPr>
          <p:cNvPr id="137218" name="AutoShape 2" descr="Αποτέλεσμα εικόνας για ξενο σωμα στο ματι"/>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7220" name="AutoShape 4" descr="Αποτέλεσμα εικόνας για ξενο σωμα στο ματι"/>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37222" name="Picture 6" descr="http://ghv.gr/wp-content/uploads/2014/04/FA_07.png">
            <a:hlinkClick r:id="rId2"/>
          </p:cNvPr>
          <p:cNvPicPr>
            <a:picLocks noChangeAspect="1" noChangeArrowheads="1"/>
          </p:cNvPicPr>
          <p:nvPr/>
        </p:nvPicPr>
        <p:blipFill>
          <a:blip r:embed="rId3"/>
          <a:srcRect/>
          <a:stretch>
            <a:fillRect/>
          </a:stretch>
        </p:blipFill>
        <p:spPr bwMode="auto">
          <a:xfrm>
            <a:off x="7628709" y="2531246"/>
            <a:ext cx="3030582" cy="3046594"/>
          </a:xfrm>
          <a:prstGeom prst="rect">
            <a:avLst/>
          </a:prstGeom>
          <a:noFill/>
        </p:spPr>
      </p:pic>
    </p:spTree>
  </p:cSld>
  <p:clrMapOvr>
    <a:masterClrMapping/>
  </p:clrMapOvr>
  <p:transition>
    <p:wedg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609601"/>
            <a:ext cx="10131425" cy="1153886"/>
          </a:xfrm>
        </p:spPr>
        <p:txBody>
          <a:bodyPr>
            <a:normAutofit fontScale="90000"/>
          </a:bodyPr>
          <a:lstStyle/>
          <a:p>
            <a:pPr algn="ctr"/>
            <a:r>
              <a:rPr lang="el-GR" dirty="0" smtClean="0"/>
              <a:t> </a:t>
            </a:r>
            <a:r>
              <a:rPr lang="el-GR" dirty="0" err="1" smtClean="0"/>
              <a:t>ΕΑν</a:t>
            </a:r>
            <a:r>
              <a:rPr lang="el-GR" dirty="0" smtClean="0"/>
              <a:t> </a:t>
            </a:r>
            <a:r>
              <a:rPr lang="el-GR" dirty="0" err="1" smtClean="0"/>
              <a:t>πρΟκειται</a:t>
            </a:r>
            <a:r>
              <a:rPr lang="el-GR" dirty="0" smtClean="0"/>
              <a:t> για </a:t>
            </a:r>
            <a:r>
              <a:rPr lang="el-GR" dirty="0" err="1" smtClean="0"/>
              <a:t>ξΕνο</a:t>
            </a:r>
            <a:r>
              <a:rPr lang="el-GR" dirty="0" smtClean="0"/>
              <a:t> </a:t>
            </a:r>
            <a:r>
              <a:rPr lang="el-GR" dirty="0" err="1" smtClean="0"/>
              <a:t>σΩμα</a:t>
            </a:r>
            <a:r>
              <a:rPr lang="el-GR" dirty="0" smtClean="0"/>
              <a:t> που δεν </a:t>
            </a:r>
            <a:r>
              <a:rPr lang="el-GR" dirty="0" err="1" smtClean="0"/>
              <a:t>εΙναι</a:t>
            </a:r>
            <a:r>
              <a:rPr lang="el-GR" dirty="0" smtClean="0"/>
              <a:t> </a:t>
            </a:r>
            <a:r>
              <a:rPr lang="el-GR" dirty="0" err="1" smtClean="0"/>
              <a:t>κολλημΕνο</a:t>
            </a:r>
            <a:r>
              <a:rPr lang="el-GR" dirty="0" smtClean="0"/>
              <a:t> </a:t>
            </a:r>
            <a:endParaRPr lang="el-GR" dirty="0"/>
          </a:p>
        </p:txBody>
      </p:sp>
      <p:sp>
        <p:nvSpPr>
          <p:cNvPr id="3" name="2 - Θέση περιεχομένου"/>
          <p:cNvSpPr>
            <a:spLocks noGrp="1"/>
          </p:cNvSpPr>
          <p:nvPr>
            <p:ph idx="1"/>
          </p:nvPr>
        </p:nvSpPr>
        <p:spPr>
          <a:xfrm>
            <a:off x="0" y="1711233"/>
            <a:ext cx="7694023" cy="5146767"/>
          </a:xfrm>
        </p:spPr>
        <p:txBody>
          <a:bodyPr>
            <a:normAutofit/>
          </a:bodyPr>
          <a:lstStyle/>
          <a:p>
            <a:pPr>
              <a:buNone/>
            </a:pPr>
            <a:r>
              <a:rPr lang="el-GR" sz="2400" dirty="0" smtClean="0"/>
              <a:t>    1.    Ανοίξτε καλά τα βλέφαρα και αν το εντοπίσετε στο κάτω βλέφαρο, </a:t>
            </a:r>
            <a:r>
              <a:rPr lang="el-GR" sz="2400" dirty="0" err="1" smtClean="0"/>
              <a:t>απομακρύνετέ</a:t>
            </a:r>
            <a:r>
              <a:rPr lang="el-GR" sz="2400" dirty="0" smtClean="0"/>
              <a:t> το με την άκρη ενός καθαρού μαντηλιού, ή ρίξτε και πάλι νερό.</a:t>
            </a:r>
            <a:br>
              <a:rPr lang="el-GR" sz="2400" dirty="0" smtClean="0"/>
            </a:br>
            <a:r>
              <a:rPr lang="el-GR" sz="2400" dirty="0" smtClean="0"/>
              <a:t>2.    Εάν το εντοπίσετε στο επάνω βλέφαρο, τότε αναδιπλώστε το βλέφαρο πάνω σε μία </a:t>
            </a:r>
            <a:r>
              <a:rPr lang="el-GR" sz="2400" dirty="0" err="1" smtClean="0"/>
              <a:t>μπατονέτα</a:t>
            </a:r>
            <a:r>
              <a:rPr lang="el-GR" sz="2400" dirty="0" smtClean="0"/>
              <a:t> και πλύνετε με φυσιολογικό ορό ή νερό</a:t>
            </a:r>
            <a:br>
              <a:rPr lang="el-GR" sz="2400" dirty="0" smtClean="0"/>
            </a:br>
            <a:r>
              <a:rPr lang="el-GR" sz="2400" dirty="0" smtClean="0"/>
              <a:t>3.    Εάν δεν μπορέσετε να αφαιρέσετε το ξένο σώμα, σκεπάστε το μάτι που πάσχει με ένα οφθαλμικό ταμπόν ή γάζα και ζητήστε τη βοήθεια γιατρού.</a:t>
            </a:r>
            <a:br>
              <a:rPr lang="el-GR" sz="2400" dirty="0" smtClean="0"/>
            </a:br>
            <a:r>
              <a:rPr lang="el-GR" sz="2400" dirty="0" smtClean="0"/>
              <a:t>4.    Εάν το ξένο σώμα βρίσκεται στην ίριδα ή έχει σφηνωθεί στο βολβό, μην επιχειρήσετε να το βγάλετε. Σκεπάστε και τα δύο μάτια και φροντίστε για την μεταφορά στο νοσοκομείο.</a:t>
            </a:r>
          </a:p>
          <a:p>
            <a:endParaRPr lang="el-GR" dirty="0" smtClean="0"/>
          </a:p>
          <a:p>
            <a:endParaRPr lang="el-GR" dirty="0"/>
          </a:p>
        </p:txBody>
      </p:sp>
      <p:sp>
        <p:nvSpPr>
          <p:cNvPr id="136194" name="AutoShape 2" descr="Αποτέλεσμα εικόνας για ξενο σωμα στο ματι"/>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6196" name="AutoShape 4" descr="Αποτέλεσμα εικόνας για ξενο σωμα στο ματι"/>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36198" name="Picture 6" descr="http://gym-sfakion.chan.sch.gr/images/programs/protes_bohthies/image007.jpg">
            <a:hlinkClick r:id="rId2"/>
          </p:cNvPr>
          <p:cNvPicPr>
            <a:picLocks noChangeAspect="1" noChangeArrowheads="1"/>
          </p:cNvPicPr>
          <p:nvPr/>
        </p:nvPicPr>
        <p:blipFill>
          <a:blip r:embed="rId3"/>
          <a:srcRect/>
          <a:stretch>
            <a:fillRect/>
          </a:stretch>
        </p:blipFill>
        <p:spPr bwMode="auto">
          <a:xfrm>
            <a:off x="7663271" y="2563586"/>
            <a:ext cx="4371975" cy="2143125"/>
          </a:xfrm>
          <a:prstGeom prst="rect">
            <a:avLst/>
          </a:prstGeom>
          <a:noFill/>
        </p:spPr>
      </p:pic>
    </p:spTree>
  </p:cSld>
  <p:clrMapOvr>
    <a:masterClrMapping/>
  </p:clrMapOvr>
  <p:transition>
    <p:wedg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γ. </a:t>
            </a:r>
            <a:r>
              <a:rPr lang="el-GR" b="1" dirty="0" err="1" smtClean="0"/>
              <a:t>ΞΕνα</a:t>
            </a:r>
            <a:r>
              <a:rPr lang="el-GR" b="1" dirty="0" smtClean="0"/>
              <a:t> </a:t>
            </a:r>
            <a:r>
              <a:rPr lang="el-GR" b="1" dirty="0" err="1" smtClean="0"/>
              <a:t>σΩματα</a:t>
            </a:r>
            <a:r>
              <a:rPr lang="el-GR" b="1" dirty="0" smtClean="0"/>
              <a:t> στη </a:t>
            </a:r>
            <a:r>
              <a:rPr lang="el-GR" b="1" dirty="0" err="1" smtClean="0"/>
              <a:t>μΥτη</a:t>
            </a:r>
            <a:r>
              <a:rPr lang="el-GR" dirty="0" smtClean="0"/>
              <a:t/>
            </a:r>
            <a:br>
              <a:rPr lang="el-GR" dirty="0" smtClean="0"/>
            </a:br>
            <a:endParaRPr lang="el-GR" dirty="0"/>
          </a:p>
        </p:txBody>
      </p:sp>
      <p:sp>
        <p:nvSpPr>
          <p:cNvPr id="3" name="2 - Θέση περιεχομένου"/>
          <p:cNvSpPr>
            <a:spLocks noGrp="1"/>
          </p:cNvSpPr>
          <p:nvPr>
            <p:ph idx="1"/>
          </p:nvPr>
        </p:nvSpPr>
        <p:spPr>
          <a:xfrm>
            <a:off x="685802" y="2142067"/>
            <a:ext cx="6315890" cy="4258733"/>
          </a:xfrm>
        </p:spPr>
        <p:txBody>
          <a:bodyPr>
            <a:normAutofit/>
          </a:bodyPr>
          <a:lstStyle/>
          <a:p>
            <a:r>
              <a:rPr lang="el-GR" sz="2400" dirty="0" smtClean="0"/>
              <a:t>Παρατηρούνται σε παιδάκια 1,5 – 4 χρονών</a:t>
            </a:r>
          </a:p>
          <a:p>
            <a:r>
              <a:rPr lang="el-GR" sz="2400" dirty="0" smtClean="0"/>
              <a:t>Συνήθως πρόκειται για τροφές (καρύδια, στραγάλια, σπόρια, όσπρια, φιστίκια), κομματάκια από πλαστικά παιχνίδια, σφουγγαράκια, βαμβάκι, χάντρες, μπίλιες και μπαταρίες.</a:t>
            </a:r>
            <a:endParaRPr lang="el-GR" sz="2400" dirty="0"/>
          </a:p>
        </p:txBody>
      </p:sp>
      <p:sp>
        <p:nvSpPr>
          <p:cNvPr id="14029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40289" name="rectole0000000042"/>
          <p:cNvGraphicFramePr>
            <a:graphicFrameLocks noChangeAspect="1"/>
          </p:cNvGraphicFramePr>
          <p:nvPr/>
        </p:nvGraphicFramePr>
        <p:xfrm>
          <a:off x="7289073" y="2481944"/>
          <a:ext cx="3213463" cy="2612570"/>
        </p:xfrm>
        <a:graphic>
          <a:graphicData uri="http://schemas.openxmlformats.org/presentationml/2006/ole">
            <p:oleObj spid="_x0000_s140289" name="Εικόνα" r:id="rId3" imgW="0" imgH="0" progId="StaticMetafile">
              <p:embed/>
            </p:oleObj>
          </a:graphicData>
        </a:graphic>
      </p:graphicFrame>
    </p:spTree>
  </p:cSld>
  <p:clrMapOvr>
    <a:masterClrMapping/>
  </p:clrMapOvr>
  <p:transition>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85802" y="640081"/>
            <a:ext cx="8014062" cy="5151120"/>
          </a:xfrm>
        </p:spPr>
        <p:txBody>
          <a:bodyPr>
            <a:normAutofit/>
          </a:bodyPr>
          <a:lstStyle/>
          <a:p>
            <a:r>
              <a:rPr lang="el-GR" sz="2800" dirty="0" smtClean="0"/>
              <a:t>Αν το αναφέρει και ο γονιός κρίνει ότι μπορεί να συλλάβει το αντικείμενο, το αφαιρεί με προσοχή (βαμβάκι, σφουγγαράκι, ύφασμα κτλ). </a:t>
            </a:r>
          </a:p>
          <a:p>
            <a:r>
              <a:rPr lang="el-GR" sz="2800" dirty="0" smtClean="0"/>
              <a:t>Δεν κάνουμε ποτέ προσπάθεια να αφαιρέσουμε σφαιρικά αντικείμενα που γλιστράνε, γιατί στην προσπάθεια σύλληψης μπορεί να γλιστρήσουν πίσω και να </a:t>
            </a:r>
            <a:r>
              <a:rPr lang="el-GR" sz="2800" dirty="0" err="1" smtClean="0"/>
              <a:t>εισροφηθούν</a:t>
            </a:r>
            <a:r>
              <a:rPr lang="el-GR" sz="2800" dirty="0" smtClean="0"/>
              <a:t>, </a:t>
            </a:r>
            <a:r>
              <a:rPr lang="el-GR" sz="2800" b="1" dirty="0" smtClean="0"/>
              <a:t>με συνέπεια ένα αθώο ξένο σώμα μύτης να μετατραπεί σε ένα απειλητικό για τη ζωή ξένο σώμα λάρυγγα, τραχείας και βρόγχων</a:t>
            </a:r>
            <a:r>
              <a:rPr lang="el-GR" sz="2800" dirty="0" smtClean="0"/>
              <a:t>.</a:t>
            </a:r>
          </a:p>
          <a:p>
            <a:endParaRPr lang="el-GR" sz="2800" dirty="0"/>
          </a:p>
        </p:txBody>
      </p:sp>
      <p:pic>
        <p:nvPicPr>
          <p:cNvPr id="139266" name="Picture 2" descr="http://blog.doctoranytime.gr/wp-content/uploads/2014/10/kseno-swma-2-300x95.jpg">
            <a:hlinkClick r:id="rId2"/>
          </p:cNvPr>
          <p:cNvPicPr>
            <a:picLocks noChangeAspect="1" noChangeArrowheads="1"/>
          </p:cNvPicPr>
          <p:nvPr/>
        </p:nvPicPr>
        <p:blipFill>
          <a:blip r:embed="rId3"/>
          <a:srcRect/>
          <a:stretch>
            <a:fillRect/>
          </a:stretch>
        </p:blipFill>
        <p:spPr bwMode="auto">
          <a:xfrm>
            <a:off x="8672556" y="2338251"/>
            <a:ext cx="3306083" cy="2952205"/>
          </a:xfrm>
          <a:prstGeom prst="rect">
            <a:avLst/>
          </a:prstGeom>
          <a:noFill/>
        </p:spPr>
      </p:pic>
    </p:spTree>
  </p:cSld>
  <p:clrMapOvr>
    <a:masterClrMapping/>
  </p:clrMapOvr>
  <p:transition>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δ. </a:t>
            </a:r>
            <a:r>
              <a:rPr lang="el-GR" b="1" dirty="0" err="1" smtClean="0"/>
              <a:t>ΞΕνα</a:t>
            </a:r>
            <a:r>
              <a:rPr lang="el-GR" b="1" dirty="0" smtClean="0"/>
              <a:t> </a:t>
            </a:r>
            <a:r>
              <a:rPr lang="el-GR" b="1" dirty="0" err="1" smtClean="0"/>
              <a:t>σΩματα</a:t>
            </a:r>
            <a:r>
              <a:rPr lang="el-GR" b="1" dirty="0" smtClean="0"/>
              <a:t> στο </a:t>
            </a:r>
            <a:r>
              <a:rPr lang="el-GR" b="1" dirty="0" err="1" smtClean="0"/>
              <a:t>αυτΙ</a:t>
            </a:r>
            <a:r>
              <a:rPr lang="el-GR" dirty="0" smtClean="0"/>
              <a:t/>
            </a:r>
            <a:br>
              <a:rPr lang="el-GR" dirty="0" smtClean="0"/>
            </a:br>
            <a:endParaRPr lang="el-GR" dirty="0"/>
          </a:p>
        </p:txBody>
      </p:sp>
      <p:sp>
        <p:nvSpPr>
          <p:cNvPr id="3" name="2 - Θέση περιεχομένου"/>
          <p:cNvSpPr>
            <a:spLocks noGrp="1"/>
          </p:cNvSpPr>
          <p:nvPr>
            <p:ph idx="1"/>
          </p:nvPr>
        </p:nvSpPr>
        <p:spPr>
          <a:xfrm>
            <a:off x="685802" y="2142067"/>
            <a:ext cx="5950130" cy="3649133"/>
          </a:xfrm>
        </p:spPr>
        <p:txBody>
          <a:bodyPr>
            <a:normAutofit/>
          </a:bodyPr>
          <a:lstStyle/>
          <a:p>
            <a:r>
              <a:rPr lang="el-GR" sz="2800" dirty="0" smtClean="0"/>
              <a:t>Εδώ τα ξένα σώματα διαχωρίζονται σε </a:t>
            </a:r>
            <a:r>
              <a:rPr lang="el-GR" sz="2800" dirty="0" smtClean="0">
                <a:solidFill>
                  <a:schemeClr val="accent1"/>
                </a:solidFill>
              </a:rPr>
              <a:t>οργανικά</a:t>
            </a:r>
            <a:r>
              <a:rPr lang="el-GR" sz="2800" dirty="0" smtClean="0"/>
              <a:t> (ξηροί καρποί, όσπρια, σπόροι κτλ.) και σε </a:t>
            </a:r>
          </a:p>
          <a:p>
            <a:r>
              <a:rPr lang="el-GR" sz="2800" dirty="0" smtClean="0">
                <a:solidFill>
                  <a:schemeClr val="accent1"/>
                </a:solidFill>
              </a:rPr>
              <a:t>αντικείμενα </a:t>
            </a:r>
            <a:r>
              <a:rPr lang="el-GR" sz="2800" dirty="0" smtClean="0"/>
              <a:t>(κομμάτια από βαμβάκι, σφουγγάρι, ξυλαράκια, μπαταρίες, βίδες, μικρές χάντρες κτλ.)</a:t>
            </a:r>
            <a:endParaRPr lang="el-GR" sz="2800" dirty="0"/>
          </a:p>
        </p:txBody>
      </p:sp>
      <p:sp>
        <p:nvSpPr>
          <p:cNvPr id="141314" name="AutoShape 2" descr="Αποτέλεσμα εικόνας για ξενα σωματα στο αυτι"/>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1316" name="Picture 4" descr="http://i0.wp.com/blog.nowdoctor.gr/wp-content/uploads/2014/05/FB-removal.jpg">
            <a:hlinkClick r:id="rId2"/>
          </p:cNvPr>
          <p:cNvPicPr>
            <a:picLocks noChangeAspect="1" noChangeArrowheads="1"/>
          </p:cNvPicPr>
          <p:nvPr/>
        </p:nvPicPr>
        <p:blipFill>
          <a:blip r:embed="rId3"/>
          <a:srcRect/>
          <a:stretch>
            <a:fillRect/>
          </a:stretch>
        </p:blipFill>
        <p:spPr bwMode="auto">
          <a:xfrm>
            <a:off x="7353209" y="1566455"/>
            <a:ext cx="2800350" cy="3743325"/>
          </a:xfrm>
          <a:prstGeom prst="rect">
            <a:avLst/>
          </a:prstGeom>
          <a:noFill/>
        </p:spPr>
      </p:pic>
    </p:spTree>
  </p:cSld>
  <p:clrMapOvr>
    <a:masterClrMapping/>
  </p:clrMapOvr>
  <p:transition>
    <p:wedg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err="1" smtClean="0"/>
              <a:t>ΠρΑγματα</a:t>
            </a:r>
            <a:r>
              <a:rPr lang="el-GR" b="1" dirty="0" smtClean="0"/>
              <a:t> που δεν </a:t>
            </a:r>
            <a:r>
              <a:rPr lang="el-GR" b="1" dirty="0" err="1" smtClean="0"/>
              <a:t>πρΕπει</a:t>
            </a:r>
            <a:r>
              <a:rPr lang="el-GR" b="1" dirty="0" smtClean="0"/>
              <a:t> να </a:t>
            </a:r>
            <a:r>
              <a:rPr lang="el-GR" b="1" dirty="0" err="1" smtClean="0"/>
              <a:t>ξεχΑσουμε</a:t>
            </a:r>
            <a:r>
              <a:rPr lang="el-GR" b="1"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a:xfrm>
            <a:off x="235131" y="1410789"/>
            <a:ext cx="7694023" cy="5225142"/>
          </a:xfrm>
        </p:spPr>
        <p:txBody>
          <a:bodyPr>
            <a:normAutofit/>
          </a:bodyPr>
          <a:lstStyle/>
          <a:p>
            <a:pPr lvl="0"/>
            <a:r>
              <a:rPr lang="el-GR" sz="2400" dirty="0" smtClean="0"/>
              <a:t>Μονόπλευρη βαρηκοΐα, πόνος, πυώδης έκκριση και </a:t>
            </a:r>
            <a:r>
              <a:rPr lang="el-GR" sz="2400" dirty="0" err="1" smtClean="0"/>
              <a:t>εμβοές</a:t>
            </a:r>
            <a:r>
              <a:rPr lang="el-GR" sz="2400" dirty="0" smtClean="0"/>
              <a:t> σε παιδάκι πρέπει να μας εγείρει την υποψία για ξένο σώμα στο πάσχον αυτί.</a:t>
            </a:r>
          </a:p>
          <a:p>
            <a:pPr lvl="0"/>
            <a:r>
              <a:rPr lang="el-GR" sz="2400" dirty="0" smtClean="0"/>
              <a:t>Καλό θα ήταν να αποφεύγεται η προσπάθεια αφαίρεσης από το συγγενικό περιβάλλον, γιατί μπορεί να οδηγήσει σε επιπλέον βλάβες του αυτιού.</a:t>
            </a:r>
          </a:p>
          <a:p>
            <a:pPr lvl="0"/>
            <a:r>
              <a:rPr lang="el-GR" sz="2400" dirty="0" smtClean="0"/>
              <a:t>Το αίμα από το αυτάκι δεν πρέπει να μας πανικοβάλει, αλλά καλό θα είναι να επισπευστεί η εξέταση.</a:t>
            </a:r>
          </a:p>
          <a:p>
            <a:pPr lvl="0"/>
            <a:r>
              <a:rPr lang="el-GR" sz="2400" dirty="0" smtClean="0"/>
              <a:t>Οι μπαταρίες, λόγω των καυστικών υγρών που απελευθερώνουν, πρέπει επειγόντως να αφαιρεθούν.</a:t>
            </a:r>
          </a:p>
          <a:p>
            <a:endParaRPr lang="el-GR" sz="2400" dirty="0"/>
          </a:p>
        </p:txBody>
      </p:sp>
      <p:sp>
        <p:nvSpPr>
          <p:cNvPr id="142338" name="AutoShape 2" descr="Αποτέλεσμα εικόνας για ξενα σωματα στο αυτι"/>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2340" name="AutoShape 4" descr="Αποτέλεσμα εικόνας για ξενα σωματα στο αυτι"/>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2342" name="AutoShape 6" descr="Αποτέλεσμα εικόνας για ξενα σωματα στο αυτι"/>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2344" name="AutoShape 8" descr="Αποτέλεσμα εικόνας για ξενα σωματα στο αυτι"/>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2346" name="Picture 10" descr="Αποτέλεσμα εικόνας για ξενα σωματα στο αυτι"/>
          <p:cNvPicPr>
            <a:picLocks noChangeAspect="1" noChangeArrowheads="1"/>
          </p:cNvPicPr>
          <p:nvPr/>
        </p:nvPicPr>
        <p:blipFill>
          <a:blip r:embed="rId2"/>
          <a:srcRect/>
          <a:stretch>
            <a:fillRect/>
          </a:stretch>
        </p:blipFill>
        <p:spPr bwMode="auto">
          <a:xfrm>
            <a:off x="7994469" y="2142309"/>
            <a:ext cx="3592285" cy="3200400"/>
          </a:xfrm>
          <a:prstGeom prst="rect">
            <a:avLst/>
          </a:prstGeom>
          <a:noFill/>
        </p:spPr>
      </p:pic>
    </p:spTree>
  </p:cSld>
  <p:clrMapOvr>
    <a:masterClrMapping/>
  </p:clrMapOvr>
  <p:transition>
    <p:wedg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ε. </a:t>
            </a:r>
            <a:r>
              <a:rPr lang="el-GR" b="1" dirty="0" err="1" smtClean="0"/>
              <a:t>ΚατΑποση</a:t>
            </a:r>
            <a:r>
              <a:rPr lang="el-GR" b="1" dirty="0" smtClean="0"/>
              <a:t> </a:t>
            </a:r>
            <a:r>
              <a:rPr lang="el-GR" b="1" dirty="0" err="1" smtClean="0"/>
              <a:t>ξΕνων</a:t>
            </a:r>
            <a:r>
              <a:rPr lang="el-GR" b="1" dirty="0" smtClean="0"/>
              <a:t> </a:t>
            </a:r>
            <a:r>
              <a:rPr lang="el-GR" b="1" dirty="0" err="1" smtClean="0"/>
              <a:t>σωμΑτων</a:t>
            </a:r>
            <a:r>
              <a:rPr lang="el-GR" dirty="0" smtClean="0"/>
              <a:t/>
            </a:r>
            <a:br>
              <a:rPr lang="el-GR" dirty="0" smtClean="0"/>
            </a:br>
            <a:endParaRPr lang="el-GR" dirty="0"/>
          </a:p>
        </p:txBody>
      </p:sp>
      <p:sp>
        <p:nvSpPr>
          <p:cNvPr id="3" name="2 - Θέση περιεχομένου"/>
          <p:cNvSpPr>
            <a:spLocks noGrp="1"/>
          </p:cNvSpPr>
          <p:nvPr>
            <p:ph idx="1"/>
          </p:nvPr>
        </p:nvSpPr>
        <p:spPr>
          <a:xfrm>
            <a:off x="685802" y="2142067"/>
            <a:ext cx="6890656" cy="4271796"/>
          </a:xfrm>
        </p:spPr>
        <p:txBody>
          <a:bodyPr>
            <a:normAutofit/>
          </a:bodyPr>
          <a:lstStyle/>
          <a:p>
            <a:r>
              <a:rPr lang="el-GR" sz="2400" dirty="0" smtClean="0"/>
              <a:t>Το 80% των ξένων σωμάτων περνούν χωρίς την</a:t>
            </a:r>
          </a:p>
          <a:p>
            <a:pPr>
              <a:buNone/>
            </a:pPr>
            <a:r>
              <a:rPr lang="el-GR" sz="2400" dirty="0" smtClean="0"/>
              <a:t>ανάγκη παρέμβασης</a:t>
            </a:r>
          </a:p>
          <a:p>
            <a:r>
              <a:rPr lang="el-GR" sz="2400" dirty="0" smtClean="0"/>
              <a:t>1% χρήζει χειρουργικής παρέμβασης</a:t>
            </a:r>
          </a:p>
          <a:p>
            <a:r>
              <a:rPr lang="el-GR" sz="2400" dirty="0" smtClean="0"/>
              <a:t>Στην εκούσια κατάποση, ενδοσκοπική</a:t>
            </a:r>
          </a:p>
          <a:p>
            <a:pPr>
              <a:buNone/>
            </a:pPr>
            <a:r>
              <a:rPr lang="el-GR" sz="2400" dirty="0" smtClean="0"/>
              <a:t>παρέμβαση απαιτείται στο 76% των ασθενών και</a:t>
            </a:r>
          </a:p>
          <a:p>
            <a:pPr>
              <a:buNone/>
            </a:pPr>
            <a:r>
              <a:rPr lang="el-GR" sz="2400" dirty="0" smtClean="0"/>
              <a:t>χειρουργική επέμβαση απαιτείται έως και 16%</a:t>
            </a:r>
          </a:p>
          <a:p>
            <a:pPr>
              <a:buNone/>
            </a:pPr>
            <a:r>
              <a:rPr lang="el-GR" sz="2400" b="1" dirty="0" smtClean="0"/>
              <a:t> </a:t>
            </a:r>
            <a:endParaRPr lang="el-GR" sz="2400" dirty="0" smtClean="0"/>
          </a:p>
          <a:p>
            <a:endParaRPr lang="el-GR" sz="2400" dirty="0"/>
          </a:p>
        </p:txBody>
      </p:sp>
      <p:pic>
        <p:nvPicPr>
          <p:cNvPr id="143362" name="Picture 2" descr="http://diakonima.wpengine.netdna-cdn.com/wp-content/uploads/2015/10/b291decffe4f1c46e261eba5cb9c5446_L.jpg">
            <a:hlinkClick r:id="rId2"/>
          </p:cNvPr>
          <p:cNvPicPr>
            <a:picLocks noChangeAspect="1" noChangeArrowheads="1"/>
          </p:cNvPicPr>
          <p:nvPr/>
        </p:nvPicPr>
        <p:blipFill>
          <a:blip r:embed="rId3"/>
          <a:srcRect/>
          <a:stretch>
            <a:fillRect/>
          </a:stretch>
        </p:blipFill>
        <p:spPr bwMode="auto">
          <a:xfrm>
            <a:off x="7418524" y="1901281"/>
            <a:ext cx="4364173" cy="3152775"/>
          </a:xfrm>
          <a:prstGeom prst="rect">
            <a:avLst/>
          </a:prstGeom>
          <a:noFill/>
        </p:spPr>
      </p:pic>
    </p:spTree>
  </p:cSld>
  <p:clrMapOvr>
    <a:masterClrMapping/>
  </p:clrMapOvr>
  <p:transition>
    <p:wedg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err="1" smtClean="0"/>
              <a:t>ΕπιπλοκΕΣ</a:t>
            </a:r>
            <a:r>
              <a:rPr lang="el-GR" dirty="0" smtClean="0"/>
              <a:t/>
            </a:r>
            <a:br>
              <a:rPr lang="el-GR" dirty="0" smtClean="0"/>
            </a:br>
            <a:endParaRPr lang="el-GR" dirty="0"/>
          </a:p>
        </p:txBody>
      </p:sp>
      <p:sp>
        <p:nvSpPr>
          <p:cNvPr id="3" name="2 - Θέση περιεχομένου"/>
          <p:cNvSpPr>
            <a:spLocks noGrp="1"/>
          </p:cNvSpPr>
          <p:nvPr>
            <p:ph idx="1"/>
          </p:nvPr>
        </p:nvSpPr>
        <p:spPr>
          <a:xfrm>
            <a:off x="685801" y="2142067"/>
            <a:ext cx="4526279" cy="3649133"/>
          </a:xfrm>
        </p:spPr>
        <p:txBody>
          <a:bodyPr>
            <a:normAutofit/>
          </a:bodyPr>
          <a:lstStyle/>
          <a:p>
            <a:r>
              <a:rPr lang="el-GR" sz="2800" dirty="0" smtClean="0"/>
              <a:t>Έλκος</a:t>
            </a:r>
          </a:p>
          <a:p>
            <a:r>
              <a:rPr lang="el-GR" sz="2800" dirty="0" smtClean="0"/>
              <a:t>Διάτρηση</a:t>
            </a:r>
          </a:p>
          <a:p>
            <a:r>
              <a:rPr lang="el-GR" sz="2800" dirty="0" smtClean="0"/>
              <a:t>Εντερική απόφραξη</a:t>
            </a:r>
          </a:p>
          <a:p>
            <a:r>
              <a:rPr lang="el-GR" sz="2800" dirty="0" smtClean="0"/>
              <a:t>Αιμορραγία</a:t>
            </a:r>
          </a:p>
          <a:p>
            <a:r>
              <a:rPr lang="el-GR" sz="2800" dirty="0" err="1" smtClean="0"/>
              <a:t>Τραχειοοισοφαγικό</a:t>
            </a:r>
            <a:r>
              <a:rPr lang="el-GR" sz="2800" dirty="0" smtClean="0"/>
              <a:t> συρίγγιο</a:t>
            </a:r>
          </a:p>
          <a:p>
            <a:endParaRPr lang="el-GR" sz="2800" dirty="0"/>
          </a:p>
        </p:txBody>
      </p:sp>
      <p:sp>
        <p:nvSpPr>
          <p:cNvPr id="144386" name="AutoShape 2" descr="Αποτέλεσμα εικόνας για καταποση ξενων σωματων"/>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4388" name="AutoShape 4" descr="Αποτέλεσμα εικόνας για καταποση ξενων σωματων"/>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4390" name="AutoShape 6" descr="Αποτέλεσμα εικόνας για καταποση ξενων σωματων"/>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4392" name="AutoShape 8" descr="Αποτέλεσμα εικόνας για καταποση ξενων σωματων"/>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4394" name="AutoShape 10" descr="Αποτέλεσμα εικόνας για καταποση ξενων σωματων"/>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wedg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96389" y="609600"/>
            <a:ext cx="10320837" cy="1456267"/>
          </a:xfrm>
        </p:spPr>
        <p:txBody>
          <a:bodyPr/>
          <a:lstStyle/>
          <a:p>
            <a:pPr algn="ctr"/>
            <a:r>
              <a:rPr lang="el-GR" b="1" dirty="0" smtClean="0"/>
              <a:t> στ. </a:t>
            </a:r>
            <a:r>
              <a:rPr lang="el-GR" b="1" dirty="0" err="1" smtClean="0"/>
              <a:t>ΞΕνο</a:t>
            </a:r>
            <a:r>
              <a:rPr lang="el-GR" b="1" dirty="0" smtClean="0"/>
              <a:t> </a:t>
            </a:r>
            <a:r>
              <a:rPr lang="el-GR" b="1" dirty="0" err="1" smtClean="0"/>
              <a:t>σΩμα</a:t>
            </a:r>
            <a:r>
              <a:rPr lang="el-GR" b="1" dirty="0" smtClean="0"/>
              <a:t> στο </a:t>
            </a:r>
            <a:r>
              <a:rPr lang="el-GR" b="1" dirty="0" err="1" smtClean="0"/>
              <a:t>λΑρυγγα</a:t>
            </a:r>
            <a:r>
              <a:rPr lang="el-GR" b="1" dirty="0" smtClean="0"/>
              <a:t>- </a:t>
            </a:r>
            <a:r>
              <a:rPr lang="el-GR" b="1" dirty="0" err="1" smtClean="0"/>
              <a:t>πνιγμονΗ</a:t>
            </a:r>
            <a:endParaRPr lang="el-GR" dirty="0"/>
          </a:p>
        </p:txBody>
      </p:sp>
      <p:sp>
        <p:nvSpPr>
          <p:cNvPr id="3" name="2 - Θέση περιεχομένου"/>
          <p:cNvSpPr>
            <a:spLocks noGrp="1"/>
          </p:cNvSpPr>
          <p:nvPr>
            <p:ph idx="1"/>
          </p:nvPr>
        </p:nvSpPr>
        <p:spPr>
          <a:xfrm>
            <a:off x="685802" y="2142067"/>
            <a:ext cx="5950130" cy="3649133"/>
          </a:xfrm>
        </p:spPr>
        <p:txBody>
          <a:bodyPr>
            <a:normAutofit/>
          </a:bodyPr>
          <a:lstStyle/>
          <a:p>
            <a:r>
              <a:rPr lang="el-GR" sz="2800" dirty="0" smtClean="0"/>
              <a:t>Η πνιγμονή συμβαίνει όταν ένα ξένο σώμα, για παράδειγμα ένα κομμάτι τροφής σφηνωθεί στο πίσω μέρος του λαιμού και με αυτόν τον τρόπο αποφράζει την είσοδο προς την τραχεία. </a:t>
            </a:r>
            <a:endParaRPr lang="el-GR" sz="2800" dirty="0"/>
          </a:p>
        </p:txBody>
      </p:sp>
      <p:sp>
        <p:nvSpPr>
          <p:cNvPr id="145410" name="AutoShape 2" descr="Αποτέλεσμα εικόνας για καταποση ξενων σωματων"/>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5412" name="Picture 4" descr="http://www.ent.gr/datafiles/cms97l.jpg">
            <a:hlinkClick r:id="rId2"/>
          </p:cNvPr>
          <p:cNvPicPr>
            <a:picLocks noChangeAspect="1" noChangeArrowheads="1"/>
          </p:cNvPicPr>
          <p:nvPr/>
        </p:nvPicPr>
        <p:blipFill>
          <a:blip r:embed="rId3"/>
          <a:srcRect/>
          <a:stretch>
            <a:fillRect/>
          </a:stretch>
        </p:blipFill>
        <p:spPr bwMode="auto">
          <a:xfrm>
            <a:off x="7589520" y="2037806"/>
            <a:ext cx="3418024" cy="3500845"/>
          </a:xfrm>
          <a:prstGeom prst="rect">
            <a:avLst/>
          </a:prstGeom>
          <a:no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5961"/>
            <a:ext cx="10131425" cy="1451020"/>
          </a:xfrm>
        </p:spPr>
        <p:txBody>
          <a:bodyPr>
            <a:normAutofit fontScale="90000"/>
          </a:bodyPr>
          <a:lstStyle/>
          <a:p>
            <a:pPr algn="ctr"/>
            <a:r>
              <a:rPr lang="el-GR" dirty="0"/>
              <a:t>ΦΑΡΜΑΚΕΙΟ ΠΡΩΤΩΝ ΒΟΗΘΕΙΩΝ</a:t>
            </a:r>
            <a:br>
              <a:rPr lang="el-GR" dirty="0"/>
            </a:br>
            <a:r>
              <a:rPr lang="el-GR" dirty="0"/>
              <a:t> </a:t>
            </a:r>
            <a:br>
              <a:rPr lang="el-GR" dirty="0"/>
            </a:br>
            <a:endParaRPr lang="el-GR" dirty="0"/>
          </a:p>
        </p:txBody>
      </p:sp>
      <p:sp>
        <p:nvSpPr>
          <p:cNvPr id="3" name="Content Placeholder 2"/>
          <p:cNvSpPr>
            <a:spLocks noGrp="1"/>
          </p:cNvSpPr>
          <p:nvPr>
            <p:ph idx="1"/>
          </p:nvPr>
        </p:nvSpPr>
        <p:spPr>
          <a:xfrm>
            <a:off x="489397" y="2454710"/>
            <a:ext cx="11384924" cy="3952530"/>
          </a:xfrm>
        </p:spPr>
        <p:txBody>
          <a:bodyPr>
            <a:normAutofit/>
          </a:bodyPr>
          <a:lstStyle/>
          <a:p>
            <a:r>
              <a:rPr lang="el-GR" sz="2400" i="1" dirty="0"/>
              <a:t>ΦΑΡΜΑΚΑ </a:t>
            </a:r>
            <a:endParaRPr lang="el-GR" sz="2400" dirty="0"/>
          </a:p>
          <a:p>
            <a:r>
              <a:rPr lang="el-GR" sz="2400" dirty="0"/>
              <a:t>Φυσιολογικός ορός – οινόπνευμα – οξυζενέ – αντιπυρετικά –αντιισταμινικη αλοιφή (fenistil αμμωνία) – οφθαλμικά κολλύρια – αντιεμετικά φάρμακα – αντιδιαρροϊκα – ψυκτικό.</a:t>
            </a:r>
          </a:p>
          <a:p>
            <a:r>
              <a:rPr lang="el-GR" sz="2400" i="1" dirty="0"/>
              <a:t>ΥΛΙΚΑ ΓΙΑ ΤΗΝ ΑΝΤΙΜΕΤΩΠΙΣΗ ΕΠΕΙΓΟΝΤΩΝ ΠΕΡΙΣΤΑΤΙΚΩΝ</a:t>
            </a:r>
            <a:endParaRPr lang="el-GR" sz="2400" dirty="0"/>
          </a:p>
          <a:p>
            <a:r>
              <a:rPr lang="el-GR" sz="2400" dirty="0"/>
              <a:t>Επίδεσμοι –  παγοκύστες – βαμβάκι – γάζες αποστειρωμένες – τραυμαπλάστ – λευκοπλάστ – σύριγγες μιας χρήσεως – φακός – μάσκα η μαντήλι τεχνητής αναπνοής – γάντια – ψαλίδι – λαβίδα – νάρθηκες – θερμόμετρο – παραμάνες</a:t>
            </a:r>
          </a:p>
          <a:p>
            <a:endParaRPr lang="el-GR" dirty="0"/>
          </a:p>
        </p:txBody>
      </p:sp>
      <p:pic>
        <p:nvPicPr>
          <p:cNvPr id="4098" name="Picture 2" descr="Αποτέλεσμα εικόνας για πρωτες βοηθειες ΥΓΕΙΑ"/>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32961" y="739251"/>
            <a:ext cx="4418710" cy="17154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01034294"/>
      </p:ext>
    </p:extLst>
  </p:cSld>
  <p:clrMapOvr>
    <a:masterClrMapping/>
  </p:clrMapOvr>
  <p:transition>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i="1" dirty="0" err="1" smtClean="0"/>
              <a:t>ΑπΟφραξη</a:t>
            </a:r>
            <a:r>
              <a:rPr lang="el-GR" b="1" i="1" dirty="0" smtClean="0"/>
              <a:t> </a:t>
            </a:r>
            <a:r>
              <a:rPr lang="el-GR" b="1" i="1" dirty="0" err="1" smtClean="0"/>
              <a:t>αεραγωγοΥ</a:t>
            </a:r>
            <a:r>
              <a:rPr lang="el-GR" b="1" i="1" dirty="0" smtClean="0"/>
              <a:t> </a:t>
            </a:r>
            <a:r>
              <a:rPr lang="el-GR" b="1" i="1" dirty="0" err="1" smtClean="0"/>
              <a:t>στουΣ</a:t>
            </a:r>
            <a:r>
              <a:rPr lang="el-GR" b="1" i="1" dirty="0" smtClean="0"/>
              <a:t> </a:t>
            </a:r>
            <a:r>
              <a:rPr lang="el-GR" b="1" i="1" dirty="0" err="1" smtClean="0"/>
              <a:t>ενΗλικεΣ</a:t>
            </a:r>
            <a:r>
              <a:rPr lang="el-GR" b="1" i="1" dirty="0" smtClean="0"/>
              <a:t> (</a:t>
            </a:r>
            <a:r>
              <a:rPr lang="el-GR" b="1" i="1" dirty="0" err="1" smtClean="0"/>
              <a:t>πνιγμονΗ</a:t>
            </a:r>
            <a:r>
              <a:rPr lang="el-GR" b="1" i="1" dirty="0" smtClean="0"/>
              <a:t>) </a:t>
            </a:r>
            <a:br>
              <a:rPr lang="el-GR" b="1" i="1"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685801" y="1528355"/>
            <a:ext cx="10131425" cy="4872446"/>
          </a:xfrm>
        </p:spPr>
        <p:txBody>
          <a:bodyPr>
            <a:normAutofit fontScale="47500" lnSpcReduction="20000"/>
          </a:bodyPr>
          <a:lstStyle/>
          <a:p>
            <a:pPr>
              <a:buNone/>
            </a:pPr>
            <a:r>
              <a:rPr lang="el-GR" sz="4000" dirty="0" smtClean="0"/>
              <a:t>     </a:t>
            </a:r>
            <a:r>
              <a:rPr lang="el-GR" sz="5100" dirty="0" smtClean="0"/>
              <a:t>Προσπαθήστε να καθησυχάσετε το θύμα. Εάν αναπνέει, ενθαρρύνετε το να βήξει </a:t>
            </a:r>
            <a:br>
              <a:rPr lang="el-GR" sz="5100" dirty="0" smtClean="0"/>
            </a:br>
            <a:r>
              <a:rPr lang="el-GR" sz="5100" dirty="0" smtClean="0"/>
              <a:t/>
            </a:r>
            <a:br>
              <a:rPr lang="el-GR" sz="5100" dirty="0" smtClean="0"/>
            </a:br>
            <a:r>
              <a:rPr lang="el-GR" sz="5100" dirty="0" smtClean="0"/>
              <a:t>Εάν δείξει σημεία επιδείνωσης ή σταματήσει να βήχει: σταθείτε στο πλάι του και ελαφρά πίσω του. </a:t>
            </a:r>
            <a:br>
              <a:rPr lang="el-GR" sz="5100" dirty="0" smtClean="0"/>
            </a:br>
            <a:r>
              <a:rPr lang="el-GR" sz="5100" dirty="0" smtClean="0"/>
              <a:t/>
            </a:r>
            <a:br>
              <a:rPr lang="el-GR" sz="5100" dirty="0" smtClean="0"/>
            </a:br>
            <a:r>
              <a:rPr lang="el-GR" sz="5100" dirty="0" smtClean="0"/>
              <a:t>Υποστηρίξτε το στήθος του με το ένα σας χέρι και </a:t>
            </a:r>
            <a:r>
              <a:rPr lang="el-GR" sz="5100" dirty="0" err="1" smtClean="0"/>
              <a:t>γείρτε</a:t>
            </a:r>
            <a:r>
              <a:rPr lang="el-GR" sz="5100" dirty="0" smtClean="0"/>
              <a:t> τον καλά μπροστά, έτσι ώστε όταν το αντικείμενο που αποφράζει μετακινηθεί, να βγει προς τα έξω. </a:t>
            </a:r>
            <a:br>
              <a:rPr lang="el-GR" sz="5100" dirty="0" smtClean="0"/>
            </a:br>
            <a:r>
              <a:rPr lang="el-GR" sz="5100" dirty="0" smtClean="0"/>
              <a:t/>
            </a:r>
            <a:br>
              <a:rPr lang="el-GR" sz="5100" dirty="0" smtClean="0"/>
            </a:br>
            <a:r>
              <a:rPr lang="el-GR" sz="5100" dirty="0" smtClean="0"/>
              <a:t>Δώστε έως 5 απότομα χτυπήματα στην πλάτη, ανάμεσα στις ωμοπλάτες. </a:t>
            </a:r>
            <a:br>
              <a:rPr lang="el-GR" sz="5100" dirty="0" smtClean="0"/>
            </a:br>
            <a:r>
              <a:rPr lang="el-GR" sz="5100" dirty="0" smtClean="0"/>
              <a:t/>
            </a:r>
            <a:br>
              <a:rPr lang="el-GR" sz="5100" dirty="0" smtClean="0"/>
            </a:br>
            <a:r>
              <a:rPr lang="el-GR" sz="5100" dirty="0" smtClean="0"/>
              <a:t>Εάν αυτό αποτύχει, δοκιμάστε κοιλιακές ωθήσεις. Αυτές οι ωθήσεις προκαλούν μια απότομη μετακίνηση αέρα από τους πνεύμονες προς τα έξω</a:t>
            </a:r>
            <a:r>
              <a:rPr lang="el-GR" sz="2800" dirty="0" smtClean="0"/>
              <a:t/>
            </a:r>
            <a:br>
              <a:rPr lang="el-GR" sz="2800" dirty="0" smtClean="0"/>
            </a:br>
            <a:endParaRPr lang="el-GR" sz="2800" dirty="0"/>
          </a:p>
        </p:txBody>
      </p:sp>
    </p:spTree>
  </p:cSld>
  <p:clrMapOvr>
    <a:masterClrMapping/>
  </p:clrMapOvr>
  <p:transition>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609601"/>
            <a:ext cx="10131425" cy="644434"/>
          </a:xfrm>
        </p:spPr>
        <p:txBody>
          <a:bodyPr/>
          <a:lstStyle/>
          <a:p>
            <a:endParaRPr lang="el-GR" dirty="0"/>
          </a:p>
        </p:txBody>
      </p:sp>
      <p:sp>
        <p:nvSpPr>
          <p:cNvPr id="3" name="2 - Θέση περιεχομένου"/>
          <p:cNvSpPr>
            <a:spLocks noGrp="1"/>
          </p:cNvSpPr>
          <p:nvPr>
            <p:ph idx="1"/>
          </p:nvPr>
        </p:nvSpPr>
        <p:spPr>
          <a:xfrm>
            <a:off x="685801" y="2142067"/>
            <a:ext cx="2815045" cy="3649133"/>
          </a:xfrm>
        </p:spPr>
        <p:txBody>
          <a:bodyPr/>
          <a:lstStyle/>
          <a:p>
            <a:endParaRPr lang="el-GR" dirty="0"/>
          </a:p>
        </p:txBody>
      </p:sp>
      <p:pic>
        <p:nvPicPr>
          <p:cNvPr id="146436" name="Picture 4" descr="https://c2.staticflickr.com/8/7204/6891632225_1df1d632a4_b.jpg">
            <a:hlinkClick r:id="rId2"/>
          </p:cNvPr>
          <p:cNvPicPr>
            <a:picLocks noChangeAspect="1" noChangeArrowheads="1"/>
          </p:cNvPicPr>
          <p:nvPr/>
        </p:nvPicPr>
        <p:blipFill>
          <a:blip r:embed="rId3"/>
          <a:srcRect/>
          <a:stretch>
            <a:fillRect/>
          </a:stretch>
        </p:blipFill>
        <p:spPr bwMode="auto">
          <a:xfrm>
            <a:off x="1188721" y="744583"/>
            <a:ext cx="9431382" cy="5486400"/>
          </a:xfrm>
          <a:prstGeom prst="rect">
            <a:avLst/>
          </a:prstGeom>
          <a:noFill/>
        </p:spPr>
      </p:pic>
    </p:spTree>
  </p:cSld>
  <p:clrMapOvr>
    <a:masterClrMapping/>
  </p:clrMapOvr>
  <p:transition>
    <p:wedg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85801" y="2142067"/>
            <a:ext cx="4369525" cy="3649133"/>
          </a:xfrm>
        </p:spPr>
        <p:txBody>
          <a:bodyPr/>
          <a:lstStyle/>
          <a:p>
            <a:endParaRPr lang="el-GR" dirty="0"/>
          </a:p>
        </p:txBody>
      </p:sp>
      <p:pic>
        <p:nvPicPr>
          <p:cNvPr id="149506" name="Picture 2" descr="http://www.postalioni.com/wp-content/uploads/2014/11/Heimlich-maneuver-adult-and-child.jpg">
            <a:hlinkClick r:id="rId2"/>
          </p:cNvPr>
          <p:cNvPicPr>
            <a:picLocks noChangeAspect="1" noChangeArrowheads="1"/>
          </p:cNvPicPr>
          <p:nvPr/>
        </p:nvPicPr>
        <p:blipFill>
          <a:blip r:embed="rId3"/>
          <a:srcRect/>
          <a:stretch>
            <a:fillRect/>
          </a:stretch>
        </p:blipFill>
        <p:spPr bwMode="auto">
          <a:xfrm>
            <a:off x="2442754" y="862148"/>
            <a:ext cx="6714307" cy="5081452"/>
          </a:xfrm>
          <a:prstGeom prst="rect">
            <a:avLst/>
          </a:prstGeom>
          <a:noFill/>
        </p:spPr>
      </p:pic>
    </p:spTree>
  </p:cSld>
  <p:clrMapOvr>
    <a:masterClrMapping/>
  </p:clrMapOvr>
  <p:transition>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85801" y="653143"/>
            <a:ext cx="6381205" cy="5669280"/>
          </a:xfrm>
        </p:spPr>
        <p:txBody>
          <a:bodyPr>
            <a:normAutofit/>
          </a:bodyPr>
          <a:lstStyle/>
          <a:p>
            <a:r>
              <a:rPr lang="el-GR" sz="2400" dirty="0" smtClean="0"/>
              <a:t>Οι κοιλιακές ωθήσεις προς τα μέσα και πάνω, είναι γνωστές σαν χειρισμός </a:t>
            </a:r>
            <a:r>
              <a:rPr lang="el-GR" sz="2400" dirty="0" err="1" smtClean="0"/>
              <a:t>Heimlich</a:t>
            </a:r>
            <a:r>
              <a:rPr lang="el-GR" sz="2400" dirty="0" smtClean="0"/>
              <a:t>. Το αντικείμενο που αποφράζει τον αεραγωγό μπορεί να πεταχτεί από το στόμα.</a:t>
            </a:r>
            <a:br>
              <a:rPr lang="el-GR" sz="2400" dirty="0" smtClean="0"/>
            </a:br>
            <a:r>
              <a:rPr lang="el-GR" sz="2400" dirty="0" smtClean="0"/>
              <a:t/>
            </a:r>
            <a:br>
              <a:rPr lang="el-GR" sz="2400" dirty="0" smtClean="0"/>
            </a:br>
            <a:r>
              <a:rPr lang="el-GR" sz="2400" dirty="0" smtClean="0"/>
              <a:t>Δώστε μέχρι 5 ωθήσεις και μετά 5 επιπλέον κτυπήματα στην πλάτη, αν χρειαστεί. Συνεχίστε εναλλάσσοντας τα 5 κτυπήματα στην πλάτη με 5 κοιλιακές ωθήσεις, έως ότου αφαιρεθεί το ξένο σώμα. </a:t>
            </a:r>
            <a:br>
              <a:rPr lang="el-GR" sz="2400" dirty="0" smtClean="0"/>
            </a:br>
            <a:endParaRPr lang="el-GR" sz="2400" dirty="0"/>
          </a:p>
        </p:txBody>
      </p:sp>
      <p:pic>
        <p:nvPicPr>
          <p:cNvPr id="152578" name="Picture 2" descr="https://encrypted-tbn1.gstatic.com/images?q=tbn:ANd9GcRzmwr6Dg6vvC0w8Gq2Cz6HX5bPRXgcI44mlY9y8zeUxSSbfhk1FQ">
            <a:hlinkClick r:id="rId2"/>
          </p:cNvPr>
          <p:cNvPicPr>
            <a:picLocks noChangeAspect="1" noChangeArrowheads="1"/>
          </p:cNvPicPr>
          <p:nvPr/>
        </p:nvPicPr>
        <p:blipFill>
          <a:blip r:embed="rId3"/>
          <a:srcRect/>
          <a:stretch>
            <a:fillRect/>
          </a:stretch>
        </p:blipFill>
        <p:spPr bwMode="auto">
          <a:xfrm>
            <a:off x="6975566" y="731520"/>
            <a:ext cx="4545873" cy="5133703"/>
          </a:xfrm>
          <a:prstGeom prst="rect">
            <a:avLst/>
          </a:prstGeom>
          <a:noFill/>
        </p:spPr>
      </p:pic>
    </p:spTree>
  </p:cSld>
  <p:clrMapOvr>
    <a:masterClrMapping/>
  </p:clrMapOvr>
  <p:transition>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85802" y="2142067"/>
            <a:ext cx="6773090" cy="3649133"/>
          </a:xfrm>
        </p:spPr>
        <p:txBody>
          <a:bodyPr>
            <a:normAutofit/>
          </a:bodyPr>
          <a:lstStyle/>
          <a:p>
            <a:r>
              <a:rPr lang="el-GR" sz="2400" dirty="0" smtClean="0"/>
              <a:t>Εάν το θύμα χάσει τις αισθήσεις του:</a:t>
            </a:r>
            <a:br>
              <a:rPr lang="el-GR" sz="2400" dirty="0" smtClean="0"/>
            </a:br>
            <a:r>
              <a:rPr lang="el-GR" sz="2400" dirty="0" smtClean="0"/>
              <a:t/>
            </a:r>
            <a:br>
              <a:rPr lang="el-GR" sz="2400" dirty="0" smtClean="0"/>
            </a:br>
            <a:r>
              <a:rPr lang="el-GR" sz="2400" dirty="0" smtClean="0"/>
              <a:t>Γυρίστε το στο πλάι και δώστε 5 κτυπήματα στην πλάτη, ενώ βρίσκεται σε αυτή τη θέση.</a:t>
            </a:r>
            <a:br>
              <a:rPr lang="el-GR" sz="2400" dirty="0" smtClean="0"/>
            </a:br>
            <a:r>
              <a:rPr lang="el-GR" sz="2400" dirty="0" smtClean="0"/>
              <a:t/>
            </a:r>
            <a:br>
              <a:rPr lang="el-GR" sz="2400" dirty="0" smtClean="0"/>
            </a:br>
            <a:r>
              <a:rPr lang="el-GR" sz="2400" dirty="0" smtClean="0"/>
              <a:t>Εάν αυτό δεν αφαιρέσει το ξένο σώμα, δώστε μέχρι 5 κοιλιακές ωθήσεις</a:t>
            </a:r>
            <a:br>
              <a:rPr lang="el-GR" sz="2400" dirty="0" smtClean="0"/>
            </a:br>
            <a:endParaRPr lang="el-GR" sz="2400" dirty="0"/>
          </a:p>
        </p:txBody>
      </p:sp>
      <p:pic>
        <p:nvPicPr>
          <p:cNvPr id="150530" name="Picture 2" descr="http://henryheimlich.com/wp-content/uploads/2013/12/hm_step_two.png">
            <a:hlinkClick r:id="rId2"/>
          </p:cNvPr>
          <p:cNvPicPr>
            <a:picLocks noChangeAspect="1" noChangeArrowheads="1"/>
          </p:cNvPicPr>
          <p:nvPr/>
        </p:nvPicPr>
        <p:blipFill>
          <a:blip r:embed="rId3"/>
          <a:srcRect/>
          <a:stretch>
            <a:fillRect/>
          </a:stretch>
        </p:blipFill>
        <p:spPr bwMode="auto">
          <a:xfrm>
            <a:off x="7379335" y="1410789"/>
            <a:ext cx="4391025" cy="4571999"/>
          </a:xfrm>
          <a:prstGeom prst="rect">
            <a:avLst/>
          </a:prstGeom>
          <a:noFill/>
        </p:spPr>
      </p:pic>
    </p:spTree>
  </p:cSld>
  <p:clrMapOvr>
    <a:masterClrMapping/>
  </p:clrMapOvr>
  <p:transition>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ΧειρισμΟΣ</a:t>
            </a:r>
            <a:r>
              <a:rPr lang="el-GR" dirty="0" smtClean="0"/>
              <a:t> σε </a:t>
            </a:r>
            <a:r>
              <a:rPr lang="el-GR" dirty="0" err="1" smtClean="0"/>
              <a:t>παιδιΑ</a:t>
            </a:r>
            <a:r>
              <a:rPr lang="el-GR" dirty="0" smtClean="0"/>
              <a:t/>
            </a:r>
            <a:br>
              <a:rPr lang="el-GR" dirty="0" smtClean="0"/>
            </a:br>
            <a:endParaRPr lang="el-GR" dirty="0"/>
          </a:p>
        </p:txBody>
      </p:sp>
      <p:sp>
        <p:nvSpPr>
          <p:cNvPr id="3" name="2 - Θέση περιεχομένου"/>
          <p:cNvSpPr>
            <a:spLocks noGrp="1"/>
          </p:cNvSpPr>
          <p:nvPr>
            <p:ph idx="1"/>
          </p:nvPr>
        </p:nvSpPr>
        <p:spPr>
          <a:xfrm>
            <a:off x="685802" y="2142067"/>
            <a:ext cx="5571308" cy="3649133"/>
          </a:xfrm>
        </p:spPr>
        <p:txBody>
          <a:bodyPr/>
          <a:lstStyle/>
          <a:p>
            <a:endParaRPr lang="el-GR" dirty="0"/>
          </a:p>
        </p:txBody>
      </p:sp>
      <p:pic>
        <p:nvPicPr>
          <p:cNvPr id="153602" name="Picture 2" descr="http://www.y-o.gr/images/Article-Images/Mofenson_Heimlich1.jpg">
            <a:hlinkClick r:id="rId2"/>
          </p:cNvPr>
          <p:cNvPicPr>
            <a:picLocks noChangeAspect="1" noChangeArrowheads="1"/>
          </p:cNvPicPr>
          <p:nvPr/>
        </p:nvPicPr>
        <p:blipFill>
          <a:blip r:embed="rId3"/>
          <a:srcRect/>
          <a:stretch>
            <a:fillRect/>
          </a:stretch>
        </p:blipFill>
        <p:spPr bwMode="auto">
          <a:xfrm>
            <a:off x="1619794" y="1593668"/>
            <a:ext cx="8190412" cy="4336869"/>
          </a:xfrm>
          <a:prstGeom prst="rect">
            <a:avLst/>
          </a:prstGeom>
          <a:noFill/>
        </p:spPr>
      </p:pic>
    </p:spTree>
  </p:cSld>
  <p:clrMapOvr>
    <a:masterClrMapping/>
  </p:clrMapOvr>
  <p:transition>
    <p:wedg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ΧειρισμΟΣ</a:t>
            </a:r>
            <a:r>
              <a:rPr lang="el-GR" dirty="0" smtClean="0"/>
              <a:t> σε ΒΡΕΦΗ</a:t>
            </a:r>
            <a:br>
              <a:rPr lang="el-GR" dirty="0" smtClean="0"/>
            </a:br>
            <a:endParaRPr lang="el-GR" dirty="0"/>
          </a:p>
        </p:txBody>
      </p:sp>
      <p:sp>
        <p:nvSpPr>
          <p:cNvPr id="3" name="2 - Θέση περιεχομένου"/>
          <p:cNvSpPr>
            <a:spLocks noGrp="1"/>
          </p:cNvSpPr>
          <p:nvPr>
            <p:ph idx="1"/>
          </p:nvPr>
        </p:nvSpPr>
        <p:spPr>
          <a:xfrm>
            <a:off x="685801" y="2142067"/>
            <a:ext cx="2606039" cy="3649133"/>
          </a:xfrm>
        </p:spPr>
        <p:txBody>
          <a:bodyPr/>
          <a:lstStyle/>
          <a:p>
            <a:endParaRPr lang="el-GR" dirty="0"/>
          </a:p>
        </p:txBody>
      </p:sp>
      <p:pic>
        <p:nvPicPr>
          <p:cNvPr id="154626" name="Picture 2" descr="http://www.prepperguidesuk.com/wp-content/uploads/2014/04/heimlichfeatured.jpg">
            <a:hlinkClick r:id="rId2"/>
          </p:cNvPr>
          <p:cNvPicPr>
            <a:picLocks noChangeAspect="1" noChangeArrowheads="1"/>
          </p:cNvPicPr>
          <p:nvPr/>
        </p:nvPicPr>
        <p:blipFill>
          <a:blip r:embed="rId3"/>
          <a:srcRect/>
          <a:stretch>
            <a:fillRect/>
          </a:stretch>
        </p:blipFill>
        <p:spPr bwMode="auto">
          <a:xfrm>
            <a:off x="1280160" y="1802675"/>
            <a:ext cx="9157063" cy="3984171"/>
          </a:xfrm>
          <a:prstGeom prst="rect">
            <a:avLst/>
          </a:prstGeom>
          <a:noFill/>
        </p:spPr>
      </p:pic>
    </p:spTree>
  </p:cSld>
  <p:clrMapOvr>
    <a:masterClrMapping/>
  </p:clrMapOvr>
  <p:transition>
    <p:wedg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i="1" dirty="0" smtClean="0"/>
              <a:t>Ι)ΤΣΙΜΠΗΜΑΤΑ-ΔΑΓΚΩΜΑΤΑ ΕΝΤΟΜΩΝ ΚΑΙ ΖΩΩΝ</a:t>
            </a:r>
            <a:r>
              <a:rPr lang="el-GR" dirty="0" smtClean="0"/>
              <a:t/>
            </a:r>
            <a:br>
              <a:rPr lang="el-GR" dirty="0" smtClean="0"/>
            </a:br>
            <a:r>
              <a:rPr lang="el-GR" b="1" dirty="0" err="1" smtClean="0"/>
              <a:t>πρΩτεΣ</a:t>
            </a:r>
            <a:r>
              <a:rPr lang="el-GR" b="1" dirty="0" smtClean="0"/>
              <a:t> </a:t>
            </a:r>
            <a:r>
              <a:rPr lang="el-GR" b="1" dirty="0" err="1" smtClean="0"/>
              <a:t>βοΗθειεΣ</a:t>
            </a:r>
            <a:endParaRPr lang="el-GR" dirty="0"/>
          </a:p>
        </p:txBody>
      </p:sp>
      <p:sp>
        <p:nvSpPr>
          <p:cNvPr id="3" name="2 - Θέση περιεχομένου"/>
          <p:cNvSpPr>
            <a:spLocks noGrp="1"/>
          </p:cNvSpPr>
          <p:nvPr>
            <p:ph idx="1"/>
          </p:nvPr>
        </p:nvSpPr>
        <p:spPr>
          <a:xfrm>
            <a:off x="685801" y="2142067"/>
            <a:ext cx="6381205" cy="4715933"/>
          </a:xfrm>
        </p:spPr>
        <p:txBody>
          <a:bodyPr>
            <a:normAutofit lnSpcReduction="10000"/>
          </a:bodyPr>
          <a:lstStyle/>
          <a:p>
            <a:pPr>
              <a:buNone/>
            </a:pPr>
            <a:r>
              <a:rPr lang="el-GR" dirty="0" smtClean="0"/>
              <a:t/>
            </a:r>
            <a:br>
              <a:rPr lang="el-GR" dirty="0" smtClean="0"/>
            </a:br>
            <a:r>
              <a:rPr lang="el-GR" sz="2400" dirty="0" smtClean="0"/>
              <a:t> Ο αριθμός των εντόμων που τσιμπούν το θύμα και η περιοχή του σώματος στην οποία γίνεται η επίθεση έχουν σημασία</a:t>
            </a:r>
          </a:p>
          <a:p>
            <a:r>
              <a:rPr lang="el-GR" sz="2400" dirty="0" smtClean="0"/>
              <a:t>Εάν ο ασθενής φαίνεται, ότι παρουσιάζει σοβαρές αλλεργικές αντιδράσεις, όπως αναφυλαξία με δύσπνοια, σφύριγμα αναπνοής, κυάνωση, πρήξιμο προσώπου ή χειλών και ταχυκαρδία, τότε ρωτήστε τον και ψάξτε, εάν έχει μαζί του αδρεναλίνη </a:t>
            </a:r>
          </a:p>
          <a:p>
            <a:pPr lvl="0"/>
            <a:r>
              <a:rPr lang="el-GR" sz="2400" dirty="0" smtClean="0"/>
              <a:t>Αφαιρέστε γρήγορα οποιοδήποτε μέρος του κεντριού του εντόμου φαίνεται, ότι έχει παραμείνει στο δέρμα του ασθενούς. </a:t>
            </a:r>
          </a:p>
          <a:p>
            <a:endParaRPr lang="el-GR" sz="2400" dirty="0"/>
          </a:p>
        </p:txBody>
      </p:sp>
      <p:pic>
        <p:nvPicPr>
          <p:cNvPr id="156674" name="Picture 2" descr="Αποτέλεσμα εικόνας για ΤΣΙΜΠΗΜΑΤΑ"/>
          <p:cNvPicPr>
            <a:picLocks noChangeAspect="1" noChangeArrowheads="1"/>
          </p:cNvPicPr>
          <p:nvPr/>
        </p:nvPicPr>
        <p:blipFill>
          <a:blip r:embed="rId2"/>
          <a:srcRect/>
          <a:stretch>
            <a:fillRect/>
          </a:stretch>
        </p:blipFill>
        <p:spPr bwMode="auto">
          <a:xfrm>
            <a:off x="7811589" y="2671990"/>
            <a:ext cx="3304902" cy="3454490"/>
          </a:xfrm>
          <a:prstGeom prst="rect">
            <a:avLst/>
          </a:prstGeom>
          <a:noFill/>
        </p:spPr>
      </p:pic>
    </p:spTree>
  </p:cSld>
  <p:clrMapOvr>
    <a:masterClrMapping/>
  </p:clrMapOvr>
  <p:transition>
    <p:wedg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85802" y="914401"/>
            <a:ext cx="6825342" cy="5943600"/>
          </a:xfrm>
        </p:spPr>
        <p:txBody>
          <a:bodyPr>
            <a:normAutofit lnSpcReduction="10000"/>
          </a:bodyPr>
          <a:lstStyle/>
          <a:p>
            <a:r>
              <a:rPr lang="el-GR" sz="2400" dirty="0" smtClean="0"/>
              <a:t>Προσέχετε όταν αφαιρείται τσιμπούρια από κάτω από το δέρμα του ασθενούς, για να μην παραμένει οποιοδήποτε μέρος του εντόμου εκεί. </a:t>
            </a:r>
            <a:br>
              <a:rPr lang="el-GR" sz="2400" dirty="0" smtClean="0"/>
            </a:br>
            <a:r>
              <a:rPr lang="el-GR" sz="2400" dirty="0" smtClean="0"/>
              <a:t> </a:t>
            </a:r>
          </a:p>
          <a:p>
            <a:pPr lvl="0"/>
            <a:endParaRPr lang="el-GR" sz="2400" dirty="0" smtClean="0"/>
          </a:p>
          <a:p>
            <a:pPr lvl="0"/>
            <a:r>
              <a:rPr lang="el-GR" sz="2400" dirty="0" smtClean="0"/>
              <a:t>Καθαρίστε καλά την περιοχή με νερό και σαπούνι</a:t>
            </a:r>
            <a:br>
              <a:rPr lang="el-GR" sz="2400" dirty="0" smtClean="0"/>
            </a:br>
            <a:r>
              <a:rPr lang="el-GR" sz="2400" dirty="0" smtClean="0"/>
              <a:t> </a:t>
            </a:r>
          </a:p>
          <a:p>
            <a:pPr lvl="0"/>
            <a:r>
              <a:rPr lang="el-GR" sz="2400" dirty="0" smtClean="0"/>
              <a:t>Τοποθετήστε πάγο στην περιοχή για ανακούφιση από το πόνο. Μπορείτε επίσης να βάλετε κάποια κρέμα με </a:t>
            </a:r>
            <a:r>
              <a:rPr lang="el-GR" sz="2400" dirty="0" err="1" smtClean="0"/>
              <a:t>αντιισταμινική</a:t>
            </a:r>
            <a:r>
              <a:rPr lang="el-GR" sz="2400" dirty="0" smtClean="0"/>
              <a:t> ουσία ή που περιέχει κορτιζόνη. </a:t>
            </a:r>
            <a:br>
              <a:rPr lang="el-GR" sz="2400" dirty="0" smtClean="0"/>
            </a:br>
            <a:r>
              <a:rPr lang="el-GR" sz="2400" dirty="0" smtClean="0"/>
              <a:t> </a:t>
            </a:r>
          </a:p>
          <a:p>
            <a:pPr lvl="0"/>
            <a:r>
              <a:rPr lang="el-GR" sz="2400" dirty="0" smtClean="0"/>
              <a:t>Στον ασθενή μπορούν να δοθούν αναλγητικά, όπως η </a:t>
            </a:r>
            <a:r>
              <a:rPr lang="el-GR" sz="2400" dirty="0" err="1" smtClean="0"/>
              <a:t>παρακεταμόλη</a:t>
            </a:r>
            <a:r>
              <a:rPr lang="el-GR" sz="2400" dirty="0" smtClean="0"/>
              <a:t>  για ανακούφιση από τον πόνο.</a:t>
            </a:r>
          </a:p>
          <a:p>
            <a:endParaRPr lang="el-GR" sz="2400" dirty="0"/>
          </a:p>
        </p:txBody>
      </p:sp>
      <p:pic>
        <p:nvPicPr>
          <p:cNvPr id="155650" name="Picture 2" descr="Αποτέλεσμα εικόνας για ΤΣΙΜΠΗΜΑΤΑ"/>
          <p:cNvPicPr>
            <a:picLocks noChangeAspect="1" noChangeArrowheads="1"/>
          </p:cNvPicPr>
          <p:nvPr/>
        </p:nvPicPr>
        <p:blipFill>
          <a:blip r:embed="rId2"/>
          <a:srcRect/>
          <a:stretch>
            <a:fillRect/>
          </a:stretch>
        </p:blipFill>
        <p:spPr bwMode="auto">
          <a:xfrm>
            <a:off x="7772400" y="1724297"/>
            <a:ext cx="3631473" cy="4271554"/>
          </a:xfrm>
          <a:prstGeom prst="rect">
            <a:avLst/>
          </a:prstGeom>
          <a:noFill/>
        </p:spPr>
      </p:pic>
    </p:spTree>
  </p:cSld>
  <p:clrMapOvr>
    <a:masterClrMapping/>
  </p:clrMapOvr>
  <p:transition>
    <p:wedg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38053" y="609600"/>
            <a:ext cx="10131425" cy="1456267"/>
          </a:xfrm>
        </p:spPr>
        <p:txBody>
          <a:bodyPr/>
          <a:lstStyle/>
          <a:p>
            <a:pPr algn="ctr"/>
            <a:r>
              <a:rPr lang="el-GR" b="1" i="1" dirty="0" err="1" smtClean="0"/>
              <a:t>ΔΑγκωμα</a:t>
            </a:r>
            <a:r>
              <a:rPr lang="el-GR" b="1" i="1" dirty="0" smtClean="0"/>
              <a:t> </a:t>
            </a:r>
            <a:r>
              <a:rPr lang="el-GR" b="1" i="1" dirty="0" err="1" smtClean="0"/>
              <a:t>φιδιοΥ</a:t>
            </a:r>
            <a:r>
              <a:rPr lang="el-GR" dirty="0" smtClean="0"/>
              <a:t/>
            </a:r>
            <a:br>
              <a:rPr lang="el-GR" dirty="0" smtClean="0"/>
            </a:br>
            <a:endParaRPr lang="el-GR" dirty="0"/>
          </a:p>
        </p:txBody>
      </p:sp>
      <p:sp>
        <p:nvSpPr>
          <p:cNvPr id="3" name="2 - Θέση περιεχομένου"/>
          <p:cNvSpPr>
            <a:spLocks noGrp="1"/>
          </p:cNvSpPr>
          <p:nvPr>
            <p:ph idx="1"/>
          </p:nvPr>
        </p:nvSpPr>
        <p:spPr>
          <a:xfrm>
            <a:off x="685802" y="2142067"/>
            <a:ext cx="6825342" cy="4441613"/>
          </a:xfrm>
        </p:spPr>
        <p:txBody>
          <a:bodyPr>
            <a:normAutofit/>
          </a:bodyPr>
          <a:lstStyle/>
          <a:p>
            <a:r>
              <a:rPr lang="el-GR" sz="2400" dirty="0" smtClean="0"/>
              <a:t>1. Το θύμα να παραμένει ήρεμο</a:t>
            </a:r>
          </a:p>
          <a:p>
            <a:r>
              <a:rPr lang="el-GR" sz="2400" dirty="0" smtClean="0"/>
              <a:t>2. Να περιορίζονται όσο το δυνατό περισσότερο οι κινήσεις του θύματος. Η μείωση των κινήσεων περιορίζει τις δυνατότητες διάχυσης του δηλητηρίου. Εάν είναι δυνατόν, να τοποθετείται χαλαρά νάρθηκας για καλύτερο περιορισμό των κινήσεων και για διατήρηση του σημείου του δαγκώματος σε χαμηλότερο επίπεδο από εκείνο της καρδίας, με στόχο τη μείωση ροής του δηλητηρίου.</a:t>
            </a:r>
          </a:p>
          <a:p>
            <a:r>
              <a:rPr lang="el-GR" sz="2400" dirty="0" smtClean="0"/>
              <a:t>3. Να αναζητηθεί αμέσως ιατρική βοήθεια</a:t>
            </a:r>
            <a:endParaRPr lang="el-GR" sz="2400" dirty="0"/>
          </a:p>
        </p:txBody>
      </p:sp>
      <p:pic>
        <p:nvPicPr>
          <p:cNvPr id="157698" name="Picture 2" descr="http://proionta-tis-fisis.com/wp-content/uploads/2015/08/ta-basikotera-eidi-fidion-stin-ellada-epikindinotita-antimetopisi-tsimpimatos-krotalias.jpg">
            <a:hlinkClick r:id="rId2"/>
          </p:cNvPr>
          <p:cNvPicPr>
            <a:picLocks noChangeAspect="1" noChangeArrowheads="1"/>
          </p:cNvPicPr>
          <p:nvPr/>
        </p:nvPicPr>
        <p:blipFill>
          <a:blip r:embed="rId3"/>
          <a:srcRect/>
          <a:stretch>
            <a:fillRect/>
          </a:stretch>
        </p:blipFill>
        <p:spPr bwMode="auto">
          <a:xfrm>
            <a:off x="7511142" y="1789158"/>
            <a:ext cx="4680857" cy="4219756"/>
          </a:xfrm>
          <a:prstGeom prst="rect">
            <a:avLst/>
          </a:prstGeom>
          <a:noFill/>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785</TotalTime>
  <Words>4620</Words>
  <Application>Microsoft Office PowerPoint</Application>
  <PresentationFormat>Προσαρμογή</PresentationFormat>
  <Paragraphs>412</Paragraphs>
  <Slides>116</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116</vt:i4>
      </vt:variant>
    </vt:vector>
  </HeadingPairs>
  <TitlesOfParts>
    <vt:vector size="118" baseType="lpstr">
      <vt:lpstr>Celestial</vt:lpstr>
      <vt:lpstr>Εικόνα</vt:lpstr>
      <vt:lpstr>Πρωτεσ βοηθειεσ – ειμαι κοντα σου</vt:lpstr>
      <vt:lpstr>Ομαδεσ εργασιασ</vt:lpstr>
      <vt:lpstr>Η ερευνα μαΣ</vt:lpstr>
      <vt:lpstr> Τα ατυχΗματα μποΡΕΙ να αφοροΥν </vt:lpstr>
      <vt:lpstr>ΑλλΑ τι εΙναι οι ΠρΩτεΣ ΒοΗθειεΣ ΠρΩτεΣ ΒοΗθειεΣ εΙναι οι πρΩτεΣ ενΕργειεΣ που κΑνουμε στον τΟπο του ατυχΗματοΣ, με Οτι πρΟχειρα μΕσα  διαθΕτουμε, Ωστε να σΩσουμε τη Ζωη του θΥματοσ, να ανακουφΙσουμε τον πΟνο του και να προλΑβουμε  περαιτΕρω  επιδεΙνωση  τησ  κατΑστασΗσ του. </vt:lpstr>
      <vt:lpstr>Ο σκοπΟΣ τηΣ παροΧΗΣ των ΠρΩτων ΒοηθεΙών εΙναι</vt:lpstr>
      <vt:lpstr>ΥγεΙα  </vt:lpstr>
      <vt:lpstr>Διαφάνεια 8</vt:lpstr>
      <vt:lpstr>ΦΑΡΜΑΚΕΙΟ ΠΡΩΤΩΝ ΒΟΗΘΕΙΩΝ   </vt:lpstr>
      <vt:lpstr>Η ΑΝΑΓΚΑΙΟΤΗΤΑ ΤΩΝ ΠΡΩΤΩΝ ΒΟΗΘΕΙΩΝ  </vt:lpstr>
      <vt:lpstr>ΑξΙα του εθελοντισμού   </vt:lpstr>
      <vt:lpstr>Διαφάνεια 12</vt:lpstr>
      <vt:lpstr>Διαφάνεια 13</vt:lpstr>
      <vt:lpstr>ΑναγνΩριση – ΕκτΙμηση και Εγκαιρη αντιμετΩπιση των  περιστατιΚΩν </vt:lpstr>
      <vt:lpstr>ΕΙΔΗ ΤΡΑΥΜΑΤΩΝ</vt:lpstr>
      <vt:lpstr>ΣΕ ΠΕΡΙΠΤΩΣΗ ΤΡΑΥΜΑΤΙΣΜΟΥ ΤΟΥ ΔΕΡΜΑΤΟΣ (ΣυνηθισμΕνα κοψΙματα, σχΙσΙματα, γδαρσΙματα) </vt:lpstr>
      <vt:lpstr>Διαφάνεια 17</vt:lpstr>
      <vt:lpstr>ΣΥΜΠΤΩΜΑΤΑ ΑΙΜΟΡΡΑΓΙΑΣ ΣΕ ΑΝΘΡΩΠΙΝΟ ΟΡΓΑΝΙΣΜΟ </vt:lpstr>
      <vt:lpstr>ΕΣΩΤΕΡΙΚΕΣ ΑΙΜΟΡΡΑΓΙΕΣ </vt:lpstr>
      <vt:lpstr>ΑντιμετΩπιση</vt:lpstr>
      <vt:lpstr>ΟδοντορραγΙα</vt:lpstr>
      <vt:lpstr>ΠρΩτεΣ βοΗθειεΣ </vt:lpstr>
      <vt:lpstr>ΑντιμετΩπιση τραυμΑτων στην περιοχΗ τηΣ κοιλιΑΣ:   </vt:lpstr>
      <vt:lpstr>Διαφάνεια 24</vt:lpstr>
      <vt:lpstr>ΘλΑση </vt:lpstr>
      <vt:lpstr>ΑιτΙεΣ </vt:lpstr>
      <vt:lpstr>Στην περΙπτωση των μυϊκΩν κακΩσεων εΙναι εξαιρετικΑ σημαντικΟ να προβεΙ κανεΙΣ Αμεσα σε μια σειρΑ ενεργειΩν που συνοψΙζονται στο ακρωνΥμιο Κ.Α.Π.Α.Ι.</vt:lpstr>
      <vt:lpstr> ΔιαστρΕμματα</vt:lpstr>
      <vt:lpstr>Διαφάνεια 29</vt:lpstr>
      <vt:lpstr>ΑντιμετΩπιση </vt:lpstr>
      <vt:lpstr>Στο διΑστρεμμα 1 ου βαθμοΥ</vt:lpstr>
      <vt:lpstr>Στο διΑστρεμμα 2 ου βαθμού</vt:lpstr>
      <vt:lpstr>Στο διΑστρεμμα 3 ου βαθμοΥ</vt:lpstr>
      <vt:lpstr>Καταγματα </vt:lpstr>
      <vt:lpstr>Γενικα συμπτωματα και σημεια των καταγματων </vt:lpstr>
      <vt:lpstr>Γενικη Αντιμετωπιση</vt:lpstr>
      <vt:lpstr>Γενικη Αντιμετωπιση</vt:lpstr>
      <vt:lpstr>Εξαρθρωση</vt:lpstr>
      <vt:lpstr>ΓΕΝΙΚΕΣ ΠΡΩΤΕΣ ΒΟΗΘΕΙΕΣ</vt:lpstr>
      <vt:lpstr>Διαφάνεια 40</vt:lpstr>
      <vt:lpstr>Τι να ΜΗΝ κΑνετε </vt:lpstr>
      <vt:lpstr>ΕπιληψΙα</vt:lpstr>
      <vt:lpstr>ΠρΩτεΣ βοΗθειεΣ </vt:lpstr>
      <vt:lpstr>ΔιΑσειση</vt:lpstr>
      <vt:lpstr>ΣυμπτΩματα</vt:lpstr>
      <vt:lpstr>Mε αυτΗ τη σειρΑ κΑνουμε τα εξΗΣ:</vt:lpstr>
      <vt:lpstr>ΥστερΙα</vt:lpstr>
      <vt:lpstr>ΣυμπτΩματα τηΣ υστερΙαΣ </vt:lpstr>
      <vt:lpstr>ΛιποθυμΙα</vt:lpstr>
      <vt:lpstr>ΠρΕπει να αποφεΥγονται τα εξΗΣ: </vt:lpstr>
      <vt:lpstr>ΠρΕπει να γΙνουν τα εξΗΣ: </vt:lpstr>
      <vt:lpstr>Διαφάνεια 52</vt:lpstr>
      <vt:lpstr>ΗΛΙΑΣΗ</vt:lpstr>
      <vt:lpstr>συμπτΩματα τηΣ ηλΙασηΣ</vt:lpstr>
      <vt:lpstr>ΠΩΣ αντιμετωπΙζεται η ηλΙαση</vt:lpstr>
      <vt:lpstr>ΘΕΡΜΟΠΛΗΞΙΑ </vt:lpstr>
      <vt:lpstr>ΣυμπτΩματα   </vt:lpstr>
      <vt:lpstr>Αν ο ασθενΗΣ δεν αντιμετωπιστεΙ Εγκαιρα παρατηροΥνται </vt:lpstr>
      <vt:lpstr>ΠρΩτεΣ βοΗθειεΣ ατΟμου με θερμοπληξΙα   </vt:lpstr>
      <vt:lpstr>ΠρΩτεΣ βοΗθειεΣ ατΟμου με θερμοπληξΙα   </vt:lpstr>
      <vt:lpstr>ΕΓΚΑΥΜΑΤΑ</vt:lpstr>
      <vt:lpstr>Η υψηλη θερμοκρασια μπορει να δρασει με δυο μορφεσ</vt:lpstr>
      <vt:lpstr>Εγκαυματα προκυπτουν ακομη και απο </vt:lpstr>
      <vt:lpstr>Πρωτοσ βαθμοσ (επιφανειακου) εγκαυματοσ</vt:lpstr>
      <vt:lpstr>Εγκαυμα δευτΕρου βαθμοΥ</vt:lpstr>
      <vt:lpstr>Εγκαυμα τρΙτου βαθμοΥ</vt:lpstr>
      <vt:lpstr>Διαφάνεια 67</vt:lpstr>
      <vt:lpstr>ΘΕΡΑΠΕΙΑ </vt:lpstr>
      <vt:lpstr>Διαφάνεια 69</vt:lpstr>
      <vt:lpstr>Διαφάνεια 70</vt:lpstr>
      <vt:lpstr>ΔΗΛΗΤΗΡΙΑΣΕΙΣ </vt:lpstr>
      <vt:lpstr>Διαφάνεια 72</vt:lpstr>
      <vt:lpstr>Τα δηλητΗρια εΙναι δυνατΟ να εισΕλθουν στον οργανισμΟ</vt:lpstr>
      <vt:lpstr>ΒλΑβεΣ που προκαλοΥνται απΟ τα δηλητΗρια </vt:lpstr>
      <vt:lpstr>ΑπορροφΩμενα ΔηλητΗρια ΠρΩτεΣ ΒοΗθειεΣ</vt:lpstr>
      <vt:lpstr>ΔΗΛΗΤΗΡΙΑΣΗ ΑΠΟ ΤΟ ΑΝΑΠΝΕΥΣΤΙΚΟ </vt:lpstr>
      <vt:lpstr>ΔΗΛΗΤΗΡΙΑ ΕΙΣΕΡΧΟΜΕΝΑ ΑΠΟ ΤΟ ΔΕΡΜΑ     (εντομοκτΟνα, ζιζανιοκτΟνα, τρωκτικοκτΟνα  )</vt:lpstr>
      <vt:lpstr>ΔΗΛΗΤΗΡΙΑΣΗ ΑΠΟ ΟΙΝΟΠΝΕΥΜΑ  </vt:lpstr>
      <vt:lpstr>ΞΕΝΑ ΣΩΜΑΤΑ  α. ΞΕνα σΩματα στουΣ ιστοΥΣ (κΟκκοι Αμμου, καρφΙ , γυαλΙ , μΕταλλο, ξΥλο) </vt:lpstr>
      <vt:lpstr>β. ΞΕνα σΩματα στο μΑτι </vt:lpstr>
      <vt:lpstr>ΕΑν πρΟκειται για καυστικΗ ουσΙα η πρΩτη βοΗθεια εΙναι</vt:lpstr>
      <vt:lpstr> ΕΑν πρΟκειται για ξΕνο σΩμα που δεν εΙναι κολλημΕνο </vt:lpstr>
      <vt:lpstr>γ. ΞΕνα σΩματα στη μΥτη </vt:lpstr>
      <vt:lpstr>Διαφάνεια 84</vt:lpstr>
      <vt:lpstr>δ. ΞΕνα σΩματα στο αυτΙ </vt:lpstr>
      <vt:lpstr>ΠρΑγματα που δεν πρΕπει να ξεχΑσουμε : </vt:lpstr>
      <vt:lpstr>ε. ΚατΑποση ξΕνων σωμΑτων </vt:lpstr>
      <vt:lpstr>ΕπιπλοκΕΣ </vt:lpstr>
      <vt:lpstr> στ. ΞΕνο σΩμα στο λΑρυγγα- πνιγμονΗ</vt:lpstr>
      <vt:lpstr>ΑπΟφραξη αεραγωγοΥ στουΣ ενΗλικεΣ (πνιγμονΗ)   </vt:lpstr>
      <vt:lpstr>Διαφάνεια 91</vt:lpstr>
      <vt:lpstr>Διαφάνεια 92</vt:lpstr>
      <vt:lpstr>Διαφάνεια 93</vt:lpstr>
      <vt:lpstr>Διαφάνεια 94</vt:lpstr>
      <vt:lpstr>ΧειρισμΟΣ σε παιδιΑ </vt:lpstr>
      <vt:lpstr>ΧειρισμΟΣ σε ΒΡΕΦΗ </vt:lpstr>
      <vt:lpstr>Ι)ΤΣΙΜΠΗΜΑΤΑ-ΔΑΓΚΩΜΑΤΑ ΕΝΤΟΜΩΝ ΚΑΙ ΖΩΩΝ πρΩτεΣ βοΗθειεΣ</vt:lpstr>
      <vt:lpstr>Διαφάνεια 98</vt:lpstr>
      <vt:lpstr>ΔΑγκωμα φιδιοΥ </vt:lpstr>
      <vt:lpstr>Διαφάνεια 100</vt:lpstr>
      <vt:lpstr>ΔΑγκωμα σκΥλου  Η  γΑταΣ </vt:lpstr>
      <vt:lpstr>Διαφάνεια 102</vt:lpstr>
      <vt:lpstr>ΠΡΩΤΕΣ ΒΟΗΘΕΙΕΣ</vt:lpstr>
      <vt:lpstr>ΒΑΣΙΚΗ ΑΝΑΝΗΨΗ (ΚΑΡ.Π.Α.) ΒΗματα «ΚαρδιοπνευμονικΗΣ ΑνΑνηψηΣ» </vt:lpstr>
      <vt:lpstr>Διαφάνεια 105</vt:lpstr>
      <vt:lpstr>Διαφάνεια 106</vt:lpstr>
      <vt:lpstr>ΠΡΟΣΕΓΓΙΣΗ ΚΑΙ ΕΚΤΙΜΗΣΗ ΤΟΥ ΘΥΜΑΤΟΣ  </vt:lpstr>
      <vt:lpstr>1. ΕΚΤΙΜΗΣΗ ΤΗΣ ΑΝΤΙΔΡΑΣΗΣ ΤΟΥ ΑΡΡΩΣΤΟΥ   ΕκτιμΗστε αν το θΥμα εΙναι ή Οχι αναΙσθητο.  Με προσοχΗ κουνΗστε τουΣ ΩμουΣ και ρωτΗστε δυνατΑ: "ΕΙστε καλΑ;" ή "Τι συμβαΙνει;" ή δΩστε μια εντολΗ ΟπωΣ "άνοιξε τα μΑτια σου". ΕΑν το θΥμα δεν Εχει τιΣ αισθΗσειΣ του δεν θα ανταποκριθεΙ.  </vt:lpstr>
      <vt:lpstr>2. ΚΑΛΕΣΤΕ ΒΟΗΘΕΙΑ</vt:lpstr>
      <vt:lpstr>3. ΑΕΡΑΓΩΓΟΣ</vt:lpstr>
      <vt:lpstr>4. ΑΝΑΠΝΟΗ  </vt:lpstr>
      <vt:lpstr>5. ΚΥΚΛΟΦΟΡΙΑ </vt:lpstr>
      <vt:lpstr>Διαφάνεια 113</vt:lpstr>
      <vt:lpstr>ΘΩΡΑΚΙΚΕΣ ΣΥΜΠΙΕΣΕΙΣ   </vt:lpstr>
      <vt:lpstr>Διαφάνεια 115</vt:lpstr>
      <vt:lpstr>Διαφάνεια 116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Πρωτεσ βοηθειεσ – ειμαι κοντα σου</dc:title>
  <dc:creator>vaggelis tsamouris</dc:creator>
  <cp:lastModifiedBy>ΑΛΚΜΗΝΗ</cp:lastModifiedBy>
  <cp:revision>77</cp:revision>
  <dcterms:created xsi:type="dcterms:W3CDTF">2016-02-29T08:13:43Z</dcterms:created>
  <dcterms:modified xsi:type="dcterms:W3CDTF">2016-04-14T16:49:40Z</dcterms:modified>
</cp:coreProperties>
</file>