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7" r:id="rId1"/>
  </p:sldMasterIdLst>
  <p:notesMasterIdLst>
    <p:notesMasterId r:id="rId20"/>
  </p:notesMasterIdLst>
  <p:sldIdLst>
    <p:sldId id="256" r:id="rId2"/>
    <p:sldId id="274" r:id="rId3"/>
    <p:sldId id="273" r:id="rId4"/>
    <p:sldId id="258" r:id="rId5"/>
    <p:sldId id="259" r:id="rId6"/>
    <p:sldId id="260" r:id="rId7"/>
    <p:sldId id="261" r:id="rId8"/>
    <p:sldId id="275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ko-KR"/>
    </a:defPPr>
    <a:lvl1pPr marL="0" indent="0" algn="l" defTabSz="914400">
      <a:buNone/>
      <a:defRPr lang="ko-KR" sz="1800" baseline="0" smtClean="0">
        <a:solidFill>
          <a:srgbClr val="000000"/>
        </a:solidFill>
        <a:latin typeface="±¼¸²"/>
        <a:ea typeface="±¼¸²"/>
      </a:defRPr>
    </a:lvl1pPr>
    <a:lvl2pPr marL="457200" lvl="1" indent="0" defTabSz="914400">
      <a:defRPr lang="ko-KR" smtClean="0"/>
    </a:lvl2pPr>
    <a:lvl3pPr marL="914400" lvl="2" indent="0" defTabSz="914400">
      <a:defRPr lang="ko-KR" smtClean="0"/>
    </a:lvl3pPr>
    <a:lvl4pPr marL="1371600" lvl="3" indent="0" defTabSz="914400">
      <a:defRPr lang="ko-KR" smtClean="0"/>
    </a:lvl4pPr>
    <a:lvl5pPr marL="1828800" lvl="4" indent="0" defTabSz="914400">
      <a:defRPr lang="ko-KR" smtClean="0"/>
    </a:lvl5pPr>
  </p:defaultTextStyle>
  <p:extLst>
    <p:ext uri="{EFAFB233-063F-42B5-8137-9DF3F51BA10A}">
      <p15:sldGuideLst xmlns="" xmlns:p15="http://schemas.microsoft.com/office/powerpoint/2012/main">
        <p15:guide id="0" orient="horz" pos="2156" userDrawn="1">
          <p15:clr>
            <a:srgbClr val="A4A3A4"/>
          </p15:clr>
        </p15:guide>
        <p15:guide id="1" pos="2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47887" autoAdjust="0"/>
  </p:normalViewPr>
  <p:slideViewPr>
    <p:cSldViewPr snapToGrid="0">
      <p:cViewPr varScale="1">
        <p:scale>
          <a:sx n="75" d="100"/>
          <a:sy n="75" d="100"/>
        </p:scale>
        <p:origin x="-1872" y="-84"/>
      </p:cViewPr>
      <p:guideLst>
        <p:guide orient="horz" pos="2156"/>
        <p:guide pos="28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CBB53-3DDF-4821-B390-A2447E2F8753}" type="datetimeFigureOut">
              <a:rPr lang="el-GR" smtClean="0"/>
              <a:pPr/>
              <a:t>22/1/2016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22C21-632E-45D5-8133-4A99FF8BC12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22C21-632E-45D5-8133-4A99FF8BC12A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22C21-632E-45D5-8133-4A99FF8BC12A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ctrTitle"/>
          </p:nvPr>
        </p:nvSpPr>
        <p:spPr>
          <a:xfrm>
            <a:off x="685800" y="2131060"/>
            <a:ext cx="7773035" cy="1471930"/>
          </a:xfrm>
          <a:prstGeom prst="rect">
            <a:avLst/>
          </a:prstGeom>
        </p:spPr>
        <p:txBody>
          <a:bodyPr wrap="square" lIns="91440" tIns="45720" rIns="91440" bIns="45720" anchor="b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Title</a:t>
            </a: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1435" cy="175577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6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Title</a:t>
            </a: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type="body" orient="vert" idx="1"/>
          </p:nvPr>
        </p:nvSpPr>
        <p:spPr>
          <a:xfrm>
            <a:off x="457200" y="1600200"/>
            <a:ext cx="8230235" cy="4526915"/>
          </a:xfrm>
          <a:prstGeom prst="rect">
            <a:avLst/>
          </a:prstGeom>
        </p:spPr>
        <p:txBody>
          <a:bodyPr vert="eaVert" wrap="square" lIns="91440" tIns="45720" rIns="91440" bIns="45720" anchor="t"/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Click to edit Master text styles.</a:t>
            </a:r>
            <a:endParaRPr lang="ko-KR" altLang="en-US" sz="2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Second level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Third level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Fourth level</a:t>
            </a:r>
            <a:endParaRPr lang="ko-KR" altLang="en-US" sz="1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Fifth level</a:t>
            </a:r>
            <a:endParaRPr lang="ko-KR" altLang="en-US" sz="16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6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 orient="vert"/>
          </p:nvPr>
        </p:nvSpPr>
        <p:spPr>
          <a:xfrm>
            <a:off x="6629400" y="274320"/>
            <a:ext cx="2058035" cy="5852795"/>
          </a:xfrm>
          <a:prstGeom prst="rect">
            <a:avLst/>
          </a:prstGeom>
        </p:spPr>
        <p:txBody>
          <a:bodyPr vert="eaVert"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type="body" orient="vert" idx="1"/>
          </p:nvPr>
        </p:nvSpPr>
        <p:spPr>
          <a:xfrm>
            <a:off x="457200" y="274320"/>
            <a:ext cx="6026150" cy="5852795"/>
          </a:xfrm>
          <a:prstGeom prst="rect">
            <a:avLst/>
          </a:prstGeom>
        </p:spPr>
        <p:txBody>
          <a:bodyPr vert="eaVert" wrap="square" lIns="91440" tIns="45720" rIns="91440" bIns="45720" anchor="t"/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Click to edit Master text styles.</a:t>
            </a:r>
            <a:endParaRPr lang="ko-KR" altLang="en-US" sz="2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Second level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Third level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Fourth level</a:t>
            </a:r>
            <a:endParaRPr lang="ko-KR" altLang="en-US" sz="1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Fifth level</a:t>
            </a:r>
            <a:endParaRPr lang="ko-KR" altLang="en-US" sz="16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6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Title</a:t>
            </a: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30235" cy="452691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Click to edit Master text styles.</a:t>
            </a:r>
            <a:endParaRPr lang="ko-KR" altLang="en-US" sz="2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Second level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Third level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Fourth level</a:t>
            </a:r>
            <a:endParaRPr lang="ko-KR" altLang="en-US" sz="1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Fifth level</a:t>
            </a:r>
            <a:endParaRPr lang="ko-KR" altLang="en-US" sz="16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6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722630" y="2908300"/>
            <a:ext cx="7772400" cy="1499235"/>
          </a:xfrm>
          <a:prstGeom prst="rect">
            <a:avLst/>
          </a:prstGeom>
        </p:spPr>
        <p:txBody>
          <a:bodyPr wrap="square" lIns="91440" tIns="45720" rIns="91440" bIns="45720" anchor="b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4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type="body" idx="1"/>
          </p:nvPr>
        </p:nvSpPr>
        <p:spPr>
          <a:xfrm>
            <a:off x="722630" y="4406900"/>
            <a:ext cx="7772400" cy="136334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6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Title</a:t>
            </a: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042410" cy="452691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9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Click to edit Master text styles.</a:t>
            </a:r>
            <a:endParaRPr lang="ko-KR" altLang="en-US" sz="2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Second level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Third level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Fourth level</a:t>
            </a:r>
            <a:endParaRPr lang="ko-KR" altLang="en-US" sz="1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Fifth level</a:t>
            </a:r>
            <a:endParaRPr lang="ko-KR" altLang="en-US" sz="16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idx="2"/>
          </p:nvPr>
        </p:nvSpPr>
        <p:spPr>
          <a:xfrm>
            <a:off x="4645025" y="1600200"/>
            <a:ext cx="4042410" cy="452691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9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Click to edit Master text styles.</a:t>
            </a:r>
            <a:endParaRPr lang="ko-KR" altLang="en-US" sz="2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Second level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Third level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Fourth level</a:t>
            </a:r>
            <a:endParaRPr lang="ko-KR" altLang="en-US" sz="1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Fifth level</a:t>
            </a:r>
            <a:endParaRPr lang="ko-KR" altLang="en-US" sz="16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6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7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Title</a:t>
            </a: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type="body" idx="1"/>
          </p:nvPr>
        </p:nvSpPr>
        <p:spPr>
          <a:xfrm>
            <a:off x="457200" y="1536700"/>
            <a:ext cx="4042410" cy="640715"/>
          </a:xfrm>
          <a:prstGeom prst="rect">
            <a:avLst/>
          </a:prstGeom>
        </p:spPr>
        <p:txBody>
          <a:bodyPr wrap="square" lIns="91440" tIns="45720" rIns="91440" bIns="45720" anchor="b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body" idx="2"/>
          </p:nvPr>
        </p:nvSpPr>
        <p:spPr>
          <a:xfrm>
            <a:off x="4645025" y="1536700"/>
            <a:ext cx="4042410" cy="640715"/>
          </a:xfrm>
          <a:prstGeom prst="rect">
            <a:avLst/>
          </a:prstGeom>
        </p:spPr>
        <p:txBody>
          <a:bodyPr wrap="square" lIns="91440" tIns="45720" rIns="91440" bIns="45720" anchor="b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idx="3"/>
          </p:nvPr>
        </p:nvSpPr>
        <p:spPr>
          <a:xfrm>
            <a:off x="457200" y="2176780"/>
            <a:ext cx="4042410" cy="39503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9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Click to edit Master text styles.</a:t>
            </a:r>
            <a:endParaRPr lang="ko-KR" altLang="en-US" sz="2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Second level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Third level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Fourth level</a:t>
            </a:r>
            <a:endParaRPr lang="ko-KR" altLang="en-US" sz="1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Fifth level</a:t>
            </a:r>
            <a:endParaRPr lang="ko-KR" altLang="en-US" sz="16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6" name="Text Box 1"/>
          <p:cNvSpPr>
            <a:spLocks noGrp="1" noChangeArrowheads="1"/>
          </p:cNvSpPr>
          <p:nvPr>
            <p:ph idx="4"/>
          </p:nvPr>
        </p:nvSpPr>
        <p:spPr>
          <a:xfrm>
            <a:off x="4645025" y="2176780"/>
            <a:ext cx="4042410" cy="39503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9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Click to edit Master text styles.</a:t>
            </a:r>
            <a:endParaRPr lang="ko-KR" altLang="en-US" sz="2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Second level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Third level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Fourth level</a:t>
            </a:r>
            <a:endParaRPr lang="ko-KR" altLang="en-US" sz="1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Fifth level</a:t>
            </a:r>
            <a:endParaRPr lang="ko-KR" altLang="en-US" sz="16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7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8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9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Title</a:t>
            </a: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3009265" cy="1162050"/>
          </a:xfrm>
          <a:prstGeom prst="rect">
            <a:avLst/>
          </a:prstGeom>
        </p:spPr>
        <p:txBody>
          <a:bodyPr wrap="square" lIns="91440" tIns="45720" rIns="91440" bIns="45720" anchor="b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3575685" y="457200"/>
            <a:ext cx="5111750" cy="54870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Click to edit Master text styles.</a:t>
            </a:r>
            <a:endParaRPr lang="ko-KR" altLang="en-US" sz="2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Second level</a:t>
            </a: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Third level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Fourth level</a:t>
            </a:r>
            <a:endParaRPr lang="ko-KR" altLang="en-US" sz="18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anumGothic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Fifth level</a:t>
            </a:r>
            <a:endParaRPr lang="ko-KR" altLang="en-US" sz="16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body" idx="2"/>
          </p:nvPr>
        </p:nvSpPr>
        <p:spPr>
          <a:xfrm>
            <a:off x="457200" y="1435735"/>
            <a:ext cx="3009265" cy="4691380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1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6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7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3009265" cy="1162050"/>
          </a:xfrm>
          <a:prstGeom prst="rect">
            <a:avLst/>
          </a:prstGeom>
        </p:spPr>
        <p:txBody>
          <a:bodyPr wrap="square" lIns="91440" tIns="45720" rIns="91440" bIns="45720" anchor="b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type="body" idx="1"/>
          </p:nvPr>
        </p:nvSpPr>
        <p:spPr>
          <a:xfrm>
            <a:off x="457200" y="1435735"/>
            <a:ext cx="3009265" cy="4691380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4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Master subTitle</a:t>
            </a:r>
            <a:endParaRPr lang="ko-KR" altLang="en-US" sz="1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4" name="Text Box 1"/>
          <p:cNvSpPr>
            <a:spLocks noGrp="1" noChangeArrowheads="1"/>
          </p:cNvSpPr>
          <p:nvPr>
            <p:ph type="pic" idx="2"/>
          </p:nvPr>
        </p:nvSpPr>
        <p:spPr>
          <a:xfrm>
            <a:off x="3575685" y="457200"/>
            <a:ext cx="5111750" cy="54870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Picture</a:t>
            </a:r>
            <a:endParaRPr lang="ko-KR" altLang="en-US" sz="20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5" name="Text Box 1"/>
          <p:cNvSpPr>
            <a:spLocks noGrp="1" noChangeArrowheads="1"/>
          </p:cNvSpPr>
          <p:nvPr>
            <p:ph type="sldNum" idx="12"/>
          </p:nvPr>
        </p:nvSpPr>
        <p:spPr>
          <a:xfrm>
            <a:off x="68580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r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6" name="Text Box 1"/>
          <p:cNvSpPr>
            <a:spLocks noGrp="1" noChangeArrowheads="1"/>
          </p:cNvSpPr>
          <p:nvPr>
            <p:ph type="dt" idx="10"/>
          </p:nvPr>
        </p:nvSpPr>
        <p:spPr>
          <a:xfrm>
            <a:off x="457200" y="6263640"/>
            <a:ext cx="18294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pPr marL="0" indent="0" algn="l" defTabSz="5080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2016-01-22</a:t>
            </a:fld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7" name="Text Box 1"/>
          <p:cNvSpPr>
            <a:spLocks noGrp="1" noChangeArrowheads="1"/>
          </p:cNvSpPr>
          <p:nvPr>
            <p:ph type="ftr" idx="11"/>
          </p:nvPr>
        </p:nvSpPr>
        <p:spPr>
          <a:xfrm>
            <a:off x="3200400" y="6263640"/>
            <a:ext cx="2743835" cy="45783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Footer</a:t>
            </a:r>
            <a:endParaRPr lang="ko-KR" altLang="en-US" sz="12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mc:AlternateContent xmlns:mc="http://schemas.openxmlformats.org/markup-compatibility/2006">
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Requires="p14">
    <p:transition spd="slow" p14:dur="1000">
      <p14:prism dir="l" isContent="1"/>
    </p:transition>
  </mc:Choice>
  <mc:Fallback>
    <p:sldMaster xmlns:a="http://schemas.openxmlformats.org/drawingml/2006/main" xmlns:r="http://schemas.openxmlformats.org/officeDocument/2006/relationships" xmlns:p="http://schemas.openxmlformats.org/presentationml/2006/main">
      <p:cSld>
        <p:bg>
          <p:bgPr>
            <a:solidFill>
              <a:srgbClr val="FFFFFF"/>
            </a:solidFill>
            <a:effectLst/>
          </p:bgPr>
        </p:bg>
        <p:spTree>
          <p:nvGrpSpPr>
            <p:cNvPr id="1" name=""/>
            <p:cNvGrpSpPr/>
            <p:nvPr/>
          </p:nvGrpSpPr>
          <p:grpSpPr>
            <a:xfrm>
              <a:off x="0" y="0"/>
              <a:ext cx="0" cy="0"/>
              <a:chOff x="0" y="0"/>
              <a:chExt cx="0" cy="0"/>
            </a:xfrm>
          </p:grpSpPr>
          <p:sp>
            <p:nvSpPr>
              <p:cNvPr id="2" name="Text Box 1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457200" y="274320"/>
                <a:ext cx="8230235" cy="1143635"/>
              </a:xfrm>
              <a:prstGeom prst="rect">
                <a:avLst/>
              </a:prstGeom>
            </p:spPr>
            <p:txBody>
              <a:bodyPr wrap="square" lIns="91440" tIns="45720" rIns="91440" bIns="45720" anchor="ctr"/>
              <a:lstStyle/>
              <a:p>
                <a:pPr marL="0" indent="0" algn="ctr" defTabSz="50800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Tx/>
                  <a:buNone/>
                </a:pPr>
                <a:r>
                  <a:rPr lang="en-US" altLang="ko-KR" sz="4400" dirty="0" smtClean="0">
                    <a:solidFill>
                      <a:schemeClr val="tx1"/>
                    </a:solidFill>
                    <a:latin typeface="NanumGothic" charset="0"/>
                    <a:ea typeface="NanumGothic" charset="0"/>
                  </a:rPr>
                  <a:t>Master Title</a:t>
                </a:r>
                <a:endParaRPr lang="ko-KR" altLang="en-US" sz="4400" dirty="0" smtClean="0">
                  <a:solidFill>
                    <a:schemeClr val="tx1"/>
                  </a:solidFill>
                  <a:latin typeface="NanumGothic" charset="0"/>
                  <a:ea typeface="NanumGothic" charset="0"/>
                </a:endParaRPr>
              </a:p>
            </p:txBody>
          </p:sp>
          <p:sp>
            <p:nvSpPr>
              <p:cNvPr id="3" name="Text Box 1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600200"/>
                <a:ext cx="8230235" cy="4526915"/>
              </a:xfrm>
              <a:prstGeom prst="rect">
                <a:avLst/>
              </a:prstGeom>
            </p:spPr>
            <p:txBody>
              <a:bodyPr wrap="square" lIns="91440" tIns="45720" rIns="91440" bIns="45720" anchor="t"/>
              <a:lstStyle/>
              <a:p>
                <a:pPr marL="228600" indent="-228600" algn="l" defTabSz="5080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NanumGothic"/>
                  <a:buChar char="•"/>
                </a:pPr>
                <a:r>
                  <a:rPr lang="en-US" altLang="ko-KR" sz="2800" dirty="0" smtClean="0">
                    <a:solidFill>
                      <a:schemeClr val="tx1"/>
                    </a:solidFill>
                    <a:latin typeface="NanumGothic" charset="0"/>
                    <a:ea typeface="NanumGothic" charset="0"/>
                  </a:rPr>
                  <a:t>Click to edit Master text styles.</a:t>
                </a:r>
                <a:endParaRPr lang="ko-KR" altLang="en-US" sz="2800" dirty="0" smtClean="0">
                  <a:solidFill>
                    <a:schemeClr val="tx1"/>
                  </a:solidFill>
                  <a:latin typeface="NanumGothic" charset="0"/>
                  <a:ea typeface="NanumGothic" charset="0"/>
                </a:endParaRPr>
              </a:p>
              <a:p>
                <a:pPr marL="685800" indent="-228600" algn="l" defTabSz="5080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NanumGothic"/>
                  <a:buChar char="•"/>
                </a:pPr>
                <a:r>
                  <a:rPr lang="en-US" altLang="ko-KR" sz="2400" dirty="0" smtClean="0">
                    <a:solidFill>
                      <a:schemeClr val="tx1"/>
                    </a:solidFill>
                    <a:latin typeface="NanumGothic" charset="0"/>
                    <a:ea typeface="NanumGothic" charset="0"/>
                  </a:rPr>
                  <a:t>Second level</a:t>
                </a:r>
                <a:endParaRPr lang="ko-KR" altLang="en-US" sz="2400" dirty="0" smtClean="0">
                  <a:solidFill>
                    <a:schemeClr val="tx1"/>
                  </a:solidFill>
                  <a:latin typeface="NanumGothic" charset="0"/>
                  <a:ea typeface="NanumGothic" charset="0"/>
                </a:endParaRPr>
              </a:p>
              <a:p>
                <a:pPr marL="1143000" indent="-228600" algn="l" defTabSz="5080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NanumGothic"/>
                  <a:buChar char="•"/>
                </a:pPr>
                <a:r>
                  <a:rPr lang="en-US" altLang="ko-KR" sz="2000" dirty="0" smtClean="0">
                    <a:solidFill>
                      <a:schemeClr val="tx1"/>
                    </a:solidFill>
                    <a:latin typeface="NanumGothic" charset="0"/>
                    <a:ea typeface="NanumGothic" charset="0"/>
                  </a:rPr>
                  <a:t>Third level</a:t>
                </a:r>
                <a:endParaRPr lang="ko-KR" altLang="en-US" sz="2000" dirty="0" smtClean="0">
                  <a:solidFill>
                    <a:schemeClr val="tx1"/>
                  </a:solidFill>
                  <a:latin typeface="NanumGothic" charset="0"/>
                  <a:ea typeface="NanumGothic" charset="0"/>
                </a:endParaRPr>
              </a:p>
              <a:p>
                <a:pPr marL="1600200" indent="-228600" algn="l" defTabSz="5080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NanumGothic"/>
                  <a:buChar char="•"/>
                </a:pPr>
                <a:r>
                  <a:rPr lang="en-US" altLang="ko-KR" sz="1800" dirty="0" smtClean="0">
                    <a:solidFill>
                      <a:schemeClr val="tx1"/>
                    </a:solidFill>
                    <a:latin typeface="NanumGothic" charset="0"/>
                    <a:ea typeface="NanumGothic" charset="0"/>
                  </a:rPr>
                  <a:t>Fourth level</a:t>
                </a:r>
                <a:endParaRPr lang="ko-KR" altLang="en-US" sz="1800" dirty="0" smtClean="0">
                  <a:solidFill>
                    <a:schemeClr val="tx1"/>
                  </a:solidFill>
                  <a:latin typeface="NanumGothic" charset="0"/>
                  <a:ea typeface="NanumGothic" charset="0"/>
                </a:endParaRPr>
              </a:p>
              <a:p>
                <a:pPr marL="2057400" indent="-228600" algn="l" defTabSz="5080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NanumGothic"/>
                  <a:buChar char="•"/>
                </a:pPr>
                <a:r>
                  <a:rPr lang="en-US" altLang="ko-KR" sz="1600" dirty="0" smtClean="0">
                    <a:solidFill>
                      <a:schemeClr val="tx1"/>
                    </a:solidFill>
                    <a:latin typeface="NanumGothic" charset="0"/>
                    <a:ea typeface="NanumGothic" charset="0"/>
                  </a:rPr>
                  <a:t>Fifth level</a:t>
                </a:r>
                <a:endParaRPr lang="ko-KR" altLang="en-US" sz="1600" dirty="0" smtClean="0">
                  <a:solidFill>
                    <a:schemeClr val="tx1"/>
                  </a:solidFill>
                  <a:latin typeface="NanumGothic" charset="0"/>
                  <a:ea typeface="NanumGothic" charset="0"/>
                </a:endParaRPr>
              </a:p>
            </p:txBody>
          </p:sp>
          <p:sp>
            <p:nvSpPr>
              <p:cNvPr id="4" name="Text Box 1"/>
              <p:cNvSpPr>
                <a:spLocks noGrp="1" noChangeArrowheads="1"/>
              </p:cNvSpPr>
              <p:nvPr>
                <p:ph type="sldNum" idx="12"/>
              </p:nvPr>
            </p:nvSpPr>
            <p:spPr>
              <a:xfrm>
                <a:off x="6858000" y="6263640"/>
                <a:ext cx="1829435" cy="457835"/>
              </a:xfrm>
              <a:prstGeom prst="rect">
                <a:avLst/>
              </a:prstGeom>
            </p:spPr>
            <p:txBody>
              <a:bodyPr wrap="square" lIns="91440" tIns="45720" rIns="91440" bIns="45720" anchor="t"/>
              <a:lstStyle/>
              <a:p>
                <a:pPr marL="0" indent="0" algn="r" defTabSz="50800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Tx/>
                  <a:buNone/>
                </a:pPr>
                <a:fld id="{B9320F77-B9A0-41C5-862A-B4B631284C64}" type="slidenum">
                  <a:rPr lang="en-US" altLang="ko-KR" sz="1200" dirty="0" smtClean="0">
                    <a:solidFill>
                      <a:schemeClr val="tx1"/>
                    </a:solidFill>
                    <a:latin typeface="NanumGothic" charset="0"/>
                    <a:ea typeface="NanumGothic" charset="0"/>
                  </a:rPr>
                  <a:pPr marL="0" indent="0" algn="r" defTabSz="508000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FontTx/>
                    <a:buNone/>
                  </a:pPr>
                  <a:t>‹#›</a:t>
                </a:fld>
                <a:endParaRPr lang="ko-KR" altLang="en-US" sz="1800" dirty="0" smtClean="0">
                  <a:solidFill>
                    <a:schemeClr val="tx1"/>
                  </a:solidFill>
                  <a:latin typeface="NanumGothic" charset="0"/>
                  <a:ea typeface="NanumGothic" charset="0"/>
                </a:endParaRPr>
              </a:p>
            </p:txBody>
          </p:sp>
          <p:sp>
            <p:nvSpPr>
              <p:cNvPr id="5" name="Text Box 1"/>
              <p:cNvSpPr>
                <a:spLocks noGrp="1" noChangeArrowheads="1"/>
              </p:cNvSpPr>
              <p:nvPr>
                <p:ph type="dt" idx="2"/>
              </p:nvPr>
            </p:nvSpPr>
            <p:spPr>
              <a:xfrm>
                <a:off x="457200" y="6263640"/>
                <a:ext cx="1829435" cy="457835"/>
              </a:xfrm>
              <a:prstGeom prst="rect">
                <a:avLst/>
              </a:prstGeom>
            </p:spPr>
            <p:txBody>
              <a:bodyPr wrap="square" lIns="91440" tIns="45720" rIns="91440" bIns="45720" anchor="t"/>
              <a:lstStyle/>
              <a:p>
                <a:pPr marL="0" indent="0" algn="l" defTabSz="50800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Tx/>
                  <a:buNone/>
                </a:pPr>
                <a:fld id="{B9320F77-B9A0-41C5-862A-B4B631284C64}" type="datetime1">
                  <a:rPr lang="ko-KR" altLang="en-US" sz="1200" dirty="0" smtClean="0">
                    <a:solidFill>
                      <a:schemeClr val="tx1"/>
                    </a:solidFill>
                    <a:latin typeface="NanumGothic" charset="0"/>
                    <a:ea typeface="NanumGothic" charset="0"/>
                  </a:rPr>
                  <a:pPr marL="0" indent="0" algn="l" defTabSz="508000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FontTx/>
                    <a:buNone/>
                  </a:pPr>
                  <a:t>2016-01-22</a:t>
                </a:fld>
                <a:endParaRPr lang="ko-KR" altLang="en-US" sz="1800" dirty="0" smtClean="0">
                  <a:solidFill>
                    <a:schemeClr val="tx1"/>
                  </a:solidFill>
                  <a:latin typeface="NanumGothic" charset="0"/>
                  <a:ea typeface="NanumGothic" charset="0"/>
                </a:endParaRPr>
              </a:p>
            </p:txBody>
          </p:sp>
          <p:sp>
            <p:nvSpPr>
              <p:cNvPr id="6" name="Text Box 1"/>
              <p:cNvSpPr>
                <a:spLocks noGrp="1" noChangeArrowheads="1"/>
              </p:cNvSpPr>
              <p:nvPr>
                <p:ph type="ftr" idx="3"/>
              </p:nvPr>
            </p:nvSpPr>
            <p:spPr>
              <a:xfrm>
                <a:off x="3200400" y="6263640"/>
                <a:ext cx="2743835" cy="457835"/>
              </a:xfrm>
              <a:prstGeom prst="rect">
                <a:avLst/>
              </a:prstGeom>
            </p:spPr>
            <p:txBody>
              <a:bodyPr wrap="square" lIns="91440" tIns="45720" rIns="91440" bIns="45720" anchor="t"/>
              <a:lstStyle/>
              <a:p>
                <a:pPr marL="0" indent="0" algn="ctr" defTabSz="50800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Tx/>
                  <a:buNone/>
                </a:pPr>
                <a:r>
                  <a:rPr lang="en-US" altLang="ko-KR" sz="1200" dirty="0" smtClean="0">
                    <a:solidFill>
                      <a:schemeClr val="tx1"/>
                    </a:solidFill>
                    <a:latin typeface="NanumGothic" charset="0"/>
                    <a:ea typeface="NanumGothic" charset="0"/>
                  </a:rPr>
                  <a:t>Footer</a:t>
                </a:r>
                <a:endParaRPr lang="ko-KR" altLang="en-US" sz="1200" dirty="0" smtClean="0">
                  <a:solidFill>
                    <a:schemeClr val="tx1"/>
                  </a:solidFill>
                  <a:latin typeface="NanumGothic" charset="0"/>
                  <a:ea typeface="NanumGothic" charset="0"/>
                </a:endParaRPr>
              </a:p>
            </p:txBody>
          </p:sp>
        </p:spTree>
      </p:cSld>
      <p:clrMap bg1="lt1" tx1="dk1" bg2="lt2" tx2="dk2" accent1="accent1" accent2="accent2" accent3="accent3" accent4="accent4" accent5="accent5" accent6="accent6" hlink="hlink" folHlink="folHlink"/>
      <p:sldLayoutIdLst>
        <p:sldLayoutId id="2147484186" r:id="rId1"/>
        <p:sldLayoutId id="2147484187" r:id="rId2"/>
        <p:sldLayoutId id="2147484188" r:id="rId3"/>
        <p:sldLayoutId id="2147484189" r:id="rId4"/>
        <p:sldLayoutId id="2147484190" r:id="rId5"/>
        <p:sldLayoutId id="2147484191" r:id="rId6"/>
        <p:sldLayoutId id="2147484192" r:id="rId7"/>
        <p:sldLayoutId id="2147484193" r:id="rId8"/>
        <p:sldLayoutId id="2147484194" r:id="rId9"/>
        <p:sldLayoutId id="2147484195" r:id="rId10"/>
        <p:sldLayoutId id="2147484196" r:id="rId11"/>
      </p:sldLayoutIdLst>
      <p:txStyles>
        <p:titleStyle>
          <a:lvl1pPr marL="0" indent="0" algn="ctr" defTabSz="914400">
            <a:buNone/>
            <a:defRPr lang="ko-KR" sz="4400" baseline="0" smtClean="0">
              <a:solidFill>
                <a:srgbClr val="000000"/>
              </a:solidFill>
              <a:latin typeface="±¼¸²"/>
              <a:ea typeface="±¼¸²"/>
            </a:defRPr>
          </a:lvl1pPr>
        </p:titleStyle>
        <p:bodyStyle>
          <a:lvl1pPr marL="342900" indent="-342900" algn="l" defTabSz="914400">
            <a:spcBef>
              <a:spcPct val="20000"/>
            </a:spcBef>
            <a:buFont typeface="±¼¸²"/>
            <a:buChar char="•"/>
            <a:defRPr lang="ko-KR" sz="2800" baseline="0" smtClean="0">
              <a:solidFill>
                <a:srgbClr val="000000"/>
              </a:solidFill>
              <a:latin typeface="±¼¸²"/>
              <a:ea typeface="±¼¸²"/>
            </a:defRPr>
          </a:lvl1pPr>
          <a:lvl2pPr marL="742950" lvl="1" indent="-285750" defTabSz="914400">
            <a:buChar char="-"/>
            <a:defRPr lang="ko-KR" sz="2400" smtClean="0"/>
          </a:lvl2pPr>
          <a:lvl3pPr marL="1143000" lvl="2" indent="-228600" defTabSz="914400">
            <a:buChar char="●"/>
            <a:defRPr lang="ko-KR" sz="2000" smtClean="0"/>
          </a:lvl3pPr>
          <a:lvl4pPr marL="1600200" lvl="3" indent="-228600" defTabSz="914400">
            <a:buChar char="-"/>
            <a:defRPr lang="ko-KR" sz="1800" smtClean="0"/>
          </a:lvl4pPr>
          <a:lvl5pPr marL="2057400" lvl="4" indent="-228600" defTabSz="914400">
            <a:buChar char="»"/>
            <a:defRPr lang="ko-KR" sz="1800" smtClean="0"/>
          </a:lvl5pPr>
        </p:bodyStyle>
        <p:otherStyle>
          <a:lvl1pPr marL="0" indent="0" algn="l" defTabSz="914400">
            <a:buNone/>
            <a:defRPr lang="ko-KR" sz="1800" baseline="0" smtClean="0">
              <a:solidFill>
                <a:srgbClr val="000000"/>
              </a:solidFill>
              <a:latin typeface="±¼¸²"/>
              <a:ea typeface="±¼¸²"/>
            </a:defRPr>
          </a:lvl1pPr>
          <a:lvl2pPr marL="457200" lvl="1" indent="0" defTabSz="914400">
            <a:defRPr lang="ko-KR" smtClean="0"/>
          </a:lvl2pPr>
          <a:lvl3pPr marL="914400" lvl="2" indent="0" defTabSz="914400">
            <a:defRPr lang="ko-KR" smtClean="0"/>
          </a:lvl3pPr>
          <a:lvl4pPr marL="1371600" lvl="3" indent="0" defTabSz="914400">
            <a:defRPr lang="ko-KR" smtClean="0"/>
          </a:lvl4pPr>
          <a:lvl5pPr marL="1828800" lvl="4" indent="0" defTabSz="914400">
            <a:defRPr lang="ko-KR" smtClean="0"/>
          </a:lvl5pPr>
        </p:otherStyle>
      </p:txStyles>
    </p:sldMaster>
  </mc:Fallback>
</mc:AlternateContent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/storage/emulated/0/.polaris_temp/fImage495691393620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0155" y="-243840"/>
            <a:ext cx="11624945" cy="7039610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Νόμοι στην αρχαία Αθήνα</a:t>
            </a:r>
            <a:endParaRPr lang="ko-KR" altLang="en-US" sz="4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pic>
        <p:nvPicPr>
          <p:cNvPr id="3" name="Picture 1" descr="/storage/emulated/0/.polaris_temp/fImage98440894392.jpeg"/>
          <p:cNvPicPr>
            <a:picLocks noGrp="1" noChangeAspect="1"/>
          </p:cNvPicPr>
          <p:nvPr>
            <p:ph/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2600" y="1941829"/>
            <a:ext cx="8230869" cy="486156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/storage/emulated/0/.polaris_temp/fImage495691475304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9515"/>
            <a:ext cx="9122410" cy="8057515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562610" y="327025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Η συμβολή της αρχαίας Αθήνας και οι ποικίλοι </a:t>
            </a:r>
            <a:r>
              <a:rPr lang="en-US" altLang="ko-KR" sz="28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λόγοι</a:t>
            </a:r>
            <a:r>
              <a:rPr lang="en-US" altLang="ko-KR" sz="28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 </a:t>
            </a:r>
            <a:r>
              <a:rPr lang="en-US" altLang="ko-KR" sz="28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υιοθέτηση</a:t>
            </a:r>
            <a:r>
              <a:rPr lang="el-GR" altLang="ko-KR" sz="28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ς</a:t>
            </a:r>
            <a:r>
              <a:rPr lang="en-US" altLang="ko-KR" sz="28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8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νόμων</a:t>
            </a:r>
            <a:r>
              <a:rPr lang="en-US" altLang="ko-KR" sz="28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endParaRPr lang="ko-KR" altLang="en-US" sz="28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50215" y="1537856"/>
            <a:ext cx="8231505" cy="2761730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Από την έρευνά μας καταλήγουμε στο συμπέρασμα ότι χρωστάμε πάρα πολλά στους αρχαίους Έλληνες και πιο συγκεκριμένα στους Αθηναίους, αφού μιλάμε για την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θεμελίωση του δημοκρατικού πολιτεύματος που επικρατεί μέχρι σήμερα. 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Επιπλέον, όπως διαπιστώσαμε, ακόμα κι αν μας χωρίζουν ολόκληροι αιώνες από τον αρχαίο κόσμο,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ακόμη και τότε βίωναν προβλήματα και καταστάσεις που ταυτίζονται με επίκαιρα θέματα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pic>
        <p:nvPicPr>
          <p:cNvPr id="4" name="Picture 6" descr="/storage/emulated/0/.polaris_temp/fImage58513106358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58" y="4229504"/>
            <a:ext cx="5092700" cy="244792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/storage/emulated/0/.polaris_temp/fImage495691483884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250" y="-1439545"/>
            <a:ext cx="9693910" cy="8297545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-660400"/>
            <a:ext cx="8230235" cy="1079500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l-GR" altLang="ko-KR" sz="3200" dirty="0">
                <a:solidFill>
                  <a:schemeClr val="tx1"/>
                </a:solidFill>
                <a:latin typeface="Arial" charset="0"/>
                <a:ea typeface="Arial" charset="0"/>
              </a:rPr>
              <a:t>Κ</a:t>
            </a:r>
            <a:r>
              <a:rPr lang="en-US" altLang="ko-KR" sz="32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οινά</a:t>
            </a:r>
            <a:r>
              <a:rPr lang="en-US" altLang="ko-KR" sz="32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προβλήματα της </a:t>
            </a:r>
            <a:r>
              <a:rPr lang="en-US" altLang="ko-KR" sz="32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σημερινής</a:t>
            </a:r>
            <a:r>
              <a:rPr lang="en-US" altLang="ko-KR" sz="32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32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εποχής</a:t>
            </a:r>
            <a:r>
              <a:rPr lang="el-GR" altLang="ko-KR" sz="32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/>
            </a:r>
            <a:br>
              <a:rPr lang="el-GR" altLang="ko-KR" sz="3200" dirty="0" smtClean="0">
                <a:solidFill>
                  <a:schemeClr val="tx1"/>
                </a:solidFill>
                <a:latin typeface="Arial" charset="0"/>
                <a:ea typeface="Arial" charset="0"/>
              </a:rPr>
            </a:br>
            <a:r>
              <a:rPr lang="en-US" altLang="ko-KR" sz="32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με την Αρχαία Αθήνα</a:t>
            </a:r>
            <a:endParaRPr lang="ko-KR" altLang="en-US" sz="32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74345" y="554183"/>
            <a:ext cx="8230235" cy="5148118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Ένα από τα προβλήματα που αντιμετώπιζε η λαϊκή τάξη ήταν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χρ</a:t>
            </a:r>
            <a:r>
              <a:rPr lang="el-GR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έ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η. Κατά τα τέλη του 7ου αρχές του 6ου αιώνα, σύμφωνα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με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τη</a:t>
            </a:r>
            <a:r>
              <a:rPr lang="el-GR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νομοθεσία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του Δράκοντα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ήταν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επιτρεπτό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όταν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υπήρχε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ανάγκη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ο πολίτης να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δανείζεται με εγγύηση την προσωπική του ελευθερία.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Εάν οι όροι της συμφωνίας δεν τηρούνταν, τότε κινδύνευε να υποδουλωθεί    και να πουληθεί μακριά από την πόλη. 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Το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οξύ</a:t>
            </a:r>
            <a:r>
              <a:rPr lang="en-US" altLang="ko-KR" sz="24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οικονομικό</a:t>
            </a:r>
            <a:r>
              <a:rPr lang="en-US" altLang="ko-KR" sz="24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πρόβλημα</a:t>
            </a:r>
            <a:r>
              <a:rPr lang="en-US" altLang="ko-KR" sz="2400" b="1" dirty="0">
                <a:solidFill>
                  <a:schemeClr val="tx1"/>
                </a:solidFill>
                <a:latin typeface="Arial" charset="0"/>
                <a:ea typeface="Arial" charset="0"/>
              </a:rPr>
              <a:t>    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είχε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οδηγήσει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πολλούς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πολίτες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στην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υποδούλωση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. </a:t>
            </a:r>
            <a:endParaRPr lang="el-GR" altLang="ko-KR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Στις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μέρες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μας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συμβαίνει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κάτι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ανάλογο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όσον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αφορά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τα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χρέη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.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Βέβαια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σήμερα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δεν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    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μπορεί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 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να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υποδουλωθεί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όποιος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δεν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έχει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την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οικονομική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δυνατότητα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να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πληρώσει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τα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χρέη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του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αλλά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το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κράτος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προχωρά</a:t>
            </a: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σε</a:t>
            </a:r>
            <a:r>
              <a:rPr lang="el-GR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κατασχέσεις</a:t>
            </a:r>
            <a:r>
              <a:rPr lang="en-US" altLang="ko-KR" sz="2400" b="1" dirty="0">
                <a:solidFill>
                  <a:schemeClr val="tx1"/>
                </a:solidFill>
                <a:latin typeface="Arial" charset="0"/>
                <a:ea typeface="Arial" charset="0"/>
              </a:rPr>
              <a:t>                 </a:t>
            </a:r>
            <a:r>
              <a:rPr lang="en-US" altLang="ko-KR" sz="24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περιουσι</a:t>
            </a:r>
            <a:r>
              <a:rPr lang="el-GR" altLang="ko-KR" sz="2400" b="1" dirty="0">
                <a:solidFill>
                  <a:schemeClr val="tx1"/>
                </a:solidFill>
                <a:latin typeface="Arial" charset="0"/>
                <a:ea typeface="Arial" charset="0"/>
              </a:rPr>
              <a:t>ώ</a:t>
            </a:r>
            <a:r>
              <a:rPr lang="en-US" altLang="ko-KR" sz="2400" b="1" dirty="0">
                <a:solidFill>
                  <a:schemeClr val="tx1"/>
                </a:solidFill>
                <a:latin typeface="Arial" charset="0"/>
                <a:ea typeface="Arial" charset="0"/>
              </a:rPr>
              <a:t>ν.</a:t>
            </a:r>
            <a:endParaRPr lang="ko-KR" altLang="en-US" sz="2400" b="1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/storage/emulated/0/.polaris_temp/fImage495691491800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580"/>
            <a:ext cx="9143999" cy="7180580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Επιπλέον...</a:t>
            </a:r>
            <a:endParaRPr lang="ko-KR" altLang="en-US" sz="4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383540" y="1685291"/>
            <a:ext cx="8230235" cy="3856528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Ένα ακόμα πρόβλημα που αντιμετώπιζαν οι αρχαίοι Αθηναίοι είναι η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φοροδιαφυγή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η οποία  δεν έχει εκλείψει μέχρι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σήμερα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Οι πλούσιοι Αθηναίοι που ήταν υπεύθυνοι για την πληρωμή των φόρων εκτός από τον ετήσιο φόρο τους, ήταν υποχρεωμένοι να εκτελούν τις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λειτουργίες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Η περιουσιακή κατάσταση κάθε πολίτη ήταν πολύ καλά γνωστή από τον τρόπο ζωής του και την φορολογική κλίμακα στην οποία είχε δηλώσει ο ίδιος ότι ανήκει. 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Έτσι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ήταν υποχρεωμένος να εκτελέσει τις λειτουργίες που του είχαν ανατεθεί. 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28600" indent="-228600" algn="just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2400" b="1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/storage/emulated/0/.polaris_temp/fImage495691509149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4073" y="-626745"/>
            <a:ext cx="9557443" cy="12406630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3175" y="1958976"/>
            <a:ext cx="8230235" cy="3384550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Κανείς δεν μπορούσε να αρνηθεί εκτός αν είχε ξαναλειτουργήσει πρόσφατα ή αν ισχυριζόταν πως δεν ήταν αρκετά πλούσιος για να λειτουργήσει. Σε αυτήν την περίπτωση έπρεπε να υποδείξει κάποιον πλουσιότερό του για να λειτουργήσει ο οποίος μπορούσε να δεχτεί με τον όρο να αλλάξουν περιουσίες με τον αντίδικό του ώστε να φανεί ποιος είναι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πλουσιότερος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Με αυτόν τον τρόπο ήταν αδύνατη η απόκρυψη περιουσιακών στοιχείων και παράλληλα και η δυνατότητα φοροδιαφυγής.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/storage/emulated/0/.polaris_temp/fImage495691518510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035" y="-830580"/>
            <a:ext cx="9174480" cy="7660005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Αντιμετώπιση</a:t>
            </a:r>
            <a:endParaRPr lang="ko-KR" altLang="en-US" sz="4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30235" cy="3733800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Οι αρχαίοι Αθηναίοι ωστόσο προσπαθούσαν να αντιμετωπίσουν τις δυσκολίες με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σοφές ενέργειες 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και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μεταρρυθμίσεις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που θα μπορούσαν να βοηθήσουν και την παρούσα κατάσταση της χώρας μας. Για αυτό το λόγο πρέπει να λάβουμε υπόψιν τους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νόμους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που είχαν θεσπίσει οι Αρχαίοι Αθηναίοι που μπορούν να συμβάλλουν στην αντιμετώπιση κάποιων φλεγόντων σημερινών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προβλημάτων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ό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πως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αυτ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ά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που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αναφ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έ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ρθηκαν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καθώς και στην ευημερία του κράτους μας. 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pic>
        <p:nvPicPr>
          <p:cNvPr id="4" name="Picture 1" descr="/storage/emulated/0/.polaris_temp/fImage495691529080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-305435"/>
            <a:ext cx="9448800" cy="7152005"/>
          </a:xfrm>
          <a:prstGeom prst="rect">
            <a:avLst/>
          </a:prstGeom>
          <a:noFill/>
        </p:spPr>
      </p:pic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30235" cy="3683000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Γιατί όλα τα σοβαρά και ενάρετα και αυτά μέσω των οποίων η πόλη οργανώνεται και επιβιώνει, είναι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η σύνεση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ο σεβασμός 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που δείχνουν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οι νέοι απέναντι στους γονείς 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και τους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γεροντότερους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η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πειθαρχία, 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όλα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αυτά με τη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σύμπραξη των νόμων επικρατούν 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σε σχέση με τα ποταπά, την έλλειψη σεβασμού, το θράσος, την αυθάδεια. Γιατί η φαυλότητα είναι παρορμητική και παράτολμη και ακόρεστη, και αντίθετα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η αρετή είναι ήρεμη και δυσκίνητη και αργή και όταν η έντασή της μειωθεί το αποτέλεσμα είναι φοβερό.</a:t>
            </a:r>
            <a:endParaRPr lang="ko-KR" altLang="en-US" sz="2400" b="1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/storage/emulated/0/.polaris_temp/fImage495691543816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355" y="-135890"/>
            <a:ext cx="9194800" cy="6982460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Συμπερασματικά...</a:t>
            </a:r>
            <a:endParaRPr lang="ko-KR" altLang="en-US" sz="4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30870" cy="1777999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Πρέπει η </a:t>
            </a:r>
            <a:r>
              <a:rPr lang="en-US" altLang="ko-KR" sz="20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δικαιοσύνη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να είναι το καθοριστικό γνώρισμα της Ελληνικής Πολιτείας και των πολιτών της, σε αντίθεση με την αποτυχία των σύγχρονων Ελλήνων πολιτικών να δημιουργήσουν με νόμους, θεσμούς που θα καθιστούσαν την Ελλάδα </a:t>
            </a:r>
            <a:r>
              <a:rPr lang="en-US" altLang="ko-KR" sz="20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κράτος δικαίου 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στηριζόμενο στους νόμους του παρελθόντος 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οι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οπο</a:t>
            </a:r>
            <a:r>
              <a:rPr lang="el-GR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ί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οι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αποδε</a:t>
            </a:r>
            <a:r>
              <a:rPr lang="el-GR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ί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χθηκαν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l-GR" altLang="ko-KR" sz="2000" dirty="0">
                <a:solidFill>
                  <a:schemeClr val="tx1"/>
                </a:solidFill>
                <a:latin typeface="Arial" charset="0"/>
                <a:ea typeface="Arial" charset="0"/>
              </a:rPr>
              <a:t>ά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ξιοι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θαυμασμο</a:t>
            </a:r>
            <a:r>
              <a:rPr lang="el-GR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ύ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και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παρ</a:t>
            </a:r>
            <a:r>
              <a:rPr lang="el-GR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ά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δειγμα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προς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μ</a:t>
            </a:r>
            <a:r>
              <a:rPr lang="el-GR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ί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μηση</a:t>
            </a:r>
            <a:r>
              <a:rPr lang="en-US" altLang="ko-KR" sz="20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</a:t>
            </a:r>
            <a:endParaRPr lang="ko-KR" altLang="en-US" sz="20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0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pic>
        <p:nvPicPr>
          <p:cNvPr id="4" name="Picture 7" descr="/storage/emulated/0/.polaris_temp/fImage392281254704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352799"/>
            <a:ext cx="5664200" cy="313372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870" cy="716280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Δικτυογραφία</a:t>
            </a:r>
            <a:endParaRPr lang="ko-KR" altLang="en-US" sz="4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342900" y="1193800"/>
            <a:ext cx="8521699" cy="5257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91440" tIns="45720" rIns="91440" bIns="45720" anchor="t"/>
          <a:lstStyle/>
          <a:p>
            <a:pPr marL="254000" indent="-254000" defTabSz="508000" eaLnBrk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Font typeface="Wingdings"/>
              <a:buChar char="ü"/>
            </a:pP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http://www.greek-language.gr/greekLang/ancient_greek/tools/corpora/anthology/content.html?m=1&amp;t=18</a:t>
            </a:r>
            <a:endParaRPr lang="ko-KR" altLang="en-US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54000" indent="-254000" defTabSz="508000" eaLnBrk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Font typeface="Wingdings"/>
              <a:buChar char="ü"/>
            </a:pP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http://www.greek-language.gr/greekLang/ancient_greek/tools/corpora/anthology/content.html?m=1&amp;t=7</a:t>
            </a:r>
            <a:endParaRPr lang="ko-KR" altLang="en-US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54000" indent="-254000" defTabSz="508000" eaLnBrk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Font typeface="Wingdings"/>
              <a:buChar char="ü"/>
            </a:pP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http://www.greek-language.gr/greekLang/ancient_greek/tools/corpora/anthology/content.html?m=1&amp;t=6</a:t>
            </a:r>
            <a:endParaRPr lang="ko-KR" altLang="en-US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54000" indent="-254000" defTabSz="508000" eaLnBrk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Font typeface="Wingdings"/>
              <a:buChar char="ü"/>
            </a:pP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att.sch.gr › ERGASIA</a:t>
            </a:r>
            <a:endParaRPr lang="ko-KR" altLang="en-US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28600" indent="-228600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https://el.m.wikipedia.org/wiki/</a:t>
            </a:r>
            <a:r>
              <a:rPr lang="en-US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Αθηναϊκή_δημοκρατία</a:t>
            </a:r>
            <a:endParaRPr lang="ko-KR" altLang="en-US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54000" indent="-254000" defTabSz="508000" eaLnBrk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Font typeface="Wingdings"/>
              <a:buChar char="ü"/>
            </a:pP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http://www.hellinon.net/NeesSelides/EklogiArxonton.htm</a:t>
            </a:r>
            <a:endParaRPr lang="ko-KR" altLang="en-US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54000" indent="-254000" defTabSz="508000" eaLnBrk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Font typeface="Wingdings"/>
              <a:buChar char="ü"/>
            </a:pP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3lyk-ag-anarg.</a:t>
            </a:r>
            <a:endParaRPr lang="ko-KR" altLang="en-US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54000" indent="-254000" defTabSz="508000" eaLnBrk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Font typeface="Wingdings"/>
              <a:buChar char="ü"/>
            </a:pP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http://www.sansimera.gr/articles/518</a:t>
            </a:r>
            <a:endParaRPr lang="ko-KR" altLang="en-US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54000" indent="-254000" defTabSz="508000" eaLnBrk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Font typeface="Wingdings"/>
              <a:buChar char="ü"/>
            </a:pPr>
            <a:r>
              <a:rPr lang="en-US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http://www.ime.gr/projects/courts/legislation.php</a:t>
            </a:r>
            <a:endParaRPr lang="ko-KR" altLang="en-US" sz="2400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28600" indent="-22860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/storage/emulated/0/.polaris_temp/fImage36481967752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" y="-64135"/>
            <a:ext cx="9161780" cy="6922135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869" cy="1144270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defTabSz="508000" eaLnBrk="0"/>
            <a:r>
              <a:rPr lang="en-US" altLang="ko-KR" dirty="0" err="1" smtClean="0">
                <a:solidFill>
                  <a:srgbClr val="FFFFFF"/>
                </a:solidFill>
                <a:latin typeface="Arial" charset="0"/>
                <a:ea typeface="Arial" charset="0"/>
              </a:rPr>
              <a:t>Νομικο</a:t>
            </a:r>
            <a:r>
              <a:rPr lang="el-GR" altLang="ko-KR" dirty="0" smtClean="0">
                <a:solidFill>
                  <a:srgbClr val="FFFFFF"/>
                </a:solidFill>
                <a:latin typeface="Arial" charset="0"/>
                <a:ea typeface="Arial" charset="0"/>
              </a:rPr>
              <a:t>ί</a:t>
            </a:r>
            <a:r>
              <a:rPr lang="en-US" altLang="ko-KR" dirty="0" smtClean="0">
                <a:solidFill>
                  <a:srgbClr val="FFFFFF"/>
                </a:solidFill>
                <a:latin typeface="Arial" charset="0"/>
                <a:ea typeface="Arial" charset="0"/>
              </a:rPr>
              <a:t> </a:t>
            </a:r>
            <a:r>
              <a:rPr lang="el-GR" altLang="ko-KR" dirty="0" err="1" smtClean="0">
                <a:solidFill>
                  <a:srgbClr val="FFFFFF"/>
                </a:solidFill>
                <a:latin typeface="Arial" charset="0"/>
                <a:ea typeface="Arial" charset="0"/>
              </a:rPr>
              <a:t>Σύ</a:t>
            </a:r>
            <a:r>
              <a:rPr lang="en-US" altLang="ko-KR" dirty="0" err="1" smtClean="0">
                <a:solidFill>
                  <a:srgbClr val="FFFFFF"/>
                </a:solidFill>
                <a:latin typeface="Arial" charset="0"/>
                <a:ea typeface="Arial" charset="0"/>
              </a:rPr>
              <a:t>μβουλοι</a:t>
            </a:r>
            <a:r>
              <a:rPr lang="en-US" altLang="ko-KR" dirty="0">
                <a:solidFill>
                  <a:srgbClr val="FFFFFF"/>
                </a:solidFill>
                <a:latin typeface="Arial" charset="0"/>
                <a:ea typeface="Arial" charset="0"/>
              </a:rPr>
              <a:t>:</a:t>
            </a:r>
            <a:r>
              <a:rPr lang="ko-KR" altLang="en-US" dirty="0">
                <a:solidFill>
                  <a:srgbClr val="FFFFFF"/>
                </a:solidFill>
                <a:latin typeface="Arial" charset="0"/>
                <a:ea typeface="Arial" charset="0"/>
              </a:rPr>
              <a:t/>
            </a:r>
            <a:br>
              <a:rPr lang="ko-KR" altLang="en-US" dirty="0">
                <a:solidFill>
                  <a:srgbClr val="FFFFFF"/>
                </a:solidFill>
                <a:latin typeface="Arial" charset="0"/>
                <a:ea typeface="Arial" charset="0"/>
              </a:rPr>
            </a:b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30870" cy="4527550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dirty="0" err="1" smtClean="0">
                <a:solidFill>
                  <a:srgbClr val="FFFFFF"/>
                </a:solidFill>
                <a:latin typeface="Arial" charset="0"/>
                <a:ea typeface="Arial" charset="0"/>
              </a:rPr>
              <a:t>Βαϊτσοπούλου</a:t>
            </a:r>
            <a:r>
              <a:rPr lang="en-US" altLang="ko-KR" sz="4000" dirty="0" smtClean="0">
                <a:solidFill>
                  <a:srgbClr val="FFFFFF"/>
                </a:solidFill>
                <a:latin typeface="Arial" charset="0"/>
                <a:ea typeface="Arial" charset="0"/>
              </a:rPr>
              <a:t> Μ.</a:t>
            </a:r>
            <a:endParaRPr lang="ko-KR" altLang="en-US" sz="4000" dirty="0" smtClean="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dirty="0" smtClean="0">
                <a:solidFill>
                  <a:srgbClr val="FFFFFF"/>
                </a:solidFill>
                <a:latin typeface="Arial" charset="0"/>
                <a:ea typeface="Arial" charset="0"/>
              </a:rPr>
              <a:t>Ελευθερίου Ι.</a:t>
            </a:r>
            <a:endParaRPr lang="ko-KR" altLang="en-US" sz="4000" dirty="0" smtClean="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dirty="0" smtClean="0">
                <a:solidFill>
                  <a:srgbClr val="FFFFFF"/>
                </a:solidFill>
                <a:latin typeface="Arial" charset="0"/>
                <a:ea typeface="Arial" charset="0"/>
              </a:rPr>
              <a:t>Ελευθερίου Ν.</a:t>
            </a:r>
            <a:endParaRPr lang="ko-KR" altLang="en-US" sz="4000" dirty="0" smtClean="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dirty="0" smtClean="0">
                <a:solidFill>
                  <a:srgbClr val="FFFFFF"/>
                </a:solidFill>
                <a:latin typeface="Arial" charset="0"/>
                <a:ea typeface="Arial" charset="0"/>
              </a:rPr>
              <a:t>Ηλιάδου Φ.</a:t>
            </a:r>
            <a:endParaRPr lang="ko-KR" altLang="en-US" sz="4000" dirty="0" smtClean="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dirty="0" smtClean="0">
                <a:solidFill>
                  <a:srgbClr val="FFFFFF"/>
                </a:solidFill>
                <a:latin typeface="Arial" charset="0"/>
                <a:ea typeface="Arial" charset="0"/>
              </a:rPr>
              <a:t>Κακαλές Δ.</a:t>
            </a:r>
            <a:endParaRPr lang="ko-KR" altLang="en-US" sz="4000" dirty="0" smtClean="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dirty="0" smtClean="0">
                <a:solidFill>
                  <a:srgbClr val="FFFFFF"/>
                </a:solidFill>
                <a:latin typeface="Arial" charset="0"/>
                <a:ea typeface="Arial" charset="0"/>
              </a:rPr>
              <a:t>Καλίτσιου Μ.</a:t>
            </a:r>
            <a:endParaRPr lang="ko-KR" altLang="en-US" sz="4000" dirty="0" smtClean="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>
                <a:solidFill>
                  <a:schemeClr val="tx1"/>
                </a:solidFill>
                <a:latin typeface="NanumGothic" charset="0"/>
                <a:ea typeface="NanumGothic" charset="0"/>
              </a:rPr>
              <a:t>Πολίτευμα</a:t>
            </a:r>
            <a:r>
              <a:rPr lang="en-US" altLang="ko-KR" dirty="0">
                <a:solidFill>
                  <a:schemeClr val="tx1"/>
                </a:solidFill>
                <a:latin typeface="NanumGothic" charset="0"/>
                <a:ea typeface="NanumGothic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NanumGothic" charset="0"/>
                <a:ea typeface="NanumGothic" charset="0"/>
              </a:rPr>
              <a:t>Αρχαίας</a:t>
            </a:r>
            <a:r>
              <a:rPr lang="en-US" altLang="ko-KR" dirty="0">
                <a:solidFill>
                  <a:schemeClr val="tx1"/>
                </a:solidFill>
                <a:latin typeface="NanumGothic" charset="0"/>
                <a:ea typeface="NanumGothic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NanumGothic" charset="0"/>
                <a:ea typeface="NanumGothic" charset="0"/>
              </a:rPr>
              <a:t>Αθήνας</a:t>
            </a:r>
            <a:endParaRPr lang="el-GR" dirty="0"/>
          </a:p>
        </p:txBody>
      </p:sp>
      <p:pic>
        <p:nvPicPr>
          <p:cNvPr id="4" name="Picture 1" descr="/storage/emulated/0/.polaris_temp/fImage16002716141.jpe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27" y="1528939"/>
            <a:ext cx="6580909" cy="492952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>
                <a:solidFill>
                  <a:schemeClr val="tx1"/>
                </a:solidFill>
                <a:latin typeface="NanumGothic" charset="0"/>
                <a:ea typeface="NanumGothic" charset="0"/>
              </a:rPr>
              <a:t>Πολίτευμα</a:t>
            </a:r>
            <a:r>
              <a:rPr lang="en-US" altLang="ko-KR" dirty="0">
                <a:solidFill>
                  <a:schemeClr val="tx1"/>
                </a:solidFill>
                <a:latin typeface="NanumGothic" charset="0"/>
                <a:ea typeface="NanumGothic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NanumGothic" charset="0"/>
                <a:ea typeface="NanumGothic" charset="0"/>
              </a:rPr>
              <a:t>Αρχαίας</a:t>
            </a:r>
            <a:r>
              <a:rPr lang="en-US" altLang="ko-KR" dirty="0">
                <a:solidFill>
                  <a:schemeClr val="tx1"/>
                </a:solidFill>
                <a:latin typeface="NanumGothic" charset="0"/>
                <a:ea typeface="NanumGothic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NanumGothic" charset="0"/>
                <a:ea typeface="NanumGothic" charset="0"/>
              </a:rPr>
              <a:t>Αθήνας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30235" cy="452691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en-US" altLang="ko-KR" sz="1800" dirty="0">
                <a:latin typeface="Arial" charset="0"/>
                <a:ea typeface="Arial" charset="0"/>
              </a:rPr>
              <a:t>Η </a:t>
            </a:r>
            <a:r>
              <a:rPr lang="en-US" altLang="ko-KR" sz="1800" dirty="0" err="1">
                <a:latin typeface="Arial" charset="0"/>
                <a:ea typeface="Arial" charset="0"/>
              </a:rPr>
              <a:t>Αθηναϊκή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δημοκρατία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ήταν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το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πολιτικό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σύστημα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που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αναπτύχθηκε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στην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πόλη-κράτος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της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αρχαίας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Αθήνας</a:t>
            </a:r>
            <a:r>
              <a:rPr lang="en-US" altLang="ko-KR" sz="1800" dirty="0" smtClean="0">
                <a:latin typeface="Arial" charset="0"/>
                <a:ea typeface="Arial" charset="0"/>
              </a:rPr>
              <a:t>.</a:t>
            </a:r>
          </a:p>
          <a:p>
            <a:pPr algn="just"/>
            <a:r>
              <a:rPr lang="en-US" altLang="ko-KR" sz="1800" dirty="0" smtClean="0">
                <a:latin typeface="Arial" charset="0"/>
                <a:ea typeface="Arial" charset="0"/>
              </a:rPr>
              <a:t> </a:t>
            </a:r>
            <a:r>
              <a:rPr lang="en-US" altLang="ko-KR" sz="1800" dirty="0">
                <a:latin typeface="Arial" charset="0"/>
                <a:ea typeface="Arial" charset="0"/>
              </a:rPr>
              <a:t>Η </a:t>
            </a:r>
            <a:r>
              <a:rPr lang="en-US" altLang="ko-KR" sz="1800" dirty="0" err="1">
                <a:latin typeface="Arial" charset="0"/>
                <a:ea typeface="Arial" charset="0"/>
              </a:rPr>
              <a:t>Αθήνα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ήταν</a:t>
            </a:r>
            <a:r>
              <a:rPr lang="en-US" altLang="ko-KR" sz="1800" dirty="0">
                <a:latin typeface="Arial" charset="0"/>
                <a:ea typeface="Arial" charset="0"/>
              </a:rPr>
              <a:t> η </a:t>
            </a:r>
            <a:r>
              <a:rPr lang="en-US" altLang="ko-KR" sz="1800" dirty="0" err="1">
                <a:latin typeface="Arial" charset="0"/>
                <a:ea typeface="Arial" charset="0"/>
              </a:rPr>
              <a:t>πρώτη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γνωστή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δημοκρατία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και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ίσως</a:t>
            </a:r>
            <a:r>
              <a:rPr lang="en-US" altLang="ko-KR" sz="1800" dirty="0">
                <a:latin typeface="Arial" charset="0"/>
                <a:ea typeface="Arial" charset="0"/>
              </a:rPr>
              <a:t> η </a:t>
            </a:r>
            <a:r>
              <a:rPr lang="en-US" altLang="ko-KR" sz="1800" dirty="0" err="1">
                <a:latin typeface="Arial" charset="0"/>
                <a:ea typeface="Arial" charset="0"/>
              </a:rPr>
              <a:t>πιο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σημαντική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κατά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την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αρχαιότητα</a:t>
            </a:r>
            <a:r>
              <a:rPr lang="en-US" altLang="ko-KR" sz="1800" dirty="0" smtClean="0">
                <a:latin typeface="Arial" charset="0"/>
                <a:ea typeface="Arial" charset="0"/>
              </a:rPr>
              <a:t>.</a:t>
            </a:r>
          </a:p>
          <a:p>
            <a:pPr algn="just"/>
            <a:r>
              <a:rPr lang="en-US" altLang="ko-KR" sz="1800" dirty="0" err="1" smtClean="0">
                <a:latin typeface="Arial" charset="0"/>
                <a:ea typeface="Arial" charset="0"/>
              </a:rPr>
              <a:t>Παραμένει</a:t>
            </a:r>
            <a:r>
              <a:rPr lang="en-US" altLang="ko-KR" sz="1800" dirty="0" smtClean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ένα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μοναδικό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και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εξαιρετικού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ενδιαφέροντος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πείραμα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άμεσης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δημοκρατίας</a:t>
            </a:r>
            <a:r>
              <a:rPr lang="en-US" altLang="ko-KR" sz="1800" dirty="0">
                <a:latin typeface="Arial" charset="0"/>
                <a:ea typeface="Arial" charset="0"/>
              </a:rPr>
              <a:t>, </a:t>
            </a:r>
            <a:r>
              <a:rPr lang="en-US" altLang="ko-KR" sz="1800" dirty="0" err="1">
                <a:latin typeface="Arial" charset="0"/>
                <a:ea typeface="Arial" charset="0"/>
              </a:rPr>
              <a:t>όπου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οι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άνθρωποι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δεν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εξέλεγαν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αντιπροσώπους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για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να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αποφασίζουν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στο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όνομά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τους</a:t>
            </a:r>
            <a:r>
              <a:rPr lang="en-US" altLang="ko-KR" sz="1800" dirty="0">
                <a:latin typeface="Arial" charset="0"/>
                <a:ea typeface="Arial" charset="0"/>
              </a:rPr>
              <a:t>, </a:t>
            </a:r>
            <a:r>
              <a:rPr lang="en-US" altLang="ko-KR" sz="1800" dirty="0" err="1">
                <a:latin typeface="Arial" charset="0"/>
                <a:ea typeface="Arial" charset="0"/>
              </a:rPr>
              <a:t>αλλά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έπαιρναν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οι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ίδιοι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αποφάσεις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νομοθετικού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και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εκτελεστικού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περιεχομένου</a:t>
            </a:r>
            <a:r>
              <a:rPr lang="en-US" altLang="ko-KR" sz="1800" dirty="0" smtClean="0">
                <a:latin typeface="Arial" charset="0"/>
                <a:ea typeface="Arial" charset="0"/>
              </a:rPr>
              <a:t>.</a:t>
            </a:r>
          </a:p>
          <a:p>
            <a:pPr algn="just"/>
            <a:r>
              <a:rPr lang="en-US" altLang="ko-KR" sz="1800" dirty="0" smtClean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Δε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συμμετείχε</a:t>
            </a:r>
            <a:r>
              <a:rPr lang="en-US" altLang="ko-KR" sz="1800" dirty="0">
                <a:latin typeface="Arial" charset="0"/>
                <a:ea typeface="Arial" charset="0"/>
              </a:rPr>
              <a:t>, </a:t>
            </a:r>
            <a:r>
              <a:rPr lang="en-US" altLang="ko-KR" sz="1800" dirty="0" err="1">
                <a:latin typeface="Arial" charset="0"/>
                <a:ea typeface="Arial" charset="0"/>
              </a:rPr>
              <a:t>ωστόσο</a:t>
            </a:r>
            <a:r>
              <a:rPr lang="en-US" altLang="ko-KR" sz="1800" dirty="0">
                <a:latin typeface="Arial" charset="0"/>
                <a:ea typeface="Arial" charset="0"/>
              </a:rPr>
              <a:t>, </a:t>
            </a:r>
            <a:r>
              <a:rPr lang="en-US" altLang="ko-KR" sz="1800" dirty="0" err="1">
                <a:latin typeface="Arial" charset="0"/>
                <a:ea typeface="Arial" charset="0"/>
              </a:rPr>
              <a:t>το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σύνολο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του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πληθυσμού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της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πόλης</a:t>
            </a:r>
            <a:r>
              <a:rPr lang="en-US" altLang="ko-KR" sz="1800" dirty="0">
                <a:latin typeface="Arial" charset="0"/>
                <a:ea typeface="Arial" charset="0"/>
              </a:rPr>
              <a:t>, </a:t>
            </a:r>
            <a:r>
              <a:rPr lang="en-US" altLang="ko-KR" sz="1800" dirty="0" err="1">
                <a:latin typeface="Arial" charset="0"/>
                <a:ea typeface="Arial" charset="0"/>
              </a:rPr>
              <a:t>αλλά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το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σύνολο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αυτών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που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είχαν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πολιτικά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δικαιώματα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συγκροτούνταν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ανεξαρτήτως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από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οικονομικά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θέματα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και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οι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πολίτες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συμμετείχαν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σε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πρωτοφανή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κλίμακα</a:t>
            </a:r>
            <a:r>
              <a:rPr lang="en-US" altLang="ko-KR" sz="1800" dirty="0">
                <a:latin typeface="Arial" charset="0"/>
                <a:ea typeface="Arial" charset="0"/>
              </a:rPr>
              <a:t>. </a:t>
            </a:r>
            <a:endParaRPr lang="en-US" altLang="ko-KR" sz="1800" dirty="0" smtClean="0">
              <a:latin typeface="Arial" charset="0"/>
              <a:ea typeface="Arial" charset="0"/>
            </a:endParaRPr>
          </a:p>
          <a:p>
            <a:pPr algn="just"/>
            <a:r>
              <a:rPr lang="en-US" altLang="ko-KR" sz="1800" dirty="0" err="1" smtClean="0">
                <a:latin typeface="Arial" charset="0"/>
                <a:ea typeface="Arial" charset="0"/>
              </a:rPr>
              <a:t>Ποτέ</a:t>
            </a:r>
            <a:r>
              <a:rPr lang="en-US" altLang="ko-KR" sz="1800" dirty="0" smtClean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μέχρι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τότε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τόσο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πολλοί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άνθρωποι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δεν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είχαν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περάσει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>
                <a:latin typeface="Arial" charset="0"/>
                <a:ea typeface="Arial" charset="0"/>
              </a:rPr>
              <a:t>τόσο</a:t>
            </a:r>
            <a:r>
              <a:rPr lang="en-US" altLang="ko-KR" sz="1800" dirty="0">
                <a:latin typeface="Arial" charset="0"/>
                <a:ea typeface="Arial" charset="0"/>
              </a:rPr>
              <a:t> </a:t>
            </a:r>
            <a:r>
              <a:rPr lang="en-US" altLang="ko-KR" sz="1800" dirty="0" err="1" smtClean="0">
                <a:latin typeface="Arial" charset="0"/>
                <a:ea typeface="Arial" charset="0"/>
              </a:rPr>
              <a:t>χρόνο</a:t>
            </a:r>
            <a:r>
              <a:rPr lang="en-US" altLang="ko-KR" sz="1800" dirty="0" smtClean="0">
                <a:latin typeface="Arial" charset="0"/>
                <a:ea typeface="Arial" charset="0"/>
              </a:rPr>
              <a:t> </a:t>
            </a:r>
            <a:r>
              <a:rPr lang="en-US" altLang="ko-KR" sz="1800" dirty="0" err="1" smtClean="0">
                <a:latin typeface="Arial" charset="0"/>
                <a:ea typeface="Arial" charset="0"/>
              </a:rPr>
              <a:t>αυτοκυβερνώμενοι</a:t>
            </a:r>
            <a:r>
              <a:rPr lang="en-US" altLang="ko-KR" sz="1800" dirty="0">
                <a:latin typeface="Arial" charset="0"/>
                <a:ea typeface="Arial" charset="0"/>
              </a:rPr>
              <a:t>.</a:t>
            </a:r>
            <a:endParaRPr lang="ko-KR" altLang="en-US" sz="1800" dirty="0">
              <a:latin typeface="Arial" charset="0"/>
              <a:ea typeface="Arial" charset="0"/>
            </a:endParaRPr>
          </a:p>
          <a:p>
            <a:endParaRPr lang="el-GR" sz="18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/storage/emulated/0/.polaris_temp/fImage495691411608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" y="-1036320"/>
            <a:ext cx="9270622" cy="7894320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67995" y="66548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Προϋποθέσεις για την κατάκτηση δημοσίων αξιωμάτων</a:t>
            </a:r>
            <a:endParaRPr lang="ko-KR" altLang="en-US" sz="36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531495" y="1953492"/>
            <a:ext cx="8230235" cy="5390284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Για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κατακτ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ή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σει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κ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ά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ποιος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δημ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ό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σια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αξι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ώ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ματα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l-GR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ό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πως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και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δικ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ά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σει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θα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έ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πρεπε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αποδε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ί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ξει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: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- Ότι είναι γνήσιος αθηναίος πολίτης.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- Ότι υπηρέτησε στο στρατό και πήρε μέρος σε εκστρατείες.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- Ότι πλήρωνε ταχτικά τους φόρους.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- Ότι ήταν έντιμος και δεν είχε καταδικαστεί ποτέ για ατιμωτικό αδίκημα.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- Ότι ήταν ευσεβής.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- Ότι η συμπεριφορά του προς τους γονείς του ήταν άψογη.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28600" indent="-22860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/storage/emulated/0/.polaris_temp/fImage495691423109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6100" y="0"/>
            <a:ext cx="10155555" cy="7092315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Ο πιο γνωστός από τους νόμους</a:t>
            </a:r>
            <a:endParaRPr lang="ko-KR" altLang="en-US" sz="3600" b="1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31505" cy="1518285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Το πρώτο γνωστό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“κούρεμα” χρεών στην ιστορία πιστώνεται στον Αθηναίο νομοθέτη και ποιητή Σόλωνα, 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έναν από τους επτά σοφούς της Αρχαίας Ελλάδας. Ονομάστηκε “σεισάχθεια”, από τις λέξεις “σείω”, που σημαίνει ταρακουνώ και “άχθος”, που σημαίνει βάρος, αλλά και χρέος. Ουσιαστικά, η σύνθετη λέξη σεισάχθεια σημαίνει την αποτίναξη των χρεών.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28600" indent="-22860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pic>
        <p:nvPicPr>
          <p:cNvPr id="4" name="Picture 2" descr="/storage/emulated/0/.polaris_temp/fImage210111388678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25" y="4017645"/>
            <a:ext cx="3117850" cy="289179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/storage/emulated/0/.polaris_temp/fImage495691431142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35" y="-456565"/>
            <a:ext cx="9195435" cy="7314565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274321"/>
            <a:ext cx="8104909" cy="834044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l-GR" altLang="ko-KR" sz="3600" dirty="0" smtClean="0">
                <a:solidFill>
                  <a:schemeClr val="tx1"/>
                </a:solidFill>
                <a:latin typeface="NanumGothic" charset="0"/>
                <a:ea typeface="NanumGothic" charset="0"/>
              </a:rPr>
              <a:t>ΣΕΙΣΑΧΘΕΙΑ</a:t>
            </a:r>
            <a:endParaRPr lang="ko-KR" altLang="en-US" sz="36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584199" y="913130"/>
            <a:ext cx="8379691" cy="2993852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Κατάργησε τα υφιστάμενα χρέη ιδιωτών προς ιδιώτες και προς το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δημόσιο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Απελευθέρωσε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όσους Αθηναίους είχαν γίνει δούλοι λόγω χρεών στην ίδια τους την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πατρίδα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επανέφερε στην πόλη όσους εν τω μεταξύ είχαν μεταπωληθεί στο εξωτερικό ως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δούλοι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</a:pP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Κατάργησε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το δανεισμό με εγγύηση την προσωπική ελευθερία του δανειολήπτη και των μελών της οικογένειάς του.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28600" indent="-22860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2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pic>
        <p:nvPicPr>
          <p:cNvPr id="4" name="Picture 3" descr="/storage/emulated/0/.polaris_temp/fImage3270191397504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799" y="3721101"/>
            <a:ext cx="4034575" cy="28829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/storage/emulated/0/.polaris_temp/fImage495691444143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4475" y="-148590"/>
            <a:ext cx="9343390" cy="7346950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509905" y="147320"/>
            <a:ext cx="8230235" cy="1143635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marL="0" indent="0" algn="ctr" defTabSz="5080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Παράγοντες που συντέλεσαν στην  εδραίωση νόμων</a:t>
            </a:r>
            <a:endParaRPr lang="ko-KR" altLang="en-US" sz="4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429895" y="973455"/>
            <a:ext cx="8230870" cy="2545080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228600" indent="-22860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 fontAlgn="auto" latinLnBrk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Οι νόμοι θεσπίζονται για </a:t>
            </a:r>
            <a:r>
              <a:rPr lang="en-US" altLang="ko-KR" sz="2400" b="1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δύο λόγους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457200" indent="-457200" algn="just" defTabSz="508000" eaLnBrk="0" fontAlgn="auto" latinLnBrk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για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να μην κάνει κανείς τίποτε  το οποίο δεν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είναι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δίκαιο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457200" indent="-457200" algn="just" defTabSz="508000" eaLnBrk="0" fontAlgn="auto" latinLnBrk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και για να γίνονται οι υπόλοιποι καλύτεροι μέσω της τιμωρίας όσων δεν συμμορφώνονται με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αυτούς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 fontAlgn="auto" latinLnBrk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None/>
            </a:pP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Παράλληλα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οι Αθηναίοι επειδή έδειχναν μεγάλο σεβασμό στα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θεία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εδραίωσαν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πολλούς νόμους σχετικούς με αυτά. 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28600" indent="-228600" algn="l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pic>
        <p:nvPicPr>
          <p:cNvPr id="4" name="Picture 4" descr="/storage/emulated/0/.polaris_temp/fImage626391406421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302" y="3851565"/>
            <a:ext cx="4501518" cy="353412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3600" b="1" dirty="0" smtClean="0"/>
              <a:t>ΝΟΜΟΙ ΚΑΙ ΔΙΚΑΙΟ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03564" y="2230582"/>
            <a:ext cx="8021781" cy="4322618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Επισημαίνουμε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τη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σημασία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που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είχε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για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τους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αρχαίους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Έλληνες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>
                <a:solidFill>
                  <a:schemeClr val="tx1"/>
                </a:solidFill>
                <a:latin typeface="Arial" charset="0"/>
                <a:ea typeface="Arial" charset="0"/>
              </a:rPr>
              <a:t>η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αρετή</a:t>
            </a:r>
            <a:r>
              <a:rPr lang="en-US" altLang="ko-KR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της</a:t>
            </a:r>
            <a:r>
              <a:rPr lang="en-US" altLang="ko-KR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δικαιοσύνης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, η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οποία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εθεωρείτο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ιερή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και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αποτελούσε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την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βασική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αρετή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βάσει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της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οποίας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οργανώνονται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οι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πολιτικοί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θεσμοί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της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κοινωνίας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όπως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θα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έπρεπε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να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ισχύει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σήμερα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. </a:t>
            </a:r>
            <a:endParaRPr lang="el-GR" altLang="ko-KR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Τους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νόμους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τούς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χρησιμοποιούσαν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ως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μέσον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για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να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αντιτάσσονται</a:t>
            </a:r>
            <a:r>
              <a:rPr lang="en-US" altLang="ko-KR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τόσο</a:t>
            </a:r>
            <a:r>
              <a:rPr lang="en-US" altLang="ko-KR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στην</a:t>
            </a:r>
            <a:r>
              <a:rPr lang="en-US" altLang="ko-KR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αναρχία</a:t>
            </a:r>
            <a:r>
              <a:rPr lang="en-US" altLang="ko-KR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της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πρωτόγονης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ζωής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όσο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και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στην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υποταγή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των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λαών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που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σαν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τους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Πέρσες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υπόκεινταν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dirty="0" err="1">
                <a:solidFill>
                  <a:schemeClr val="tx1"/>
                </a:solidFill>
                <a:latin typeface="Arial" charset="0"/>
                <a:ea typeface="Arial" charset="0"/>
              </a:rPr>
              <a:t>στην</a:t>
            </a:r>
            <a:r>
              <a:rPr lang="en-US" altLang="ko-KR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αυθαιρεσία</a:t>
            </a:r>
            <a:r>
              <a:rPr lang="en-US" altLang="ko-KR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ενός</a:t>
            </a:r>
            <a:r>
              <a:rPr lang="en-US" altLang="ko-KR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ηγεμόνα</a:t>
            </a:r>
            <a:endParaRPr lang="el-GR" b="1" dirty="0"/>
          </a:p>
        </p:txBody>
      </p:sp>
      <p:pic>
        <p:nvPicPr>
          <p:cNvPr id="4" name="Picture 5" descr="/storage/emulated/0/.polaris_temp/fImage327491076590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745" y="254377"/>
            <a:ext cx="2797002" cy="171452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/storage/emulated/0/.polaris_temp/fImage495691461367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25" y="-339090"/>
            <a:ext cx="9166225" cy="7178040"/>
          </a:xfrm>
          <a:prstGeom prst="rect">
            <a:avLst/>
          </a:prstGeom>
          <a:noFill/>
        </p:spPr>
      </p:pic>
      <p:sp>
        <p:nvSpPr>
          <p:cNvPr id="2" name="Text Box 1"/>
          <p:cNvSpPr>
            <a:spLocks noGrp="1" noChangeArrowheads="1"/>
          </p:cNvSpPr>
          <p:nvPr>
            <p:ph type="title"/>
          </p:nvPr>
        </p:nvSpPr>
        <p:spPr>
          <a:xfrm>
            <a:off x="457200" y="1"/>
            <a:ext cx="8230235" cy="914400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defTabSz="508000"/>
            <a:r>
              <a:rPr lang="el-GR" b="1" dirty="0"/>
              <a:t>ΝΟΜΟΙ ΚΑΙ ΔΙΚΑΙΟ</a:t>
            </a:r>
            <a:endParaRPr lang="ko-KR" altLang="en-US" sz="4400" dirty="0" smtClean="0">
              <a:solidFill>
                <a:schemeClr val="tx1"/>
              </a:solidFill>
              <a:latin typeface="NanumGothic" charset="0"/>
              <a:ea typeface="NanumGothic" charset="0"/>
            </a:endParaRPr>
          </a:p>
        </p:txBody>
      </p:sp>
      <p:sp>
        <p:nvSpPr>
          <p:cNvPr id="3" name="Text Box 1"/>
          <p:cNvSpPr>
            <a:spLocks noGrp="1" noChangeArrowheads="1"/>
          </p:cNvSpPr>
          <p:nvPr>
            <p:ph idx="1"/>
          </p:nvPr>
        </p:nvSpPr>
        <p:spPr>
          <a:xfrm>
            <a:off x="190500" y="706582"/>
            <a:ext cx="8230870" cy="3955589"/>
          </a:xfrm>
          <a:prstGeom prst="rect">
            <a:avLst/>
          </a:prstGeom>
        </p:spPr>
        <p:txBody>
          <a:bodyPr wrap="square" lIns="91440" tIns="45720" rIns="91440" bIns="45720" anchor="t"/>
          <a:lstStyle/>
          <a:p>
            <a:pPr marL="0" indent="0" algn="just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Επιπρόσθετα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l-GR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έ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νας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l-GR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ά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λλος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παρ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ά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γοντας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που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συν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έ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βαλε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στη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διαμ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ό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ρφωση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ν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ό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μων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στην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αρχα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ί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α </a:t>
            </a:r>
            <a:r>
              <a:rPr lang="el-GR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θ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ή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l-GR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ή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τ</a:t>
            </a:r>
            <a:r>
              <a:rPr lang="el-GR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ν </a:t>
            </a:r>
            <a:r>
              <a:rPr lang="el-GR" altLang="ko-KR" sz="2400" dirty="0" err="1">
                <a:solidFill>
                  <a:schemeClr val="tx1"/>
                </a:solidFill>
                <a:latin typeface="Arial" charset="0"/>
                <a:ea typeface="Arial" charset="0"/>
              </a:rPr>
              <a:t>ό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ε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ί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χαν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επ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ί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γνωση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πως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όλ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α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οφείλονται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στους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νόμους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στο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γεγονός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ότι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όλοι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υπακούουν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σε</a:t>
            </a:r>
            <a:r>
              <a:rPr lang="el-GR" altLang="ko-KR" sz="2400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αυτούς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γιατί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καταλυθούν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αυτοί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ο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καθένας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αποκτήσει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δύναμη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κάνει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ό,τι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θέλει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</a:t>
            </a:r>
            <a:r>
              <a:rPr lang="el-GR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όχι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μόνο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το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πολίτευμα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θα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καταρρεύσει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αλλά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η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ζωή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δεν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θα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διαφέρει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σε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τίποτε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από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την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αντίστοιχη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των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άγριων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ζώων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 </a:t>
            </a:r>
            <a:endParaRPr lang="el-GR" altLang="ko-KR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0" indent="0" algn="just" defTabSz="508000" eaLnBrk="0" fontAlgn="auto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Ακόμη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ότι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η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παρανομία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έχει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ως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αποτέλεσμα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την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τρέλα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την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έλλειψη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μέτρου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την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απληστία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ενώ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οι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νόμοι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σοφία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σύνεση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και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τη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lang="en-US" altLang="ko-KR" sz="2400" dirty="0" err="1" smtClean="0">
                <a:solidFill>
                  <a:schemeClr val="tx1"/>
                </a:solidFill>
                <a:latin typeface="Arial" charset="0"/>
                <a:ea typeface="Arial" charset="0"/>
              </a:rPr>
              <a:t>δικαιοσύνη</a:t>
            </a:r>
            <a:r>
              <a:rPr lang="en-US" altLang="ko-KR" sz="2400" dirty="0" smtClean="0">
                <a:solidFill>
                  <a:schemeClr val="tx1"/>
                </a:solidFill>
                <a:latin typeface="Arial" charset="0"/>
                <a:ea typeface="Arial" charset="0"/>
              </a:rPr>
              <a:t>. </a:t>
            </a:r>
            <a:endParaRPr lang="ko-KR" altLang="en-US" sz="240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pic>
        <p:nvPicPr>
          <p:cNvPr id="4" name="Picture 1" descr="/storage/emulated/0/.polaris_temp/fImage34779725426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014" y="4202892"/>
            <a:ext cx="2287270" cy="214884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14:prism dir="l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Pages>17</Pages>
  <Words>1239</Words>
  <Characters>0</Characters>
  <Application>Microsoft Office PowerPoint</Application>
  <DocSecurity>0</DocSecurity>
  <PresentationFormat>Προβολή στην οθόνη (4:3)</PresentationFormat>
  <Lines>0</Lines>
  <Paragraphs>72</Paragraphs>
  <Slides>18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Office theme</vt:lpstr>
      <vt:lpstr>Νόμοι στην αρχαία Αθήνα</vt:lpstr>
      <vt:lpstr>Πολίτευμα Αρχαίας Αθήνας</vt:lpstr>
      <vt:lpstr>Πολίτευμα Αρχαίας Αθήνας</vt:lpstr>
      <vt:lpstr>Προϋποθέσεις για την κατάκτηση δημοσίων αξιωμάτων</vt:lpstr>
      <vt:lpstr>Ο πιο γνωστός από τους νόμους</vt:lpstr>
      <vt:lpstr>ΣΕΙΣΑΧΘΕΙΑ</vt:lpstr>
      <vt:lpstr>Παράγοντες που συντέλεσαν στην  εδραίωση νόμων</vt:lpstr>
      <vt:lpstr>ΝΟΜΟΙ ΚΑΙ ΔΙΚΑΙΟ</vt:lpstr>
      <vt:lpstr>ΝΟΜΟΙ ΚΑΙ ΔΙΚΑΙΟ</vt:lpstr>
      <vt:lpstr>Η συμβολή της αρχαίας Αθήνας και οι ποικίλοι λόγοι  υιοθέτησης νόμων </vt:lpstr>
      <vt:lpstr>Κοινά προβλήματα της σημερινής εποχής  με την Αρχαία Αθήνα</vt:lpstr>
      <vt:lpstr>Επιπλέον...</vt:lpstr>
      <vt:lpstr>Διαφάνεια 13</vt:lpstr>
      <vt:lpstr>Αντιμετώπιση</vt:lpstr>
      <vt:lpstr>Διαφάνεια 15</vt:lpstr>
      <vt:lpstr>Συμπερασματικά...</vt:lpstr>
      <vt:lpstr>Δικτυογραφία</vt:lpstr>
      <vt:lpstr>Νομικοί Σύμβουλοι: </vt:lpstr>
    </vt:vector>
  </TitlesOfParts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Νόμοι στην αρχαία Αθήνα</dc:title>
  <dc:creator>xristoselef</dc:creator>
  <cp:lastModifiedBy>Ακης</cp:lastModifiedBy>
  <cp:revision>28</cp:revision>
  <dcterms:modified xsi:type="dcterms:W3CDTF">2016-01-22T19:04:21Z</dcterms:modified>
</cp:coreProperties>
</file>