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1/28/2016</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1/28/2016</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1/28/2016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1/28/2016</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1/28/2016</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err="1" smtClean="0"/>
              <a:t>Ξεναγηση</a:t>
            </a:r>
            <a:r>
              <a:rPr lang="el-GR" dirty="0" smtClean="0"/>
              <a:t> στην </a:t>
            </a:r>
            <a:r>
              <a:rPr lang="el-GR" dirty="0" err="1" smtClean="0"/>
              <a:t>αρχαια</a:t>
            </a:r>
            <a:r>
              <a:rPr lang="el-GR" dirty="0" smtClean="0"/>
              <a:t> </a:t>
            </a:r>
            <a:r>
              <a:rPr lang="el-GR" dirty="0" err="1" smtClean="0"/>
              <a:t>ελλαδα</a:t>
            </a:r>
            <a:endParaRPr lang="el-GR" dirty="0"/>
          </a:p>
        </p:txBody>
      </p:sp>
      <p:sp>
        <p:nvSpPr>
          <p:cNvPr id="3" name="Subtitle 2"/>
          <p:cNvSpPr>
            <a:spLocks noGrp="1"/>
          </p:cNvSpPr>
          <p:nvPr>
            <p:ph type="subTitle" idx="1"/>
          </p:nvPr>
        </p:nvSpPr>
        <p:spPr/>
        <p:txBody>
          <a:bodyPr>
            <a:normAutofit fontScale="92500" lnSpcReduction="10000"/>
          </a:bodyPr>
          <a:lstStyle/>
          <a:p>
            <a:r>
              <a:rPr lang="el-GR" dirty="0" smtClean="0"/>
              <a:t>ΔΕΜΙΣΚΗ ΧΡΥΣΑ , ΔΡΟΓΟΥΤΗ ΑΝΑΣΤΑΣΙΑ, ΙΓΝΑΤΙΔΟΥ ΓΕΩΡΓΙΑ-ΙΩΑΝΝΑ , ΚΟΚΚΙΝΟΥ ΜΑΡΙΑ-ΕΥΑΓΓΕΛΙΑ, ΑΝΤΩΝΟΠΟΥΛΟΥ ΜΑΡΙΑΛΕΝΑ </a:t>
            </a:r>
            <a:endParaRPr lang="el-GR" dirty="0"/>
          </a:p>
        </p:txBody>
      </p:sp>
    </p:spTree>
    <p:extLst>
      <p:ext uri="{BB962C8B-B14F-4D97-AF65-F5344CB8AC3E}">
        <p14:creationId xmlns="" xmlns:p14="http://schemas.microsoft.com/office/powerpoint/2010/main" val="35412687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ΑΡΧΑΙΑ ΑΓΟΡΑ</a:t>
            </a:r>
            <a:endParaRPr lang="el-GR" dirty="0"/>
          </a:p>
        </p:txBody>
      </p:sp>
      <p:pic>
        <p:nvPicPr>
          <p:cNvPr id="5" name="Content Placeholder 4"/>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6256338" y="1536171"/>
            <a:ext cx="5211762" cy="3474508"/>
          </a:xfrm>
        </p:spPr>
      </p:pic>
      <p:sp>
        <p:nvSpPr>
          <p:cNvPr id="4" name="Text Placeholder 3"/>
          <p:cNvSpPr>
            <a:spLocks noGrp="1"/>
          </p:cNvSpPr>
          <p:nvPr>
            <p:ph type="body" sz="half" idx="2"/>
          </p:nvPr>
        </p:nvSpPr>
        <p:spPr>
          <a:xfrm>
            <a:off x="154545" y="1442434"/>
            <a:ext cx="4881093" cy="5164428"/>
          </a:xfrm>
        </p:spPr>
        <p:txBody>
          <a:bodyPr>
            <a:normAutofit fontScale="92500" lnSpcReduction="20000"/>
          </a:bodyPr>
          <a:lstStyle/>
          <a:p>
            <a:r>
              <a:rPr lang="el-GR" sz="2400" dirty="0"/>
              <a:t>Ο χώρος της Αγοράς στέγαζε τις διοικητικές δραστηριότητες του αθηναϊκού κράτους. Στην  καρδιά της Αγοράς βρισκόταν το Νομισματοκοπείο, όπου κόβονταν τα νομίσματα της πόλης. Εκεί φυλάσσονταν οι παναθηναϊκοί αμφορείς και το λάδι που δίδονταν, μαζί με άλλα έπαθλα, στους νικητές των </a:t>
            </a:r>
            <a:r>
              <a:rPr lang="el-GR" sz="2400" dirty="0" err="1"/>
              <a:t>Παναθηναίων</a:t>
            </a:r>
            <a:r>
              <a:rPr lang="el-GR" sz="2400" dirty="0"/>
              <a:t>. </a:t>
            </a:r>
            <a:r>
              <a:rPr lang="el-GR" sz="2400" dirty="0" smtClean="0"/>
              <a:t> Στο </a:t>
            </a:r>
            <a:r>
              <a:rPr lang="el-GR" sz="2400" dirty="0"/>
              <a:t>χώρο της Αγοράς, σε διάφορα σημεία, </a:t>
            </a:r>
            <a:r>
              <a:rPr lang="el-GR" sz="2400" dirty="0" err="1" smtClean="0"/>
              <a:t>αναρτώνταν</a:t>
            </a:r>
            <a:r>
              <a:rPr lang="el-GR" sz="2400" dirty="0" smtClean="0"/>
              <a:t> </a:t>
            </a:r>
            <a:r>
              <a:rPr lang="el-GR" sz="2400" dirty="0"/>
              <a:t>τα σημαντικά ψηφίσματα, οι αποφάσεις της εκκλησίας του δήμου και της βουλής, ειδήσεις για τις δραστηριότητες των φυλών, στρατιωτικές διαταγές και νομοθετήματα. </a:t>
            </a:r>
          </a:p>
        </p:txBody>
      </p:sp>
    </p:spTree>
    <p:extLst>
      <p:ext uri="{BB962C8B-B14F-4D97-AF65-F5344CB8AC3E}">
        <p14:creationId xmlns="" xmlns:p14="http://schemas.microsoft.com/office/powerpoint/2010/main" val="1958295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ΑΡΧΑΙΑ ΑΓΟΡΑ </a:t>
            </a:r>
            <a:endParaRPr lang="el-GR" dirty="0"/>
          </a:p>
        </p:txBody>
      </p:sp>
      <p:pic>
        <p:nvPicPr>
          <p:cNvPr id="5" name="Picture Placeholder 4"/>
          <p:cNvPicPr>
            <a:picLocks noGrp="1" noChangeAspect="1"/>
          </p:cNvPicPr>
          <p:nvPr>
            <p:ph type="pic" idx="1"/>
          </p:nvPr>
        </p:nvPicPr>
        <p:blipFill>
          <a:blip r:embed="rId2">
            <a:extLst>
              <a:ext uri="{28A0092B-C50C-407E-A947-70E740481C1C}">
                <a14:useLocalDpi xmlns="" xmlns:a14="http://schemas.microsoft.com/office/drawing/2010/main" val="0"/>
              </a:ext>
            </a:extLst>
          </a:blip>
          <a:srcRect l="17631" r="17631"/>
          <a:stretch>
            <a:fillRect/>
          </a:stretch>
        </p:blipFill>
        <p:spPr/>
      </p:pic>
      <p:sp>
        <p:nvSpPr>
          <p:cNvPr id="4" name="Text Placeholder 3"/>
          <p:cNvSpPr>
            <a:spLocks noGrp="1"/>
          </p:cNvSpPr>
          <p:nvPr>
            <p:ph type="body" sz="half" idx="2"/>
          </p:nvPr>
        </p:nvSpPr>
        <p:spPr>
          <a:xfrm>
            <a:off x="231819" y="1429555"/>
            <a:ext cx="4803819" cy="4932608"/>
          </a:xfrm>
        </p:spPr>
        <p:txBody>
          <a:bodyPr>
            <a:normAutofit/>
          </a:bodyPr>
          <a:lstStyle/>
          <a:p>
            <a:r>
              <a:rPr lang="el-GR" sz="2400" dirty="0"/>
              <a:t>Η δικαστική δραστηριότητα </a:t>
            </a:r>
            <a:r>
              <a:rPr lang="el-GR" sz="2400" dirty="0" smtClean="0"/>
              <a:t>λάμβανε χώρα </a:t>
            </a:r>
            <a:r>
              <a:rPr lang="el-GR" sz="2400" dirty="0"/>
              <a:t>στην Αγορά . Οι σχέσεις με την πολιτική ζωή και την αγορά συμπίπτουν  καθώς και οι περισσότερες πολιτικές δραστηριότητες σχετίζονται με την Αγορά. Η πολιτική ζωή περιστρέφεται γύρω από συγκρούσεις και διαμάχες ανάμεσα σε πολιτικά πρόσωπα και γεγονότα.</a:t>
            </a:r>
          </a:p>
        </p:txBody>
      </p:sp>
    </p:spTree>
    <p:extLst>
      <p:ext uri="{BB962C8B-B14F-4D97-AF65-F5344CB8AC3E}">
        <p14:creationId xmlns="" xmlns:p14="http://schemas.microsoft.com/office/powerpoint/2010/main" val="4200153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ΑΡΧΑΙΑ ΑΓΟΡΑ</a:t>
            </a:r>
            <a:endParaRPr lang="el-GR" dirty="0"/>
          </a:p>
        </p:txBody>
      </p:sp>
      <p:pic>
        <p:nvPicPr>
          <p:cNvPr id="5" name="Content Placeholder 4"/>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6168980" y="927279"/>
            <a:ext cx="5672607" cy="4816698"/>
          </a:xfrm>
        </p:spPr>
      </p:pic>
      <p:sp>
        <p:nvSpPr>
          <p:cNvPr id="4" name="Text Placeholder 3"/>
          <p:cNvSpPr>
            <a:spLocks noGrp="1"/>
          </p:cNvSpPr>
          <p:nvPr>
            <p:ph type="body" sz="half" idx="2"/>
          </p:nvPr>
        </p:nvSpPr>
        <p:spPr>
          <a:xfrm>
            <a:off x="218941" y="1429555"/>
            <a:ext cx="4360679" cy="4437845"/>
          </a:xfrm>
        </p:spPr>
        <p:txBody>
          <a:bodyPr>
            <a:normAutofit/>
          </a:bodyPr>
          <a:lstStyle/>
          <a:p>
            <a:r>
              <a:rPr lang="el-GR" sz="2000" dirty="0"/>
              <a:t>το κύριο θρησκευτικό κέντρο της πόλης ήταν η Ακρόπολη και η ζώνη που εκτείνεται μπροστά στη νότια κλιτύ του ιερού βράχου. Λόγω όμως της κεντρικότητας της θέσης της Αγοράς στην αθηναϊκή τοπογραφία, λόγω του συμβολισμού της ως καρδιάς της πόλης, αλλά και για πρακτικούς λόγους, η Αγορά ήταν επίσης θέατρο ποικίλων δραστηριοτήτων κατά τη διάρκεια εορτών των οποίων η κορύφωση λάμβανε χώρα αλλού.</a:t>
            </a:r>
          </a:p>
        </p:txBody>
      </p:sp>
    </p:spTree>
    <p:extLst>
      <p:ext uri="{BB962C8B-B14F-4D97-AF65-F5344CB8AC3E}">
        <p14:creationId xmlns="" xmlns:p14="http://schemas.microsoft.com/office/powerpoint/2010/main" val="19945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ΣΤΟΕΣ – ΝΑΟΣ ΗΦΑΙΣΤΟΥ</a:t>
            </a:r>
            <a:endParaRPr lang="el-GR" dirty="0"/>
          </a:p>
        </p:txBody>
      </p:sp>
      <p:sp>
        <p:nvSpPr>
          <p:cNvPr id="4" name="Text Placeholder 3"/>
          <p:cNvSpPr>
            <a:spLocks noGrp="1"/>
          </p:cNvSpPr>
          <p:nvPr>
            <p:ph type="body" sz="half" idx="2"/>
          </p:nvPr>
        </p:nvSpPr>
        <p:spPr>
          <a:xfrm>
            <a:off x="257577" y="2550018"/>
            <a:ext cx="4649274" cy="3890414"/>
          </a:xfrm>
        </p:spPr>
        <p:txBody>
          <a:bodyPr>
            <a:normAutofit/>
          </a:bodyPr>
          <a:lstStyle/>
          <a:p>
            <a:r>
              <a:rPr lang="el-GR" sz="2000" dirty="0"/>
              <a:t>Η Ποικίλη Στοά, ή </a:t>
            </a:r>
            <a:r>
              <a:rPr lang="el-GR" sz="2000" dirty="0" smtClean="0"/>
              <a:t>αλλιώς </a:t>
            </a:r>
            <a:r>
              <a:rPr lang="el-GR" sz="2000" dirty="0" err="1" smtClean="0"/>
              <a:t>Πεισιανάκτειος</a:t>
            </a:r>
            <a:r>
              <a:rPr lang="el-GR" sz="2000" dirty="0" smtClean="0"/>
              <a:t>, </a:t>
            </a:r>
            <a:r>
              <a:rPr lang="el-GR" sz="2000" dirty="0"/>
              <a:t>χτίστηκε το 460 π.Χ. και είναι η πιο φημισμένη στοά της Αθήνας</a:t>
            </a:r>
            <a:r>
              <a:rPr lang="el-GR" sz="2000" dirty="0" smtClean="0"/>
              <a:t>. </a:t>
            </a:r>
            <a:r>
              <a:rPr lang="el-GR" sz="2000" dirty="0"/>
              <a:t>Από περιγραφές των αρχαίων ξέρουμε ότι ήταν διακοσμημένη με ζωγραφικούς </a:t>
            </a:r>
            <a:r>
              <a:rPr lang="el-GR" sz="2000" dirty="0" smtClean="0"/>
              <a:t>πίνακες</a:t>
            </a:r>
            <a:r>
              <a:rPr lang="en-US" sz="2000" dirty="0" smtClean="0"/>
              <a:t>. </a:t>
            </a:r>
            <a:r>
              <a:rPr lang="el-GR" sz="2000" dirty="0" smtClean="0"/>
              <a:t> </a:t>
            </a:r>
            <a:r>
              <a:rPr lang="el-GR" sz="2000" dirty="0"/>
              <a:t>Η Βασίλειος Στοά ήταν μία δωρική στοά, η παλαιότερη ίσως της Αθήνας. </a:t>
            </a:r>
            <a:r>
              <a:rPr lang="el-GR" sz="2000" dirty="0" smtClean="0"/>
              <a:t> </a:t>
            </a:r>
            <a:r>
              <a:rPr lang="el-GR" sz="2000" dirty="0"/>
              <a:t>Ήταν η έδρα του Άρχοντος Βασιλέως, απ' όπου πήρε και το όνομα. Ήταν το σημείο όπου συχνά συνεδρίαζαν τα διάφορα δικαστήρια της Αθήνας</a:t>
            </a:r>
            <a:r>
              <a:rPr lang="el-GR" sz="2000" dirty="0" smtClean="0"/>
              <a:t>.</a:t>
            </a:r>
            <a:endParaRPr lang="el-GR" sz="2000" dirty="0"/>
          </a:p>
        </p:txBody>
      </p:sp>
      <p:pic>
        <p:nvPicPr>
          <p:cNvPr id="9" name="Picture Placeholder 8"/>
          <p:cNvPicPr>
            <a:picLocks noGrp="1" noChangeAspect="1"/>
          </p:cNvPicPr>
          <p:nvPr>
            <p:ph type="pic" idx="1"/>
          </p:nvPr>
        </p:nvPicPr>
        <p:blipFill>
          <a:blip r:embed="rId2">
            <a:extLst>
              <a:ext uri="{28A0092B-C50C-407E-A947-70E740481C1C}">
                <a14:useLocalDpi xmlns="" xmlns:a14="http://schemas.microsoft.com/office/drawing/2010/main" val="0"/>
              </a:ext>
            </a:extLst>
          </a:blip>
          <a:srcRect l="18713" r="18713"/>
          <a:stretch>
            <a:fillRect/>
          </a:stretch>
        </p:blipFill>
        <p:spPr>
          <a:xfrm>
            <a:off x="5532120" y="-2"/>
            <a:ext cx="6660000" cy="6858123"/>
          </a:xfrm>
        </p:spPr>
      </p:pic>
    </p:spTree>
    <p:extLst>
      <p:ext uri="{BB962C8B-B14F-4D97-AF65-F5344CB8AC3E}">
        <p14:creationId xmlns="" xmlns:p14="http://schemas.microsoft.com/office/powerpoint/2010/main" val="2842657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ΣΤΟΕΣ-ΝΑΟΣ ΗΦΑΙΣΤΕΙΟΥ</a:t>
            </a:r>
            <a:endParaRPr lang="el-GR" dirty="0"/>
          </a:p>
        </p:txBody>
      </p:sp>
      <p:pic>
        <p:nvPicPr>
          <p:cNvPr id="5" name="Content Placeholder 4"/>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5617872" y="389586"/>
            <a:ext cx="6574128" cy="5946820"/>
          </a:xfrm>
        </p:spPr>
      </p:pic>
      <p:sp>
        <p:nvSpPr>
          <p:cNvPr id="4" name="Text Placeholder 3"/>
          <p:cNvSpPr>
            <a:spLocks noGrp="1"/>
          </p:cNvSpPr>
          <p:nvPr>
            <p:ph type="body" sz="half" idx="2"/>
          </p:nvPr>
        </p:nvSpPr>
        <p:spPr>
          <a:xfrm>
            <a:off x="141668" y="2034862"/>
            <a:ext cx="5048518" cy="4597758"/>
          </a:xfrm>
        </p:spPr>
        <p:txBody>
          <a:bodyPr>
            <a:normAutofit/>
          </a:bodyPr>
          <a:lstStyle/>
          <a:p>
            <a:r>
              <a:rPr lang="el-GR" sz="2000" dirty="0"/>
              <a:t>Η Στοά του Διός </a:t>
            </a:r>
            <a:r>
              <a:rPr lang="el-GR" sz="2000" dirty="0" err="1"/>
              <a:t>Ελευθερέου</a:t>
            </a:r>
            <a:r>
              <a:rPr lang="el-GR" sz="2000" dirty="0"/>
              <a:t> </a:t>
            </a:r>
            <a:r>
              <a:rPr lang="el-GR" sz="2000" dirty="0" smtClean="0"/>
              <a:t>ήταν </a:t>
            </a:r>
            <a:r>
              <a:rPr lang="el-GR" sz="2000" dirty="0"/>
              <a:t>δωρική. Καθώς ήταν χτισμένη στο σημείο όπου βρισκόταν ο αρχαϊκός ναός του </a:t>
            </a:r>
            <a:r>
              <a:rPr lang="el-GR" sz="2000" dirty="0" smtClean="0"/>
              <a:t>Δία. </a:t>
            </a:r>
            <a:r>
              <a:rPr lang="el-GR" sz="2000" dirty="0"/>
              <a:t>Χτίστηκε γύρω στο 430 π.Χ. και χρησίμευε πιθανόν </a:t>
            </a:r>
            <a:r>
              <a:rPr lang="el-GR" sz="2000" dirty="0" smtClean="0"/>
              <a:t> </a:t>
            </a:r>
            <a:r>
              <a:rPr lang="el-GR" sz="2000" dirty="0"/>
              <a:t>για συνεδριάσεις δικαστηρίων ή άλλων δημόσιων οργάνων. Ο Ναός του Ηφαίστου, γνωστός σήμερα ως Θησείο, είναι ο καλύτερα σωζόμενος αρχαίος ελληνικός </a:t>
            </a:r>
            <a:r>
              <a:rPr lang="el-GR" sz="2000" dirty="0" smtClean="0"/>
              <a:t>ναός. </a:t>
            </a:r>
            <a:r>
              <a:rPr lang="el-GR" sz="2000" dirty="0"/>
              <a:t>Είναι δωρικός περίπτερος εξάστυλος με 13 κίονες σε κάθε μακριά πλευρά. </a:t>
            </a:r>
          </a:p>
        </p:txBody>
      </p:sp>
    </p:spTree>
    <p:extLst>
      <p:ext uri="{BB962C8B-B14F-4D97-AF65-F5344CB8AC3E}">
        <p14:creationId xmlns="" xmlns:p14="http://schemas.microsoft.com/office/powerpoint/2010/main" val="4039782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4000" dirty="0" smtClean="0"/>
              <a:t>ΝΕΟ ΒΟΥΛΕΥΤΗΡΙΟ-</a:t>
            </a:r>
            <a:br>
              <a:rPr lang="el-GR" sz="4000" dirty="0" smtClean="0"/>
            </a:br>
            <a:r>
              <a:rPr lang="el-GR" sz="4000" dirty="0" smtClean="0"/>
              <a:t>ΑΓΟΡΑ</a:t>
            </a:r>
            <a:endParaRPr lang="el-GR" sz="4000" dirty="0"/>
          </a:p>
        </p:txBody>
      </p:sp>
      <p:pic>
        <p:nvPicPr>
          <p:cNvPr id="5" name="Picture Placeholder 4"/>
          <p:cNvPicPr>
            <a:picLocks noGrp="1" noChangeAspect="1"/>
          </p:cNvPicPr>
          <p:nvPr>
            <p:ph type="pic" idx="1"/>
          </p:nvPr>
        </p:nvPicPr>
        <p:blipFill>
          <a:blip r:embed="rId2">
            <a:extLst>
              <a:ext uri="{28A0092B-C50C-407E-A947-70E740481C1C}">
                <a14:useLocalDpi xmlns="" xmlns:a14="http://schemas.microsoft.com/office/drawing/2010/main" val="0"/>
              </a:ext>
            </a:extLst>
          </a:blip>
          <a:srcRect t="3724" b="3724"/>
          <a:stretch>
            <a:fillRect/>
          </a:stretch>
        </p:blipFill>
        <p:spPr/>
      </p:pic>
      <p:sp>
        <p:nvSpPr>
          <p:cNvPr id="4" name="Text Placeholder 3"/>
          <p:cNvSpPr>
            <a:spLocks noGrp="1"/>
          </p:cNvSpPr>
          <p:nvPr>
            <p:ph type="body" sz="half" idx="2"/>
          </p:nvPr>
        </p:nvSpPr>
        <p:spPr>
          <a:xfrm>
            <a:off x="115910" y="2189408"/>
            <a:ext cx="5009882" cy="4353060"/>
          </a:xfrm>
        </p:spPr>
        <p:txBody>
          <a:bodyPr>
            <a:noAutofit/>
          </a:bodyPr>
          <a:lstStyle/>
          <a:p>
            <a:r>
              <a:rPr lang="el-GR" sz="1800" dirty="0"/>
              <a:t>Το Νέο Βουλευτήριο χτίστηκε ακριβώς δυτικά του παλαιού το 425 π.Χ.. Ήταν ένα ορθογώνιο κτήριο με αμφιθέατρο στο εσωτερικό του όπου συνεδρίαζε η Βουλή των Πεντακοσίων. </a:t>
            </a:r>
            <a:r>
              <a:rPr lang="el-GR" sz="1800" dirty="0" smtClean="0"/>
              <a:t>Ο θόλος </a:t>
            </a:r>
            <a:r>
              <a:rPr lang="el-GR" sz="1800" dirty="0" err="1" smtClean="0"/>
              <a:t>ηταν</a:t>
            </a:r>
            <a:r>
              <a:rPr lang="el-GR" sz="1800" dirty="0" smtClean="0"/>
              <a:t> </a:t>
            </a:r>
            <a:r>
              <a:rPr lang="el-GR" sz="1800" dirty="0" err="1" smtClean="0"/>
              <a:t>ενα</a:t>
            </a:r>
            <a:r>
              <a:rPr lang="el-GR" sz="1800" dirty="0" smtClean="0"/>
              <a:t> </a:t>
            </a:r>
            <a:r>
              <a:rPr lang="el-GR" sz="1800" dirty="0"/>
              <a:t>ιδιόμορφο κυκλικό κτίσμα κατασκευάστηκε το 465 π.Χ.. Ήταν το εντευκτήριο των Πρυτάνεων της Βουλής. Στον χώρο αυτόν επίσης φυλάσσονταν τα μέτρα και τα σταθμά του κράτους. Η Νότια Στοά Ι ήταν μία μεγάλη Δωρική στοά στο νότιο μέρος της οποίας, πίσω από την κιονοστοιχία, υπήρχαν 15 δωμάτια όπου στεγάζονταν εστιατόρια (</a:t>
            </a:r>
            <a:r>
              <a:rPr lang="el-GR" sz="1800" dirty="0" err="1"/>
              <a:t>τράπεζαι</a:t>
            </a:r>
            <a:r>
              <a:rPr lang="el-GR" sz="1800" dirty="0"/>
              <a:t>) για την σίτιση των κρατικών αξιωματούχων. Κατασκευάστηκε γύρω στο 430 π.Χ..</a:t>
            </a:r>
          </a:p>
        </p:txBody>
      </p:sp>
    </p:spTree>
    <p:extLst>
      <p:ext uri="{BB962C8B-B14F-4D97-AF65-F5344CB8AC3E}">
        <p14:creationId xmlns="" xmlns:p14="http://schemas.microsoft.com/office/powerpoint/2010/main" val="2653232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5800"/>
            <a:ext cx="4579620" cy="2157884"/>
          </a:xfrm>
        </p:spPr>
        <p:txBody>
          <a:bodyPr/>
          <a:lstStyle/>
          <a:p>
            <a:r>
              <a:rPr lang="el-GR" sz="4000" dirty="0" smtClean="0"/>
              <a:t>ΝΟΜΙΣΜΑΤΟΚΟΠΕΙΟ</a:t>
            </a:r>
            <a:br>
              <a:rPr lang="el-GR" sz="4000" dirty="0" smtClean="0"/>
            </a:br>
            <a:r>
              <a:rPr lang="el-GR" sz="4000" dirty="0" smtClean="0"/>
              <a:t>ΠΕΡΙΒΟΛΟΣ ΔΙΚΑΣΤΗΡΙΟΥ</a:t>
            </a:r>
            <a:endParaRPr lang="el-GR" sz="4000" dirty="0"/>
          </a:p>
        </p:txBody>
      </p:sp>
      <p:pic>
        <p:nvPicPr>
          <p:cNvPr id="5" name="Content Placeholder 4"/>
          <p:cNvPicPr>
            <a:picLocks noGrp="1" noChangeAspect="1"/>
          </p:cNvPicPr>
          <p:nvPr>
            <p:ph idx="1"/>
          </p:nvPr>
        </p:nvPicPr>
        <p:blipFill>
          <a:blip r:embed="rId2">
            <a:extLst>
              <a:ext uri="{28A0092B-C50C-407E-A947-70E740481C1C}">
                <a14:useLocalDpi xmlns="" xmlns:a14="http://schemas.microsoft.com/office/drawing/2010/main" val="0"/>
              </a:ext>
            </a:extLst>
          </a:blip>
          <a:stretch>
            <a:fillRect/>
          </a:stretch>
        </p:blipFill>
        <p:spPr>
          <a:xfrm>
            <a:off x="5885645" y="685800"/>
            <a:ext cx="6130344" cy="5032420"/>
          </a:xfrm>
        </p:spPr>
      </p:pic>
      <p:sp>
        <p:nvSpPr>
          <p:cNvPr id="4" name="Text Placeholder 3"/>
          <p:cNvSpPr>
            <a:spLocks noGrp="1"/>
          </p:cNvSpPr>
          <p:nvPr>
            <p:ph type="body" sz="half" idx="2"/>
          </p:nvPr>
        </p:nvSpPr>
        <p:spPr>
          <a:xfrm>
            <a:off x="0" y="2318197"/>
            <a:ext cx="5280338" cy="4301544"/>
          </a:xfrm>
        </p:spPr>
        <p:txBody>
          <a:bodyPr>
            <a:noAutofit/>
          </a:bodyPr>
          <a:lstStyle/>
          <a:p>
            <a:r>
              <a:rPr lang="el-GR" sz="2000" dirty="0"/>
              <a:t>Το Νομισματοκοπείο ήταν ο χώρος όπου κόβονταν τα νομίσματα της Αθήνας. Αποτελείτο από έναν περίβολο στον οποίο υπήρχαν ένα κεντρικό τετράγωνο κτήριο και δύο μικρές στοές. Ο</a:t>
            </a:r>
            <a:r>
              <a:rPr lang="el-GR" sz="2000" dirty="0" smtClean="0"/>
              <a:t> </a:t>
            </a:r>
            <a:r>
              <a:rPr lang="el-GR" sz="2000" dirty="0"/>
              <a:t>υπαίθριος περίβολος στα ανατολικά της Αγοράς χρησίμευε πιθανότατα ως χώρος </a:t>
            </a:r>
            <a:r>
              <a:rPr lang="el-GR" sz="2000" dirty="0" smtClean="0"/>
              <a:t>δικαστηρίου</a:t>
            </a:r>
            <a:r>
              <a:rPr lang="el-GR" sz="2000" dirty="0" smtClean="0"/>
              <a:t>.</a:t>
            </a:r>
            <a:r>
              <a:rPr lang="en-US" sz="2000" smtClean="0"/>
              <a:t> </a:t>
            </a:r>
            <a:r>
              <a:rPr lang="el-GR" sz="2000" dirty="0" smtClean="0"/>
              <a:t>Κατά </a:t>
            </a:r>
            <a:r>
              <a:rPr lang="el-GR" sz="2000" dirty="0"/>
              <a:t>την ύστερη Κλασική εποχή και στις αρχές της Ελληνιστικής, πραγματοποιήθηκαν κάποιες αλλαγές σε μερικά </a:t>
            </a:r>
            <a:r>
              <a:rPr lang="el-GR" sz="2000" dirty="0" smtClean="0"/>
              <a:t>κτήρια</a:t>
            </a:r>
            <a:r>
              <a:rPr lang="en-US" sz="2000" dirty="0" smtClean="0"/>
              <a:t> </a:t>
            </a:r>
            <a:r>
              <a:rPr lang="el-GR" sz="2000" dirty="0" smtClean="0"/>
              <a:t>τη </a:t>
            </a:r>
            <a:r>
              <a:rPr lang="el-GR" sz="2000" dirty="0"/>
              <a:t>θέση του δικαστικού περιβόλου στα ανατολικά παίρνει ένα τετράγωνο περιστύλιο οικοδόμημα με εσωτερική αυλή στο κέντρο του το οποίο έμεινε ημιτελές. </a:t>
            </a:r>
          </a:p>
        </p:txBody>
      </p:sp>
    </p:spTree>
    <p:extLst>
      <p:ext uri="{BB962C8B-B14F-4D97-AF65-F5344CB8AC3E}">
        <p14:creationId xmlns="" xmlns:p14="http://schemas.microsoft.com/office/powerpoint/2010/main" val="270860194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71</TotalTime>
  <Words>557</Words>
  <Application>Microsoft Office PowerPoint</Application>
  <PresentationFormat>Προσαρμογή</PresentationFormat>
  <Paragraphs>16</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Crop</vt:lpstr>
      <vt:lpstr>Ξεναγηση στην αρχαια ελλαδα</vt:lpstr>
      <vt:lpstr>ΑΡΧΑΙΑ ΑΓΟΡΑ</vt:lpstr>
      <vt:lpstr>ΑΡΧΑΙΑ ΑΓΟΡΑ </vt:lpstr>
      <vt:lpstr>ΑΡΧΑΙΑ ΑΓΟΡΑ</vt:lpstr>
      <vt:lpstr>ΣΤΟΕΣ – ΝΑΟΣ ΗΦΑΙΣΤΟΥ</vt:lpstr>
      <vt:lpstr>ΣΤΟΕΣ-ΝΑΟΣ ΗΦΑΙΣΤΕΙΟΥ</vt:lpstr>
      <vt:lpstr>ΝΕΟ ΒΟΥΛΕΥΤΗΡΙΟ- ΑΓΟΡΑ</vt:lpstr>
      <vt:lpstr>ΝΟΜΙΣΜΑΤΟΚΟΠΕΙΟ ΠΕΡΙΒΟΛΟΣ ΔΙΚΑΣΤΗΡΙΟΥ</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Ξεναγηση στην αρχαια ελλαδα</dc:title>
  <dc:creator>Home-pc</dc:creator>
  <cp:lastModifiedBy>Ακης</cp:lastModifiedBy>
  <cp:revision>12</cp:revision>
  <dcterms:created xsi:type="dcterms:W3CDTF">2016-01-27T18:24:16Z</dcterms:created>
  <dcterms:modified xsi:type="dcterms:W3CDTF">2016-01-28T17:04:32Z</dcterms:modified>
</cp:coreProperties>
</file>