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4"/>
  </p:sldMasterIdLst>
  <p:notesMasterIdLst>
    <p:notesMasterId r:id="rId44"/>
  </p:notesMasterIdLst>
  <p:handoutMasterIdLst>
    <p:handoutMasterId r:id="rId45"/>
  </p:handoutMasterIdLst>
  <p:sldIdLst>
    <p:sldId id="256" r:id="rId5"/>
    <p:sldId id="299" r:id="rId6"/>
    <p:sldId id="302" r:id="rId7"/>
    <p:sldId id="308" r:id="rId8"/>
    <p:sldId id="300" r:id="rId9"/>
    <p:sldId id="301" r:id="rId10"/>
    <p:sldId id="303" r:id="rId11"/>
    <p:sldId id="304" r:id="rId12"/>
    <p:sldId id="305" r:id="rId13"/>
    <p:sldId id="306" r:id="rId14"/>
    <p:sldId id="309" r:id="rId15"/>
    <p:sldId id="331" r:id="rId16"/>
    <p:sldId id="307" r:id="rId17"/>
    <p:sldId id="332" r:id="rId18"/>
    <p:sldId id="324" r:id="rId19"/>
    <p:sldId id="325" r:id="rId20"/>
    <p:sldId id="310" r:id="rId21"/>
    <p:sldId id="311" r:id="rId22"/>
    <p:sldId id="312" r:id="rId23"/>
    <p:sldId id="314" r:id="rId24"/>
    <p:sldId id="289" r:id="rId25"/>
    <p:sldId id="290" r:id="rId26"/>
    <p:sldId id="291" r:id="rId27"/>
    <p:sldId id="292" r:id="rId28"/>
    <p:sldId id="293" r:id="rId29"/>
    <p:sldId id="313" r:id="rId30"/>
    <p:sldId id="315" r:id="rId31"/>
    <p:sldId id="316" r:id="rId32"/>
    <p:sldId id="320" r:id="rId33"/>
    <p:sldId id="321" r:id="rId34"/>
    <p:sldId id="322" r:id="rId35"/>
    <p:sldId id="297" r:id="rId36"/>
    <p:sldId id="326" r:id="rId37"/>
    <p:sldId id="327" r:id="rId38"/>
    <p:sldId id="333" r:id="rId39"/>
    <p:sldId id="334" r:id="rId40"/>
    <p:sldId id="335" r:id="rId41"/>
    <p:sldId id="329" r:id="rId42"/>
    <p:sldId id="330" r:id="rId4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6" autoAdjust="0"/>
    <p:restoredTop sz="95274" autoAdjust="0"/>
  </p:normalViewPr>
  <p:slideViewPr>
    <p:cSldViewPr>
      <p:cViewPr varScale="1">
        <p:scale>
          <a:sx n="86" d="100"/>
          <a:sy n="86" d="100"/>
        </p:scale>
        <p:origin x="160" y="9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Πλαίσι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l-GR" sz="1200"/>
            </a:lvl1pPr>
          </a:lstStyle>
          <a:p>
            <a:endParaRPr lang="el-GR"/>
          </a:p>
        </p:txBody>
      </p:sp>
      <p:sp>
        <p:nvSpPr>
          <p:cNvPr id="3" name="Πλαίσι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el-GR" sz="1200"/>
            </a:lvl1pPr>
          </a:lstStyle>
          <a:p>
            <a:fld id="{784AA43A-3F76-4A13-9CD6-36134EB429E3}" type="datetimeFigureOut">
              <a:rPr lang="el-GR"/>
              <a:pPr/>
              <a:t>7/7/2016</a:t>
            </a:fld>
            <a:endParaRPr lang="el-GR"/>
          </a:p>
        </p:txBody>
      </p:sp>
      <p:sp>
        <p:nvSpPr>
          <p:cNvPr id="4" name="Πλαίσι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el-GR" sz="1200"/>
            </a:lvl1pPr>
          </a:lstStyle>
          <a:p>
            <a:endParaRPr lang="el-GR"/>
          </a:p>
        </p:txBody>
      </p:sp>
      <p:sp>
        <p:nvSpPr>
          <p:cNvPr id="5" name="Πλαίσι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el-GR" sz="1200"/>
            </a:lvl1pPr>
          </a:lstStyle>
          <a:p>
            <a:fld id="{A850423A-8BCE-448E-A97B-03A88B2B12C1}" type="slidenum">
              <a:rPr lang="el-GR"/>
              <a:pPr/>
              <a:t>‹#›</a:t>
            </a:fld>
            <a:endParaRPr lang="el-G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Πλαίσι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l-GR" sz="1200"/>
            </a:lvl1pPr>
          </a:lstStyle>
          <a:p>
            <a:endParaRPr lang="el-GR"/>
          </a:p>
        </p:txBody>
      </p:sp>
      <p:sp>
        <p:nvSpPr>
          <p:cNvPr id="3" name="Πλαίσι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l-GR" sz="1200"/>
            </a:lvl1pPr>
          </a:lstStyle>
          <a:p>
            <a:fld id="{5F674A4F-2B7A-4ECB-A400-260B2FFC03C1}" type="datetimeFigureOut">
              <a:rPr lang="el-GR"/>
              <a:pPr/>
              <a:t>7/7/2016</a:t>
            </a:fld>
            <a:endParaRPr lang="el-GR"/>
          </a:p>
        </p:txBody>
      </p:sp>
      <p:sp>
        <p:nvSpPr>
          <p:cNvPr id="4" name="Πλαίσι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Πλαίσι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Πλαίσι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l-GR" sz="1200"/>
            </a:lvl1pPr>
          </a:lstStyle>
          <a:p>
            <a:endParaRPr lang="el-GR"/>
          </a:p>
        </p:txBody>
      </p:sp>
      <p:sp>
        <p:nvSpPr>
          <p:cNvPr id="7" name="Πλαίσι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l-GR" sz="1200"/>
            </a:lvl1pPr>
          </a:lstStyle>
          <a:p>
            <a:fld id="{01F2A70B-78F2-4DCF-B53B-C990D2FAFB8A}" type="slidenum">
              <a:rPr/>
              <a:pPr/>
              <a:t>‹#›</a:t>
            </a:fld>
            <a:endParaRPr lang="el-G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1F2A70B-78F2-4DCF-B53B-C990D2FAFB8A}" type="slidenum">
              <a:rPr lang="el-GR"/>
              <a:pPr/>
              <a:t>1</a:t>
            </a:fld>
            <a:endParaRPr lang="el-GR"/>
          </a:p>
        </p:txBody>
      </p:sp>
    </p:spTree>
    <p:extLst>
      <p:ext uri="{BB962C8B-B14F-4D97-AF65-F5344CB8AC3E}">
        <p14:creationId xmlns:p14="http://schemas.microsoft.com/office/powerpoint/2010/main" val="586181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1F2A70B-78F2-4DCF-B53B-C990D2FAFB8A}" type="slidenum">
              <a:rPr lang="el-GR"/>
              <a:pPr/>
              <a:t>21</a:t>
            </a:fld>
            <a:endParaRPr lang="el-GR"/>
          </a:p>
        </p:txBody>
      </p:sp>
    </p:spTree>
    <p:extLst>
      <p:ext uri="{BB962C8B-B14F-4D97-AF65-F5344CB8AC3E}">
        <p14:creationId xmlns:p14="http://schemas.microsoft.com/office/powerpoint/2010/main" val="28443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1F2A70B-78F2-4DCF-B53B-C990D2FAFB8A}" type="slidenum">
              <a:rPr lang="el-GR"/>
              <a:pPr/>
              <a:t>22</a:t>
            </a:fld>
            <a:endParaRPr lang="el-GR"/>
          </a:p>
        </p:txBody>
      </p:sp>
    </p:spTree>
    <p:extLst>
      <p:ext uri="{BB962C8B-B14F-4D97-AF65-F5344CB8AC3E}">
        <p14:creationId xmlns:p14="http://schemas.microsoft.com/office/powerpoint/2010/main" val="399846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1F2A70B-78F2-4DCF-B53B-C990D2FAFB8A}" type="slidenum">
              <a:rPr lang="el-GR"/>
              <a:pPr/>
              <a:t>23</a:t>
            </a:fld>
            <a:endParaRPr lang="el-GR"/>
          </a:p>
        </p:txBody>
      </p:sp>
    </p:spTree>
    <p:extLst>
      <p:ext uri="{BB962C8B-B14F-4D97-AF65-F5344CB8AC3E}">
        <p14:creationId xmlns:p14="http://schemas.microsoft.com/office/powerpoint/2010/main" val="3576516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1F2A70B-78F2-4DCF-B53B-C990D2FAFB8A}" type="slidenum">
              <a:rPr lang="el-GR"/>
              <a:pPr/>
              <a:t>24</a:t>
            </a:fld>
            <a:endParaRPr lang="el-GR"/>
          </a:p>
        </p:txBody>
      </p:sp>
    </p:spTree>
    <p:extLst>
      <p:ext uri="{BB962C8B-B14F-4D97-AF65-F5344CB8AC3E}">
        <p14:creationId xmlns:p14="http://schemas.microsoft.com/office/powerpoint/2010/main" val="3881265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1F2A70B-78F2-4DCF-B53B-C990D2FAFB8A}" type="slidenum">
              <a:rPr lang="el-GR"/>
              <a:pPr/>
              <a:t>25</a:t>
            </a:fld>
            <a:endParaRPr lang="el-GR"/>
          </a:p>
        </p:txBody>
      </p:sp>
    </p:spTree>
    <p:extLst>
      <p:ext uri="{BB962C8B-B14F-4D97-AF65-F5344CB8AC3E}">
        <p14:creationId xmlns:p14="http://schemas.microsoft.com/office/powerpoint/2010/main" val="240505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1F2A70B-78F2-4DCF-B53B-C990D2FAFB8A}" type="slidenum">
              <a:rPr lang="el-GR"/>
              <a:pPr/>
              <a:t>32</a:t>
            </a:fld>
            <a:endParaRPr lang="el-GR"/>
          </a:p>
        </p:txBody>
      </p:sp>
    </p:spTree>
    <p:extLst>
      <p:ext uri="{BB962C8B-B14F-4D97-AF65-F5344CB8AC3E}">
        <p14:creationId xmlns:p14="http://schemas.microsoft.com/office/powerpoint/2010/main" val="188133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12188825"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87061" y="69756"/>
            <a:ext cx="12014700"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726750" y="3200400"/>
            <a:ext cx="8532178"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DE5589A4-8D82-4B99-85DB-0433DEA09D26}" type="datetime1">
              <a:rPr lang="el-GR" smtClean="0"/>
              <a:pPr/>
              <a:t>7/7/2016</a:t>
            </a:fld>
            <a:endParaRPr lang="en-US" dirty="0"/>
          </a:p>
        </p:txBody>
      </p:sp>
      <p:sp>
        <p:nvSpPr>
          <p:cNvPr id="17" name="16 - Θέση υποσέλιδου"/>
          <p:cNvSpPr>
            <a:spLocks noGrp="1"/>
          </p:cNvSpPr>
          <p:nvPr>
            <p:ph type="ftr" sz="quarter" idx="11"/>
          </p:nvPr>
        </p:nvSpPr>
        <p:spPr/>
        <p:txBody>
          <a:bodyPr/>
          <a:lstStyle/>
          <a:p>
            <a:endParaRPr lang="en-US" dirty="0"/>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D57F1E4F-1CFF-5643-939E-217C01CDF565}" type="slidenum">
              <a:rPr lang="en-US" smtClean="0"/>
              <a:pPr/>
              <a:t>‹#›</a:t>
            </a:fld>
            <a:endParaRPr lang="en-US" dirty="0"/>
          </a:p>
        </p:txBody>
      </p:sp>
      <p:sp>
        <p:nvSpPr>
          <p:cNvPr id="7" name="6 - Ορθογώνιο"/>
          <p:cNvSpPr/>
          <p:nvPr/>
        </p:nvSpPr>
        <p:spPr>
          <a:xfrm>
            <a:off x="83887" y="1449304"/>
            <a:ext cx="12025584"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83887" y="1396720"/>
            <a:ext cx="12025584"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83887" y="2976649"/>
            <a:ext cx="12025584"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609441" y="1505931"/>
            <a:ext cx="10969943" cy="1470025"/>
          </a:xfrm>
        </p:spPr>
        <p:txBody>
          <a:bodyPr anchor="ctr"/>
          <a:lstStyle>
            <a:lvl1pPr algn="ctr">
              <a:defRPr lang="en-US" dirty="0">
                <a:solidFill>
                  <a:srgbClr val="FFFFFF"/>
                </a:solidFill>
              </a:defRPr>
            </a:lvl1pPr>
          </a:lstStyle>
          <a:p>
            <a:r>
              <a:rPr kumimoji="0" lang="el-GR"/>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7AEBA37C-FB39-4613-B594-E454DDAEDEB7}" type="datetime1">
              <a:rPr lang="el-GR" smtClean="0"/>
              <a:pPr/>
              <a:t>7/7/2016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BA54BD-C84D-46CE-8B72-31BFB26ABA4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6898" y="274642"/>
            <a:ext cx="2681542"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218882" y="274641"/>
            <a:ext cx="7414869"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B73CB1A7-28D5-43E7-AF12-0FFE93B45FFB}" type="datetime1">
              <a:rPr lang="el-GR" smtClean="0"/>
              <a:pPr/>
              <a:t>7/7/2016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BA54BD-C84D-46CE-8B72-31BFB26ABA4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3F2526E-716A-4741-AEE0-3F96470FF540}" type="datetime1">
              <a:rPr lang="el-GR" smtClean="0"/>
              <a:pPr/>
              <a:t>7/7/2016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BA54BD-C84D-46CE-8B72-31BFB26ABA43}" type="slidenum">
              <a:rPr lang="el-GR" smtClean="0"/>
              <a:pPr/>
              <a:t>‹#›</a:t>
            </a:fld>
            <a:endParaRPr lang="el-GR"/>
          </a:p>
        </p:txBody>
      </p:sp>
      <p:sp>
        <p:nvSpPr>
          <p:cNvPr id="8" name="7 - Θέση περιεχομένου"/>
          <p:cNvSpPr>
            <a:spLocks noGrp="1"/>
          </p:cNvSpPr>
          <p:nvPr>
            <p:ph sz="quarter" idx="1"/>
          </p:nvPr>
        </p:nvSpPr>
        <p:spPr>
          <a:xfrm>
            <a:off x="1218883" y="1447800"/>
            <a:ext cx="10360501"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12188825"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87061" y="69756"/>
            <a:ext cx="12014700"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62833" y="952501"/>
            <a:ext cx="10360501" cy="1362075"/>
          </a:xfrm>
        </p:spPr>
        <p:txBody>
          <a:bodyPr anchor="b" anchorCtr="0"/>
          <a:lstStyle>
            <a:lvl1pPr algn="l">
              <a:buNone/>
              <a:defRPr sz="4000" b="0" cap="none"/>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962833" y="2547938"/>
            <a:ext cx="10360501"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3D51A98-77CE-4C21-B886-3DB7661591B1}" type="datetime1">
              <a:rPr lang="el-GR" smtClean="0"/>
              <a:pPr/>
              <a:t>7/7/2016</a:t>
            </a:fld>
            <a:endParaRPr lang="el-GR"/>
          </a:p>
        </p:txBody>
      </p:sp>
      <p:sp>
        <p:nvSpPr>
          <p:cNvPr id="5" name="4 - Θέση υποσέλιδου"/>
          <p:cNvSpPr>
            <a:spLocks noGrp="1"/>
          </p:cNvSpPr>
          <p:nvPr>
            <p:ph type="ftr" sz="quarter" idx="11"/>
          </p:nvPr>
        </p:nvSpPr>
        <p:spPr>
          <a:xfrm>
            <a:off x="1066522" y="6172200"/>
            <a:ext cx="5332611" cy="457200"/>
          </a:xfrm>
        </p:spPr>
        <p:txBody>
          <a:bodyPr/>
          <a:lstStyle/>
          <a:p>
            <a:endParaRPr lang="el-GR"/>
          </a:p>
        </p:txBody>
      </p:sp>
      <p:sp>
        <p:nvSpPr>
          <p:cNvPr id="7" name="6 - Ορθογώνιο"/>
          <p:cNvSpPr/>
          <p:nvPr/>
        </p:nvSpPr>
        <p:spPr>
          <a:xfrm flipV="1">
            <a:off x="92526" y="2376830"/>
            <a:ext cx="1201489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92171" y="2341476"/>
            <a:ext cx="1201524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051" y="2468880"/>
            <a:ext cx="1201636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95021" y="6208776"/>
            <a:ext cx="609441" cy="457200"/>
          </a:xfrm>
        </p:spPr>
        <p:txBody>
          <a:bodyPr/>
          <a:lstStyle/>
          <a:p>
            <a:fld id="{25BA54BD-C84D-46CE-8B72-31BFB26ABA43}"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E4A0914F-CB84-4B9B-874A-91F868DC3D62}" type="datetime1">
              <a:rPr lang="el-GR" smtClean="0"/>
              <a:pPr/>
              <a:t>7/7/2016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5BA54BD-C84D-46CE-8B72-31BFB26ABA43}" type="slidenum">
              <a:rPr lang="el-GR" smtClean="0"/>
              <a:pPr/>
              <a:t>‹#›</a:t>
            </a:fld>
            <a:endParaRPr lang="el-GR"/>
          </a:p>
        </p:txBody>
      </p:sp>
      <p:sp>
        <p:nvSpPr>
          <p:cNvPr id="9" name="8 - Θέση περιεχομένου"/>
          <p:cNvSpPr>
            <a:spLocks noGrp="1"/>
          </p:cNvSpPr>
          <p:nvPr>
            <p:ph sz="quarter" idx="1"/>
          </p:nvPr>
        </p:nvSpPr>
        <p:spPr>
          <a:xfrm>
            <a:off x="1218883" y="1447800"/>
            <a:ext cx="4997418"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6576887" y="1447800"/>
            <a:ext cx="4997418"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218883" y="273050"/>
            <a:ext cx="10360501" cy="1143000"/>
          </a:xfrm>
        </p:spPr>
        <p:txBody>
          <a:bodyPr anchor="b" anchorCtr="0"/>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1218882" y="1447800"/>
            <a:ext cx="4977104"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6602280" y="1447800"/>
            <a:ext cx="4977104"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2EFA2C8B-E809-44D8-BAF1-2F03325CD22D}" type="datetime1">
              <a:rPr lang="el-GR" smtClean="0"/>
              <a:pPr/>
              <a:t>7/7/2016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5BA54BD-C84D-46CE-8B72-31BFB26ABA43}" type="slidenum">
              <a:rPr lang="el-GR" smtClean="0"/>
              <a:pPr/>
              <a:t>‹#›</a:t>
            </a:fld>
            <a:endParaRPr lang="el-GR"/>
          </a:p>
        </p:txBody>
      </p:sp>
      <p:sp>
        <p:nvSpPr>
          <p:cNvPr id="11" name="10 - Θέση περιεχομένου"/>
          <p:cNvSpPr>
            <a:spLocks noGrp="1"/>
          </p:cNvSpPr>
          <p:nvPr>
            <p:ph sz="half" idx="2"/>
          </p:nvPr>
        </p:nvSpPr>
        <p:spPr>
          <a:xfrm>
            <a:off x="1218882" y="2247900"/>
            <a:ext cx="4977104" cy="38862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half" idx="4"/>
          </p:nvPr>
        </p:nvSpPr>
        <p:spPr>
          <a:xfrm>
            <a:off x="6602280" y="2247900"/>
            <a:ext cx="4977104" cy="38862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6D6B3D3D-1A66-4637-8910-1FEB14B5A55C}" type="datetime1">
              <a:rPr lang="el-GR" smtClean="0"/>
              <a:pPr/>
              <a:t>7/7/2016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5BA54BD-C84D-46CE-8B72-31BFB26ABA43}" type="slidenum">
              <a:rPr lang="el-GR" smtClean="0"/>
              <a:pPr/>
              <a:t>‹#›</a:t>
            </a:fld>
            <a:endParaRPr lang="el-G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60C4D4-6A86-40C2-A72E-50D04DF6F07E}" type="datetime1">
              <a:rPr lang="el-GR" smtClean="0"/>
              <a:pPr/>
              <a:t>7/7/2016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5BA54BD-C84D-46CE-8B72-31BFB26ABA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12188825"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85322" y="69755"/>
            <a:ext cx="12014700"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218883" y="273050"/>
            <a:ext cx="10360501" cy="1143000"/>
          </a:xfrm>
        </p:spPr>
        <p:txBody>
          <a:bodyPr anchor="b" anchorCtr="0"/>
          <a:lstStyle>
            <a:lvl1pPr algn="l">
              <a:buNone/>
              <a:defRPr sz="4000" b="0"/>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1218882" y="1600200"/>
            <a:ext cx="2539339"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71917F5-5132-430B-8891-CAB02D4C4B2A}" type="datetime1">
              <a:rPr lang="el-GR" smtClean="0"/>
              <a:pPr/>
              <a:t>7/7/2016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5BA54BD-C84D-46CE-8B72-31BFB26ABA43}" type="slidenum">
              <a:rPr lang="el-GR" smtClean="0"/>
              <a:pPr/>
              <a:t>‹#›</a:t>
            </a:fld>
            <a:endParaRPr lang="el-GR"/>
          </a:p>
        </p:txBody>
      </p:sp>
      <p:sp>
        <p:nvSpPr>
          <p:cNvPr id="11" name="10 - Θέση περιεχομένου"/>
          <p:cNvSpPr>
            <a:spLocks noGrp="1"/>
          </p:cNvSpPr>
          <p:nvPr>
            <p:ph sz="quarter" idx="1"/>
          </p:nvPr>
        </p:nvSpPr>
        <p:spPr>
          <a:xfrm>
            <a:off x="3961368" y="1600200"/>
            <a:ext cx="7618016" cy="44958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218883" y="4900550"/>
            <a:ext cx="9751060" cy="522288"/>
          </a:xfrm>
        </p:spPr>
        <p:txBody>
          <a:bodyPr anchor="ctr">
            <a:noAutofit/>
          </a:bodyPr>
          <a:lstStyle>
            <a:lvl1pPr algn="l">
              <a:buNone/>
              <a:defRPr sz="2800" b="0"/>
            </a:lvl1pPr>
          </a:lstStyle>
          <a:p>
            <a:r>
              <a:rPr kumimoji="0" lang="el-GR"/>
              <a:t>Kλικ για επεξεργασία του τίτλου</a:t>
            </a:r>
            <a:endParaRPr kumimoji="0" lang="en-US"/>
          </a:p>
        </p:txBody>
      </p:sp>
      <p:sp>
        <p:nvSpPr>
          <p:cNvPr id="4" name="3 - Θέση κειμένου"/>
          <p:cNvSpPr>
            <a:spLocks noGrp="1"/>
          </p:cNvSpPr>
          <p:nvPr>
            <p:ph type="body" sz="half" idx="2"/>
          </p:nvPr>
        </p:nvSpPr>
        <p:spPr>
          <a:xfrm>
            <a:off x="1218883" y="5445825"/>
            <a:ext cx="975106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651F5C5-4708-49D9-8C01-08DE2FD76348}" type="datetime1">
              <a:rPr lang="el-GR" smtClean="0"/>
              <a:pPr/>
              <a:t>7/7/2016</a:t>
            </a:fld>
            <a:endParaRPr lang="el-GR"/>
          </a:p>
        </p:txBody>
      </p:sp>
      <p:sp>
        <p:nvSpPr>
          <p:cNvPr id="6" name="5 - Θέση υποσέλιδου"/>
          <p:cNvSpPr>
            <a:spLocks noGrp="1"/>
          </p:cNvSpPr>
          <p:nvPr>
            <p:ph type="ftr" sz="quarter" idx="11"/>
          </p:nvPr>
        </p:nvSpPr>
        <p:spPr>
          <a:xfrm>
            <a:off x="1218882" y="6172200"/>
            <a:ext cx="5180251" cy="457200"/>
          </a:xfrm>
        </p:spPr>
        <p:txBody>
          <a:bodyPr/>
          <a:lstStyle/>
          <a:p>
            <a:endParaRPr lang="en-US" dirty="0"/>
          </a:p>
        </p:txBody>
      </p:sp>
      <p:sp>
        <p:nvSpPr>
          <p:cNvPr id="7" name="6 - Θέση αριθμού διαφάνειας"/>
          <p:cNvSpPr>
            <a:spLocks noGrp="1"/>
          </p:cNvSpPr>
          <p:nvPr>
            <p:ph type="sldNum" sz="quarter" idx="12"/>
          </p:nvPr>
        </p:nvSpPr>
        <p:spPr>
          <a:xfrm>
            <a:off x="195021" y="6208776"/>
            <a:ext cx="609441" cy="457200"/>
          </a:xfrm>
        </p:spPr>
        <p:txBody>
          <a:bodyPr/>
          <a:lstStyle/>
          <a:p>
            <a:fld id="{25BA54BD-C84D-46CE-8B72-31BFB26ABA43}" type="slidenum">
              <a:rPr lang="el-GR" smtClean="0"/>
              <a:pPr/>
              <a:t>‹#›</a:t>
            </a:fld>
            <a:endParaRPr lang="el-GR"/>
          </a:p>
        </p:txBody>
      </p:sp>
      <p:sp>
        <p:nvSpPr>
          <p:cNvPr id="11" name="10 - Ορθογώνιο"/>
          <p:cNvSpPr/>
          <p:nvPr/>
        </p:nvSpPr>
        <p:spPr>
          <a:xfrm flipV="1">
            <a:off x="91052" y="4683555"/>
            <a:ext cx="12005993"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91321" y="4650475"/>
            <a:ext cx="1200572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91324" y="4773225"/>
            <a:ext cx="12005722"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91054" y="66676"/>
            <a:ext cx="11999372"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12188825"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85322" y="69755"/>
            <a:ext cx="12014700"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1218883" y="274638"/>
            <a:ext cx="10360501" cy="1143000"/>
          </a:xfrm>
          <a:prstGeom prst="rect">
            <a:avLst/>
          </a:prstGeom>
        </p:spPr>
        <p:txBody>
          <a:bodyPr bIns="91440" anchor="b" anchorCtr="0">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1218883" y="1447800"/>
            <a:ext cx="10360501" cy="4572000"/>
          </a:xfrm>
          <a:prstGeom prst="rect">
            <a:avLst/>
          </a:prstGeom>
        </p:spPr>
        <p:txBody>
          <a:bodyPr>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8227457" y="6191250"/>
            <a:ext cx="3301140" cy="476250"/>
          </a:xfrm>
          <a:prstGeom prst="rect">
            <a:avLst/>
          </a:prstGeom>
        </p:spPr>
        <p:txBody>
          <a:bodyPr anchor="ctr" anchorCtr="0"/>
          <a:lstStyle>
            <a:lvl1pPr algn="r" eaLnBrk="1" latinLnBrk="0" hangingPunct="1">
              <a:defRPr kumimoji="0" sz="1400">
                <a:solidFill>
                  <a:schemeClr val="tx2"/>
                </a:solidFill>
              </a:defRPr>
            </a:lvl1pPr>
          </a:lstStyle>
          <a:p>
            <a:fld id="{75CFFFBC-ABDF-4929-9F30-29B51E683084}" type="datetime1">
              <a:rPr lang="el-GR" smtClean="0"/>
              <a:pPr/>
              <a:t>7/7/2016</a:t>
            </a:fld>
            <a:endParaRPr lang="el-GR"/>
          </a:p>
        </p:txBody>
      </p:sp>
      <p:sp>
        <p:nvSpPr>
          <p:cNvPr id="3" name="2 - Θέση υποσέλιδου"/>
          <p:cNvSpPr>
            <a:spLocks noGrp="1"/>
          </p:cNvSpPr>
          <p:nvPr>
            <p:ph type="ftr" sz="quarter" idx="3"/>
          </p:nvPr>
        </p:nvSpPr>
        <p:spPr>
          <a:xfrm>
            <a:off x="1218883" y="6172200"/>
            <a:ext cx="5281824"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95021" y="6210300"/>
            <a:ext cx="609441"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BA54BD-C84D-46CE-8B72-31BFB26ABA4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ransition spd="med">
    <p:fade/>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el.wikipedia.org/wiki/%CE%93%CE%B9%CF%8E%CF%81%CE%B3%CE%BF%CF%82_%CE%9C%CF%80%CE%AC%CF%84%CE%B7%CF%82" TargetMode="External"/><Relationship Id="rId7" Type="http://schemas.openxmlformats.org/officeDocument/2006/relationships/hyperlink" Target="https://el.wikipedia.org/wiki/%CE%A3%CF%80%CF%8D%CF%81%CE%BF%CF%82_%CE%A0%CE%B5%CF%81%CE%B9%CF%83%CF%84%CE%AD%CF%81%CE%B7%CF%82_(%CE%BC%CE%BF%CF%85%CF%83%CE%B9%CE%BA%CF%8C%CF%82)"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el.wikipedia.org/wiki/1933" TargetMode="External"/><Relationship Id="rId5" Type="http://schemas.openxmlformats.org/officeDocument/2006/relationships/hyperlink" Target="https://el.wikipedia.org/wiki/%CE%91%CE%BD%CE%AD%CF%83%CF%84%CE%BF%CF%82_%CE%94%CE%B5%CE%BB%CE%B9%CE%AC%CF%82" TargetMode="External"/><Relationship Id="rId4" Type="http://schemas.openxmlformats.org/officeDocument/2006/relationships/hyperlink" Target="https://el.wikipedia.org/wiki/%CE%A3%CF%84%CF%81%CE%AC%CF%84%CE%BF%CF%82_%CE%A0%CE%B1%CE%B3%CE%B9%CE%BF%CF%85%CE%BC%CF%84%CE%B6%CE%AE%CF%8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l.wikipedia.org/wiki/%CE%92'_%CE%A0%CE%B1%CE%B3%CE%BA%CF%8C%CF%83%CE%BC%CE%B9%CE%BF%CF%82_%CE%A0%CF%8C%CE%BB%CE%B5%CE%BC%CE%BF%CF%82"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hyperlink" Target="https://el.wikipedia.org/wiki/%CE%93%CF%81%CE%B7%CE%B3%CF%8C%CF%81%CE%B7%CF%82_%CE%9C%CF%80%CE%B9%CE%B8%CE%B9%CE%BA%CF%8E%CF%84%CF%83%CE%B7%CF%8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blogger.com/null"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5.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vert="horz" lIns="91440" tIns="45720" rIns="91440" bIns="45720" rtlCol="0" anchor="t">
            <a:normAutofit/>
          </a:bodyPr>
          <a:lstStyle/>
          <a:p>
            <a:r>
              <a:rPr lang="el-GR" dirty="0"/>
              <a:t>Α' Λυκείου</a:t>
            </a:r>
          </a:p>
        </p:txBody>
      </p:sp>
      <p:sp>
        <p:nvSpPr>
          <p:cNvPr id="2" name="Τίτλος 1"/>
          <p:cNvSpPr>
            <a:spLocks noGrp="1"/>
          </p:cNvSpPr>
          <p:nvPr>
            <p:ph type="ctrTitle"/>
          </p:nvPr>
        </p:nvSpPr>
        <p:spPr/>
        <p:txBody>
          <a:bodyPr/>
          <a:lstStyle/>
          <a:p>
            <a:r>
              <a:rPr lang="el-GR" dirty="0"/>
              <a:t>ΡΕΜΠΕΤΙΚΑ</a:t>
            </a:r>
            <a:r>
              <a:rPr/>
              <a:t>  - M</a:t>
            </a:r>
            <a:r>
              <a:rPr lang="el-GR" dirty="0"/>
              <a:t>ΠΛΟΥΖ  </a:t>
            </a:r>
            <a:br>
              <a:rPr lang="el-GR" dirty="0"/>
            </a:br>
            <a:r>
              <a:rPr lang="el-GR" dirty="0"/>
              <a:t>ΠΑΡΑΛΛΗΛΟΙ ΔΡΟΜΟΙ </a:t>
            </a:r>
          </a:p>
        </p:txBody>
      </p:sp>
      <p:sp>
        <p:nvSpPr>
          <p:cNvPr id="4" name="3 - Θέση αριθμού διαφάνειας"/>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lstStyle/>
          <a:p>
            <a:r>
              <a:rPr lang="el-GR" dirty="0"/>
              <a:t>ΒΙΟΛΙ ΚΑΙ ΚΟΝΤΡΑΜΠΑΣΟ </a:t>
            </a:r>
          </a:p>
        </p:txBody>
      </p:sp>
      <p:sp>
        <p:nvSpPr>
          <p:cNvPr id="4" name="3 - Θέση κειμένου"/>
          <p:cNvSpPr>
            <a:spLocks noGrp="1"/>
          </p:cNvSpPr>
          <p:nvPr>
            <p:ph type="body" sz="half" idx="3"/>
          </p:nvPr>
        </p:nvSpPr>
        <p:spPr/>
        <p:txBody>
          <a:bodyPr/>
          <a:lstStyle/>
          <a:p>
            <a:r>
              <a:rPr lang="el-GR" dirty="0"/>
              <a:t>ΔΩΔΕΚΑΧΟΡΔΗ ΚΙΘΑΡΑ</a:t>
            </a:r>
          </a:p>
        </p:txBody>
      </p:sp>
      <p:pic>
        <p:nvPicPr>
          <p:cNvPr id="7" name="Θέση περιεχομένου 4" descr="German_maple_Violin-274x300.jpg"/>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2022446" y="2500306"/>
            <a:ext cx="2000264"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Θέση περιεχομένου 4" descr="kontrabass-gros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5586" y="2428868"/>
            <a:ext cx="2001448" cy="3429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Content Placeholder 6"/>
          <p:cNvPicPr>
            <a:picLocks noGrp="1" noChangeAspect="1"/>
          </p:cNvPicPr>
          <p:nvPr>
            <p:ph sz="half" idx="4"/>
          </p:nvPr>
        </p:nvPicPr>
        <p:blipFill>
          <a:blip r:embed="rId4" cstate="email">
            <a:extLst>
              <a:ext uri="{28A0092B-C50C-407E-A947-70E740481C1C}">
                <a14:useLocalDpi xmlns:a14="http://schemas.microsoft.com/office/drawing/2010/main"/>
              </a:ext>
            </a:extLst>
          </a:blip>
          <a:stretch>
            <a:fillRect/>
          </a:stretch>
        </p:blipFill>
        <p:spPr>
          <a:xfrm rot="2577833">
            <a:off x="8793375" y="2479628"/>
            <a:ext cx="1468716" cy="3886200"/>
          </a:xfrm>
        </p:spPr>
      </p:pic>
      <p:sp>
        <p:nvSpPr>
          <p:cNvPr id="10" name="9 - Ορθογώνιο"/>
          <p:cNvSpPr/>
          <p:nvPr/>
        </p:nvSpPr>
        <p:spPr>
          <a:xfrm>
            <a:off x="6665916" y="2357430"/>
            <a:ext cx="5010346" cy="369332"/>
          </a:xfrm>
          <a:prstGeom prst="rect">
            <a:avLst/>
          </a:prstGeom>
        </p:spPr>
        <p:txBody>
          <a:bodyPr wrap="none">
            <a:spAutoFit/>
          </a:bodyPr>
          <a:lstStyle/>
          <a:p>
            <a:r>
              <a:rPr lang="el-GR" dirty="0"/>
              <a:t>Η κιθάρα αντικατέστησε το βιολί και το μπάντζο</a:t>
            </a:r>
          </a:p>
        </p:txBody>
      </p:sp>
      <p:sp>
        <p:nvSpPr>
          <p:cNvPr id="11" name="10 - Θέση αριθμού διαφάνειας"/>
          <p:cNvSpPr>
            <a:spLocks noGrp="1"/>
          </p:cNvSpPr>
          <p:nvPr>
            <p:ph type="sldNum" sz="quarter" idx="12"/>
          </p:nvPr>
        </p:nvSpPr>
        <p:spPr/>
        <p:txBody>
          <a:bodyPr/>
          <a:lstStyle/>
          <a:p>
            <a:fld id="{25BA54BD-C84D-46CE-8B72-31BFB26ABA43}" type="slidenum">
              <a:rPr lang="el-GR" smtClean="0"/>
              <a:pPr/>
              <a:t>10</a:t>
            </a:fld>
            <a:endParaRPr lang="el-G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solidFill>
                  <a:srgbClr val="C00000"/>
                </a:solidFill>
              </a:rPr>
              <a:t>ΑΥΤΟΣΧΕΔΙΑ ΜΟΥΣΙΚΑ ΟΡΓΑΝΑ στα μπλουζ </a:t>
            </a:r>
          </a:p>
        </p:txBody>
      </p:sp>
      <p:sp>
        <p:nvSpPr>
          <p:cNvPr id="3" name="2 - Θέση κειμένου"/>
          <p:cNvSpPr>
            <a:spLocks noGrp="1"/>
          </p:cNvSpPr>
          <p:nvPr>
            <p:ph type="body" idx="1"/>
          </p:nvPr>
        </p:nvSpPr>
        <p:spPr/>
        <p:txBody>
          <a:bodyPr/>
          <a:lstStyle/>
          <a:p>
            <a:endParaRPr lang="el-GR"/>
          </a:p>
        </p:txBody>
      </p:sp>
      <p:sp>
        <p:nvSpPr>
          <p:cNvPr id="4" name="3 - Θέση κειμένου"/>
          <p:cNvSpPr>
            <a:spLocks noGrp="1"/>
          </p:cNvSpPr>
          <p:nvPr>
            <p:ph type="body" sz="half" idx="3"/>
          </p:nvPr>
        </p:nvSpPr>
        <p:spPr/>
        <p:txBody>
          <a:bodyPr/>
          <a:lstStyle/>
          <a:p>
            <a:r>
              <a:rPr lang="el-GR" dirty="0"/>
              <a:t>ΤΕΧΝΙΚΗ </a:t>
            </a:r>
            <a:r>
              <a:rPr lang="en-US" dirty="0"/>
              <a:t>&lt;&lt; SLIDE&gt;&gt;</a:t>
            </a:r>
            <a:endParaRPr lang="el-GR" dirty="0"/>
          </a:p>
        </p:txBody>
      </p:sp>
      <p:pic>
        <p:nvPicPr>
          <p:cNvPr id="7" name="6 - Θέση περιεχομένου" descr="Workshop-1-Slide-3-550x413.jpg"/>
          <p:cNvPicPr>
            <a:picLocks noGrp="1" noChangeAspect="1"/>
          </p:cNvPicPr>
          <p:nvPr>
            <p:ph sz="half" idx="2"/>
          </p:nvPr>
        </p:nvPicPr>
        <p:blipFill>
          <a:blip r:embed="rId2"/>
          <a:stretch>
            <a:fillRect/>
          </a:stretch>
        </p:blipFill>
        <p:spPr>
          <a:xfrm>
            <a:off x="1165190" y="1428736"/>
            <a:ext cx="5000660" cy="4429156"/>
          </a:xfrm>
        </p:spPr>
      </p:pic>
      <p:sp>
        <p:nvSpPr>
          <p:cNvPr id="6" name="5 - Θέση περιεχομένου"/>
          <p:cNvSpPr>
            <a:spLocks noGrp="1"/>
          </p:cNvSpPr>
          <p:nvPr>
            <p:ph sz="half" idx="4"/>
          </p:nvPr>
        </p:nvSpPr>
        <p:spPr/>
        <p:txBody>
          <a:bodyPr>
            <a:normAutofit/>
          </a:bodyPr>
          <a:lstStyle/>
          <a:p>
            <a:r>
              <a:rPr lang="el-GR" sz="2000" dirty="0"/>
              <a:t>Ορισμένοι για να επιτύχουν το ίδιο εφέ φορούσαν στο δάκτυλο ένα κόκαλο κατάλληλα λειασμένο. Κάποιοι άλλοι χρησιμοποιούσαν κατά παρόμοιο τρόπο το λαιμό ενός μπουκαλιού που το έχουν σπάσει και τον έχουν λιώσει ή κατέφευγαν στη χρήση μεταλλικού κυλίνδρου. Αυτή η τεχνική ονομάστηκε αργότερα </a:t>
            </a:r>
            <a:r>
              <a:rPr lang="el-GR" sz="2000" dirty="0" err="1"/>
              <a:t>slide</a:t>
            </a:r>
            <a:r>
              <a:rPr lang="el-GR" sz="2000" dirty="0"/>
              <a:t>.</a:t>
            </a:r>
          </a:p>
          <a:p>
            <a:r>
              <a:rPr lang="en-US" sz="2800" dirty="0"/>
              <a:t>https://www.youtube.com/watch?v=N0jRX69mxcE</a:t>
            </a:r>
            <a:endParaRPr lang="el-GR" sz="2800" dirty="0"/>
          </a:p>
          <a:p>
            <a:endParaRPr lang="el-GR" dirty="0"/>
          </a:p>
        </p:txBody>
      </p:sp>
      <p:sp>
        <p:nvSpPr>
          <p:cNvPr id="8" name="7 - Θέση αριθμού διαφάνειας"/>
          <p:cNvSpPr>
            <a:spLocks noGrp="1"/>
          </p:cNvSpPr>
          <p:nvPr>
            <p:ph type="sldNum" sz="quarter" idx="12"/>
          </p:nvPr>
        </p:nvSpPr>
        <p:spPr/>
        <p:txBody>
          <a:bodyPr/>
          <a:lstStyle/>
          <a:p>
            <a:fld id="{25BA54BD-C84D-46CE-8B72-31BFB26ABA43}" type="slidenum">
              <a:rPr lang="el-GR" smtClean="0"/>
              <a:pPr/>
              <a:t>11</a:t>
            </a:fld>
            <a:endParaRPr lang="el-G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C00000"/>
                </a:solidFill>
              </a:rPr>
              <a:t>Αυτοσχέδια μουσικά όργανα στο ρεμπέτικο</a:t>
            </a:r>
          </a:p>
        </p:txBody>
      </p:sp>
      <p:sp>
        <p:nvSpPr>
          <p:cNvPr id="3" name="2 - Θέση αριθμού διαφάνειας"/>
          <p:cNvSpPr>
            <a:spLocks noGrp="1"/>
          </p:cNvSpPr>
          <p:nvPr>
            <p:ph type="sldNum" sz="quarter" idx="12"/>
          </p:nvPr>
        </p:nvSpPr>
        <p:spPr/>
        <p:txBody>
          <a:bodyPr/>
          <a:lstStyle/>
          <a:p>
            <a:fld id="{25BA54BD-C84D-46CE-8B72-31BFB26ABA43}" type="slidenum">
              <a:rPr lang="el-GR" smtClean="0"/>
              <a:pPr/>
              <a:t>12</a:t>
            </a:fld>
            <a:endParaRPr lang="el-GR"/>
          </a:p>
        </p:txBody>
      </p:sp>
      <p:sp>
        <p:nvSpPr>
          <p:cNvPr id="4" name="3 - Θέση περιεχομένου"/>
          <p:cNvSpPr>
            <a:spLocks noGrp="1"/>
          </p:cNvSpPr>
          <p:nvPr>
            <p:ph sz="quarter" idx="1"/>
          </p:nvPr>
        </p:nvSpPr>
        <p:spPr/>
        <p:txBody>
          <a:bodyPr>
            <a:normAutofit fontScale="92500" lnSpcReduction="10000"/>
          </a:bodyPr>
          <a:lstStyle/>
          <a:p>
            <a:r>
              <a:rPr lang="el-GR" dirty="0">
                <a:solidFill>
                  <a:srgbClr val="C00000"/>
                </a:solidFill>
              </a:rPr>
              <a:t>Ορισμένες φορές ακούγεται κάτι σαν ήχος γυαλιού.  Πρόκειται για τον ήχο που παράγεται από το χτύπημα κομπολογιού σε ένα ποτήρι, γνωστό ως </a:t>
            </a:r>
            <a:r>
              <a:rPr lang="el-GR" dirty="0" err="1">
                <a:solidFill>
                  <a:srgbClr val="C00000"/>
                </a:solidFill>
              </a:rPr>
              <a:t>ποτηροκομπολόγι</a:t>
            </a:r>
            <a:r>
              <a:rPr lang="el-GR" dirty="0">
                <a:solidFill>
                  <a:srgbClr val="C00000"/>
                </a:solidFill>
              </a:rPr>
              <a:t>. Στις παρέες και στις ταβέρνες συνήθιζαν να συνοδεύουν τους μουσικούς με αυτόν τον τρόπο, συνήθεια που πέρασε και σε κάποιες ηχογραφήσεις. </a:t>
            </a:r>
          </a:p>
          <a:p>
            <a:r>
              <a:rPr lang="el-GR" dirty="0">
                <a:solidFill>
                  <a:srgbClr val="C00000"/>
                </a:solidFill>
              </a:rPr>
              <a:t> </a:t>
            </a:r>
            <a:r>
              <a:rPr lang="el-GR" u="sng" dirty="0">
                <a:solidFill>
                  <a:srgbClr val="C00000"/>
                </a:solidFill>
              </a:rPr>
              <a:t>Ποτήρια κρασιού</a:t>
            </a:r>
            <a:r>
              <a:rPr lang="el-GR" dirty="0">
                <a:solidFill>
                  <a:srgbClr val="C00000"/>
                </a:solidFill>
              </a:rPr>
              <a:t>(κρούονται μεταξύ τους στα δύο δάχτυλα</a:t>
            </a:r>
            <a:r>
              <a:rPr lang="en-US" dirty="0">
                <a:solidFill>
                  <a:srgbClr val="C00000"/>
                </a:solidFill>
              </a:rPr>
              <a:t>)</a:t>
            </a:r>
            <a:r>
              <a:rPr lang="el-GR" dirty="0">
                <a:solidFill>
                  <a:srgbClr val="C00000"/>
                </a:solidFill>
              </a:rPr>
              <a:t>.</a:t>
            </a:r>
          </a:p>
          <a:p>
            <a:endParaRPr lang="el-GR" sz="2800" dirty="0"/>
          </a:p>
          <a:p>
            <a:endParaRPr lang="el-GR" sz="2800" dirty="0">
              <a:solidFill>
                <a:srgbClr val="C00000"/>
              </a:solidFill>
            </a:endParaRPr>
          </a:p>
          <a:p>
            <a:endParaRPr lang="el-GR" dirty="0"/>
          </a:p>
        </p:txBody>
      </p:sp>
      <p:pic>
        <p:nvPicPr>
          <p:cNvPr id="6" name="5 - Θέση περιεχομένου" descr="1228984245-a-Potirakia-A.jpg"/>
          <p:cNvPicPr>
            <a:picLocks noGrp="1" noChangeAspect="1"/>
          </p:cNvPicPr>
          <p:nvPr>
            <p:ph sz="quarter" idx="2"/>
          </p:nvPr>
        </p:nvPicPr>
        <p:blipFill>
          <a:blip r:embed="rId2" cstate="email">
            <a:extLst>
              <a:ext uri="{28A0092B-C50C-407E-A947-70E740481C1C}">
                <a14:useLocalDpi xmlns:a14="http://schemas.microsoft.com/office/drawing/2010/main"/>
              </a:ext>
            </a:extLst>
          </a:blip>
          <a:stretch>
            <a:fillRect/>
          </a:stretch>
        </p:blipFill>
        <p:spPr>
          <a:xfrm>
            <a:off x="7165982" y="1285860"/>
            <a:ext cx="3542613" cy="5072098"/>
          </a:xfrm>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ΑΛΛΑ ΜΟΥΣΙΚΑ ΟΡΓΑΝΑ</a:t>
            </a:r>
          </a:p>
        </p:txBody>
      </p:sp>
      <p:sp>
        <p:nvSpPr>
          <p:cNvPr id="3" name="2 - Θέση κειμένου"/>
          <p:cNvSpPr>
            <a:spLocks noGrp="1"/>
          </p:cNvSpPr>
          <p:nvPr>
            <p:ph type="body" idx="1"/>
          </p:nvPr>
        </p:nvSpPr>
        <p:spPr/>
        <p:txBody>
          <a:bodyPr/>
          <a:lstStyle/>
          <a:p>
            <a:r>
              <a:rPr lang="el-GR" dirty="0"/>
              <a:t>ΣΤΗΝ ΚΑΤΩ  ΦΩΤΟΓΡΑΦΙΑ ΑΠΟΙΚΟΝΙΖΕΤΑΙ  Η ΡΟΚΑΝΑ</a:t>
            </a:r>
          </a:p>
        </p:txBody>
      </p:sp>
      <p:sp>
        <p:nvSpPr>
          <p:cNvPr id="4" name="3 - Θέση κειμένου"/>
          <p:cNvSpPr>
            <a:spLocks noGrp="1"/>
          </p:cNvSpPr>
          <p:nvPr>
            <p:ph type="body" sz="half" idx="3"/>
          </p:nvPr>
        </p:nvSpPr>
        <p:spPr>
          <a:xfrm>
            <a:off x="6602280" y="1447800"/>
            <a:ext cx="4977104" cy="409564"/>
          </a:xfrm>
        </p:spPr>
        <p:txBody>
          <a:bodyPr/>
          <a:lstStyle/>
          <a:p>
            <a:r>
              <a:rPr lang="el-GR" dirty="0"/>
              <a:t>ΤΟ ΤΡΑΓΟΥΔΙ ΤΟΥ ΜΑΧΑΙΡΙΟΥ</a:t>
            </a:r>
          </a:p>
        </p:txBody>
      </p:sp>
      <p:sp>
        <p:nvSpPr>
          <p:cNvPr id="6" name="5 - Θέση περιεχομένου"/>
          <p:cNvSpPr>
            <a:spLocks noGrp="1"/>
          </p:cNvSpPr>
          <p:nvPr>
            <p:ph sz="half" idx="4"/>
          </p:nvPr>
        </p:nvSpPr>
        <p:spPr/>
        <p:txBody>
          <a:bodyPr/>
          <a:lstStyle/>
          <a:p>
            <a:r>
              <a:rPr lang="el-GR" sz="2800" dirty="0"/>
              <a:t>Με το σύρσιμο της λάμας από μαχαίρι πάνω στις χορδές ο κιθαρίστας μπορούσε να βγάλει έναν κλαψιάρικο ήχο που θύμιζε ανθρώπινο κλάμα.</a:t>
            </a:r>
          </a:p>
          <a:p>
            <a:endParaRPr lang="el-GR" dirty="0"/>
          </a:p>
        </p:txBody>
      </p:sp>
      <p:pic>
        <p:nvPicPr>
          <p:cNvPr id="7"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236628" y="2714620"/>
            <a:ext cx="4976813" cy="2875354"/>
          </a:xfrm>
        </p:spPr>
      </p:pic>
      <p:sp>
        <p:nvSpPr>
          <p:cNvPr id="8" name="7 - Θέση αριθμού διαφάνειας"/>
          <p:cNvSpPr>
            <a:spLocks noGrp="1"/>
          </p:cNvSpPr>
          <p:nvPr>
            <p:ph type="sldNum" sz="quarter" idx="12"/>
          </p:nvPr>
        </p:nvSpPr>
        <p:spPr/>
        <p:txBody>
          <a:bodyPr/>
          <a:lstStyle/>
          <a:p>
            <a:fld id="{25BA54BD-C84D-46CE-8B72-31BFB26ABA43}" type="slidenum">
              <a:rPr lang="el-GR" smtClean="0"/>
              <a:pPr/>
              <a:t>13</a:t>
            </a:fld>
            <a:endParaRPr lang="el-G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218882" y="2500306"/>
            <a:ext cx="3803960" cy="1214446"/>
          </a:xfrm>
        </p:spPr>
        <p:txBody>
          <a:bodyPr/>
          <a:lstStyle/>
          <a:p>
            <a:pPr algn="ctr"/>
            <a:r>
              <a:rPr lang="el-GR" dirty="0"/>
              <a:t>Εδώ βλέπουμε μια </a:t>
            </a:r>
            <a:r>
              <a:rPr lang="en-US" dirty="0"/>
              <a:t>jug band </a:t>
            </a:r>
            <a:r>
              <a:rPr lang="el-GR" dirty="0"/>
              <a:t>.</a:t>
            </a:r>
          </a:p>
        </p:txBody>
      </p:sp>
      <p:sp>
        <p:nvSpPr>
          <p:cNvPr id="4" name="3 - Θέση κειμένου"/>
          <p:cNvSpPr>
            <a:spLocks noGrp="1"/>
          </p:cNvSpPr>
          <p:nvPr>
            <p:ph type="body" sz="half" idx="3"/>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5BA54BD-C84D-46CE-8B72-31BFB26ABA43}" type="slidenum">
              <a:rPr lang="el-GR" smtClean="0"/>
              <a:pPr/>
              <a:t>14</a:t>
            </a:fld>
            <a:endParaRPr lang="el-GR"/>
          </a:p>
        </p:txBody>
      </p:sp>
      <p:pic>
        <p:nvPicPr>
          <p:cNvPr id="8" name="7 - Θέση περιεχομένου" descr="menphis-jug-band.jpg"/>
          <p:cNvPicPr>
            <a:picLocks noGrp="1" noChangeAspect="1"/>
          </p:cNvPicPr>
          <p:nvPr>
            <p:ph sz="half" idx="4"/>
          </p:nvPr>
        </p:nvPicPr>
        <p:blipFill>
          <a:blip r:embed="rId2" cstate="email">
            <a:extLst>
              <a:ext uri="{28A0092B-C50C-407E-A947-70E740481C1C}">
                <a14:useLocalDpi xmlns:a14="http://schemas.microsoft.com/office/drawing/2010/main"/>
              </a:ext>
            </a:extLst>
          </a:blip>
          <a:stretch>
            <a:fillRect/>
          </a:stretch>
        </p:blipFill>
        <p:spPr>
          <a:xfrm>
            <a:off x="5237156" y="285728"/>
            <a:ext cx="6342069" cy="5537049"/>
          </a:xfr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C00000"/>
                </a:solidFill>
              </a:rPr>
              <a:t>ΑΥΤΟΣΧΕΔΙΑ ΜΟΥΣΙΚΑ ΟΡΓΑΝΑ</a:t>
            </a:r>
          </a:p>
        </p:txBody>
      </p:sp>
      <p:sp>
        <p:nvSpPr>
          <p:cNvPr id="3" name="2 - Θέση αριθμού διαφάνειας"/>
          <p:cNvSpPr>
            <a:spLocks noGrp="1"/>
          </p:cNvSpPr>
          <p:nvPr>
            <p:ph type="sldNum" sz="quarter" idx="12"/>
          </p:nvPr>
        </p:nvSpPr>
        <p:spPr/>
        <p:txBody>
          <a:bodyPr/>
          <a:lstStyle/>
          <a:p>
            <a:fld id="{25BA54BD-C84D-46CE-8B72-31BFB26ABA43}" type="slidenum">
              <a:rPr lang="el-GR" smtClean="0"/>
              <a:pPr/>
              <a:t>15</a:t>
            </a:fld>
            <a:endParaRPr lang="el-GR"/>
          </a:p>
        </p:txBody>
      </p:sp>
      <p:sp>
        <p:nvSpPr>
          <p:cNvPr id="4" name="3 - Θέση περιεχομένου"/>
          <p:cNvSpPr>
            <a:spLocks noGrp="1"/>
          </p:cNvSpPr>
          <p:nvPr>
            <p:ph sz="quarter" idx="1"/>
          </p:nvPr>
        </p:nvSpPr>
        <p:spPr/>
        <p:txBody>
          <a:bodyPr>
            <a:normAutofit/>
          </a:bodyPr>
          <a:lstStyle/>
          <a:p>
            <a:pPr>
              <a:buNone/>
            </a:pPr>
            <a:r>
              <a:rPr lang="el-GR" sz="3200" dirty="0">
                <a:solidFill>
                  <a:srgbClr val="C00000"/>
                </a:solidFill>
              </a:rPr>
              <a:t>Αυτοσχέδιο κοντραμπάσο </a:t>
            </a:r>
          </a:p>
          <a:p>
            <a:pPr>
              <a:buNone/>
            </a:pPr>
            <a:r>
              <a:rPr lang="el-GR" sz="3200" dirty="0">
                <a:solidFill>
                  <a:srgbClr val="C00000"/>
                </a:solidFill>
              </a:rPr>
              <a:t>Φτιαγμένο από κιβώτιο.</a:t>
            </a:r>
          </a:p>
        </p:txBody>
      </p:sp>
      <p:pic>
        <p:nvPicPr>
          <p:cNvPr id="6" name="6 - Θέση περιεχομένου" descr="09-ΑΥΤΟΣΧΕΔΙΟ-ΚΟΝΤΡΑΜΠΑΣΟ-ΑΠΟ-ΚΙΒΩΤΙO.jpg"/>
          <p:cNvPicPr>
            <a:picLocks noGrp="1" noChangeAspect="1"/>
          </p:cNvPicPr>
          <p:nvPr>
            <p:ph sz="quarter" idx="2"/>
          </p:nvPr>
        </p:nvPicPr>
        <p:blipFill>
          <a:blip r:embed="rId2"/>
          <a:stretch>
            <a:fillRect/>
          </a:stretch>
        </p:blipFill>
        <p:spPr>
          <a:xfrm>
            <a:off x="6308726" y="1571612"/>
            <a:ext cx="4786346" cy="4286280"/>
          </a:xfr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solidFill>
                  <a:srgbClr val="C00000"/>
                </a:solidFill>
                <a:latin typeface="+mn-lt"/>
              </a:rPr>
              <a:t>Δισκογραφική εταιρεία </a:t>
            </a:r>
          </a:p>
        </p:txBody>
      </p:sp>
      <p:sp>
        <p:nvSpPr>
          <p:cNvPr id="3" name="2 - Θέση αριθμού διαφάνειας"/>
          <p:cNvSpPr>
            <a:spLocks noGrp="1"/>
          </p:cNvSpPr>
          <p:nvPr>
            <p:ph type="sldNum" sz="quarter" idx="12"/>
          </p:nvPr>
        </p:nvSpPr>
        <p:spPr/>
        <p:txBody>
          <a:bodyPr/>
          <a:lstStyle/>
          <a:p>
            <a:fld id="{25BA54BD-C84D-46CE-8B72-31BFB26ABA43}" type="slidenum">
              <a:rPr lang="el-GR" smtClean="0"/>
              <a:pPr/>
              <a:t>16</a:t>
            </a:fld>
            <a:endParaRPr lang="el-GR"/>
          </a:p>
        </p:txBody>
      </p:sp>
      <p:sp>
        <p:nvSpPr>
          <p:cNvPr id="4" name="3 - Θέση περιεχομένου"/>
          <p:cNvSpPr>
            <a:spLocks noGrp="1"/>
          </p:cNvSpPr>
          <p:nvPr>
            <p:ph sz="quarter" idx="1"/>
          </p:nvPr>
        </p:nvSpPr>
        <p:spPr/>
        <p:txBody>
          <a:bodyPr/>
          <a:lstStyle/>
          <a:p>
            <a:r>
              <a:rPr lang="el-GR" dirty="0"/>
              <a:t>Στην εταιρεία «</a:t>
            </a:r>
            <a:r>
              <a:rPr lang="el-GR" dirty="0" err="1"/>
              <a:t>Okeh»που</a:t>
            </a:r>
            <a:r>
              <a:rPr lang="el-GR" dirty="0"/>
              <a:t> ηχογραφούσαν </a:t>
            </a:r>
            <a:r>
              <a:rPr lang="el-GR" dirty="0" err="1"/>
              <a:t>μπλουζίστες</a:t>
            </a:r>
            <a:r>
              <a:rPr lang="el-GR" dirty="0"/>
              <a:t>  κυκλοφόρησαν και γύρω στα 250 ελληνικά τραγούδια, από έλληνες ρεμπέτες καλλιτέχνες της Αμερικής, από το 1920 ως το 1930, μεταξύ αυτών και το ζεϊμπέκικο «Γιάνναρος»,  το 1929.</a:t>
            </a:r>
          </a:p>
        </p:txBody>
      </p:sp>
      <p:pic>
        <p:nvPicPr>
          <p:cNvPr id="6" name="5 - Θέση περιεχομένου" descr="07-ΓΙΑΝΝΑΡΟΣ-Χ.-ΠΥΡΡΗΣ-Okeh24grammata.com_-150x150.jpg"/>
          <p:cNvPicPr>
            <a:picLocks noGrp="1" noChangeAspect="1"/>
          </p:cNvPicPr>
          <p:nvPr>
            <p:ph sz="quarter" idx="2"/>
          </p:nvPr>
        </p:nvPicPr>
        <p:blipFill>
          <a:blip r:embed="rId2"/>
          <a:stretch>
            <a:fillRect/>
          </a:stretch>
        </p:blipFill>
        <p:spPr>
          <a:xfrm>
            <a:off x="6380164" y="1357298"/>
            <a:ext cx="4857784" cy="4643470"/>
          </a:xfrm>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err="1">
                <a:solidFill>
                  <a:srgbClr val="C00000"/>
                </a:solidFill>
              </a:rPr>
              <a:t>Ντουζένια</a:t>
            </a:r>
            <a:r>
              <a:rPr lang="el-GR" dirty="0">
                <a:solidFill>
                  <a:srgbClr val="C00000"/>
                </a:solidFill>
              </a:rPr>
              <a:t> και </a:t>
            </a:r>
            <a:r>
              <a:rPr lang="el-GR" dirty="0" err="1">
                <a:solidFill>
                  <a:srgbClr val="C00000"/>
                </a:solidFill>
              </a:rPr>
              <a:t>crossed</a:t>
            </a:r>
            <a:r>
              <a:rPr lang="el-GR" dirty="0">
                <a:solidFill>
                  <a:srgbClr val="C00000"/>
                </a:solidFill>
              </a:rPr>
              <a:t> </a:t>
            </a:r>
            <a:r>
              <a:rPr lang="el-GR" dirty="0" err="1">
                <a:solidFill>
                  <a:srgbClr val="C00000"/>
                </a:solidFill>
              </a:rPr>
              <a:t>note</a:t>
            </a:r>
            <a:endParaRPr lang="el-GR" dirty="0"/>
          </a:p>
        </p:txBody>
      </p:sp>
      <p:sp>
        <p:nvSpPr>
          <p:cNvPr id="3" name="2 - Θέση κειμένου"/>
          <p:cNvSpPr>
            <a:spLocks noGrp="1"/>
          </p:cNvSpPr>
          <p:nvPr>
            <p:ph type="body" idx="1"/>
          </p:nvPr>
        </p:nvSpPr>
        <p:spPr/>
        <p:txBody>
          <a:bodyPr/>
          <a:lstStyle/>
          <a:p>
            <a:pPr algn="ctr"/>
            <a:r>
              <a:rPr lang="el-GR" dirty="0"/>
              <a:t>ρεμπέτικα</a:t>
            </a:r>
          </a:p>
        </p:txBody>
      </p:sp>
      <p:sp>
        <p:nvSpPr>
          <p:cNvPr id="4" name="3 - Θέση κειμένου"/>
          <p:cNvSpPr>
            <a:spLocks noGrp="1"/>
          </p:cNvSpPr>
          <p:nvPr>
            <p:ph type="body" sz="half" idx="3"/>
          </p:nvPr>
        </p:nvSpPr>
        <p:spPr/>
        <p:txBody>
          <a:bodyPr/>
          <a:lstStyle/>
          <a:p>
            <a:pPr algn="ctr"/>
            <a:r>
              <a:rPr lang="el-GR" dirty="0"/>
              <a:t>μπλουζ</a:t>
            </a:r>
          </a:p>
        </p:txBody>
      </p:sp>
      <p:sp>
        <p:nvSpPr>
          <p:cNvPr id="5" name="4 - Θέση περιεχομένου"/>
          <p:cNvSpPr>
            <a:spLocks noGrp="1"/>
          </p:cNvSpPr>
          <p:nvPr>
            <p:ph sz="half" idx="2"/>
          </p:nvPr>
        </p:nvSpPr>
        <p:spPr/>
        <p:txBody>
          <a:bodyPr>
            <a:normAutofit fontScale="77500" lnSpcReduction="20000"/>
          </a:bodyPr>
          <a:lstStyle/>
          <a:p>
            <a:r>
              <a:rPr lang="el-GR" sz="2800" dirty="0"/>
              <a:t>Στα ρεμπέτικα, μερικές φορές, οι μουσικοί και οι δημιουργοί, άλλαζαν το κούρδισμα μιας ή και δύο χορδών του μπουζουκιού, </a:t>
            </a:r>
            <a:r>
              <a:rPr lang="el-GR" sz="2800" dirty="0" err="1"/>
              <a:t>π.χ</a:t>
            </a:r>
            <a:r>
              <a:rPr lang="el-GR" sz="2800" dirty="0"/>
              <a:t> η λα γινόταν σολ. Αυτό είχε σαν αποτέλεσμα κάποια τραγούδια να έχουν πιο ελκυστικό, πιο ταιριαστό, αλλά και πιο εύκολο παίξιμο. Τα ειδικά αυτά κουρδίσματα τα λένε </a:t>
            </a:r>
            <a:r>
              <a:rPr lang="el-GR" sz="2800" dirty="0" err="1"/>
              <a:t>ντουζένια</a:t>
            </a:r>
            <a:r>
              <a:rPr lang="el-GR" sz="2800" dirty="0"/>
              <a:t>. Μάλιστα το καθένα έχει και τ' όνομά του, όπως: συριανό, </a:t>
            </a:r>
            <a:r>
              <a:rPr lang="el-GR" sz="2800" dirty="0" err="1"/>
              <a:t>αραπιέν</a:t>
            </a:r>
            <a:r>
              <a:rPr lang="el-GR" sz="2800" dirty="0"/>
              <a:t>, </a:t>
            </a:r>
            <a:r>
              <a:rPr lang="el-GR" sz="2800" dirty="0" err="1"/>
              <a:t>καραντουζένι</a:t>
            </a:r>
            <a:r>
              <a:rPr lang="el-GR" sz="2800" dirty="0"/>
              <a:t>, ίσιο κ.α. </a:t>
            </a:r>
          </a:p>
          <a:p>
            <a:endParaRPr lang="el-GR" dirty="0"/>
          </a:p>
        </p:txBody>
      </p:sp>
      <p:sp>
        <p:nvSpPr>
          <p:cNvPr id="6" name="5 - Θέση περιεχομένου"/>
          <p:cNvSpPr>
            <a:spLocks noGrp="1"/>
          </p:cNvSpPr>
          <p:nvPr>
            <p:ph sz="half" idx="4"/>
          </p:nvPr>
        </p:nvSpPr>
        <p:spPr/>
        <p:txBody>
          <a:bodyPr>
            <a:normAutofit/>
          </a:bodyPr>
          <a:lstStyle/>
          <a:p>
            <a:r>
              <a:rPr lang="el-GR" sz="2200" dirty="0"/>
              <a:t>Κάτι παρόμοιο συνέβαινε  και στα μπλουζ, όταν μερικές φορές άλλαζε το κούρντισμα μιας χορδής της κιθάρας, π.χ. η μπάσο μι να χαμήλωνε σε ρε. Ο αντίστοιχος όρος ήταν </a:t>
            </a:r>
            <a:r>
              <a:rPr lang="el-GR" sz="2200" dirty="0" err="1"/>
              <a:t>crossed</a:t>
            </a:r>
            <a:r>
              <a:rPr lang="el-GR" sz="2200" dirty="0"/>
              <a:t> </a:t>
            </a:r>
            <a:r>
              <a:rPr lang="el-GR" sz="2200" dirty="0" err="1"/>
              <a:t>note</a:t>
            </a:r>
            <a:r>
              <a:rPr lang="el-GR" sz="2200" dirty="0"/>
              <a:t> (σταυρωτή νότα). Και αυτά τα κουρντίσματα είχαν ονομασίες, όπως: Ισπανικό, χαβανέζικο, Σεβαστούπολης κ.ά. και πιθανά υποδείκνυαν την προέλευση ή την περιοχή χρήσης τους.</a:t>
            </a:r>
          </a:p>
          <a:p>
            <a:endParaRPr lang="el-GR" sz="2200" dirty="0"/>
          </a:p>
        </p:txBody>
      </p:sp>
      <p:sp>
        <p:nvSpPr>
          <p:cNvPr id="7" name="6 - Θέση αριθμού διαφάνειας"/>
          <p:cNvSpPr>
            <a:spLocks noGrp="1"/>
          </p:cNvSpPr>
          <p:nvPr>
            <p:ph type="sldNum" sz="quarter" idx="12"/>
          </p:nvPr>
        </p:nvSpPr>
        <p:spPr/>
        <p:txBody>
          <a:bodyPr/>
          <a:lstStyle/>
          <a:p>
            <a:fld id="{25BA54BD-C84D-46CE-8B72-31BFB26ABA43}" type="slidenum">
              <a:rPr lang="el-GR" smtClean="0"/>
              <a:pPr/>
              <a:t>17</a:t>
            </a:fld>
            <a:endParaRPr lang="el-G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C00000"/>
                </a:solidFill>
              </a:rPr>
              <a:t>                   Παρατσούκλια </a:t>
            </a:r>
          </a:p>
        </p:txBody>
      </p:sp>
      <p:sp>
        <p:nvSpPr>
          <p:cNvPr id="3" name="2 - Θέση κειμένου"/>
          <p:cNvSpPr>
            <a:spLocks noGrp="1"/>
          </p:cNvSpPr>
          <p:nvPr>
            <p:ph type="body" idx="1"/>
          </p:nvPr>
        </p:nvSpPr>
        <p:spPr/>
        <p:txBody>
          <a:bodyPr/>
          <a:lstStyle/>
          <a:p>
            <a:pPr algn="ctr"/>
            <a:r>
              <a:rPr lang="el-GR" dirty="0"/>
              <a:t>ρεμπέτικα</a:t>
            </a:r>
          </a:p>
        </p:txBody>
      </p:sp>
      <p:sp>
        <p:nvSpPr>
          <p:cNvPr id="4" name="3 - Θέση κειμένου"/>
          <p:cNvSpPr>
            <a:spLocks noGrp="1"/>
          </p:cNvSpPr>
          <p:nvPr>
            <p:ph type="body" sz="half" idx="3"/>
          </p:nvPr>
        </p:nvSpPr>
        <p:spPr/>
        <p:txBody>
          <a:bodyPr/>
          <a:lstStyle/>
          <a:p>
            <a:pPr algn="ctr"/>
            <a:r>
              <a:rPr lang="el-GR" dirty="0"/>
              <a:t>μπλουζ</a:t>
            </a:r>
          </a:p>
        </p:txBody>
      </p:sp>
      <p:sp>
        <p:nvSpPr>
          <p:cNvPr id="5" name="4 - Θέση περιεχομένου"/>
          <p:cNvSpPr>
            <a:spLocks noGrp="1"/>
          </p:cNvSpPr>
          <p:nvPr>
            <p:ph sz="half" idx="2"/>
          </p:nvPr>
        </p:nvSpPr>
        <p:spPr/>
        <p:txBody>
          <a:bodyPr/>
          <a:lstStyle/>
          <a:p>
            <a:r>
              <a:rPr lang="el-GR" sz="2800" dirty="0"/>
              <a:t>Στον ρεμπέτικο χώρο έχουμε παρατσούκλια, όπως: </a:t>
            </a:r>
            <a:r>
              <a:rPr lang="el-GR" sz="2800" dirty="0" err="1"/>
              <a:t>αγγούρης</a:t>
            </a:r>
            <a:r>
              <a:rPr lang="el-GR" sz="2800" dirty="0"/>
              <a:t>, μπαγιαντέρας, τρελάκιας, αριστοκράτης, </a:t>
            </a:r>
            <a:r>
              <a:rPr lang="el-GR" sz="2800" dirty="0" err="1"/>
              <a:t>φυστιξής</a:t>
            </a:r>
            <a:r>
              <a:rPr lang="el-GR" sz="2800" dirty="0"/>
              <a:t>, </a:t>
            </a:r>
            <a:r>
              <a:rPr lang="el-GR" sz="2800" dirty="0" err="1"/>
              <a:t>ντίλιγγερ</a:t>
            </a:r>
            <a:r>
              <a:rPr lang="el-GR" sz="2800" dirty="0"/>
              <a:t>, κοντραμπάσο, τσάντας κ.α. </a:t>
            </a:r>
          </a:p>
          <a:p>
            <a:endParaRPr lang="el-GR" dirty="0"/>
          </a:p>
        </p:txBody>
      </p:sp>
      <p:sp>
        <p:nvSpPr>
          <p:cNvPr id="6" name="5 - Θέση περιεχομένου"/>
          <p:cNvSpPr>
            <a:spLocks noGrp="1"/>
          </p:cNvSpPr>
          <p:nvPr>
            <p:ph sz="half" idx="4"/>
          </p:nvPr>
        </p:nvSpPr>
        <p:spPr/>
        <p:txBody>
          <a:bodyPr/>
          <a:lstStyle/>
          <a:p>
            <a:r>
              <a:rPr lang="el-GR" dirty="0"/>
              <a:t>Για τους καλλιτέχνες του Μπλουζ έχουμε παρατσούκλια, όπως: κουλοχέρης, φουκαράς, κάλπικος, μπαγιάτικο ψωμί, Γάλλος της Λουιζιάνα, πήλινο κανάτι μπίρας, κινέζος, ζεστά  λεφτά.</a:t>
            </a:r>
          </a:p>
          <a:p>
            <a:endParaRPr lang="el-GR" dirty="0"/>
          </a:p>
        </p:txBody>
      </p:sp>
      <p:sp>
        <p:nvSpPr>
          <p:cNvPr id="7" name="6 - Θέση αριθμού διαφάνειας"/>
          <p:cNvSpPr>
            <a:spLocks noGrp="1"/>
          </p:cNvSpPr>
          <p:nvPr>
            <p:ph type="sldNum" sz="quarter" idx="12"/>
          </p:nvPr>
        </p:nvSpPr>
        <p:spPr/>
        <p:txBody>
          <a:bodyPr/>
          <a:lstStyle/>
          <a:p>
            <a:fld id="{25BA54BD-C84D-46CE-8B72-31BFB26ABA43}" type="slidenum">
              <a:rPr lang="el-GR" smtClean="0"/>
              <a:pPr/>
              <a:t>18</a:t>
            </a:fld>
            <a:endParaRPr lang="el-G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solidFill>
                  <a:srgbClr val="C00000"/>
                </a:solidFill>
              </a:rPr>
              <a:t>Αντιμετώπιση του θανάτου </a:t>
            </a:r>
          </a:p>
        </p:txBody>
      </p:sp>
      <p:sp>
        <p:nvSpPr>
          <p:cNvPr id="3" name="2 - Θέση κειμένου"/>
          <p:cNvSpPr>
            <a:spLocks noGrp="1"/>
          </p:cNvSpPr>
          <p:nvPr>
            <p:ph type="body" idx="1"/>
          </p:nvPr>
        </p:nvSpPr>
        <p:spPr/>
        <p:txBody>
          <a:bodyPr/>
          <a:lstStyle/>
          <a:p>
            <a:pPr algn="ctr"/>
            <a:r>
              <a:rPr lang="el-GR" dirty="0"/>
              <a:t>Ρεμπέτικα </a:t>
            </a:r>
          </a:p>
        </p:txBody>
      </p:sp>
      <p:sp>
        <p:nvSpPr>
          <p:cNvPr id="4" name="3 - Θέση κειμένου"/>
          <p:cNvSpPr>
            <a:spLocks noGrp="1"/>
          </p:cNvSpPr>
          <p:nvPr>
            <p:ph type="body" sz="half" idx="3"/>
          </p:nvPr>
        </p:nvSpPr>
        <p:spPr/>
        <p:txBody>
          <a:bodyPr/>
          <a:lstStyle/>
          <a:p>
            <a:r>
              <a:rPr lang="el-GR" dirty="0"/>
              <a:t>μπλουζ</a:t>
            </a:r>
          </a:p>
        </p:txBody>
      </p:sp>
      <p:sp>
        <p:nvSpPr>
          <p:cNvPr id="5" name="4 - Θέση αριθμού διαφάνειας"/>
          <p:cNvSpPr>
            <a:spLocks noGrp="1"/>
          </p:cNvSpPr>
          <p:nvPr>
            <p:ph type="sldNum" sz="quarter" idx="12"/>
          </p:nvPr>
        </p:nvSpPr>
        <p:spPr/>
        <p:txBody>
          <a:bodyPr/>
          <a:lstStyle/>
          <a:p>
            <a:fld id="{25BA54BD-C84D-46CE-8B72-31BFB26ABA43}" type="slidenum">
              <a:rPr lang="el-GR" smtClean="0"/>
              <a:pPr/>
              <a:t>19</a:t>
            </a:fld>
            <a:endParaRPr lang="el-GR"/>
          </a:p>
        </p:txBody>
      </p:sp>
      <p:sp>
        <p:nvSpPr>
          <p:cNvPr id="6" name="5 - Θέση περιεχομένου"/>
          <p:cNvSpPr>
            <a:spLocks noGrp="1"/>
          </p:cNvSpPr>
          <p:nvPr>
            <p:ph sz="half" idx="2"/>
          </p:nvPr>
        </p:nvSpPr>
        <p:spPr/>
        <p:txBody>
          <a:bodyPr>
            <a:normAutofit fontScale="25000" lnSpcReduction="20000"/>
          </a:bodyPr>
          <a:lstStyle/>
          <a:p>
            <a:pPr>
              <a:buNone/>
            </a:pPr>
            <a:r>
              <a:rPr lang="el-GR" sz="4400" u="sng" dirty="0">
                <a:solidFill>
                  <a:schemeClr val="accent2">
                    <a:lumMod val="50000"/>
                  </a:schemeClr>
                </a:solidFill>
              </a:rPr>
              <a:t>Ψεύτικος Ντουνιάς» του Μάρκου από το 1948</a:t>
            </a:r>
            <a:endParaRPr lang="el-GR" sz="4400" dirty="0">
              <a:solidFill>
                <a:schemeClr val="accent2">
                  <a:lumMod val="50000"/>
                </a:schemeClr>
              </a:solidFill>
            </a:endParaRPr>
          </a:p>
          <a:p>
            <a:pPr>
              <a:buNone/>
            </a:pPr>
            <a:r>
              <a:rPr lang="el-GR" sz="4400" dirty="0">
                <a:solidFill>
                  <a:schemeClr val="accent2">
                    <a:lumMod val="50000"/>
                  </a:schemeClr>
                </a:solidFill>
              </a:rPr>
              <a:t> </a:t>
            </a:r>
          </a:p>
          <a:p>
            <a:pPr>
              <a:buNone/>
            </a:pPr>
            <a:r>
              <a:rPr lang="el-GR" sz="4400" dirty="0">
                <a:solidFill>
                  <a:schemeClr val="accent2">
                    <a:lumMod val="50000"/>
                  </a:schemeClr>
                </a:solidFill>
              </a:rPr>
              <a:t>Ψεύτικος είναι ο ντουνιάς</a:t>
            </a:r>
          </a:p>
          <a:p>
            <a:pPr>
              <a:buNone/>
            </a:pPr>
            <a:r>
              <a:rPr lang="el-GR" sz="4400" dirty="0">
                <a:solidFill>
                  <a:schemeClr val="accent2">
                    <a:lumMod val="50000"/>
                  </a:schemeClr>
                </a:solidFill>
              </a:rPr>
              <a:t>και ψεύτικη η ζωή μας</a:t>
            </a:r>
          </a:p>
          <a:p>
            <a:pPr>
              <a:buNone/>
            </a:pPr>
            <a:r>
              <a:rPr lang="el-GR" sz="4400" dirty="0">
                <a:solidFill>
                  <a:schemeClr val="accent2">
                    <a:lumMod val="50000"/>
                  </a:schemeClr>
                </a:solidFill>
              </a:rPr>
              <a:t>αφού στη μαύρη γης θα μπει</a:t>
            </a:r>
          </a:p>
          <a:p>
            <a:pPr>
              <a:buNone/>
            </a:pPr>
            <a:r>
              <a:rPr lang="el-GR" sz="4400" dirty="0">
                <a:solidFill>
                  <a:schemeClr val="accent2">
                    <a:lumMod val="50000"/>
                  </a:schemeClr>
                </a:solidFill>
              </a:rPr>
              <a:t>μια μέρα το κορμί μας</a:t>
            </a:r>
          </a:p>
          <a:p>
            <a:pPr>
              <a:buNone/>
            </a:pPr>
            <a:r>
              <a:rPr lang="el-GR" sz="4400" dirty="0">
                <a:solidFill>
                  <a:schemeClr val="accent2">
                    <a:lumMod val="50000"/>
                  </a:schemeClr>
                </a:solidFill>
              </a:rPr>
              <a:t>Όσοι κι αν έχουνε λεφτά</a:t>
            </a:r>
          </a:p>
          <a:p>
            <a:pPr>
              <a:buNone/>
            </a:pPr>
            <a:r>
              <a:rPr lang="el-GR" sz="4400" dirty="0">
                <a:solidFill>
                  <a:schemeClr val="accent2">
                    <a:lumMod val="50000"/>
                  </a:schemeClr>
                </a:solidFill>
              </a:rPr>
              <a:t>τίποτα δεν αξίζουν</a:t>
            </a:r>
          </a:p>
          <a:p>
            <a:pPr>
              <a:buNone/>
            </a:pPr>
            <a:r>
              <a:rPr lang="el-GR" sz="4400" dirty="0">
                <a:solidFill>
                  <a:schemeClr val="accent2">
                    <a:lumMod val="50000"/>
                  </a:schemeClr>
                </a:solidFill>
              </a:rPr>
              <a:t>θα ‘ρθει μια ξαφνική στιγμή</a:t>
            </a:r>
          </a:p>
          <a:p>
            <a:pPr>
              <a:buNone/>
            </a:pPr>
            <a:r>
              <a:rPr lang="el-GR" sz="4400" dirty="0">
                <a:solidFill>
                  <a:schemeClr val="accent2">
                    <a:lumMod val="50000"/>
                  </a:schemeClr>
                </a:solidFill>
              </a:rPr>
              <a:t>σαν το κερί να σβήσουν</a:t>
            </a:r>
          </a:p>
          <a:p>
            <a:pPr>
              <a:buNone/>
            </a:pPr>
            <a:r>
              <a:rPr lang="el-GR" sz="4400" dirty="0">
                <a:solidFill>
                  <a:schemeClr val="accent2">
                    <a:lumMod val="50000"/>
                  </a:schemeClr>
                </a:solidFill>
              </a:rPr>
              <a:t>Αυτή την ψεύτικη ζωή</a:t>
            </a:r>
          </a:p>
          <a:p>
            <a:pPr>
              <a:buNone/>
            </a:pPr>
            <a:r>
              <a:rPr lang="el-GR" sz="4400" dirty="0">
                <a:solidFill>
                  <a:schemeClr val="accent2">
                    <a:lumMod val="50000"/>
                  </a:schemeClr>
                </a:solidFill>
              </a:rPr>
              <a:t>πρέπει να τη χαρούμε</a:t>
            </a:r>
          </a:p>
          <a:p>
            <a:pPr>
              <a:buNone/>
            </a:pPr>
            <a:r>
              <a:rPr lang="el-GR" sz="4400" dirty="0">
                <a:solidFill>
                  <a:schemeClr val="accent2">
                    <a:lumMod val="50000"/>
                  </a:schemeClr>
                </a:solidFill>
              </a:rPr>
              <a:t>πρέπει να τη γλεντήσουμε</a:t>
            </a:r>
          </a:p>
          <a:p>
            <a:pPr>
              <a:buNone/>
            </a:pPr>
            <a:r>
              <a:rPr lang="el-GR" sz="4400" dirty="0">
                <a:solidFill>
                  <a:schemeClr val="accent2">
                    <a:lumMod val="50000"/>
                  </a:schemeClr>
                </a:solidFill>
              </a:rPr>
              <a:t>όπως και να τη βρούμε</a:t>
            </a:r>
          </a:p>
          <a:p>
            <a:pPr>
              <a:buNone/>
            </a:pPr>
            <a:r>
              <a:rPr lang="el-GR" sz="4400" dirty="0">
                <a:solidFill>
                  <a:schemeClr val="accent2">
                    <a:lumMod val="50000"/>
                  </a:schemeClr>
                </a:solidFill>
              </a:rPr>
              <a:t>Το χρήμα και την εμορφιά</a:t>
            </a:r>
          </a:p>
          <a:p>
            <a:pPr>
              <a:buNone/>
            </a:pPr>
            <a:r>
              <a:rPr lang="el-GR" sz="4400" dirty="0">
                <a:solidFill>
                  <a:schemeClr val="accent2">
                    <a:lumMod val="50000"/>
                  </a:schemeClr>
                </a:solidFill>
              </a:rPr>
              <a:t>ο χάρος τα μαραίνει</a:t>
            </a:r>
          </a:p>
          <a:p>
            <a:pPr>
              <a:buNone/>
            </a:pPr>
            <a:r>
              <a:rPr lang="el-GR" sz="4400" dirty="0">
                <a:solidFill>
                  <a:schemeClr val="accent2">
                    <a:lumMod val="50000"/>
                  </a:schemeClr>
                </a:solidFill>
              </a:rPr>
              <a:t>σ’ αυτό τον ψεύτικο ντουνιά</a:t>
            </a:r>
          </a:p>
          <a:p>
            <a:pPr>
              <a:buNone/>
            </a:pPr>
            <a:r>
              <a:rPr lang="el-GR" sz="4400" dirty="0">
                <a:solidFill>
                  <a:schemeClr val="accent2">
                    <a:lumMod val="50000"/>
                  </a:schemeClr>
                </a:solidFill>
              </a:rPr>
              <a:t>μόνο η κακία μένει</a:t>
            </a:r>
          </a:p>
          <a:p>
            <a:endParaRPr lang="el-GR" dirty="0"/>
          </a:p>
        </p:txBody>
      </p:sp>
      <p:sp>
        <p:nvSpPr>
          <p:cNvPr id="7" name="6 - Θέση περιεχομένου"/>
          <p:cNvSpPr>
            <a:spLocks noGrp="1"/>
          </p:cNvSpPr>
          <p:nvPr>
            <p:ph sz="half" idx="4"/>
          </p:nvPr>
        </p:nvSpPr>
        <p:spPr/>
        <p:txBody>
          <a:bodyPr>
            <a:normAutofit fontScale="62500" lnSpcReduction="20000"/>
          </a:bodyPr>
          <a:lstStyle/>
          <a:p>
            <a:pPr algn="ctr">
              <a:buNone/>
            </a:pPr>
            <a:r>
              <a:rPr lang="en-US" u="sng" dirty="0"/>
              <a:t>Death don’t have no mercy» </a:t>
            </a:r>
            <a:r>
              <a:rPr lang="el-GR" u="sng" dirty="0"/>
              <a:t>από το</a:t>
            </a:r>
            <a:r>
              <a:rPr lang="en-US" u="sng" dirty="0"/>
              <a:t> 1960.</a:t>
            </a:r>
            <a:endParaRPr lang="el-GR" dirty="0"/>
          </a:p>
          <a:p>
            <a:pPr algn="ctr">
              <a:buNone/>
            </a:pPr>
            <a:r>
              <a:rPr lang="en-US" dirty="0"/>
              <a:t>Death don't have no mercy in this land</a:t>
            </a:r>
            <a:br>
              <a:rPr lang="en-US" dirty="0"/>
            </a:br>
            <a:r>
              <a:rPr lang="en-US" dirty="0"/>
              <a:t>Death don't have no mercy in this land</a:t>
            </a:r>
            <a:br>
              <a:rPr lang="en-US" dirty="0"/>
            </a:br>
            <a:r>
              <a:rPr lang="en-US" dirty="0"/>
              <a:t>He'll come to your house and he won't stay long</a:t>
            </a:r>
            <a:br>
              <a:rPr lang="en-US" dirty="0"/>
            </a:br>
            <a:r>
              <a:rPr lang="en-US" dirty="0"/>
              <a:t>You'll look in the bed and somebody will be gone</a:t>
            </a:r>
            <a:br>
              <a:rPr lang="en-US" dirty="0"/>
            </a:br>
            <a:r>
              <a:rPr lang="en-US" dirty="0"/>
              <a:t>Death don't have no mercy in this land</a:t>
            </a:r>
            <a:br>
              <a:rPr lang="en-US" dirty="0"/>
            </a:br>
            <a:br>
              <a:rPr lang="en-US" dirty="0"/>
            </a:br>
            <a:br>
              <a:rPr lang="en-US" dirty="0"/>
            </a:br>
            <a:br>
              <a:rPr lang="en-US" dirty="0"/>
            </a:br>
            <a:br>
              <a:rPr lang="en-US" dirty="0"/>
            </a:br>
            <a:r>
              <a:rPr lang="en-US" dirty="0"/>
              <a:t>Old Death always in a hurry in this land</a:t>
            </a:r>
            <a:br>
              <a:rPr lang="en-US" dirty="0"/>
            </a:br>
            <a:r>
              <a:rPr lang="en-US" dirty="0"/>
              <a:t>Old Death always in a hurry in this land</a:t>
            </a:r>
            <a:br>
              <a:rPr lang="en-US" dirty="0"/>
            </a:br>
            <a:r>
              <a:rPr lang="en-US" dirty="0"/>
              <a:t>Well he'll come to your house and he won't stay long</a:t>
            </a:r>
            <a:br>
              <a:rPr lang="en-US" dirty="0"/>
            </a:br>
            <a:r>
              <a:rPr lang="en-US" dirty="0"/>
              <a:t>You'll look in the bed and your mother will be gone</a:t>
            </a:r>
            <a:br>
              <a:rPr lang="en-US" dirty="0"/>
            </a:br>
            <a:r>
              <a:rPr lang="en-US" dirty="0"/>
              <a:t>Death always in a hurry in this land</a:t>
            </a:r>
            <a:br>
              <a:rPr lang="en-US" dirty="0"/>
            </a:br>
            <a:br>
              <a:rPr lang="en-US" dirty="0"/>
            </a:br>
            <a:endParaRPr lang="el-GR"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μουσικό δέντρο.png"/>
          <p:cNvPicPr>
            <a:picLocks noGrp="1" noChangeAspect="1"/>
          </p:cNvPicPr>
          <p:nvPr>
            <p:ph sz="quarter" idx="1"/>
          </p:nvPr>
        </p:nvPicPr>
        <p:blipFill>
          <a:blip r:embed="rId2">
            <a:duotone>
              <a:prstClr val="black"/>
              <a:schemeClr val="accent1">
                <a:tint val="45000"/>
                <a:satMod val="400000"/>
              </a:schemeClr>
            </a:duotone>
          </a:blip>
          <a:stretch>
            <a:fillRect/>
          </a:stretch>
        </p:blipFill>
        <p:spPr>
          <a:xfrm>
            <a:off x="0" y="0"/>
            <a:ext cx="12188825" cy="6643710"/>
          </a:xfrm>
        </p:spPr>
      </p:pic>
      <p:sp>
        <p:nvSpPr>
          <p:cNvPr id="5" name="4 - Θέση αριθμού διαφάνειας"/>
          <p:cNvSpPr>
            <a:spLocks noGrp="1"/>
          </p:cNvSpPr>
          <p:nvPr>
            <p:ph type="sldNum" sz="quarter" idx="12"/>
          </p:nvPr>
        </p:nvSpPr>
        <p:spPr/>
        <p:txBody>
          <a:bodyPr/>
          <a:lstStyle/>
          <a:p>
            <a:fld id="{25BA54BD-C84D-46CE-8B72-31BFB26ABA43}" type="slidenum">
              <a:rPr lang="el-GR" smtClean="0"/>
              <a:pPr/>
              <a:t>2</a:t>
            </a:fld>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solidFill>
                  <a:srgbClr val="C00000"/>
                </a:solidFill>
              </a:rPr>
              <a:t>ΤΡΑΓΟΥΔΙΣΤΕΣ</a:t>
            </a:r>
          </a:p>
        </p:txBody>
      </p:sp>
      <p:sp>
        <p:nvSpPr>
          <p:cNvPr id="3" name="2 - Θέση κειμένου"/>
          <p:cNvSpPr>
            <a:spLocks noGrp="1"/>
          </p:cNvSpPr>
          <p:nvPr>
            <p:ph type="body" idx="1"/>
          </p:nvPr>
        </p:nvSpPr>
        <p:spPr/>
        <p:txBody>
          <a:bodyPr/>
          <a:lstStyle/>
          <a:p>
            <a:pPr algn="ctr"/>
            <a:r>
              <a:rPr lang="el-GR" dirty="0"/>
              <a:t>Ρεμπέτικα </a:t>
            </a:r>
          </a:p>
        </p:txBody>
      </p:sp>
      <p:sp>
        <p:nvSpPr>
          <p:cNvPr id="4" name="3 - Θέση κειμένου"/>
          <p:cNvSpPr>
            <a:spLocks noGrp="1"/>
          </p:cNvSpPr>
          <p:nvPr>
            <p:ph type="body" sz="half" idx="3"/>
          </p:nvPr>
        </p:nvSpPr>
        <p:spPr/>
        <p:txBody>
          <a:bodyPr/>
          <a:lstStyle/>
          <a:p>
            <a:pPr algn="ctr"/>
            <a:r>
              <a:rPr lang="el-GR" dirty="0"/>
              <a:t>μπλουζ</a:t>
            </a:r>
          </a:p>
        </p:txBody>
      </p:sp>
      <p:sp>
        <p:nvSpPr>
          <p:cNvPr id="5" name="4 - Θέση αριθμού διαφάνειας"/>
          <p:cNvSpPr>
            <a:spLocks noGrp="1"/>
          </p:cNvSpPr>
          <p:nvPr>
            <p:ph type="sldNum" sz="quarter" idx="12"/>
          </p:nvPr>
        </p:nvSpPr>
        <p:spPr/>
        <p:txBody>
          <a:bodyPr/>
          <a:lstStyle/>
          <a:p>
            <a:fld id="{25BA54BD-C84D-46CE-8B72-31BFB26ABA43}" type="slidenum">
              <a:rPr lang="el-GR" smtClean="0"/>
              <a:pPr/>
              <a:t>20</a:t>
            </a:fld>
            <a:endParaRPr lang="el-GR"/>
          </a:p>
        </p:txBody>
      </p:sp>
      <p:pic>
        <p:nvPicPr>
          <p:cNvPr id="9" name="Picture Placeholder 4"/>
          <p:cNvPicPr>
            <a:picLocks noGrp="1" noChangeAspect="1"/>
          </p:cNvPicPr>
          <p:nvPr>
            <p:ph sz="half" idx="4"/>
          </p:nvPr>
        </p:nvPicPr>
        <p:blipFill>
          <a:blip r:embed="rId2" cstate="email">
            <a:extLst>
              <a:ext uri="{28A0092B-C50C-407E-A947-70E740481C1C}">
                <a14:useLocalDpi xmlns:a14="http://schemas.microsoft.com/office/drawing/2010/main"/>
              </a:ext>
            </a:extLst>
          </a:blip>
          <a:srcRect/>
          <a:stretch>
            <a:fillRect/>
          </a:stretch>
        </p:blipFill>
        <p:spPr>
          <a:xfrm>
            <a:off x="6737958" y="2247900"/>
            <a:ext cx="4705722" cy="3886200"/>
          </a:xfrm>
        </p:spPr>
      </p:pic>
      <p:pic>
        <p:nvPicPr>
          <p:cNvPr id="11" name="10 - Θέση περιεχομένου" descr="ΜΆΡΚΟς ΒΑΜΒΑΚΑΡΗς.jpg"/>
          <p:cNvPicPr>
            <a:picLocks noGrp="1" noChangeAspect="1"/>
          </p:cNvPicPr>
          <p:nvPr>
            <p:ph sz="half" idx="2"/>
          </p:nvPr>
        </p:nvPicPr>
        <p:blipFill>
          <a:blip r:embed="rId3"/>
          <a:stretch>
            <a:fillRect/>
          </a:stretch>
        </p:blipFill>
        <p:spPr>
          <a:xfrm>
            <a:off x="1522380" y="2357430"/>
            <a:ext cx="3929089" cy="3643338"/>
          </a:xfrm>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7935" y="214290"/>
            <a:ext cx="9215502" cy="1143000"/>
          </a:xfrm>
        </p:spPr>
        <p:txBody>
          <a:bodyPr/>
          <a:lstStyle/>
          <a:p>
            <a:r>
              <a:rPr lang="el-GR" dirty="0">
                <a:solidFill>
                  <a:srgbClr val="C00000"/>
                </a:solidFill>
              </a:rPr>
              <a:t>ΜΑΡΚΟΣ ΒΑΜΒΑΚΑΡΗΣ</a:t>
            </a:r>
          </a:p>
        </p:txBody>
      </p:sp>
      <p:sp>
        <p:nvSpPr>
          <p:cNvPr id="3" name="Θέση περιεχομένου 2"/>
          <p:cNvSpPr>
            <a:spLocks noGrp="1"/>
          </p:cNvSpPr>
          <p:nvPr>
            <p:ph sz="quarter" idx="1"/>
          </p:nvPr>
        </p:nvSpPr>
        <p:spPr>
          <a:xfrm>
            <a:off x="307934" y="1428736"/>
            <a:ext cx="4997418" cy="4214810"/>
          </a:xfrm>
        </p:spPr>
        <p:txBody>
          <a:bodyPr vert="horz" lIns="91440" tIns="45720" rIns="91440" bIns="45720" rtlCol="0" anchor="t">
            <a:normAutofit/>
          </a:bodyPr>
          <a:lstStyle/>
          <a:p>
            <a:r>
              <a:rPr lang="el-GR" sz="1800" dirty="0"/>
              <a:t>Ο Μάρκος Βαμβακάρης (10 Μαΐου 1905 – 8 Φεβρουαρίου 1972) θεωρείται ο "Πατριάρχης" του ρεμπέτικου, καθώς έκανε γνωστό το είδος λόγω της μεγάλης επιτυχίας που είχαν τα </a:t>
            </a:r>
            <a:r>
              <a:rPr lang="el-GR" sz="1800" dirty="0" err="1"/>
              <a:t>δισκογραφημένα</a:t>
            </a:r>
            <a:r>
              <a:rPr lang="el-GR" sz="1800" dirty="0"/>
              <a:t> τραγούδια του. </a:t>
            </a:r>
          </a:p>
          <a:p>
            <a:r>
              <a:rPr lang="el-GR" sz="1800" dirty="0"/>
              <a:t>Καθιέρωσε την ορχήστρα με μπουζούκια και μπαγλαμάδες, η οποία παραμέρισε την προηγούμενη λαϊκή ορχήστρα των </a:t>
            </a:r>
            <a:r>
              <a:rPr lang="el-GR" sz="1800" dirty="0" err="1"/>
              <a:t>σαντουροβιολιών</a:t>
            </a:r>
            <a:r>
              <a:rPr lang="el-GR" sz="2000" dirty="0"/>
              <a:t>.</a:t>
            </a:r>
            <a:r>
              <a:rPr lang="el-GR" dirty="0"/>
              <a:t>  </a:t>
            </a:r>
          </a:p>
        </p:txBody>
      </p:sp>
      <p:sp>
        <p:nvSpPr>
          <p:cNvPr id="6" name="5 - Θέση αριθμού διαφάνειας"/>
          <p:cNvSpPr>
            <a:spLocks noGrp="1"/>
          </p:cNvSpPr>
          <p:nvPr>
            <p:ph type="sldNum" sz="quarter" idx="12"/>
          </p:nvPr>
        </p:nvSpPr>
        <p:spPr/>
        <p:txBody>
          <a:bodyPr/>
          <a:lstStyle/>
          <a:p>
            <a:fld id="{25BA54BD-C84D-46CE-8B72-31BFB26ABA43}" type="slidenum">
              <a:rPr lang="el-GR" smtClean="0"/>
              <a:pPr/>
              <a:t>21</a:t>
            </a:fld>
            <a:endParaRPr lang="el-GR"/>
          </a:p>
        </p:txBody>
      </p:sp>
      <p:pic>
        <p:nvPicPr>
          <p:cNvPr id="9" name="8 - Θέση περιεχομένου" descr="rembetiko.jpg"/>
          <p:cNvPicPr>
            <a:picLocks noGrp="1" noChangeAspect="1"/>
          </p:cNvPicPr>
          <p:nvPr>
            <p:ph sz="quarter" idx="2"/>
          </p:nvPr>
        </p:nvPicPr>
        <p:blipFill>
          <a:blip r:embed="rId3"/>
          <a:stretch>
            <a:fillRect/>
          </a:stretch>
        </p:blipFill>
        <p:spPr>
          <a:xfrm>
            <a:off x="5665784" y="0"/>
            <a:ext cx="6523041" cy="6572272"/>
          </a:xfrm>
        </p:spPr>
      </p:pic>
      <p:pic>
        <p:nvPicPr>
          <p:cNvPr id="8" name="Θέση περιεχομένου 4" descr="hqdefaul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3884" y="4214818"/>
            <a:ext cx="3071834" cy="1805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668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C00000"/>
                </a:solidFill>
              </a:rPr>
              <a:t>ΜΑΡΚΟΣ ΒΑΜΒΑΚΑΡΗΣ</a:t>
            </a:r>
            <a:endParaRPr lang="el-GR" dirty="0"/>
          </a:p>
        </p:txBody>
      </p:sp>
      <p:sp>
        <p:nvSpPr>
          <p:cNvPr id="3" name="Θέση περιεχομένου 2"/>
          <p:cNvSpPr>
            <a:spLocks noGrp="1"/>
          </p:cNvSpPr>
          <p:nvPr>
            <p:ph sz="quarter" idx="1"/>
          </p:nvPr>
        </p:nvSpPr>
        <p:spPr/>
        <p:txBody>
          <a:bodyPr vert="horz" lIns="91440" tIns="45720" rIns="91440" bIns="45720" rtlCol="0" anchor="t">
            <a:normAutofit/>
          </a:bodyPr>
          <a:lstStyle/>
          <a:p>
            <a:r>
              <a:rPr lang="el-GR" sz="2000" dirty="0"/>
              <a:t>Γεννημένος στο συνοικισμό Σκαλί της Άνω Σύρου, ο Μάρκος ξεκίνησε από μικρή ηλικία να συνοδεύει τον πατέρα του παίζοντας </a:t>
            </a:r>
            <a:r>
              <a:rPr lang="el-GR" sz="2000" dirty="0" err="1"/>
              <a:t>τουμπί</a:t>
            </a:r>
            <a:r>
              <a:rPr lang="el-GR" sz="2000" dirty="0"/>
              <a:t>( νησιώτικο τύμπανο) σε διάφορα πανηγύρια.</a:t>
            </a:r>
          </a:p>
          <a:p>
            <a:r>
              <a:rPr lang="el-GR" sz="2000" dirty="0"/>
              <a:t>Λόγω όμως της κακής οικονομικής κατάστασης της οικογένειάς του, αναγκάστηκε να αφήσει το σχολείο και να εργαστεί ως λούστρος, εφημεριδοπώλης, εργάτης σε κλωστήρια, βοηθός σε οπωροπωλεία κ.α. </a:t>
            </a:r>
          </a:p>
        </p:txBody>
      </p:sp>
      <p:sp>
        <p:nvSpPr>
          <p:cNvPr id="5" name="4 - Θέση αριθμού διαφάνειας"/>
          <p:cNvSpPr>
            <a:spLocks noGrp="1"/>
          </p:cNvSpPr>
          <p:nvPr>
            <p:ph type="sldNum" sz="quarter" idx="12"/>
          </p:nvPr>
        </p:nvSpPr>
        <p:spPr/>
        <p:txBody>
          <a:bodyPr/>
          <a:lstStyle/>
          <a:p>
            <a:fld id="{25BA54BD-C84D-46CE-8B72-31BFB26ABA43}" type="slidenum">
              <a:rPr lang="el-GR" smtClean="0"/>
              <a:pPr/>
              <a:t>22</a:t>
            </a:fld>
            <a:endParaRPr lang="el-GR"/>
          </a:p>
        </p:txBody>
      </p:sp>
      <p:pic>
        <p:nvPicPr>
          <p:cNvPr id="6" name="Θέση περιεχομένου 5" descr="maxresdefault.jpg"/>
          <p:cNvPicPr>
            <a:picLocks noGrp="1" noChangeAspect="1"/>
          </p:cNvPicPr>
          <p:nvPr>
            <p:ph sz="quarter" idx="2"/>
          </p:nvPr>
        </p:nvPicPr>
        <p:blipFill>
          <a:blip r:embed="rId3" cstate="email">
            <a:extLst>
              <a:ext uri="{28A0092B-C50C-407E-A947-70E740481C1C}">
                <a14:useLocalDpi xmlns:a14="http://schemas.microsoft.com/office/drawing/2010/main"/>
              </a:ext>
            </a:extLst>
          </a:blip>
          <a:stretch>
            <a:fillRect/>
          </a:stretch>
        </p:blipFill>
        <p:spPr>
          <a:xfrm>
            <a:off x="6577013" y="1071546"/>
            <a:ext cx="4997450" cy="4067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0464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C00000"/>
                </a:solidFill>
              </a:rPr>
              <a:t>Επιτυχίες του Μάρκου Βαμβακάρη</a:t>
            </a:r>
            <a:endParaRPr lang="el-GR" dirty="0"/>
          </a:p>
        </p:txBody>
      </p:sp>
      <p:sp>
        <p:nvSpPr>
          <p:cNvPr id="3" name="Θέση περιεχομένου 2"/>
          <p:cNvSpPr>
            <a:spLocks noGrp="1"/>
          </p:cNvSpPr>
          <p:nvPr>
            <p:ph sz="quarter" idx="1"/>
          </p:nvPr>
        </p:nvSpPr>
        <p:spPr>
          <a:xfrm>
            <a:off x="665124" y="1285860"/>
            <a:ext cx="4997418" cy="4572000"/>
          </a:xfrm>
        </p:spPr>
        <p:txBody>
          <a:bodyPr vert="horz" lIns="91440" tIns="45720" rIns="91440" bIns="45720" rtlCol="0" anchor="t">
            <a:normAutofit/>
          </a:bodyPr>
          <a:lstStyle/>
          <a:p>
            <a:r>
              <a:rPr lang="el-GR" sz="2000" dirty="0">
                <a:latin typeface="Trebuchet MS"/>
              </a:rPr>
              <a:t>Συμμετείχε μαζί με τον </a:t>
            </a:r>
            <a:r>
              <a:rPr lang="el-GR" sz="2000" dirty="0">
                <a:latin typeface="Trebuchet MS"/>
                <a:hlinkClick r:id="rId3"/>
              </a:rPr>
              <a:t>Γιώργο Μπάτη</a:t>
            </a:r>
            <a:r>
              <a:rPr lang="el-GR" sz="2000" dirty="0">
                <a:latin typeface="Trebuchet MS"/>
              </a:rPr>
              <a:t>, τον </a:t>
            </a:r>
            <a:r>
              <a:rPr lang="el-GR" sz="2000" dirty="0">
                <a:latin typeface="Trebuchet MS"/>
                <a:hlinkClick r:id="rId4"/>
              </a:rPr>
              <a:t>Στράτο Παγιουμτζή</a:t>
            </a:r>
            <a:r>
              <a:rPr lang="el-GR" sz="2000" dirty="0">
                <a:latin typeface="Trebuchet MS"/>
              </a:rPr>
              <a:t> και τον </a:t>
            </a:r>
            <a:r>
              <a:rPr lang="el-GR" sz="2000" dirty="0">
                <a:latin typeface="Trebuchet MS"/>
                <a:hlinkClick r:id="rId5"/>
              </a:rPr>
              <a:t>Ανέστη Δελιά</a:t>
            </a:r>
            <a:r>
              <a:rPr lang="el-GR" sz="2000" dirty="0">
                <a:latin typeface="Trebuchet MS"/>
              </a:rPr>
              <a:t> στο πρωτοποριακό για την εποχή μουσικό σχήμα «Η Τετράς η ξακουστή του Πειραιώς». Το </a:t>
            </a:r>
            <a:r>
              <a:rPr lang="el-GR" sz="2000" dirty="0">
                <a:latin typeface="Trebuchet MS"/>
                <a:hlinkClick r:id="rId6"/>
              </a:rPr>
              <a:t>1933</a:t>
            </a:r>
            <a:r>
              <a:rPr lang="el-GR" sz="2000" dirty="0">
                <a:latin typeface="Trebuchet MS"/>
              </a:rPr>
              <a:t>, έπειτα από την πιεστική παρότρυνση του </a:t>
            </a:r>
            <a:r>
              <a:rPr lang="el-GR" sz="2000" dirty="0">
                <a:latin typeface="Trebuchet MS"/>
                <a:hlinkClick r:id="rId7"/>
              </a:rPr>
              <a:t>Σπύρου Περιστέρη</a:t>
            </a:r>
            <a:r>
              <a:rPr lang="el-GR" sz="2000" dirty="0">
                <a:latin typeface="Trebuchet MS"/>
              </a:rPr>
              <a:t>, ο Μάρκος φωνογράφησε το πρώτο εμπορικά επιτυχημένο τραγούδι με μπουζούκι στην Ελλάδα, το «</a:t>
            </a:r>
            <a:r>
              <a:rPr lang="el-GR" sz="2000" dirty="0" err="1">
                <a:latin typeface="Trebuchet MS"/>
              </a:rPr>
              <a:t>Καραντουζένι</a:t>
            </a:r>
            <a:r>
              <a:rPr lang="el-GR" sz="2000" dirty="0">
                <a:latin typeface="Trebuchet MS"/>
              </a:rPr>
              <a:t>» (ή «Έπρεπε να '</a:t>
            </a:r>
            <a:r>
              <a:rPr lang="el-GR" sz="2000" dirty="0" err="1">
                <a:latin typeface="Trebuchet MS"/>
              </a:rPr>
              <a:t>ρχόσουνα</a:t>
            </a:r>
            <a:r>
              <a:rPr lang="el-GR" sz="2000" dirty="0">
                <a:latin typeface="Trebuchet MS"/>
              </a:rPr>
              <a:t> ρε μάγκα μου») ερμηνεύοντάς το ο ίδιος, παρόλες τις επιφυλάξεις που είχε για την ποιότητα της φωνής του.</a:t>
            </a:r>
          </a:p>
        </p:txBody>
      </p:sp>
      <p:sp>
        <p:nvSpPr>
          <p:cNvPr id="5" name="4 - Θέση αριθμού διαφάνειας"/>
          <p:cNvSpPr>
            <a:spLocks noGrp="1"/>
          </p:cNvSpPr>
          <p:nvPr>
            <p:ph type="sldNum" sz="quarter" idx="12"/>
          </p:nvPr>
        </p:nvSpPr>
        <p:spPr/>
        <p:txBody>
          <a:bodyPr/>
          <a:lstStyle/>
          <a:p>
            <a:fld id="{25BA54BD-C84D-46CE-8B72-31BFB26ABA43}" type="slidenum">
              <a:rPr lang="el-GR" smtClean="0"/>
              <a:pPr/>
              <a:t>23</a:t>
            </a:fld>
            <a:endParaRPr lang="el-GR"/>
          </a:p>
        </p:txBody>
      </p:sp>
      <p:pic>
        <p:nvPicPr>
          <p:cNvPr id="8" name="7 - Θέση περιεχομένου" descr="vankkarissew16.jpg"/>
          <p:cNvPicPr>
            <a:picLocks noGrp="1" noChangeAspect="1"/>
          </p:cNvPicPr>
          <p:nvPr>
            <p:ph sz="quarter" idx="2"/>
          </p:nvPr>
        </p:nvPicPr>
        <p:blipFill>
          <a:blip r:embed="rId8"/>
          <a:stretch>
            <a:fillRect/>
          </a:stretch>
        </p:blipFill>
        <p:spPr>
          <a:xfrm>
            <a:off x="6094412" y="1500174"/>
            <a:ext cx="5480051" cy="4286280"/>
          </a:xfrm>
        </p:spPr>
      </p:pic>
    </p:spTree>
    <p:extLst>
      <p:ext uri="{BB962C8B-B14F-4D97-AF65-F5344CB8AC3E}">
        <p14:creationId xmlns:p14="http://schemas.microsoft.com/office/powerpoint/2010/main" val="204280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solidFill>
                  <a:srgbClr val="C00000"/>
                </a:solidFill>
              </a:rPr>
              <a:t>φραγκοσυριανή</a:t>
            </a:r>
          </a:p>
        </p:txBody>
      </p:sp>
      <p:sp>
        <p:nvSpPr>
          <p:cNvPr id="3" name="Θέση περιεχομένου 2"/>
          <p:cNvSpPr>
            <a:spLocks noGrp="1"/>
          </p:cNvSpPr>
          <p:nvPr>
            <p:ph sz="quarter" idx="1"/>
          </p:nvPr>
        </p:nvSpPr>
        <p:spPr>
          <a:xfrm>
            <a:off x="1218883" y="2000240"/>
            <a:ext cx="4997418" cy="4019560"/>
          </a:xfrm>
        </p:spPr>
        <p:txBody>
          <a:bodyPr vert="horz" lIns="91440" tIns="45720" rIns="91440" bIns="45720" rtlCol="0" anchor="t">
            <a:normAutofit/>
          </a:bodyPr>
          <a:lstStyle/>
          <a:p>
            <a:r>
              <a:rPr lang="el-GR" sz="2000" dirty="0">
                <a:latin typeface="Trebuchet MS" charset="0"/>
              </a:rPr>
              <a:t>Η περίοδος λίγο πριν τον </a:t>
            </a:r>
            <a:r>
              <a:rPr lang="el-GR" sz="2000" dirty="0">
                <a:latin typeface="Trebuchet MS" charset="0"/>
                <a:hlinkClick r:id="rId3"/>
              </a:rPr>
              <a:t>Β' Παγκόσμιο Πόλεμο</a:t>
            </a:r>
            <a:r>
              <a:rPr lang="el-GR" sz="2000" dirty="0">
                <a:latin typeface="Trebuchet MS" charset="0"/>
              </a:rPr>
              <a:t> είναι ίσως η παραγωγικότερή του. Μεταξύ άλλων, το 1935 έγραψε και φωνογράφησε τη «Φραγκοσυριανή» (το γνωστότερο ίσως τραγούδι του), το οποίο όμως έγινε πολύ μεγάλη επιτυχία 25 χρόνια αργότερα με τη φωνή του </a:t>
            </a:r>
            <a:r>
              <a:rPr lang="el-GR" sz="2000" dirty="0">
                <a:latin typeface="Trebuchet MS" charset="0"/>
                <a:hlinkClick r:id="rId4"/>
              </a:rPr>
              <a:t>Γρηγόρη Μπιθικώτση</a:t>
            </a:r>
            <a:r>
              <a:rPr lang="el-GR" sz="2000" dirty="0">
                <a:latin typeface="Trebuchet MS" charset="0"/>
              </a:rPr>
              <a:t>.</a:t>
            </a:r>
          </a:p>
        </p:txBody>
      </p:sp>
      <p:pic>
        <p:nvPicPr>
          <p:cNvPr id="6" name="5 - Θέση περιεχομένου" descr="μπιθικωτσησ.jpg"/>
          <p:cNvPicPr>
            <a:picLocks noGrp="1" noChangeAspect="1"/>
          </p:cNvPicPr>
          <p:nvPr>
            <p:ph sz="quarter" idx="2"/>
          </p:nvPr>
        </p:nvPicPr>
        <p:blipFill>
          <a:blip r:embed="rId5"/>
          <a:stretch>
            <a:fillRect/>
          </a:stretch>
        </p:blipFill>
        <p:spPr>
          <a:xfrm>
            <a:off x="6594478" y="1357298"/>
            <a:ext cx="4929222" cy="4786346"/>
          </a:xfrm>
        </p:spPr>
      </p:pic>
      <p:sp>
        <p:nvSpPr>
          <p:cNvPr id="5" name="4 - Θέση αριθμού διαφάνειας"/>
          <p:cNvSpPr>
            <a:spLocks noGrp="1"/>
          </p:cNvSpPr>
          <p:nvPr>
            <p:ph type="sldNum" sz="quarter" idx="12"/>
          </p:nvPr>
        </p:nvSpPr>
        <p:spPr/>
        <p:txBody>
          <a:bodyPr/>
          <a:lstStyle/>
          <a:p>
            <a:fld id="{25BA54BD-C84D-46CE-8B72-31BFB26ABA43}" type="slidenum">
              <a:rPr lang="el-GR" smtClean="0"/>
              <a:pPr/>
              <a:t>24</a:t>
            </a:fld>
            <a:endParaRPr lang="el-GR"/>
          </a:p>
        </p:txBody>
      </p:sp>
    </p:spTree>
    <p:extLst>
      <p:ext uri="{BB962C8B-B14F-4D97-AF65-F5344CB8AC3E}">
        <p14:creationId xmlns:p14="http://schemas.microsoft.com/office/powerpoint/2010/main" val="272952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C00000"/>
                </a:solidFill>
              </a:rPr>
              <a:t>ΔΗΜΟΦΙΛΗΣ </a:t>
            </a:r>
          </a:p>
        </p:txBody>
      </p:sp>
      <p:sp>
        <p:nvSpPr>
          <p:cNvPr id="3" name="Θέση περιεχομένου 2"/>
          <p:cNvSpPr>
            <a:spLocks noGrp="1"/>
          </p:cNvSpPr>
          <p:nvPr>
            <p:ph sz="quarter" idx="1"/>
          </p:nvPr>
        </p:nvSpPr>
        <p:spPr/>
        <p:txBody>
          <a:bodyPr vert="horz" lIns="91440" tIns="45720" rIns="91440" bIns="45720" rtlCol="0" anchor="t">
            <a:normAutofit/>
          </a:bodyPr>
          <a:lstStyle/>
          <a:p>
            <a:r>
              <a:rPr lang="el-GR" sz="2000" dirty="0">
                <a:latin typeface="Trebuchet MS" charset="0"/>
              </a:rPr>
              <a:t>Ήταν τόσο δημοφιλής που στη μια από τις τρεις φορές που επισκέφτηκε τη Θεσσαλονίκη και έδωσε συναυλία συγκεντρώθηκε για να τον ακούσει 50 000 κόσμος στην πλατεία του Λευκού Πύργου. Στο τραγούδι «Το 1912» υμνεί τη Θεσσαλονίκη, ενώ παραδόξως ως τότε δεν είχε κάνει ούτε μια αναφορά σε κάποιο τραγούδι του για τον Πειραιά, την πόλη όπου ζούσε και δημιουργούσε. </a:t>
            </a:r>
          </a:p>
        </p:txBody>
      </p:sp>
      <p:pic>
        <p:nvPicPr>
          <p:cNvPr id="6" name="5 - Θέση περιεχομένου" descr="o άγιος μάγκας.jpg"/>
          <p:cNvPicPr>
            <a:picLocks noGrp="1" noChangeAspect="1"/>
          </p:cNvPicPr>
          <p:nvPr>
            <p:ph sz="quarter" idx="2"/>
          </p:nvPr>
        </p:nvPicPr>
        <p:blipFill>
          <a:blip r:embed="rId3" cstate="email">
            <a:extLst>
              <a:ext uri="{28A0092B-C50C-407E-A947-70E740481C1C}">
                <a14:useLocalDpi xmlns:a14="http://schemas.microsoft.com/office/drawing/2010/main"/>
              </a:ext>
            </a:extLst>
          </a:blip>
          <a:stretch>
            <a:fillRect/>
          </a:stretch>
        </p:blipFill>
        <p:spPr>
          <a:xfrm>
            <a:off x="7094544" y="857232"/>
            <a:ext cx="3929090" cy="4929222"/>
          </a:xfrm>
        </p:spPr>
      </p:pic>
      <p:sp>
        <p:nvSpPr>
          <p:cNvPr id="5" name="4 - Θέση αριθμού διαφάνειας"/>
          <p:cNvSpPr>
            <a:spLocks noGrp="1"/>
          </p:cNvSpPr>
          <p:nvPr>
            <p:ph type="sldNum" sz="quarter" idx="12"/>
          </p:nvPr>
        </p:nvSpPr>
        <p:spPr/>
        <p:txBody>
          <a:bodyPr/>
          <a:lstStyle/>
          <a:p>
            <a:fld id="{25BA54BD-C84D-46CE-8B72-31BFB26ABA43}" type="slidenum">
              <a:rPr lang="el-GR" smtClean="0"/>
              <a:pPr/>
              <a:t>25</a:t>
            </a:fld>
            <a:endParaRPr lang="el-GR"/>
          </a:p>
        </p:txBody>
      </p:sp>
    </p:spTree>
    <p:extLst>
      <p:ext uri="{BB962C8B-B14F-4D97-AF65-F5344CB8AC3E}">
        <p14:creationId xmlns:p14="http://schemas.microsoft.com/office/powerpoint/2010/main" val="92934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solidFill>
                  <a:srgbClr val="C00000"/>
                </a:solidFill>
              </a:rPr>
              <a:t>ΜΙΑ ΔΕΥΤΕΡΗ ΚΑΡΙΕΡΑ</a:t>
            </a:r>
          </a:p>
        </p:txBody>
      </p:sp>
      <p:sp>
        <p:nvSpPr>
          <p:cNvPr id="3" name="2 - Θέση αριθμού διαφάνειας"/>
          <p:cNvSpPr>
            <a:spLocks noGrp="1"/>
          </p:cNvSpPr>
          <p:nvPr>
            <p:ph type="sldNum" sz="quarter" idx="12"/>
          </p:nvPr>
        </p:nvSpPr>
        <p:spPr/>
        <p:txBody>
          <a:bodyPr/>
          <a:lstStyle/>
          <a:p>
            <a:fld id="{25BA54BD-C84D-46CE-8B72-31BFB26ABA43}" type="slidenum">
              <a:rPr lang="el-GR" smtClean="0"/>
              <a:pPr/>
              <a:t>26</a:t>
            </a:fld>
            <a:endParaRPr lang="el-GR"/>
          </a:p>
        </p:txBody>
      </p:sp>
      <p:sp>
        <p:nvSpPr>
          <p:cNvPr id="4" name="3 - Θέση περιεχομένου"/>
          <p:cNvSpPr>
            <a:spLocks noGrp="1"/>
          </p:cNvSpPr>
          <p:nvPr>
            <p:ph sz="quarter" idx="1"/>
          </p:nvPr>
        </p:nvSpPr>
        <p:spPr/>
        <p:txBody>
          <a:bodyPr>
            <a:normAutofit/>
          </a:bodyPr>
          <a:lstStyle/>
          <a:p>
            <a:r>
              <a:rPr lang="el-GR" sz="2800" dirty="0">
                <a:solidFill>
                  <a:srgbClr val="C00000"/>
                </a:solidFill>
              </a:rPr>
              <a:t>Μόλις 24χρονος τότε, ο Μάνος Χατζιδάκις δίνει  μια διάλεξη που, όχι μόνο δικαιώνει το ρεμπέτικο ως «μια τέχνη γνησίως και μοναδικά ελληνική», αλλά και τολμά να εντοπίσει ως βασική πηγή του την «αυστηρή και απέριττη </a:t>
            </a:r>
            <a:r>
              <a:rPr lang="el-GR" sz="2800" u="sng" dirty="0">
                <a:solidFill>
                  <a:srgbClr val="C00000"/>
                </a:solidFill>
              </a:rPr>
              <a:t>εκκλησιαστική υμνωδία</a:t>
            </a:r>
            <a:r>
              <a:rPr lang="el-GR" sz="2800" dirty="0">
                <a:solidFill>
                  <a:srgbClr val="C00000"/>
                </a:solidFill>
              </a:rPr>
              <a:t>». Έπειτα παρουσιάζει τον Μάρκο Βαμβακάρη και τη Σωτηρία Μπέλλου που τραγουδούν στο έκπληκτο κοινό.</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CHARL</a:t>
            </a:r>
            <a:r>
              <a:rPr lang="el-GR" dirty="0"/>
              <a:t>ΕΥ</a:t>
            </a:r>
            <a:r>
              <a:rPr lang="en-US" dirty="0"/>
              <a:t> PATTON</a:t>
            </a:r>
            <a:endParaRPr lang="el-GR" dirty="0"/>
          </a:p>
        </p:txBody>
      </p:sp>
      <p:sp>
        <p:nvSpPr>
          <p:cNvPr id="3" name="Subtitle 2"/>
          <p:cNvSpPr>
            <a:spLocks noGrp="1"/>
          </p:cNvSpPr>
          <p:nvPr>
            <p:ph type="subTitle" idx="1"/>
          </p:nvPr>
        </p:nvSpPr>
        <p:spPr/>
        <p:txBody>
          <a:bodyPr>
            <a:normAutofit/>
          </a:bodyPr>
          <a:lstStyle/>
          <a:p>
            <a:r>
              <a:rPr lang="en-US" sz="4400" dirty="0">
                <a:solidFill>
                  <a:srgbClr val="002060"/>
                </a:solidFill>
              </a:rPr>
              <a:t>&lt;&lt;</a:t>
            </a:r>
            <a:r>
              <a:rPr lang="el-GR" sz="4400" dirty="0">
                <a:solidFill>
                  <a:srgbClr val="002060"/>
                </a:solidFill>
              </a:rPr>
              <a:t>Πατέρας των </a:t>
            </a:r>
            <a:r>
              <a:rPr lang="en-US" sz="4400" dirty="0">
                <a:solidFill>
                  <a:srgbClr val="002060"/>
                </a:solidFill>
              </a:rPr>
              <a:t>Delta Blues&gt;&gt;</a:t>
            </a:r>
            <a:endParaRPr lang="el-GR" sz="4400" dirty="0">
              <a:solidFill>
                <a:srgbClr val="002060"/>
              </a:solidFill>
            </a:endParaRPr>
          </a:p>
        </p:txBody>
      </p:sp>
    </p:spTree>
    <p:extLst>
      <p:ext uri="{BB962C8B-B14F-4D97-AF65-F5344CB8AC3E}">
        <p14:creationId xmlns:p14="http://schemas.microsoft.com/office/powerpoint/2010/main" val="30078412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737354" y="1285861"/>
            <a:ext cx="4143404" cy="3357586"/>
          </a:xfrm>
        </p:spPr>
        <p:txBody>
          <a:bodyPr>
            <a:normAutofit/>
          </a:bodyPr>
          <a:lstStyle/>
          <a:p>
            <a:r>
              <a:rPr lang="el-GR" sz="2400" dirty="0"/>
              <a:t>Γεννήθηκε κοντά στο  </a:t>
            </a:r>
            <a:r>
              <a:rPr lang="el-GR" sz="2400" dirty="0" err="1"/>
              <a:t>Έντουαρντς</a:t>
            </a:r>
            <a:r>
              <a:rPr lang="el-GR" sz="2400" dirty="0"/>
              <a:t> του </a:t>
            </a:r>
            <a:r>
              <a:rPr lang="el-GR" sz="2400" dirty="0" err="1"/>
              <a:t>Μισσισσιπη</a:t>
            </a:r>
            <a:r>
              <a:rPr lang="el-GR" sz="2400" dirty="0"/>
              <a:t>  γύρω  στο  1885 ,αλλά οι  γονείς του  μετακόμισαν ,με τον </a:t>
            </a:r>
            <a:r>
              <a:rPr lang="el-GR" sz="2400" dirty="0" err="1"/>
              <a:t>Charley</a:t>
            </a:r>
            <a:r>
              <a:rPr lang="el-GR" sz="2400" dirty="0"/>
              <a:t>  και τα έντεκα αδέρφια του  ,στο  </a:t>
            </a:r>
            <a:r>
              <a:rPr lang="el-GR" sz="2400" dirty="0" err="1"/>
              <a:t>Dockery’s</a:t>
            </a:r>
            <a:r>
              <a:rPr lang="el-GR" sz="2400" dirty="0"/>
              <a:t>  ,κοντά στο  </a:t>
            </a:r>
            <a:r>
              <a:rPr lang="el-GR" sz="2400" dirty="0" err="1"/>
              <a:t>Κλίβελαντ</a:t>
            </a:r>
            <a:r>
              <a:rPr lang="el-GR" sz="2400" dirty="0"/>
              <a:t> .</a:t>
            </a:r>
          </a:p>
        </p:txBody>
      </p:sp>
      <p:pic>
        <p:nvPicPr>
          <p:cNvPr id="5" name="Εικόνα 1" descr="C:\Users\user\Desktop\PAT.jpg"/>
          <p:cNvPicPr>
            <a:picLocks noGrp="1"/>
          </p:cNvPicPr>
          <p:nvPr>
            <p:ph type="pic" idx="1"/>
          </p:nvPr>
        </p:nvPicPr>
        <p:blipFill>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950876" y="357166"/>
            <a:ext cx="5146102" cy="4581525"/>
          </a:xfrm>
          <a:prstGeom prst="rect">
            <a:avLst/>
          </a:prstGeom>
          <a:ln>
            <a:noFill/>
          </a:ln>
          <a:effectLst>
            <a:softEdge rad="112500"/>
          </a:effectLst>
        </p:spPr>
      </p:pic>
    </p:spTree>
    <p:extLst>
      <p:ext uri="{BB962C8B-B14F-4D97-AF65-F5344CB8AC3E}">
        <p14:creationId xmlns:p14="http://schemas.microsoft.com/office/powerpoint/2010/main" val="296569944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a:solidFill>
                  <a:srgbClr val="C00000"/>
                </a:solidFill>
              </a:rPr>
              <a:t>CHARL</a:t>
            </a:r>
            <a:r>
              <a:rPr lang="el-GR" dirty="0">
                <a:solidFill>
                  <a:srgbClr val="C00000"/>
                </a:solidFill>
              </a:rPr>
              <a:t>ΕΥ</a:t>
            </a:r>
            <a:r>
              <a:rPr lang="en-US" dirty="0">
                <a:solidFill>
                  <a:srgbClr val="C00000"/>
                </a:solidFill>
              </a:rPr>
              <a:t> PATTON</a:t>
            </a:r>
            <a:endParaRPr lang="el-GR" dirty="0">
              <a:solidFill>
                <a:srgbClr val="C00000"/>
              </a:solidFill>
            </a:endParaRPr>
          </a:p>
        </p:txBody>
      </p:sp>
      <p:sp>
        <p:nvSpPr>
          <p:cNvPr id="3" name="2 - Θέση αριθμού διαφάνειας"/>
          <p:cNvSpPr>
            <a:spLocks noGrp="1"/>
          </p:cNvSpPr>
          <p:nvPr>
            <p:ph type="sldNum" sz="quarter" idx="12"/>
          </p:nvPr>
        </p:nvSpPr>
        <p:spPr/>
        <p:txBody>
          <a:bodyPr/>
          <a:lstStyle/>
          <a:p>
            <a:fld id="{25BA54BD-C84D-46CE-8B72-31BFB26ABA43}" type="slidenum">
              <a:rPr lang="el-GR" smtClean="0"/>
              <a:pPr/>
              <a:t>29</a:t>
            </a:fld>
            <a:endParaRPr lang="el-GR"/>
          </a:p>
        </p:txBody>
      </p:sp>
      <p:pic>
        <p:nvPicPr>
          <p:cNvPr id="5" name="Picture Placeholder 4"/>
          <p:cNvPicPr>
            <a:picLocks noGrp="1" noChangeAspect="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1022315" y="1285860"/>
            <a:ext cx="4714908" cy="4572000"/>
          </a:xfrm>
        </p:spPr>
      </p:pic>
      <p:sp>
        <p:nvSpPr>
          <p:cNvPr id="6" name="5 - Ορθογώνιο"/>
          <p:cNvSpPr/>
          <p:nvPr/>
        </p:nvSpPr>
        <p:spPr>
          <a:xfrm>
            <a:off x="6022974" y="1571612"/>
            <a:ext cx="5214975" cy="2677656"/>
          </a:xfrm>
          <a:prstGeom prst="rect">
            <a:avLst/>
          </a:prstGeom>
        </p:spPr>
        <p:txBody>
          <a:bodyPr wrap="square">
            <a:spAutoFit/>
          </a:bodyPr>
          <a:lstStyle/>
          <a:p>
            <a:r>
              <a:rPr lang="el-GR" sz="2400" dirty="0">
                <a:solidFill>
                  <a:schemeClr val="accent4">
                    <a:lumMod val="50000"/>
                  </a:schemeClr>
                </a:solidFill>
              </a:rPr>
              <a:t>Στη διαμόρφωση  της μουσικής του  τον βοήθησε ένας  γηραιότερος μουσικός ,o </a:t>
            </a:r>
            <a:r>
              <a:rPr lang="el-GR" sz="2400" dirty="0" err="1">
                <a:solidFill>
                  <a:schemeClr val="accent4">
                    <a:lumMod val="50000"/>
                  </a:schemeClr>
                </a:solidFill>
              </a:rPr>
              <a:t>Henry</a:t>
            </a:r>
            <a:r>
              <a:rPr lang="el-GR" sz="2400" dirty="0">
                <a:solidFill>
                  <a:schemeClr val="accent4">
                    <a:lumMod val="50000"/>
                  </a:schemeClr>
                </a:solidFill>
              </a:rPr>
              <a:t>  </a:t>
            </a:r>
            <a:r>
              <a:rPr lang="el-GR" sz="2400" dirty="0" err="1">
                <a:solidFill>
                  <a:schemeClr val="accent4">
                    <a:lumMod val="50000"/>
                  </a:schemeClr>
                </a:solidFill>
              </a:rPr>
              <a:t>Sloan</a:t>
            </a:r>
            <a:r>
              <a:rPr lang="el-GR" sz="2400" dirty="0">
                <a:solidFill>
                  <a:schemeClr val="accent4">
                    <a:lumMod val="50000"/>
                  </a:schemeClr>
                </a:solidFill>
              </a:rPr>
              <a:t> ,χάρη  στον οποίο ο  μικρόσωμος και  λεπτός νεαρός με τα κυματιστά μαλλιά αφομοίωσε μέρος του  ρεπερτορίου των </a:t>
            </a:r>
            <a:r>
              <a:rPr lang="el-GR" sz="2400" dirty="0" err="1">
                <a:solidFill>
                  <a:schemeClr val="accent4">
                    <a:lumMod val="50000"/>
                  </a:schemeClr>
                </a:solidFill>
              </a:rPr>
              <a:t>songster</a:t>
            </a:r>
            <a:r>
              <a:rPr lang="el-GR" sz="2400" dirty="0">
                <a:solidFill>
                  <a:schemeClr val="accent4">
                    <a:lumMod val="50000"/>
                  </a:schemeClr>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a:t>
            </a:r>
            <a:r>
              <a:rPr lang="el-GR" dirty="0">
                <a:solidFill>
                  <a:srgbClr val="C00000"/>
                </a:solidFill>
                <a:latin typeface="+mn-lt"/>
              </a:rPr>
              <a:t>Εισαγωγή </a:t>
            </a:r>
          </a:p>
        </p:txBody>
      </p:sp>
      <p:sp>
        <p:nvSpPr>
          <p:cNvPr id="3" name="2 - Θέση περιεχομένου"/>
          <p:cNvSpPr>
            <a:spLocks noGrp="1"/>
          </p:cNvSpPr>
          <p:nvPr>
            <p:ph sz="quarter" idx="1"/>
          </p:nvPr>
        </p:nvSpPr>
        <p:spPr/>
        <p:txBody>
          <a:bodyPr/>
          <a:lstStyle/>
          <a:p>
            <a:r>
              <a:rPr lang="el-GR" dirty="0">
                <a:solidFill>
                  <a:srgbClr val="C00000"/>
                </a:solidFill>
              </a:rPr>
              <a:t>Ρεμπέτικο και </a:t>
            </a:r>
            <a:r>
              <a:rPr lang="el-GR" dirty="0" err="1">
                <a:solidFill>
                  <a:srgbClr val="C00000"/>
                </a:solidFill>
              </a:rPr>
              <a:t>Blues</a:t>
            </a:r>
            <a:r>
              <a:rPr lang="el-GR" dirty="0">
                <a:solidFill>
                  <a:srgbClr val="C00000"/>
                </a:solidFill>
              </a:rPr>
              <a:t>, δυο μουσικά είδη τόσο μακριά γεωγραφικά τόσο κοντά, όμως, εννοιολογικά. Δυο είδη μουσικής με τεράστια αξία, ιστορία και επιρροή.</a:t>
            </a:r>
          </a:p>
          <a:p>
            <a:r>
              <a:rPr lang="el-GR" dirty="0">
                <a:solidFill>
                  <a:srgbClr val="C00000"/>
                </a:solidFill>
              </a:rPr>
              <a:t>      Κοινή αφετηρία, η προσφυγιά, η μετανάστευση. Σημείο συνάντησης τα λιμάνια του  κόσμου. Εκεί οι </a:t>
            </a:r>
            <a:r>
              <a:rPr lang="el-GR" dirty="0" err="1">
                <a:solidFill>
                  <a:srgbClr val="C00000"/>
                </a:solidFill>
              </a:rPr>
              <a:t>μπλουζίστες</a:t>
            </a:r>
            <a:r>
              <a:rPr lang="el-GR" dirty="0">
                <a:solidFill>
                  <a:srgbClr val="C00000"/>
                </a:solidFill>
              </a:rPr>
              <a:t> της  Αμερικής συνάντησαν τους έλληνες της  Ανατολής. Εκεί ο Γιώργος Μπάτης θα ακούσει το «</a:t>
            </a:r>
            <a:r>
              <a:rPr lang="el-GR" dirty="0" err="1">
                <a:solidFill>
                  <a:srgbClr val="C00000"/>
                </a:solidFill>
              </a:rPr>
              <a:t>How</a:t>
            </a:r>
            <a:r>
              <a:rPr lang="el-GR" dirty="0">
                <a:solidFill>
                  <a:srgbClr val="C00000"/>
                </a:solidFill>
              </a:rPr>
              <a:t> </a:t>
            </a:r>
            <a:r>
              <a:rPr lang="el-GR" dirty="0" err="1">
                <a:solidFill>
                  <a:srgbClr val="C00000"/>
                </a:solidFill>
              </a:rPr>
              <a:t>dry</a:t>
            </a:r>
            <a:r>
              <a:rPr lang="el-GR" dirty="0">
                <a:solidFill>
                  <a:srgbClr val="C00000"/>
                </a:solidFill>
              </a:rPr>
              <a:t> </a:t>
            </a:r>
            <a:r>
              <a:rPr lang="el-GR" dirty="0" err="1">
                <a:solidFill>
                  <a:srgbClr val="C00000"/>
                </a:solidFill>
              </a:rPr>
              <a:t>am</a:t>
            </a:r>
            <a:r>
              <a:rPr lang="el-GR" dirty="0">
                <a:solidFill>
                  <a:srgbClr val="C00000"/>
                </a:solidFill>
              </a:rPr>
              <a:t> </a:t>
            </a:r>
            <a:r>
              <a:rPr lang="en-US" dirty="0">
                <a:solidFill>
                  <a:srgbClr val="C00000"/>
                </a:solidFill>
              </a:rPr>
              <a:t>I</a:t>
            </a:r>
            <a:r>
              <a:rPr lang="el-GR" dirty="0">
                <a:solidFill>
                  <a:srgbClr val="C00000"/>
                </a:solidFill>
              </a:rPr>
              <a:t>» και θα το μεταφράσει με τον δικό του αξεπέραστο τρόπο στον «Μπουφετζή» που τραγουδήθηκε  από την  Μαρίκα Νίνου.</a:t>
            </a:r>
          </a:p>
          <a:p>
            <a:endParaRPr lang="el-GR" dirty="0">
              <a:solidFill>
                <a:srgbClr val="C00000"/>
              </a:solidFill>
            </a:endParaRPr>
          </a:p>
        </p:txBody>
      </p:sp>
      <p:sp>
        <p:nvSpPr>
          <p:cNvPr id="4" name="3 - Θέση αριθμού διαφάνειας"/>
          <p:cNvSpPr>
            <a:spLocks noGrp="1"/>
          </p:cNvSpPr>
          <p:nvPr>
            <p:ph type="sldNum" sz="quarter" idx="12"/>
          </p:nvPr>
        </p:nvSpPr>
        <p:spPr/>
        <p:txBody>
          <a:bodyPr/>
          <a:lstStyle/>
          <a:p>
            <a:fld id="{25BA54BD-C84D-46CE-8B72-31BFB26ABA43}" type="slidenum">
              <a:rPr lang="el-GR" smtClean="0"/>
              <a:pPr/>
              <a:t>3</a:t>
            </a:fld>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solidFill>
                  <a:srgbClr val="C00000"/>
                </a:solidFill>
              </a:rPr>
              <a:t>Πατέρας των </a:t>
            </a:r>
            <a:r>
              <a:rPr lang="en-US" dirty="0">
                <a:solidFill>
                  <a:srgbClr val="C00000"/>
                </a:solidFill>
              </a:rPr>
              <a:t>Delta Blues</a:t>
            </a:r>
            <a:endParaRPr lang="el-GR" dirty="0">
              <a:solidFill>
                <a:srgbClr val="C00000"/>
              </a:solidFill>
            </a:endParaRPr>
          </a:p>
        </p:txBody>
      </p:sp>
      <p:sp>
        <p:nvSpPr>
          <p:cNvPr id="3" name="2 - Θέση αριθμού διαφάνειας"/>
          <p:cNvSpPr>
            <a:spLocks noGrp="1"/>
          </p:cNvSpPr>
          <p:nvPr>
            <p:ph type="sldNum" sz="quarter" idx="12"/>
          </p:nvPr>
        </p:nvSpPr>
        <p:spPr/>
        <p:txBody>
          <a:bodyPr/>
          <a:lstStyle/>
          <a:p>
            <a:fld id="{25BA54BD-C84D-46CE-8B72-31BFB26ABA43}" type="slidenum">
              <a:rPr lang="el-GR" smtClean="0"/>
              <a:pPr/>
              <a:t>30</a:t>
            </a:fld>
            <a:endParaRPr lang="el-GR"/>
          </a:p>
        </p:txBody>
      </p:sp>
      <p:pic>
        <p:nvPicPr>
          <p:cNvPr id="5" name="Picture Placeholder 4"/>
          <p:cNvPicPr>
            <a:picLocks noGrp="1" noChangeAspect="1"/>
          </p:cNvPicPr>
          <p:nvPr>
            <p:ph sz="quarter" idx="1"/>
          </p:nvPr>
        </p:nvPicPr>
        <p:blipFill>
          <a:blip r:embed="rId2" cstate="email">
            <a:extLst>
              <a:ext uri="{28A0092B-C50C-407E-A947-70E740481C1C}">
                <a14:useLocalDpi xmlns:a14="http://schemas.microsoft.com/office/drawing/2010/main"/>
              </a:ext>
            </a:extLst>
          </a:blip>
          <a:srcRect t="8625" b="8625"/>
          <a:stretch>
            <a:fillRect/>
          </a:stretch>
        </p:blipFill>
        <p:spPr>
          <a:xfrm>
            <a:off x="1879570" y="1571612"/>
            <a:ext cx="4762500" cy="3933087"/>
          </a:xfrm>
          <a:prstGeom prst="rect">
            <a:avLst/>
          </a:prstGeom>
        </p:spPr>
      </p:pic>
      <p:sp>
        <p:nvSpPr>
          <p:cNvPr id="6" name="5 - Ορθογώνιο"/>
          <p:cNvSpPr/>
          <p:nvPr/>
        </p:nvSpPr>
        <p:spPr>
          <a:xfrm>
            <a:off x="6594478" y="2214554"/>
            <a:ext cx="4806941" cy="369332"/>
          </a:xfrm>
          <a:prstGeom prst="rect">
            <a:avLst/>
          </a:prstGeom>
        </p:spPr>
        <p:txBody>
          <a:bodyPr wrap="square">
            <a:spAutoFit/>
          </a:bodyPr>
          <a:lstStyle/>
          <a:p>
            <a:r>
              <a:rPr lang="el-GR" dirty="0">
                <a:solidFill>
                  <a:schemeClr val="bg2">
                    <a:lumMod val="50000"/>
                  </a:schemeClr>
                </a:solidFill>
              </a:rPr>
              <a:t>.</a:t>
            </a:r>
          </a:p>
        </p:txBody>
      </p:sp>
      <p:sp>
        <p:nvSpPr>
          <p:cNvPr id="7" name="6 - Ορθογώνιο"/>
          <p:cNvSpPr/>
          <p:nvPr/>
        </p:nvSpPr>
        <p:spPr>
          <a:xfrm>
            <a:off x="6951668" y="1643050"/>
            <a:ext cx="3429024" cy="3693319"/>
          </a:xfrm>
          <a:prstGeom prst="rect">
            <a:avLst/>
          </a:prstGeom>
        </p:spPr>
        <p:txBody>
          <a:bodyPr wrap="square">
            <a:spAutoFit/>
          </a:bodyPr>
          <a:lstStyle/>
          <a:p>
            <a:r>
              <a:rPr lang="el-GR" dirty="0">
                <a:solidFill>
                  <a:schemeClr val="bg2">
                    <a:lumMod val="50000"/>
                  </a:schemeClr>
                </a:solidFill>
              </a:rPr>
              <a:t>Όταν  άρχισε να ηχογραφεί είχε περάσει τα σαράντα. η  θεματολογία του  αφορούσε προσωπικές του  εμπειρίες ,ενώ συχνή  ήταν και  η  έμμεση  ή  άμεση  αναφορά του  σε γυναίκες . Ηχογράφησε  ακόμη  και  μερικά τραγούδια θρησκευτικού  και  ευρύτερου  κοινωνικού  περιεχομένου ,ενώ αρκετές ήταν οι φορές που επηρεαζόταν από  πρόσωπα  της τοπικής κοινωνίας.</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25BA54BD-C84D-46CE-8B72-31BFB26ABA43}" type="slidenum">
              <a:rPr lang="el-GR" smtClean="0"/>
              <a:pPr/>
              <a:t>31</a:t>
            </a:fld>
            <a:endParaRPr lang="el-GR"/>
          </a:p>
        </p:txBody>
      </p:sp>
      <p:pic>
        <p:nvPicPr>
          <p:cNvPr id="5" name="Picture Placeholder 4"/>
          <p:cNvPicPr>
            <a:picLocks noGrp="1" noChangeAspect="1"/>
          </p:cNvPicPr>
          <p:nvPr>
            <p:ph sz="quarter" idx="1"/>
          </p:nvPr>
        </p:nvPicPr>
        <p:blipFill>
          <a:blip r:embed="rId2" cstate="email">
            <a:extLst>
              <a:ext uri="{28A0092B-C50C-407E-A947-70E740481C1C}">
                <a14:useLocalDpi xmlns:a14="http://schemas.microsoft.com/office/drawing/2010/main"/>
              </a:ext>
            </a:extLst>
          </a:blip>
          <a:srcRect l="4592" r="4592"/>
          <a:stretch>
            <a:fillRect/>
          </a:stretch>
        </p:blipFill>
        <p:spPr>
          <a:xfrm>
            <a:off x="1165190" y="1571612"/>
            <a:ext cx="4152108" cy="3429000"/>
          </a:xfrm>
          <a:prstGeom prst="rect">
            <a:avLst/>
          </a:prstGeom>
        </p:spPr>
      </p:pic>
      <p:sp>
        <p:nvSpPr>
          <p:cNvPr id="7" name="6 - Ορθογώνιο"/>
          <p:cNvSpPr/>
          <p:nvPr/>
        </p:nvSpPr>
        <p:spPr>
          <a:xfrm>
            <a:off x="5594346" y="1571612"/>
            <a:ext cx="6092825" cy="4093428"/>
          </a:xfrm>
          <a:prstGeom prst="rect">
            <a:avLst/>
          </a:prstGeom>
        </p:spPr>
        <p:txBody>
          <a:bodyPr wrap="square">
            <a:spAutoFit/>
          </a:bodyPr>
          <a:lstStyle/>
          <a:p>
            <a:r>
              <a:rPr lang="en-US" sz="2000" dirty="0">
                <a:latin typeface="Cambria" pitchFamily="18" charset="0"/>
              </a:rPr>
              <a:t>He was extremely popular across the U.S. South, and (in contrast to the itinerant wandering of most blues musicians of his time) was invited to perform at plantations and taverns. Long before </a:t>
            </a:r>
            <a:r>
              <a:rPr lang="en-US" sz="2000" dirty="0" err="1">
                <a:latin typeface="Cambria" pitchFamily="18" charset="0"/>
              </a:rPr>
              <a:t>Jimi</a:t>
            </a:r>
            <a:r>
              <a:rPr lang="en-US" sz="2000" dirty="0">
                <a:latin typeface="Cambria" pitchFamily="18" charset="0"/>
              </a:rPr>
              <a:t> Hendrix he was the entertainer's entertainer with dazzling showmanship, often playing guitar on his knees and behind his head, as well as behind his back. Although Patton was a small man at about 5 foot 5 and 135 pounds, the sound of his whiskey- and cigarette-scarred voice was rumored to have carried for over 500 yards without amplification. This gritty voice was a major influence in the singing style of one of his students, </a:t>
            </a:r>
            <a:r>
              <a:rPr lang="en-US" sz="2000" dirty="0" err="1">
                <a:latin typeface="Cambria" pitchFamily="18" charset="0"/>
              </a:rPr>
              <a:t>Howlin</a:t>
            </a:r>
            <a:r>
              <a:rPr lang="en-US" sz="2000" dirty="0">
                <a:latin typeface="Cambria" pitchFamily="18" charset="0"/>
              </a:rPr>
              <a:t>' Wolf.</a:t>
            </a:r>
            <a:endParaRPr lang="el-GR" sz="2000" dirty="0">
              <a:latin typeface="Cambria"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dirty="0"/>
              <a:t>Φωτογραφίες από την επίσκεψη στο  τοπικό εργαστήρι κατασκευής μουσικών οργάνων του Π. </a:t>
            </a:r>
            <a:r>
              <a:rPr lang="el-GR" sz="3200" dirty="0" err="1"/>
              <a:t>Πάσχου</a:t>
            </a:r>
            <a:r>
              <a:rPr lang="el-GR" sz="3200" dirty="0"/>
              <a:t>.</a:t>
            </a:r>
          </a:p>
        </p:txBody>
      </p:sp>
      <p:sp>
        <p:nvSpPr>
          <p:cNvPr id="7" name="6 - Θέση αριθμού διαφάνειας"/>
          <p:cNvSpPr>
            <a:spLocks noGrp="1"/>
          </p:cNvSpPr>
          <p:nvPr>
            <p:ph type="sldNum" sz="quarter" idx="12"/>
          </p:nvPr>
        </p:nvSpPr>
        <p:spPr/>
        <p:txBody>
          <a:bodyPr/>
          <a:lstStyle/>
          <a:p>
            <a:fld id="{25BA54BD-C84D-46CE-8B72-31BFB26ABA43}" type="slidenum">
              <a:rPr lang="el-GR" smtClean="0"/>
              <a:pPr/>
              <a:t>32</a:t>
            </a:fld>
            <a:endParaRPr lang="el-GR"/>
          </a:p>
        </p:txBody>
      </p:sp>
      <p:pic>
        <p:nvPicPr>
          <p:cNvPr id="10" name="9 - Θέση περιεχομένου" descr="P4190008.JPG"/>
          <p:cNvPicPr>
            <a:picLocks noGrp="1" noChangeAspect="1"/>
          </p:cNvPicPr>
          <p:nvPr>
            <p:ph sz="quarter" idx="1"/>
          </p:nvPr>
        </p:nvPicPr>
        <p:blipFill>
          <a:blip r:embed="rId3" cstate="email">
            <a:extLst>
              <a:ext uri="{28A0092B-C50C-407E-A947-70E740481C1C}">
                <a14:useLocalDpi xmlns:a14="http://schemas.microsoft.com/office/drawing/2010/main"/>
              </a:ext>
            </a:extLst>
          </a:blip>
          <a:stretch>
            <a:fillRect/>
          </a:stretch>
        </p:blipFill>
        <p:spPr>
          <a:xfrm>
            <a:off x="1219200" y="1859756"/>
            <a:ext cx="4997450" cy="3748088"/>
          </a:xfrm>
        </p:spPr>
      </p:pic>
      <p:pic>
        <p:nvPicPr>
          <p:cNvPr id="11" name="10 - Θέση περιεχομένου" descr="P4190002.JPG"/>
          <p:cNvPicPr>
            <a:picLocks noGrp="1" noChangeAspect="1"/>
          </p:cNvPicPr>
          <p:nvPr>
            <p:ph sz="quarter" idx="2"/>
          </p:nvPr>
        </p:nvPicPr>
        <p:blipFill>
          <a:blip r:embed="rId4" cstate="email">
            <a:extLst>
              <a:ext uri="{28A0092B-C50C-407E-A947-70E740481C1C}">
                <a14:useLocalDpi xmlns:a14="http://schemas.microsoft.com/office/drawing/2010/main"/>
              </a:ext>
            </a:extLst>
          </a:blip>
          <a:stretch>
            <a:fillRect/>
          </a:stretch>
        </p:blipFill>
        <p:spPr>
          <a:xfrm>
            <a:off x="6577013" y="1859756"/>
            <a:ext cx="4997450" cy="3748088"/>
          </a:xfrm>
        </p:spPr>
      </p:pic>
    </p:spTree>
    <p:extLst>
      <p:ext uri="{BB962C8B-B14F-4D97-AF65-F5344CB8AC3E}">
        <p14:creationId xmlns:p14="http://schemas.microsoft.com/office/powerpoint/2010/main" val="232363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25BA54BD-C84D-46CE-8B72-31BFB26ABA43}" type="slidenum">
              <a:rPr lang="el-GR" smtClean="0"/>
              <a:pPr/>
              <a:t>33</a:t>
            </a:fld>
            <a:endParaRPr lang="el-GR"/>
          </a:p>
        </p:txBody>
      </p:sp>
      <p:pic>
        <p:nvPicPr>
          <p:cNvPr id="6" name="5 - Θέση περιεχομένου" descr="P4190001.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219200" y="1859756"/>
            <a:ext cx="4997450" cy="3748088"/>
          </a:xfrm>
        </p:spPr>
      </p:pic>
      <p:pic>
        <p:nvPicPr>
          <p:cNvPr id="7" name="6 - Θέση περιεχομένου" descr="P4190005.JPG"/>
          <p:cNvPicPr>
            <a:picLocks noGrp="1" noChangeAspect="1"/>
          </p:cNvPicPr>
          <p:nvPr>
            <p:ph sz="quarter" idx="2"/>
          </p:nvPr>
        </p:nvPicPr>
        <p:blipFill>
          <a:blip r:embed="rId3" cstate="email">
            <a:extLst>
              <a:ext uri="{28A0092B-C50C-407E-A947-70E740481C1C}">
                <a14:useLocalDpi xmlns:a14="http://schemas.microsoft.com/office/drawing/2010/main"/>
              </a:ext>
            </a:extLst>
          </a:blip>
          <a:stretch>
            <a:fillRect/>
          </a:stretch>
        </p:blipFill>
        <p:spPr>
          <a:xfrm>
            <a:off x="6577013" y="1859756"/>
            <a:ext cx="4997450" cy="3748088"/>
          </a:xfrm>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΄΄α</a:t>
            </a:r>
            <a:endParaRPr lang="el-GR" dirty="0"/>
          </a:p>
        </p:txBody>
      </p:sp>
      <p:sp>
        <p:nvSpPr>
          <p:cNvPr id="3" name="2 - Θέση αριθμού διαφάνειας"/>
          <p:cNvSpPr>
            <a:spLocks noGrp="1"/>
          </p:cNvSpPr>
          <p:nvPr>
            <p:ph type="sldNum" sz="quarter" idx="12"/>
          </p:nvPr>
        </p:nvSpPr>
        <p:spPr/>
        <p:txBody>
          <a:bodyPr/>
          <a:lstStyle/>
          <a:p>
            <a:fld id="{25BA54BD-C84D-46CE-8B72-31BFB26ABA43}" type="slidenum">
              <a:rPr lang="el-GR" smtClean="0"/>
              <a:pPr/>
              <a:t>34</a:t>
            </a:fld>
            <a:endParaRPr lang="el-GR"/>
          </a:p>
        </p:txBody>
      </p:sp>
      <p:pic>
        <p:nvPicPr>
          <p:cNvPr id="5" name="4 - Θέση περιεχομένου" descr="P4190014.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665124" y="0"/>
            <a:ext cx="11001452" cy="6858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18883" y="274638"/>
            <a:ext cx="10360501" cy="796908"/>
          </a:xfrm>
        </p:spPr>
        <p:txBody>
          <a:bodyPr/>
          <a:lstStyle/>
          <a:p>
            <a:r>
              <a:rPr lang="el-GR" dirty="0"/>
              <a:t>              </a:t>
            </a:r>
            <a:r>
              <a:rPr lang="en-US" dirty="0">
                <a:solidFill>
                  <a:srgbClr val="C00000"/>
                </a:solidFill>
              </a:rPr>
              <a:t>E</a:t>
            </a:r>
            <a:r>
              <a:rPr lang="el-GR" dirty="0" err="1">
                <a:solidFill>
                  <a:srgbClr val="C00000"/>
                </a:solidFill>
              </a:rPr>
              <a:t>πίσκεψη</a:t>
            </a:r>
            <a:r>
              <a:rPr lang="el-GR" dirty="0">
                <a:solidFill>
                  <a:srgbClr val="C00000"/>
                </a:solidFill>
              </a:rPr>
              <a:t> σε συναυλία του  ΚΘΒΕ  </a:t>
            </a:r>
          </a:p>
        </p:txBody>
      </p:sp>
      <p:sp>
        <p:nvSpPr>
          <p:cNvPr id="3" name="2 - Θέση αριθμού διαφάνειας"/>
          <p:cNvSpPr>
            <a:spLocks noGrp="1"/>
          </p:cNvSpPr>
          <p:nvPr>
            <p:ph type="sldNum" sz="quarter" idx="12"/>
          </p:nvPr>
        </p:nvSpPr>
        <p:spPr/>
        <p:txBody>
          <a:bodyPr/>
          <a:lstStyle/>
          <a:p>
            <a:fld id="{25BA54BD-C84D-46CE-8B72-31BFB26ABA43}" type="slidenum">
              <a:rPr lang="el-GR" smtClean="0"/>
              <a:pPr/>
              <a:t>35</a:t>
            </a:fld>
            <a:endParaRPr lang="el-GR"/>
          </a:p>
        </p:txBody>
      </p:sp>
      <p:pic>
        <p:nvPicPr>
          <p:cNvPr id="6" name="5 - Θέση περιεχομένου" descr="20160408_124027.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951008" y="1071546"/>
            <a:ext cx="3710021" cy="5338786"/>
          </a:xfrm>
        </p:spPr>
      </p:pic>
      <p:pic>
        <p:nvPicPr>
          <p:cNvPr id="7" name="6 - Θέση περιεχομένου" descr="20160408_124117.jpg"/>
          <p:cNvPicPr>
            <a:picLocks noGrp="1" noChangeAspect="1"/>
          </p:cNvPicPr>
          <p:nvPr>
            <p:ph sz="quarter" idx="2"/>
          </p:nvPr>
        </p:nvPicPr>
        <p:blipFill>
          <a:blip r:embed="rId3"/>
          <a:stretch>
            <a:fillRect/>
          </a:stretch>
        </p:blipFill>
        <p:spPr>
          <a:xfrm>
            <a:off x="6237288" y="1071546"/>
            <a:ext cx="4997450" cy="5214974"/>
          </a:xfrm>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25BA54BD-C84D-46CE-8B72-31BFB26ABA43}" type="slidenum">
              <a:rPr lang="el-GR" smtClean="0"/>
              <a:pPr/>
              <a:t>36</a:t>
            </a:fld>
            <a:endParaRPr lang="el-GR"/>
          </a:p>
        </p:txBody>
      </p:sp>
      <p:pic>
        <p:nvPicPr>
          <p:cNvPr id="5" name="4 - Θέση περιεχομένου" descr="20160408_124003.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522248" y="0"/>
            <a:ext cx="11287204" cy="664371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25BA54BD-C84D-46CE-8B72-31BFB26ABA43}" type="slidenum">
              <a:rPr lang="el-GR" smtClean="0"/>
              <a:pPr/>
              <a:t>37</a:t>
            </a:fld>
            <a:endParaRPr lang="el-GR"/>
          </a:p>
        </p:txBody>
      </p:sp>
      <p:pic>
        <p:nvPicPr>
          <p:cNvPr id="5" name="4 - Θέση περιεχομένου" descr="20160408_093314.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65058" y="0"/>
            <a:ext cx="12023767" cy="664371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 </a:t>
            </a:r>
            <a:r>
              <a:rPr lang="el-GR" dirty="0">
                <a:solidFill>
                  <a:srgbClr val="C00000"/>
                </a:solidFill>
              </a:rPr>
              <a:t>η ομάδα μας </a:t>
            </a:r>
          </a:p>
        </p:txBody>
      </p:sp>
      <p:sp>
        <p:nvSpPr>
          <p:cNvPr id="3" name="2 - Θέση αριθμού διαφάνειας"/>
          <p:cNvSpPr>
            <a:spLocks noGrp="1"/>
          </p:cNvSpPr>
          <p:nvPr>
            <p:ph type="sldNum" sz="quarter" idx="12"/>
          </p:nvPr>
        </p:nvSpPr>
        <p:spPr/>
        <p:txBody>
          <a:bodyPr/>
          <a:lstStyle/>
          <a:p>
            <a:fld id="{25BA54BD-C84D-46CE-8B72-31BFB26ABA43}" type="slidenum">
              <a:rPr lang="el-GR" smtClean="0"/>
              <a:pPr/>
              <a:t>38</a:t>
            </a:fld>
            <a:endParaRPr lang="el-GR"/>
          </a:p>
        </p:txBody>
      </p:sp>
      <p:sp>
        <p:nvSpPr>
          <p:cNvPr id="4" name="3 - Θέση περιεχομένου"/>
          <p:cNvSpPr>
            <a:spLocks noGrp="1"/>
          </p:cNvSpPr>
          <p:nvPr>
            <p:ph sz="quarter" idx="1"/>
          </p:nvPr>
        </p:nvSpPr>
        <p:spPr/>
        <p:txBody>
          <a:bodyPr>
            <a:normAutofit fontScale="92500" lnSpcReduction="20000"/>
          </a:bodyPr>
          <a:lstStyle/>
          <a:p>
            <a:pPr marL="514350" indent="-514350">
              <a:buFont typeface="+mj-lt"/>
              <a:buAutoNum type="arabicPeriod"/>
            </a:pPr>
            <a:r>
              <a:rPr lang="el-GR" sz="2800" dirty="0">
                <a:solidFill>
                  <a:srgbClr val="C00000"/>
                </a:solidFill>
              </a:rPr>
              <a:t>Αντωνοπούλου Ελένη Μαρία</a:t>
            </a:r>
          </a:p>
          <a:p>
            <a:pPr marL="514350" indent="-514350">
              <a:buFont typeface="+mj-lt"/>
              <a:buAutoNum type="arabicPeriod"/>
            </a:pPr>
            <a:r>
              <a:rPr lang="el-GR" sz="2800" dirty="0" err="1">
                <a:solidFill>
                  <a:srgbClr val="C00000"/>
                </a:solidFill>
              </a:rPr>
              <a:t>Γιαννακοπούλου</a:t>
            </a:r>
            <a:r>
              <a:rPr lang="el-GR" sz="2800" dirty="0">
                <a:solidFill>
                  <a:srgbClr val="C00000"/>
                </a:solidFill>
              </a:rPr>
              <a:t>  Ελένη</a:t>
            </a:r>
          </a:p>
          <a:p>
            <a:pPr marL="514350" indent="-514350">
              <a:buFont typeface="+mj-lt"/>
              <a:buAutoNum type="arabicPeriod"/>
            </a:pPr>
            <a:r>
              <a:rPr lang="el-GR" sz="2800" dirty="0">
                <a:solidFill>
                  <a:srgbClr val="C00000"/>
                </a:solidFill>
              </a:rPr>
              <a:t>Ζαρογιάννη Χρυσάνθη </a:t>
            </a:r>
          </a:p>
          <a:p>
            <a:pPr marL="514350" indent="-514350">
              <a:buFont typeface="+mj-lt"/>
              <a:buAutoNum type="arabicPeriod"/>
            </a:pPr>
            <a:r>
              <a:rPr lang="el-GR" sz="2800" dirty="0" err="1">
                <a:solidFill>
                  <a:srgbClr val="C00000"/>
                </a:solidFill>
              </a:rPr>
              <a:t>Ηλιάδου</a:t>
            </a:r>
            <a:r>
              <a:rPr lang="el-GR" sz="2800" dirty="0">
                <a:solidFill>
                  <a:srgbClr val="C00000"/>
                </a:solidFill>
              </a:rPr>
              <a:t> Φωτεινή</a:t>
            </a:r>
          </a:p>
          <a:p>
            <a:pPr marL="514350" indent="-514350">
              <a:buFont typeface="+mj-lt"/>
              <a:buAutoNum type="arabicPeriod"/>
            </a:pPr>
            <a:r>
              <a:rPr lang="el-GR" sz="2800" dirty="0" err="1">
                <a:solidFill>
                  <a:srgbClr val="C00000"/>
                </a:solidFill>
              </a:rPr>
              <a:t>Κεισογλου</a:t>
            </a:r>
            <a:r>
              <a:rPr lang="el-GR" sz="2800" dirty="0">
                <a:solidFill>
                  <a:srgbClr val="C00000"/>
                </a:solidFill>
              </a:rPr>
              <a:t> Βασιλική </a:t>
            </a:r>
          </a:p>
          <a:p>
            <a:pPr marL="514350" indent="-514350">
              <a:buFont typeface="+mj-lt"/>
              <a:buAutoNum type="arabicPeriod"/>
            </a:pPr>
            <a:r>
              <a:rPr lang="el-GR" sz="2800" dirty="0" err="1">
                <a:solidFill>
                  <a:srgbClr val="C00000"/>
                </a:solidFill>
              </a:rPr>
              <a:t>Κιρτικίδου</a:t>
            </a:r>
            <a:r>
              <a:rPr lang="el-GR" sz="2800" dirty="0">
                <a:solidFill>
                  <a:srgbClr val="C00000"/>
                </a:solidFill>
              </a:rPr>
              <a:t> Ευθυμία</a:t>
            </a:r>
          </a:p>
          <a:p>
            <a:pPr marL="514350" indent="-514350">
              <a:buFont typeface="+mj-lt"/>
              <a:buAutoNum type="arabicPeriod"/>
            </a:pPr>
            <a:r>
              <a:rPr lang="el-GR" sz="2800" dirty="0" err="1">
                <a:solidFill>
                  <a:srgbClr val="C00000"/>
                </a:solidFill>
              </a:rPr>
              <a:t>Κοσσυβάκη</a:t>
            </a:r>
            <a:r>
              <a:rPr lang="el-GR" sz="2800" dirty="0">
                <a:solidFill>
                  <a:srgbClr val="C00000"/>
                </a:solidFill>
              </a:rPr>
              <a:t> Ελένη</a:t>
            </a:r>
          </a:p>
          <a:p>
            <a:pPr marL="514350" indent="-514350">
              <a:buFont typeface="+mj-lt"/>
              <a:buAutoNum type="arabicPeriod"/>
            </a:pPr>
            <a:r>
              <a:rPr lang="el-GR" sz="2800" dirty="0">
                <a:solidFill>
                  <a:srgbClr val="C00000"/>
                </a:solidFill>
              </a:rPr>
              <a:t>Μπουκουβάλα Άννα</a:t>
            </a:r>
          </a:p>
          <a:p>
            <a:pPr marL="514350" indent="-514350">
              <a:buFont typeface="+mj-lt"/>
              <a:buAutoNum type="arabicPeriod"/>
            </a:pPr>
            <a:r>
              <a:rPr lang="el-GR" sz="2800" dirty="0">
                <a:solidFill>
                  <a:srgbClr val="C00000"/>
                </a:solidFill>
              </a:rPr>
              <a:t>Παπαδημητρίου Χρυσάνθη</a:t>
            </a:r>
          </a:p>
          <a:p>
            <a:pPr marL="514350" indent="-514350">
              <a:buFont typeface="+mj-lt"/>
              <a:buAutoNum type="arabicPeriod"/>
            </a:pPr>
            <a:r>
              <a:rPr lang="el-GR" sz="2800" dirty="0" err="1">
                <a:solidFill>
                  <a:srgbClr val="C00000"/>
                </a:solidFill>
              </a:rPr>
              <a:t>Παπαιωάννου</a:t>
            </a:r>
            <a:r>
              <a:rPr lang="el-GR" sz="2800" dirty="0">
                <a:solidFill>
                  <a:srgbClr val="C00000"/>
                </a:solidFill>
              </a:rPr>
              <a:t> Γιώργος</a:t>
            </a:r>
          </a:p>
          <a:p>
            <a:endParaRPr lang="el-GR" dirty="0"/>
          </a:p>
        </p:txBody>
      </p:sp>
      <p:sp>
        <p:nvSpPr>
          <p:cNvPr id="5" name="4 - Θέση περιεχομένου"/>
          <p:cNvSpPr>
            <a:spLocks noGrp="1"/>
          </p:cNvSpPr>
          <p:nvPr>
            <p:ph sz="quarter" idx="2"/>
          </p:nvPr>
        </p:nvSpPr>
        <p:spPr/>
        <p:txBody>
          <a:bodyPr>
            <a:normAutofit fontScale="92500" lnSpcReduction="20000"/>
          </a:bodyPr>
          <a:lstStyle/>
          <a:p>
            <a:pPr marL="514350" indent="-514350">
              <a:buFont typeface="+mj-lt"/>
              <a:buAutoNum type="arabicPeriod" startAt="11"/>
            </a:pPr>
            <a:r>
              <a:rPr lang="el-GR" sz="2800" dirty="0" err="1">
                <a:solidFill>
                  <a:srgbClr val="C00000"/>
                </a:solidFill>
              </a:rPr>
              <a:t>Σαλτσίδης</a:t>
            </a:r>
            <a:r>
              <a:rPr lang="el-GR" sz="2800" dirty="0">
                <a:solidFill>
                  <a:srgbClr val="C00000"/>
                </a:solidFill>
              </a:rPr>
              <a:t> Χρήστος</a:t>
            </a:r>
          </a:p>
          <a:p>
            <a:pPr marL="514350" indent="-514350">
              <a:buFont typeface="+mj-lt"/>
              <a:buAutoNum type="arabicPeriod" startAt="11"/>
            </a:pPr>
            <a:r>
              <a:rPr lang="el-GR" sz="2800" dirty="0" err="1">
                <a:solidFill>
                  <a:srgbClr val="C00000"/>
                </a:solidFill>
              </a:rPr>
              <a:t>Σταμκοπούλου</a:t>
            </a:r>
            <a:r>
              <a:rPr lang="el-GR" sz="2800" dirty="0">
                <a:solidFill>
                  <a:srgbClr val="C00000"/>
                </a:solidFill>
              </a:rPr>
              <a:t> Αντωνία</a:t>
            </a:r>
          </a:p>
          <a:p>
            <a:pPr marL="514350" indent="-514350">
              <a:buFont typeface="+mj-lt"/>
              <a:buAutoNum type="arabicPeriod" startAt="11"/>
            </a:pPr>
            <a:r>
              <a:rPr lang="el-GR" sz="2800" dirty="0" err="1">
                <a:solidFill>
                  <a:srgbClr val="C00000"/>
                </a:solidFill>
              </a:rPr>
              <a:t>Στεφανίδου</a:t>
            </a:r>
            <a:r>
              <a:rPr lang="el-GR" sz="2800" dirty="0">
                <a:solidFill>
                  <a:srgbClr val="C00000"/>
                </a:solidFill>
              </a:rPr>
              <a:t> Μαριάνθη</a:t>
            </a:r>
          </a:p>
          <a:p>
            <a:pPr marL="514350" indent="-514350">
              <a:buFont typeface="+mj-lt"/>
              <a:buAutoNum type="arabicPeriod" startAt="11"/>
            </a:pPr>
            <a:r>
              <a:rPr lang="el-GR" sz="2800" dirty="0" err="1">
                <a:solidFill>
                  <a:srgbClr val="C00000"/>
                </a:solidFill>
              </a:rPr>
              <a:t>Τζούνα</a:t>
            </a:r>
            <a:r>
              <a:rPr lang="el-GR" sz="2800" dirty="0">
                <a:solidFill>
                  <a:srgbClr val="C00000"/>
                </a:solidFill>
              </a:rPr>
              <a:t> Ιωάννα</a:t>
            </a:r>
          </a:p>
          <a:p>
            <a:pPr marL="514350" indent="-514350">
              <a:buFont typeface="+mj-lt"/>
              <a:buAutoNum type="arabicPeriod" startAt="11"/>
            </a:pPr>
            <a:r>
              <a:rPr lang="el-GR" sz="2800" dirty="0" err="1">
                <a:solidFill>
                  <a:srgbClr val="C00000"/>
                </a:solidFill>
              </a:rPr>
              <a:t>Τσιφτσιάν</a:t>
            </a:r>
            <a:r>
              <a:rPr lang="el-GR" sz="2800" dirty="0">
                <a:solidFill>
                  <a:srgbClr val="C00000"/>
                </a:solidFill>
              </a:rPr>
              <a:t>  Ανθή</a:t>
            </a:r>
          </a:p>
          <a:p>
            <a:pPr marL="514350" indent="-514350">
              <a:buFont typeface="+mj-lt"/>
              <a:buAutoNum type="arabicPeriod" startAt="11"/>
            </a:pPr>
            <a:r>
              <a:rPr lang="el-GR" sz="2800" dirty="0">
                <a:solidFill>
                  <a:srgbClr val="C00000"/>
                </a:solidFill>
              </a:rPr>
              <a:t>Τσόλη Στεριανή</a:t>
            </a:r>
          </a:p>
          <a:p>
            <a:pPr marL="514350" indent="-514350">
              <a:buFont typeface="+mj-lt"/>
              <a:buAutoNum type="arabicPeriod" startAt="11"/>
            </a:pPr>
            <a:r>
              <a:rPr lang="el-GR" sz="2800" dirty="0">
                <a:solidFill>
                  <a:srgbClr val="C00000"/>
                </a:solidFill>
              </a:rPr>
              <a:t>Φαρμάκη </a:t>
            </a:r>
            <a:r>
              <a:rPr lang="el-GR" sz="2800" dirty="0" err="1">
                <a:solidFill>
                  <a:srgbClr val="C00000"/>
                </a:solidFill>
              </a:rPr>
              <a:t>μαρία</a:t>
            </a:r>
            <a:r>
              <a:rPr lang="el-GR" sz="2800" dirty="0">
                <a:solidFill>
                  <a:srgbClr val="C00000"/>
                </a:solidFill>
              </a:rPr>
              <a:t> </a:t>
            </a:r>
          </a:p>
          <a:p>
            <a:pPr marL="514350" indent="-514350">
              <a:buFont typeface="+mj-lt"/>
              <a:buAutoNum type="arabicPeriod" startAt="11"/>
            </a:pPr>
            <a:r>
              <a:rPr lang="el-GR" sz="2800" dirty="0" err="1">
                <a:solidFill>
                  <a:srgbClr val="C00000"/>
                </a:solidFill>
              </a:rPr>
              <a:t>Χατζίδης</a:t>
            </a:r>
            <a:r>
              <a:rPr lang="el-GR" sz="2800" dirty="0">
                <a:solidFill>
                  <a:srgbClr val="C00000"/>
                </a:solidFill>
              </a:rPr>
              <a:t> Ορέστης</a:t>
            </a:r>
          </a:p>
          <a:p>
            <a:pPr marL="514350" indent="-514350">
              <a:buFont typeface="+mj-lt"/>
              <a:buAutoNum type="arabicPeriod" startAt="11"/>
            </a:pPr>
            <a:r>
              <a:rPr lang="el-GR" sz="2800" dirty="0" err="1">
                <a:solidFill>
                  <a:srgbClr val="C00000"/>
                </a:solidFill>
              </a:rPr>
              <a:t>Χατζόγλου</a:t>
            </a:r>
            <a:r>
              <a:rPr lang="el-GR" sz="2800" dirty="0">
                <a:solidFill>
                  <a:srgbClr val="C00000"/>
                </a:solidFill>
              </a:rPr>
              <a:t> Χρήστος</a:t>
            </a:r>
          </a:p>
          <a:p>
            <a:pPr marL="514350" indent="-514350">
              <a:buFont typeface="+mj-lt"/>
              <a:buAutoNum type="arabicPeriod" startAt="11"/>
            </a:pPr>
            <a:r>
              <a:rPr lang="el-GR" sz="2800" dirty="0" err="1">
                <a:solidFill>
                  <a:srgbClr val="C00000"/>
                </a:solidFill>
              </a:rPr>
              <a:t>Χλιούμπη</a:t>
            </a:r>
            <a:r>
              <a:rPr lang="el-GR" sz="2800" dirty="0">
                <a:solidFill>
                  <a:srgbClr val="C00000"/>
                </a:solidFill>
              </a:rPr>
              <a:t> Μαργαρίτα</a:t>
            </a:r>
          </a:p>
          <a:p>
            <a:pPr marL="514350" indent="-514350">
              <a:buFont typeface="+mj-lt"/>
              <a:buAutoNum type="arabicPeriod" startAt="11"/>
            </a:pPr>
            <a:r>
              <a:rPr lang="el-GR" sz="2800" dirty="0" err="1">
                <a:solidFill>
                  <a:srgbClr val="C00000"/>
                </a:solidFill>
              </a:rPr>
              <a:t>Χυσενλλάρι</a:t>
            </a:r>
            <a:r>
              <a:rPr lang="el-GR" sz="2800" dirty="0">
                <a:solidFill>
                  <a:srgbClr val="C00000"/>
                </a:solidFill>
              </a:rPr>
              <a:t> </a:t>
            </a:r>
            <a:r>
              <a:rPr lang="el-GR" sz="2800" dirty="0" err="1">
                <a:solidFill>
                  <a:srgbClr val="C00000"/>
                </a:solidFill>
              </a:rPr>
              <a:t>Μπρουνίλντα</a:t>
            </a:r>
            <a:endParaRPr lang="el-GR" sz="2800" dirty="0">
              <a:solidFill>
                <a:srgbClr val="C00000"/>
              </a:solidFill>
            </a:endParaRPr>
          </a:p>
          <a:p>
            <a:endParaRPr lang="el-GR" dirty="0"/>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solidFill>
                  <a:srgbClr val="C00000"/>
                </a:solidFill>
              </a:rPr>
              <a:t>Οι καθηγητές </a:t>
            </a:r>
          </a:p>
        </p:txBody>
      </p:sp>
      <p:sp>
        <p:nvSpPr>
          <p:cNvPr id="3" name="2 - Θέση αριθμού διαφάνειας"/>
          <p:cNvSpPr>
            <a:spLocks noGrp="1"/>
          </p:cNvSpPr>
          <p:nvPr>
            <p:ph type="sldNum" sz="quarter" idx="12"/>
          </p:nvPr>
        </p:nvSpPr>
        <p:spPr/>
        <p:txBody>
          <a:bodyPr/>
          <a:lstStyle/>
          <a:p>
            <a:fld id="{25BA54BD-C84D-46CE-8B72-31BFB26ABA43}" type="slidenum">
              <a:rPr lang="el-GR" smtClean="0"/>
              <a:pPr/>
              <a:t>39</a:t>
            </a:fld>
            <a:endParaRPr lang="el-GR"/>
          </a:p>
        </p:txBody>
      </p:sp>
      <p:sp>
        <p:nvSpPr>
          <p:cNvPr id="4" name="3 - Θέση περιεχομένου"/>
          <p:cNvSpPr>
            <a:spLocks noGrp="1"/>
          </p:cNvSpPr>
          <p:nvPr>
            <p:ph sz="quarter" idx="1"/>
          </p:nvPr>
        </p:nvSpPr>
        <p:spPr/>
        <p:txBody>
          <a:bodyPr>
            <a:normAutofit/>
          </a:bodyPr>
          <a:lstStyle/>
          <a:p>
            <a:r>
              <a:rPr lang="el-GR" sz="3200" dirty="0">
                <a:solidFill>
                  <a:srgbClr val="C00000"/>
                </a:solidFill>
              </a:rPr>
              <a:t>Ευαγγελία Μύρου </a:t>
            </a:r>
          </a:p>
          <a:p>
            <a:r>
              <a:rPr lang="el-GR" sz="3200" dirty="0" err="1">
                <a:solidFill>
                  <a:srgbClr val="C00000"/>
                </a:solidFill>
              </a:rPr>
              <a:t>Πανταζοπούλου</a:t>
            </a:r>
            <a:r>
              <a:rPr lang="el-GR" sz="3200" dirty="0">
                <a:solidFill>
                  <a:srgbClr val="C00000"/>
                </a:solidFill>
              </a:rPr>
              <a:t>  Λένα</a:t>
            </a:r>
          </a:p>
          <a:p>
            <a:r>
              <a:rPr lang="el-GR" sz="3200" dirty="0">
                <a:solidFill>
                  <a:srgbClr val="C00000"/>
                </a:solidFill>
              </a:rPr>
              <a:t>Ευχαριστούμε  θερμά τον καθηγητή μουσικής Μανώλη </a:t>
            </a:r>
            <a:r>
              <a:rPr lang="el-GR" sz="3200" dirty="0" err="1">
                <a:solidFill>
                  <a:srgbClr val="C00000"/>
                </a:solidFill>
              </a:rPr>
              <a:t>Χατζημανώλη</a:t>
            </a:r>
            <a:r>
              <a:rPr lang="el-GR" sz="3200" dirty="0">
                <a:solidFill>
                  <a:srgbClr val="C00000"/>
                </a:solidFill>
              </a:rPr>
              <a:t> για την υποστήριξη στα μουσικά θέματα.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solidFill>
                  <a:srgbClr val="C00000"/>
                </a:solidFill>
              </a:rPr>
              <a:t>Οι ρίζες τους είναι …………</a:t>
            </a:r>
          </a:p>
        </p:txBody>
      </p:sp>
      <p:sp>
        <p:nvSpPr>
          <p:cNvPr id="3" name="2 - Θέση κειμένου"/>
          <p:cNvSpPr>
            <a:spLocks noGrp="1"/>
          </p:cNvSpPr>
          <p:nvPr>
            <p:ph type="body" idx="1"/>
          </p:nvPr>
        </p:nvSpPr>
        <p:spPr/>
        <p:txBody>
          <a:bodyPr/>
          <a:lstStyle/>
          <a:p>
            <a:r>
              <a:rPr lang="el-GR" dirty="0"/>
              <a:t>ρεμπέτικο</a:t>
            </a:r>
          </a:p>
        </p:txBody>
      </p:sp>
      <p:sp>
        <p:nvSpPr>
          <p:cNvPr id="4" name="3 - Θέση κειμένου"/>
          <p:cNvSpPr>
            <a:spLocks noGrp="1"/>
          </p:cNvSpPr>
          <p:nvPr>
            <p:ph type="body" sz="half" idx="3"/>
          </p:nvPr>
        </p:nvSpPr>
        <p:spPr/>
        <p:txBody>
          <a:bodyPr/>
          <a:lstStyle/>
          <a:p>
            <a:r>
              <a:rPr lang="el-GR" dirty="0"/>
              <a:t>μπλουζ</a:t>
            </a:r>
          </a:p>
        </p:txBody>
      </p:sp>
      <p:sp>
        <p:nvSpPr>
          <p:cNvPr id="5" name="4 - Θέση περιεχομένου"/>
          <p:cNvSpPr>
            <a:spLocks noGrp="1"/>
          </p:cNvSpPr>
          <p:nvPr>
            <p:ph sz="half" idx="2"/>
          </p:nvPr>
        </p:nvSpPr>
        <p:spPr/>
        <p:txBody>
          <a:bodyPr/>
          <a:lstStyle/>
          <a:p>
            <a:r>
              <a:rPr lang="el-GR" dirty="0">
                <a:solidFill>
                  <a:srgbClr val="C00000"/>
                </a:solidFill>
              </a:rPr>
              <a:t>Το ρεμπέτικο βασίστηκε στη δημοτική μουσική, τη βυζαντινή παράδοση, τα αστικά – λαϊκά τραγούδια και την ευρωπαϊκή μουσική</a:t>
            </a:r>
          </a:p>
        </p:txBody>
      </p:sp>
      <p:sp>
        <p:nvSpPr>
          <p:cNvPr id="6" name="5 - Θέση περιεχομένου"/>
          <p:cNvSpPr>
            <a:spLocks noGrp="1"/>
          </p:cNvSpPr>
          <p:nvPr>
            <p:ph sz="half" idx="4"/>
          </p:nvPr>
        </p:nvSpPr>
        <p:spPr/>
        <p:txBody>
          <a:bodyPr/>
          <a:lstStyle/>
          <a:p>
            <a:r>
              <a:rPr lang="el-GR" dirty="0">
                <a:solidFill>
                  <a:srgbClr val="C00000"/>
                </a:solidFill>
              </a:rPr>
              <a:t>Τα μπλουζ, απ’ την άλλη, βασίστηκαν στην αφρικάνικη δημοτική μουσική, στα εκκλησιαστικά </a:t>
            </a:r>
            <a:r>
              <a:rPr lang="el-GR" dirty="0" err="1">
                <a:solidFill>
                  <a:srgbClr val="C00000"/>
                </a:solidFill>
              </a:rPr>
              <a:t>σπιρίτσουαλς</a:t>
            </a:r>
            <a:r>
              <a:rPr lang="el-GR" dirty="0">
                <a:solidFill>
                  <a:srgbClr val="C00000"/>
                </a:solidFill>
              </a:rPr>
              <a:t> και γκόσπελ</a:t>
            </a:r>
            <a:r>
              <a:rPr lang="en-US" dirty="0">
                <a:solidFill>
                  <a:srgbClr val="C00000"/>
                </a:solidFill>
              </a:rPr>
              <a:t>.</a:t>
            </a:r>
            <a:endParaRPr lang="el-GR" dirty="0">
              <a:solidFill>
                <a:srgbClr val="C00000"/>
              </a:solidFill>
            </a:endParaRPr>
          </a:p>
        </p:txBody>
      </p:sp>
      <p:sp>
        <p:nvSpPr>
          <p:cNvPr id="7" name="6 - Θέση αριθμού διαφάνειας"/>
          <p:cNvSpPr>
            <a:spLocks noGrp="1"/>
          </p:cNvSpPr>
          <p:nvPr>
            <p:ph type="sldNum" sz="quarter" idx="12"/>
          </p:nvPr>
        </p:nvSpPr>
        <p:spPr/>
        <p:txBody>
          <a:bodyPr/>
          <a:lstStyle/>
          <a:p>
            <a:fld id="{25BA54BD-C84D-46CE-8B72-31BFB26ABA43}" type="slidenum">
              <a:rPr lang="el-GR" smtClean="0"/>
              <a:pPr/>
              <a:t>4</a:t>
            </a:fld>
            <a:endParaRPr lang="el-G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65124" y="285728"/>
            <a:ext cx="10360501" cy="1143000"/>
          </a:xfrm>
        </p:spPr>
        <p:txBody>
          <a:bodyPr/>
          <a:lstStyle/>
          <a:p>
            <a:r>
              <a:rPr lang="el-GR" dirty="0">
                <a:solidFill>
                  <a:srgbClr val="C00000"/>
                </a:solidFill>
              </a:rPr>
              <a:t>                      πότε εμφανίστηκαν χρονικά ; </a:t>
            </a:r>
          </a:p>
        </p:txBody>
      </p:sp>
      <p:sp>
        <p:nvSpPr>
          <p:cNvPr id="3" name="2 - Θέση κειμένου"/>
          <p:cNvSpPr>
            <a:spLocks noGrp="1"/>
          </p:cNvSpPr>
          <p:nvPr>
            <p:ph type="body" idx="1"/>
          </p:nvPr>
        </p:nvSpPr>
        <p:spPr>
          <a:xfrm>
            <a:off x="1218882" y="1447800"/>
            <a:ext cx="4977104" cy="409564"/>
          </a:xfrm>
        </p:spPr>
        <p:txBody>
          <a:bodyPr/>
          <a:lstStyle/>
          <a:p>
            <a:r>
              <a:rPr lang="el-GR" dirty="0"/>
              <a:t>ΡΕΜΠΕΤΙΚΟ</a:t>
            </a:r>
          </a:p>
        </p:txBody>
      </p:sp>
      <p:sp>
        <p:nvSpPr>
          <p:cNvPr id="4" name="3 - Θέση κειμένου"/>
          <p:cNvSpPr>
            <a:spLocks noGrp="1"/>
          </p:cNvSpPr>
          <p:nvPr>
            <p:ph type="body" sz="half" idx="3"/>
          </p:nvPr>
        </p:nvSpPr>
        <p:spPr>
          <a:xfrm>
            <a:off x="6602280" y="1447800"/>
            <a:ext cx="4977104" cy="481002"/>
          </a:xfrm>
        </p:spPr>
        <p:txBody>
          <a:bodyPr/>
          <a:lstStyle/>
          <a:p>
            <a:r>
              <a:rPr lang="el-GR" dirty="0"/>
              <a:t>ΜΠΛΟΥΖ </a:t>
            </a:r>
            <a:r>
              <a:rPr lang="en-US" dirty="0"/>
              <a:t>BLUES </a:t>
            </a:r>
            <a:endParaRPr lang="el-GR" dirty="0"/>
          </a:p>
        </p:txBody>
      </p:sp>
      <p:sp>
        <p:nvSpPr>
          <p:cNvPr id="5" name="4 - Θέση περιεχομένου"/>
          <p:cNvSpPr>
            <a:spLocks noGrp="1"/>
          </p:cNvSpPr>
          <p:nvPr>
            <p:ph sz="half" idx="2"/>
          </p:nvPr>
        </p:nvSpPr>
        <p:spPr>
          <a:xfrm>
            <a:off x="950876" y="2000240"/>
            <a:ext cx="5245110" cy="4133860"/>
          </a:xfrm>
        </p:spPr>
        <p:txBody>
          <a:bodyPr>
            <a:normAutofit fontScale="77500" lnSpcReduction="20000"/>
          </a:bodyPr>
          <a:lstStyle/>
          <a:p>
            <a:r>
              <a:rPr lang="el-GR" sz="2800" dirty="0">
                <a:solidFill>
                  <a:srgbClr val="C00000"/>
                </a:solidFill>
              </a:rPr>
              <a:t>Ρεμπέτικο τραγούδι ονομάζεται το ελληνικό άσμα που εμφανίστηκε στα τέλη του 19ου αιώνα και απέκτησε τη γνώριμη μορφή του μέχρι την 3η δεκαετία του 20ου αι. Η μουσική αυτή εξελίχθηκε κυρίως στα λιμάνια ελληνικών πόλεων όπου ζούσε η εργατική τάξη (</a:t>
            </a:r>
            <a:r>
              <a:rPr lang="el-GR" sz="2800" dirty="0" err="1">
                <a:solidFill>
                  <a:srgbClr val="C00000"/>
                </a:solidFill>
              </a:rPr>
              <a:t>τον</a:t>
            </a:r>
            <a:r>
              <a:rPr lang="el-GR" sz="2800" dirty="0" err="1">
                <a:solidFill>
                  <a:srgbClr val="C00000"/>
                </a:solidFill>
                <a:hlinkClick r:id="rId2" tooltip="Πειραιάς"/>
              </a:rPr>
              <a:t>Πειραιά</a:t>
            </a:r>
            <a:r>
              <a:rPr lang="el-GR" sz="2800" dirty="0">
                <a:solidFill>
                  <a:srgbClr val="C00000"/>
                </a:solidFill>
              </a:rPr>
              <a:t>, τη </a:t>
            </a:r>
            <a:r>
              <a:rPr lang="el-GR" sz="2800" dirty="0">
                <a:solidFill>
                  <a:srgbClr val="C00000"/>
                </a:solidFill>
                <a:hlinkClick r:id="rId2" tooltip="Θεσσαλονίκη"/>
              </a:rPr>
              <a:t>Θεσσαλονίκη</a:t>
            </a:r>
            <a:r>
              <a:rPr lang="el-GR" sz="2800" dirty="0">
                <a:solidFill>
                  <a:srgbClr val="C00000"/>
                </a:solidFill>
              </a:rPr>
              <a:t>, το </a:t>
            </a:r>
            <a:r>
              <a:rPr lang="el-GR" sz="2800" dirty="0">
                <a:solidFill>
                  <a:srgbClr val="C00000"/>
                </a:solidFill>
                <a:hlinkClick r:id="rId2" tooltip="Βόλος"/>
              </a:rPr>
              <a:t>Βόλο</a:t>
            </a:r>
            <a:r>
              <a:rPr lang="el-GR" sz="2800" dirty="0">
                <a:solidFill>
                  <a:srgbClr val="C00000"/>
                </a:solidFill>
              </a:rPr>
              <a:t>) και στη συνέχεια πέρασε και σε άλλα αστικά κέντρα.</a:t>
            </a:r>
            <a:br>
              <a:rPr lang="el-GR" sz="2800" dirty="0">
                <a:solidFill>
                  <a:srgbClr val="C00000"/>
                </a:solidFill>
              </a:rPr>
            </a:br>
            <a:r>
              <a:rPr lang="el-GR" sz="2800" dirty="0">
                <a:solidFill>
                  <a:srgbClr val="C00000"/>
                </a:solidFill>
              </a:rPr>
              <a:t>Μια διαφορετική μορφή αστικού λαϊκού τραγουδιού αναπτύχθηκε στην </a:t>
            </a:r>
            <a:r>
              <a:rPr lang="el-GR" sz="2800" dirty="0">
                <a:solidFill>
                  <a:srgbClr val="C00000"/>
                </a:solidFill>
                <a:hlinkClick r:id="rId2" tooltip="Πάτρα"/>
              </a:rPr>
              <a:t>Πάτρα</a:t>
            </a:r>
            <a:r>
              <a:rPr lang="el-GR" sz="2800" dirty="0">
                <a:solidFill>
                  <a:srgbClr val="C00000"/>
                </a:solidFill>
              </a:rPr>
              <a:t>: τα </a:t>
            </a:r>
            <a:r>
              <a:rPr lang="el-GR" sz="2800" dirty="0" err="1">
                <a:solidFill>
                  <a:srgbClr val="C00000"/>
                </a:solidFill>
                <a:hlinkClick r:id="rId2" tooltip="Ταμπαχανιώτικα (δεν έχει γραφτεί ακόμα)"/>
              </a:rPr>
              <a:t>ταμπαχανιώτικα</a:t>
            </a:r>
            <a:r>
              <a:rPr lang="el-GR" sz="2800" dirty="0">
                <a:solidFill>
                  <a:srgbClr val="C00000"/>
                </a:solidFill>
              </a:rPr>
              <a:t>, από την ομώνυμη συνοικία.</a:t>
            </a:r>
          </a:p>
          <a:p>
            <a:endParaRPr lang="el-GR" dirty="0"/>
          </a:p>
        </p:txBody>
      </p:sp>
      <p:sp>
        <p:nvSpPr>
          <p:cNvPr id="6" name="5 - Θέση περιεχομένου"/>
          <p:cNvSpPr>
            <a:spLocks noGrp="1"/>
          </p:cNvSpPr>
          <p:nvPr>
            <p:ph sz="half" idx="4"/>
          </p:nvPr>
        </p:nvSpPr>
        <p:spPr>
          <a:xfrm>
            <a:off x="6451602" y="2000240"/>
            <a:ext cx="5119980" cy="4214842"/>
          </a:xfrm>
        </p:spPr>
        <p:txBody>
          <a:bodyPr>
            <a:normAutofit fontScale="25000" lnSpcReduction="20000"/>
          </a:bodyPr>
          <a:lstStyle/>
          <a:p>
            <a:pPr>
              <a:lnSpc>
                <a:spcPct val="107000"/>
              </a:lnSpc>
              <a:spcAft>
                <a:spcPts val="800"/>
              </a:spcAft>
            </a:pPr>
            <a:r>
              <a:rPr lang="el-GR" sz="6400" dirty="0">
                <a:solidFill>
                  <a:srgbClr val="C00000"/>
                </a:solidFill>
              </a:rPr>
              <a:t>Τα μπλουζ έκαναν την εμφάνιση τους στην ευρύτερη περιοχή γύρω από το δέλτα του βόρειου </a:t>
            </a:r>
            <a:r>
              <a:rPr lang="el-GR" sz="6400" dirty="0" err="1">
                <a:solidFill>
                  <a:srgbClr val="C00000"/>
                </a:solidFill>
              </a:rPr>
              <a:t>Μισσισσιπή</a:t>
            </a:r>
            <a:r>
              <a:rPr lang="el-GR" sz="6400" dirty="0">
                <a:solidFill>
                  <a:srgbClr val="C00000"/>
                </a:solidFill>
              </a:rPr>
              <a:t>. Αναπτύχθηκαν κυρίως στις  φυτείες </a:t>
            </a:r>
            <a:r>
              <a:rPr lang="el-GR" sz="6400" dirty="0" err="1">
                <a:solidFill>
                  <a:srgbClr val="C00000"/>
                </a:solidFill>
              </a:rPr>
              <a:t>βαμβακιών,στα</a:t>
            </a:r>
            <a:r>
              <a:rPr lang="el-GR" sz="6400" dirty="0">
                <a:solidFill>
                  <a:srgbClr val="C00000"/>
                </a:solidFill>
              </a:rPr>
              <a:t> ατμόπλοια και γενικότερα σε μέρη όπου υπήρχαν εργατικές τάξεις (δούλων). Με κύριο κέντρο τη Νέα Ορλεάνη </a:t>
            </a:r>
          </a:p>
          <a:p>
            <a:pPr>
              <a:lnSpc>
                <a:spcPct val="107000"/>
              </a:lnSpc>
              <a:spcAft>
                <a:spcPts val="800"/>
              </a:spcAft>
            </a:pPr>
            <a:r>
              <a:rPr lang="el-GR" sz="6400" dirty="0">
                <a:solidFill>
                  <a:srgbClr val="C00000"/>
                </a:solidFill>
                <a:ea typeface="Calibri" panose="020F0502020204030204" pitchFamily="34" charset="0"/>
                <a:cs typeface="Times New Roman" panose="02020603050405020304" pitchFamily="18" charset="0"/>
              </a:rPr>
              <a:t>Γεννήθηκε στις </a:t>
            </a:r>
            <a:r>
              <a:rPr lang="el-GR" sz="6400" dirty="0" err="1">
                <a:solidFill>
                  <a:srgbClr val="C00000"/>
                </a:solidFill>
                <a:ea typeface="Calibri" panose="020F0502020204030204" pitchFamily="34" charset="0"/>
                <a:cs typeface="Times New Roman" panose="02020603050405020304" pitchFamily="18" charset="0"/>
              </a:rPr>
              <a:t>αφροαμερικανικές</a:t>
            </a:r>
            <a:r>
              <a:rPr lang="el-GR" sz="6400" dirty="0">
                <a:solidFill>
                  <a:srgbClr val="C00000"/>
                </a:solidFill>
                <a:ea typeface="Calibri" panose="020F0502020204030204" pitchFamily="34" charset="0"/>
                <a:cs typeface="Times New Roman" panose="02020603050405020304" pitchFamily="18" charset="0"/>
              </a:rPr>
              <a:t> κοινότητες των Η.Π.Α. ως ανάμειξη στοιχείων με αφρικανικές ρίζες, εκκλησιαστική μουσική (</a:t>
            </a:r>
            <a:r>
              <a:rPr lang="el-GR" sz="6400" dirty="0" err="1">
                <a:solidFill>
                  <a:srgbClr val="C00000"/>
                </a:solidFill>
                <a:ea typeface="Calibri" panose="020F0502020204030204" pitchFamily="34" charset="0"/>
                <a:cs typeface="Times New Roman" panose="02020603050405020304" pitchFamily="18" charset="0"/>
              </a:rPr>
              <a:t>Σπιρίτσουαλς</a:t>
            </a:r>
            <a:r>
              <a:rPr lang="el-GR" sz="6400" dirty="0">
                <a:solidFill>
                  <a:srgbClr val="C00000"/>
                </a:solidFill>
                <a:ea typeface="Calibri" panose="020F0502020204030204" pitchFamily="34" charset="0"/>
                <a:cs typeface="Times New Roman" panose="02020603050405020304" pitchFamily="18" charset="0"/>
              </a:rPr>
              <a:t> και Γκόσπελ), ύμνους του εμφυλίου πολέμου κ.ά. μουσικά ιδιώματα. </a:t>
            </a:r>
            <a:endParaRPr lang="en-US" sz="6400" dirty="0">
              <a:solidFill>
                <a:srgbClr val="C00000"/>
              </a:solidFill>
              <a:ea typeface="Calibri" panose="020F0502020204030204" pitchFamily="34" charset="0"/>
              <a:cs typeface="Times New Roman" panose="02020603050405020304" pitchFamily="18" charset="0"/>
            </a:endParaRPr>
          </a:p>
          <a:p>
            <a:pPr>
              <a:lnSpc>
                <a:spcPct val="107000"/>
              </a:lnSpc>
              <a:spcAft>
                <a:spcPts val="800"/>
              </a:spcAft>
            </a:pPr>
            <a:r>
              <a:rPr lang="el-GR" sz="6400" dirty="0" err="1">
                <a:solidFill>
                  <a:srgbClr val="C00000"/>
                </a:solidFill>
                <a:ea typeface="Calibri" panose="020F0502020204030204" pitchFamily="34" charset="0"/>
                <a:cs typeface="Times New Roman" panose="02020603050405020304" pitchFamily="18" charset="0"/>
              </a:rPr>
              <a:t>To</a:t>
            </a:r>
            <a:r>
              <a:rPr lang="el-GR" sz="6400" dirty="0">
                <a:solidFill>
                  <a:srgbClr val="C00000"/>
                </a:solidFill>
                <a:ea typeface="Calibri" panose="020F0502020204030204" pitchFamily="34" charset="0"/>
                <a:cs typeface="Times New Roman" panose="02020603050405020304" pitchFamily="18" charset="0"/>
              </a:rPr>
              <a:t> μπλουζ επηρέασε σε σημαντικό βαθμό την ύστερη αμερικανική και δυτικοευρωπαϊκή μουσική και συνδέθηκε με άλλα είδη όπως το </a:t>
            </a:r>
            <a:r>
              <a:rPr lang="el-GR" sz="6400" dirty="0" err="1">
                <a:solidFill>
                  <a:srgbClr val="C00000"/>
                </a:solidFill>
                <a:ea typeface="Calibri" panose="020F0502020204030204" pitchFamily="34" charset="0"/>
                <a:cs typeface="Times New Roman" panose="02020603050405020304" pitchFamily="18" charset="0"/>
              </a:rPr>
              <a:t>ράγκταϊμ</a:t>
            </a:r>
            <a:r>
              <a:rPr lang="el-GR" sz="6400" dirty="0">
                <a:solidFill>
                  <a:srgbClr val="C00000"/>
                </a:solidFill>
                <a:ea typeface="Calibri" panose="020F0502020204030204" pitchFamily="34" charset="0"/>
                <a:cs typeface="Times New Roman" panose="02020603050405020304" pitchFamily="18" charset="0"/>
              </a:rPr>
              <a:t>, η Τζαζ, το </a:t>
            </a:r>
            <a:r>
              <a:rPr lang="el-GR" sz="6400" dirty="0" err="1">
                <a:solidFill>
                  <a:srgbClr val="C00000"/>
                </a:solidFill>
                <a:ea typeface="Calibri" panose="020F0502020204030204" pitchFamily="34" charset="0"/>
                <a:cs typeface="Times New Roman" panose="02020603050405020304" pitchFamily="18" charset="0"/>
              </a:rPr>
              <a:t>Ρυθμ</a:t>
            </a:r>
            <a:r>
              <a:rPr lang="el-GR" sz="6400" dirty="0">
                <a:solidFill>
                  <a:srgbClr val="C00000"/>
                </a:solidFill>
                <a:ea typeface="Calibri" panose="020F0502020204030204" pitchFamily="34" charset="0"/>
                <a:cs typeface="Times New Roman" panose="02020603050405020304" pitchFamily="18" charset="0"/>
              </a:rPr>
              <a:t> </a:t>
            </a:r>
            <a:r>
              <a:rPr lang="el-GR" sz="6400" dirty="0" err="1">
                <a:solidFill>
                  <a:srgbClr val="C00000"/>
                </a:solidFill>
                <a:ea typeface="Calibri" panose="020F0502020204030204" pitchFamily="34" charset="0"/>
                <a:cs typeface="Times New Roman" panose="02020603050405020304" pitchFamily="18" charset="0"/>
              </a:rPr>
              <a:t>εντ</a:t>
            </a:r>
            <a:r>
              <a:rPr lang="el-GR" sz="6400" dirty="0">
                <a:solidFill>
                  <a:srgbClr val="C00000"/>
                </a:solidFill>
                <a:ea typeface="Calibri" panose="020F0502020204030204" pitchFamily="34" charset="0"/>
                <a:cs typeface="Times New Roman" panose="02020603050405020304" pitchFamily="18" charset="0"/>
              </a:rPr>
              <a:t> μπλουζ (</a:t>
            </a:r>
            <a:r>
              <a:rPr lang="el-GR" sz="6400" dirty="0" err="1">
                <a:solidFill>
                  <a:srgbClr val="C00000"/>
                </a:solidFill>
                <a:ea typeface="Calibri" panose="020F0502020204030204" pitchFamily="34" charset="0"/>
                <a:cs typeface="Times New Roman" panose="02020603050405020304" pitchFamily="18" charset="0"/>
              </a:rPr>
              <a:t>rhythm</a:t>
            </a:r>
            <a:r>
              <a:rPr lang="el-GR" sz="6400" dirty="0">
                <a:solidFill>
                  <a:srgbClr val="C00000"/>
                </a:solidFill>
                <a:ea typeface="Calibri" panose="020F0502020204030204" pitchFamily="34" charset="0"/>
                <a:cs typeface="Times New Roman" panose="02020603050405020304" pitchFamily="18" charset="0"/>
              </a:rPr>
              <a:t> </a:t>
            </a:r>
            <a:r>
              <a:rPr lang="el-GR" sz="6400" dirty="0" err="1">
                <a:solidFill>
                  <a:srgbClr val="C00000"/>
                </a:solidFill>
                <a:ea typeface="Calibri" panose="020F0502020204030204" pitchFamily="34" charset="0"/>
                <a:cs typeface="Times New Roman" panose="02020603050405020304" pitchFamily="18" charset="0"/>
              </a:rPr>
              <a:t>and</a:t>
            </a:r>
            <a:r>
              <a:rPr lang="el-GR" sz="6400" dirty="0">
                <a:solidFill>
                  <a:srgbClr val="C00000"/>
                </a:solidFill>
                <a:ea typeface="Calibri" panose="020F0502020204030204" pitchFamily="34" charset="0"/>
                <a:cs typeface="Times New Roman" panose="02020603050405020304" pitchFamily="18" charset="0"/>
              </a:rPr>
              <a:t> </a:t>
            </a:r>
            <a:r>
              <a:rPr lang="el-GR" sz="6400" dirty="0" err="1">
                <a:solidFill>
                  <a:srgbClr val="C00000"/>
                </a:solidFill>
                <a:ea typeface="Calibri" panose="020F0502020204030204" pitchFamily="34" charset="0"/>
                <a:cs typeface="Times New Roman" panose="02020603050405020304" pitchFamily="18" charset="0"/>
              </a:rPr>
              <a:t>blues</a:t>
            </a:r>
            <a:r>
              <a:rPr lang="el-GR" sz="6400" dirty="0">
                <a:solidFill>
                  <a:srgbClr val="C00000"/>
                </a:solidFill>
                <a:ea typeface="Calibri" panose="020F0502020204030204" pitchFamily="34" charset="0"/>
                <a:cs typeface="Times New Roman" panose="02020603050405020304" pitchFamily="18" charset="0"/>
              </a:rPr>
              <a:t>) το Ροκ </a:t>
            </a:r>
            <a:r>
              <a:rPr lang="el-GR" sz="6400" dirty="0" err="1">
                <a:solidFill>
                  <a:srgbClr val="C00000"/>
                </a:solidFill>
                <a:ea typeface="Calibri" panose="020F0502020204030204" pitchFamily="34" charset="0"/>
                <a:cs typeface="Times New Roman" panose="02020603050405020304" pitchFamily="18" charset="0"/>
              </a:rPr>
              <a:t>εντ</a:t>
            </a:r>
            <a:r>
              <a:rPr lang="el-GR" sz="6400" dirty="0">
                <a:solidFill>
                  <a:srgbClr val="C00000"/>
                </a:solidFill>
                <a:ea typeface="Calibri" panose="020F0502020204030204" pitchFamily="34" charset="0"/>
                <a:cs typeface="Times New Roman" panose="02020603050405020304" pitchFamily="18" charset="0"/>
              </a:rPr>
              <a:t> </a:t>
            </a:r>
            <a:r>
              <a:rPr lang="el-GR" sz="6400" dirty="0" err="1">
                <a:solidFill>
                  <a:srgbClr val="C00000"/>
                </a:solidFill>
                <a:ea typeface="Calibri" panose="020F0502020204030204" pitchFamily="34" charset="0"/>
                <a:cs typeface="Times New Roman" panose="02020603050405020304" pitchFamily="18" charset="0"/>
              </a:rPr>
              <a:t>ρολ</a:t>
            </a:r>
            <a:r>
              <a:rPr lang="el-GR" sz="6400" dirty="0">
                <a:solidFill>
                  <a:srgbClr val="C00000"/>
                </a:solidFill>
                <a:ea typeface="Calibri" panose="020F0502020204030204" pitchFamily="34" charset="0"/>
                <a:cs typeface="Times New Roman" panose="02020603050405020304" pitchFamily="18" charset="0"/>
              </a:rPr>
              <a:t> (</a:t>
            </a:r>
            <a:r>
              <a:rPr lang="el-GR" sz="6400" dirty="0" err="1">
                <a:solidFill>
                  <a:srgbClr val="C00000"/>
                </a:solidFill>
                <a:ea typeface="Calibri" panose="020F0502020204030204" pitchFamily="34" charset="0"/>
                <a:cs typeface="Times New Roman" panose="02020603050405020304" pitchFamily="18" charset="0"/>
              </a:rPr>
              <a:t>rock</a:t>
            </a:r>
            <a:r>
              <a:rPr lang="el-GR" sz="6400" dirty="0">
                <a:solidFill>
                  <a:srgbClr val="C00000"/>
                </a:solidFill>
                <a:ea typeface="Calibri" panose="020F0502020204030204" pitchFamily="34" charset="0"/>
                <a:cs typeface="Times New Roman" panose="02020603050405020304" pitchFamily="18" charset="0"/>
              </a:rPr>
              <a:t> </a:t>
            </a:r>
            <a:r>
              <a:rPr lang="el-GR" sz="6400" dirty="0" err="1">
                <a:solidFill>
                  <a:srgbClr val="C00000"/>
                </a:solidFill>
                <a:ea typeface="Calibri" panose="020F0502020204030204" pitchFamily="34" charset="0"/>
                <a:cs typeface="Times New Roman" panose="02020603050405020304" pitchFamily="18" charset="0"/>
              </a:rPr>
              <a:t>and</a:t>
            </a:r>
            <a:r>
              <a:rPr lang="el-GR" sz="6400" dirty="0">
                <a:solidFill>
                  <a:srgbClr val="C00000"/>
                </a:solidFill>
                <a:ea typeface="Calibri" panose="020F0502020204030204" pitchFamily="34" charset="0"/>
                <a:cs typeface="Times New Roman" panose="02020603050405020304" pitchFamily="18" charset="0"/>
              </a:rPr>
              <a:t> </a:t>
            </a:r>
            <a:r>
              <a:rPr lang="el-GR" sz="6400" dirty="0" err="1">
                <a:solidFill>
                  <a:srgbClr val="C00000"/>
                </a:solidFill>
                <a:ea typeface="Calibri" panose="020F0502020204030204" pitchFamily="34" charset="0"/>
                <a:cs typeface="Times New Roman" panose="02020603050405020304" pitchFamily="18" charset="0"/>
              </a:rPr>
              <a:t>roll</a:t>
            </a:r>
            <a:r>
              <a:rPr lang="el-GR" sz="6400" dirty="0">
                <a:solidFill>
                  <a:srgbClr val="C00000"/>
                </a:solidFill>
                <a:ea typeface="Calibri" panose="020F0502020204030204" pitchFamily="34" charset="0"/>
                <a:cs typeface="Times New Roman" panose="02020603050405020304" pitchFamily="18" charset="0"/>
              </a:rPr>
              <a:t>), το </a:t>
            </a:r>
            <a:r>
              <a:rPr lang="el-GR" sz="6400" dirty="0" err="1">
                <a:solidFill>
                  <a:srgbClr val="C00000"/>
                </a:solidFill>
                <a:ea typeface="Calibri" panose="020F0502020204030204" pitchFamily="34" charset="0"/>
                <a:cs typeface="Times New Roman" panose="02020603050405020304" pitchFamily="18" charset="0"/>
              </a:rPr>
              <a:t>Χιπ</a:t>
            </a:r>
            <a:r>
              <a:rPr lang="el-GR" sz="6400" dirty="0">
                <a:solidFill>
                  <a:srgbClr val="C00000"/>
                </a:solidFill>
                <a:ea typeface="Calibri" panose="020F0502020204030204" pitchFamily="34" charset="0"/>
                <a:cs typeface="Times New Roman" panose="02020603050405020304" pitchFamily="18" charset="0"/>
              </a:rPr>
              <a:t> </a:t>
            </a:r>
            <a:r>
              <a:rPr lang="el-GR" sz="6400" dirty="0" err="1">
                <a:solidFill>
                  <a:srgbClr val="C00000"/>
                </a:solidFill>
                <a:ea typeface="Calibri" panose="020F0502020204030204" pitchFamily="34" charset="0"/>
                <a:cs typeface="Times New Roman" panose="02020603050405020304" pitchFamily="18" charset="0"/>
              </a:rPr>
              <a:t>χοπ</a:t>
            </a:r>
            <a:r>
              <a:rPr lang="el-GR" sz="6400" dirty="0">
                <a:solidFill>
                  <a:srgbClr val="C00000"/>
                </a:solidFill>
                <a:ea typeface="Calibri" panose="020F0502020204030204" pitchFamily="34" charset="0"/>
                <a:cs typeface="Times New Roman" panose="02020603050405020304" pitchFamily="18" charset="0"/>
              </a:rPr>
              <a:t> και η </a:t>
            </a:r>
            <a:r>
              <a:rPr lang="el-GR" sz="6400" dirty="0" err="1">
                <a:solidFill>
                  <a:srgbClr val="C00000"/>
                </a:solidFill>
                <a:ea typeface="Calibri" panose="020F0502020204030204" pitchFamily="34" charset="0"/>
                <a:cs typeface="Times New Roman" panose="02020603050405020304" pitchFamily="18" charset="0"/>
              </a:rPr>
              <a:t>Ποπ</a:t>
            </a:r>
            <a:r>
              <a:rPr lang="el-GR" sz="6400" dirty="0">
                <a:solidFill>
                  <a:srgbClr val="C00000"/>
                </a:solidFill>
                <a:ea typeface="Calibri" panose="020F0502020204030204" pitchFamily="34" charset="0"/>
                <a:cs typeface="Times New Roman" panose="02020603050405020304" pitchFamily="18" charset="0"/>
              </a:rPr>
              <a:t> μουσική.</a:t>
            </a:r>
          </a:p>
          <a:p>
            <a:pPr>
              <a:lnSpc>
                <a:spcPct val="107000"/>
              </a:lnSpc>
              <a:spcAft>
                <a:spcPts val="800"/>
              </a:spcAft>
              <a:buNone/>
            </a:pPr>
            <a:endParaRPr lang="el-GR" sz="6400" dirty="0">
              <a:solidFill>
                <a:srgbClr val="C00000"/>
              </a:solidFill>
              <a:ea typeface="Calibri" panose="020F0502020204030204" pitchFamily="34" charset="0"/>
              <a:cs typeface="Times New Roman" panose="02020603050405020304" pitchFamily="18" charset="0"/>
            </a:endParaRPr>
          </a:p>
          <a:p>
            <a:endParaRPr lang="el-GR" dirty="0"/>
          </a:p>
        </p:txBody>
      </p:sp>
      <p:sp>
        <p:nvSpPr>
          <p:cNvPr id="7" name="6 - Θέση αριθμού διαφάνειας"/>
          <p:cNvSpPr>
            <a:spLocks noGrp="1"/>
          </p:cNvSpPr>
          <p:nvPr>
            <p:ph type="sldNum" sz="quarter" idx="12"/>
          </p:nvPr>
        </p:nvSpPr>
        <p:spPr/>
        <p:txBody>
          <a:bodyPr/>
          <a:lstStyle/>
          <a:p>
            <a:fld id="{25BA54BD-C84D-46CE-8B72-31BFB26ABA43}" type="slidenum">
              <a:rPr lang="el-GR" smtClean="0"/>
              <a:pPr/>
              <a:t>5</a:t>
            </a:fld>
            <a:endParaRPr lang="el-G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solidFill>
                  <a:srgbClr val="C00000"/>
                </a:solidFill>
              </a:rPr>
              <a:t>Προέλευση του όρου </a:t>
            </a:r>
          </a:p>
        </p:txBody>
      </p:sp>
      <p:sp>
        <p:nvSpPr>
          <p:cNvPr id="3" name="2 - Θέση κειμένου"/>
          <p:cNvSpPr>
            <a:spLocks noGrp="1"/>
          </p:cNvSpPr>
          <p:nvPr>
            <p:ph type="body" idx="1"/>
          </p:nvPr>
        </p:nvSpPr>
        <p:spPr/>
        <p:txBody>
          <a:bodyPr/>
          <a:lstStyle/>
          <a:p>
            <a:r>
              <a:rPr lang="el-GR" dirty="0"/>
              <a:t>Ρεμπέτικα </a:t>
            </a:r>
          </a:p>
        </p:txBody>
      </p:sp>
      <p:sp>
        <p:nvSpPr>
          <p:cNvPr id="4" name="3 - Θέση κειμένου"/>
          <p:cNvSpPr>
            <a:spLocks noGrp="1"/>
          </p:cNvSpPr>
          <p:nvPr>
            <p:ph type="body" sz="half" idx="3"/>
          </p:nvPr>
        </p:nvSpPr>
        <p:spPr/>
        <p:txBody>
          <a:bodyPr/>
          <a:lstStyle/>
          <a:p>
            <a:r>
              <a:rPr lang="el-GR" dirty="0"/>
              <a:t>μπλουζ</a:t>
            </a:r>
          </a:p>
        </p:txBody>
      </p:sp>
      <p:sp>
        <p:nvSpPr>
          <p:cNvPr id="5" name="4 - Θέση περιεχομένου"/>
          <p:cNvSpPr>
            <a:spLocks noGrp="1"/>
          </p:cNvSpPr>
          <p:nvPr>
            <p:ph sz="half" idx="2"/>
          </p:nvPr>
        </p:nvSpPr>
        <p:spPr/>
        <p:txBody>
          <a:bodyPr>
            <a:normAutofit fontScale="85000" lnSpcReduction="20000"/>
          </a:bodyPr>
          <a:lstStyle/>
          <a:p>
            <a:r>
              <a:rPr lang="el-GR" dirty="0">
                <a:solidFill>
                  <a:srgbClr val="C00000"/>
                </a:solidFill>
              </a:rPr>
              <a:t>Όπως μας πληροφορεί ο ερευνητής του ρεμπέτικου Πάνος Σαββόπουλος, η λέξη </a:t>
            </a:r>
            <a:r>
              <a:rPr lang="el-GR" i="1" dirty="0">
                <a:solidFill>
                  <a:srgbClr val="C00000"/>
                </a:solidFill>
              </a:rPr>
              <a:t>ρεμπέτικο</a:t>
            </a:r>
            <a:r>
              <a:rPr lang="el-GR" dirty="0">
                <a:solidFill>
                  <a:srgbClr val="C00000"/>
                </a:solidFill>
              </a:rPr>
              <a:t> είναι </a:t>
            </a:r>
            <a:r>
              <a:rPr lang="el-GR" dirty="0" err="1">
                <a:solidFill>
                  <a:srgbClr val="C00000"/>
                </a:solidFill>
              </a:rPr>
              <a:t>δυσετυμολόγητη</a:t>
            </a:r>
            <a:r>
              <a:rPr lang="el-GR" dirty="0">
                <a:solidFill>
                  <a:srgbClr val="C00000"/>
                </a:solidFill>
              </a:rPr>
              <a:t> (15 ετυμολογικές εκδοχές ) δηλ ή από τη λέξη </a:t>
            </a:r>
            <a:r>
              <a:rPr lang="el-GR" dirty="0" err="1">
                <a:solidFill>
                  <a:srgbClr val="C00000"/>
                </a:solidFill>
              </a:rPr>
              <a:t>ρουμπειτ</a:t>
            </a:r>
            <a:r>
              <a:rPr lang="el-GR" dirty="0">
                <a:solidFill>
                  <a:srgbClr val="C00000"/>
                </a:solidFill>
              </a:rPr>
              <a:t> που σημαίνει τετράστιχο, ή από το </a:t>
            </a:r>
            <a:r>
              <a:rPr lang="el-GR" dirty="0" err="1">
                <a:solidFill>
                  <a:srgbClr val="C00000"/>
                </a:solidFill>
              </a:rPr>
              <a:t>αράβικο</a:t>
            </a:r>
            <a:r>
              <a:rPr lang="el-GR" dirty="0">
                <a:solidFill>
                  <a:srgbClr val="C00000"/>
                </a:solidFill>
              </a:rPr>
              <a:t> </a:t>
            </a:r>
            <a:r>
              <a:rPr lang="en-US" dirty="0" err="1">
                <a:solidFill>
                  <a:srgbClr val="C00000"/>
                </a:solidFill>
              </a:rPr>
              <a:t>rabit</a:t>
            </a:r>
            <a:r>
              <a:rPr lang="el-GR" dirty="0">
                <a:solidFill>
                  <a:srgbClr val="C00000"/>
                </a:solidFill>
              </a:rPr>
              <a:t> που σημαίνει μποέμ ή από το μεσαιωνικό ρήμα </a:t>
            </a:r>
            <a:r>
              <a:rPr lang="el-GR" dirty="0" err="1">
                <a:solidFill>
                  <a:srgbClr val="C00000"/>
                </a:solidFill>
              </a:rPr>
              <a:t>ρέμπομαι</a:t>
            </a:r>
            <a:r>
              <a:rPr lang="el-GR" dirty="0">
                <a:solidFill>
                  <a:srgbClr val="C00000"/>
                </a:solidFill>
              </a:rPr>
              <a:t> που σημαίνει περιφέρομαι άσκοπα, αλητεύω  και άλλες πολλές εκδοχές. Τελικά οι ίδιοι οι ρεμπέτες αποκαλούσαν τα τραγούδια τους απλά «λαϊκά τραγούδια».</a:t>
            </a:r>
          </a:p>
        </p:txBody>
      </p:sp>
      <p:sp>
        <p:nvSpPr>
          <p:cNvPr id="6" name="5 - Θέση περιεχομένου"/>
          <p:cNvSpPr>
            <a:spLocks noGrp="1"/>
          </p:cNvSpPr>
          <p:nvPr>
            <p:ph sz="half" idx="4"/>
          </p:nvPr>
        </p:nvSpPr>
        <p:spPr/>
        <p:txBody>
          <a:bodyPr>
            <a:normAutofit fontScale="92500" lnSpcReduction="20000"/>
          </a:bodyPr>
          <a:lstStyle/>
          <a:p>
            <a:r>
              <a:rPr lang="el-GR" sz="2400" dirty="0">
                <a:solidFill>
                  <a:srgbClr val="C00000"/>
                </a:solidFill>
                <a:ea typeface="Calibri" panose="020F0502020204030204" pitchFamily="34" charset="0"/>
                <a:cs typeface="Times New Roman" panose="02020603050405020304" pitchFamily="18" charset="0"/>
              </a:rPr>
              <a:t>Με τον όρο </a:t>
            </a:r>
            <a:r>
              <a:rPr lang="el-GR" sz="2400" b="1" dirty="0">
                <a:solidFill>
                  <a:srgbClr val="C00000"/>
                </a:solidFill>
                <a:ea typeface="Calibri" panose="020F0502020204030204" pitchFamily="34" charset="0"/>
                <a:cs typeface="Times New Roman" panose="02020603050405020304" pitchFamily="18" charset="0"/>
              </a:rPr>
              <a:t>μπλουζ</a:t>
            </a:r>
            <a:r>
              <a:rPr lang="el-GR" sz="2400" dirty="0">
                <a:solidFill>
                  <a:srgbClr val="C00000"/>
                </a:solidFill>
                <a:ea typeface="Calibri" panose="020F0502020204030204" pitchFamily="34" charset="0"/>
                <a:cs typeface="Times New Roman" panose="02020603050405020304" pitchFamily="18" charset="0"/>
              </a:rPr>
              <a:t> ( </a:t>
            </a:r>
            <a:r>
              <a:rPr lang="el-GR" sz="2400" b="1" i="1" dirty="0" err="1">
                <a:solidFill>
                  <a:srgbClr val="C00000"/>
                </a:solidFill>
                <a:ea typeface="Calibri" panose="020F0502020204030204" pitchFamily="34" charset="0"/>
                <a:cs typeface="Times New Roman" panose="02020603050405020304" pitchFamily="18" charset="0"/>
              </a:rPr>
              <a:t>Blues</a:t>
            </a:r>
            <a:r>
              <a:rPr lang="el-GR" sz="2400" dirty="0">
                <a:solidFill>
                  <a:srgbClr val="C00000"/>
                </a:solidFill>
                <a:ea typeface="Calibri" panose="020F0502020204030204" pitchFamily="34" charset="0"/>
                <a:cs typeface="Times New Roman" panose="02020603050405020304" pitchFamily="18" charset="0"/>
              </a:rPr>
              <a:t>) αναφέρεται το φωνητικό και οργανικό μουσικό ιδίωμα που εκφράζεται με «</a:t>
            </a:r>
            <a:r>
              <a:rPr lang="el-GR" sz="2400" dirty="0" err="1">
                <a:solidFill>
                  <a:srgbClr val="C00000"/>
                </a:solidFill>
                <a:ea typeface="Calibri" panose="020F0502020204030204" pitchFamily="34" charset="0"/>
                <a:cs typeface="Times New Roman" panose="02020603050405020304" pitchFamily="18" charset="0"/>
              </a:rPr>
              <a:t>Μπλου</a:t>
            </a:r>
            <a:r>
              <a:rPr lang="el-GR" sz="2400" dirty="0">
                <a:solidFill>
                  <a:srgbClr val="C00000"/>
                </a:solidFill>
                <a:ea typeface="Calibri" panose="020F0502020204030204" pitchFamily="34" charset="0"/>
                <a:cs typeface="Times New Roman" panose="02020603050405020304" pitchFamily="18" charset="0"/>
              </a:rPr>
              <a:t>» νότες (</a:t>
            </a:r>
            <a:r>
              <a:rPr lang="el-GR" sz="2400" dirty="0" err="1">
                <a:solidFill>
                  <a:srgbClr val="C00000"/>
                </a:solidFill>
                <a:ea typeface="Calibri" panose="020F0502020204030204" pitchFamily="34" charset="0"/>
                <a:cs typeface="Times New Roman" panose="02020603050405020304" pitchFamily="18" charset="0"/>
              </a:rPr>
              <a:t>blue</a:t>
            </a:r>
            <a:r>
              <a:rPr lang="el-GR" sz="2400" dirty="0">
                <a:solidFill>
                  <a:srgbClr val="C00000"/>
                </a:solidFill>
                <a:ea typeface="Calibri" panose="020F0502020204030204" pitchFamily="34" charset="0"/>
                <a:cs typeface="Times New Roman" panose="02020603050405020304" pitchFamily="18" charset="0"/>
              </a:rPr>
              <a:t> </a:t>
            </a:r>
            <a:r>
              <a:rPr lang="el-GR" sz="2400" dirty="0" err="1">
                <a:solidFill>
                  <a:srgbClr val="C00000"/>
                </a:solidFill>
                <a:ea typeface="Calibri" panose="020F0502020204030204" pitchFamily="34" charset="0"/>
                <a:cs typeface="Times New Roman" panose="02020603050405020304" pitchFamily="18" charset="0"/>
              </a:rPr>
              <a:t>notes</a:t>
            </a:r>
            <a:r>
              <a:rPr lang="el-GR" sz="2400" dirty="0">
                <a:solidFill>
                  <a:srgbClr val="C00000"/>
                </a:solidFill>
                <a:ea typeface="Calibri" panose="020F0502020204030204" pitchFamily="34" charset="0"/>
                <a:cs typeface="Times New Roman" panose="02020603050405020304" pitchFamily="18" charset="0"/>
              </a:rPr>
              <a:t>) δηλαδή υφέσεις στην 3η και 7η νότα της κλίμακας και επαναλαμβανόμενο μοτίβο συνήθως </a:t>
            </a:r>
            <a:r>
              <a:rPr lang="el-GR" sz="2400" dirty="0" err="1">
                <a:solidFill>
                  <a:srgbClr val="C00000"/>
                </a:solidFill>
                <a:ea typeface="Calibri" panose="020F0502020204030204" pitchFamily="34" charset="0"/>
                <a:cs typeface="Times New Roman" panose="02020603050405020304" pitchFamily="18" charset="0"/>
              </a:rPr>
              <a:t>δωδεκάμετρης</a:t>
            </a:r>
            <a:r>
              <a:rPr lang="el-GR" sz="2400" dirty="0">
                <a:solidFill>
                  <a:srgbClr val="C00000"/>
                </a:solidFill>
                <a:ea typeface="Calibri" panose="020F0502020204030204" pitchFamily="34" charset="0"/>
                <a:cs typeface="Times New Roman" panose="02020603050405020304" pitchFamily="18" charset="0"/>
              </a:rPr>
              <a:t> μορφής.</a:t>
            </a:r>
          </a:p>
          <a:p>
            <a:r>
              <a:rPr lang="el-GR" dirty="0">
                <a:solidFill>
                  <a:srgbClr val="C00000"/>
                </a:solidFill>
              </a:rPr>
              <a:t>Η λέξη </a:t>
            </a:r>
            <a:r>
              <a:rPr lang="el-GR" dirty="0" err="1">
                <a:solidFill>
                  <a:srgbClr val="C00000"/>
                </a:solidFill>
              </a:rPr>
              <a:t>blues</a:t>
            </a:r>
            <a:r>
              <a:rPr lang="el-GR" dirty="0">
                <a:solidFill>
                  <a:srgbClr val="C00000"/>
                </a:solidFill>
              </a:rPr>
              <a:t> καταγράφτηκε για πρώτη φορά το 1862 στο ημερολόγιο μια μαύρης δασκάλας, με την έννοια της «ψυχικής κατάστασης».</a:t>
            </a:r>
          </a:p>
        </p:txBody>
      </p:sp>
      <p:sp>
        <p:nvSpPr>
          <p:cNvPr id="7" name="6 - Θέση αριθμού διαφάνειας"/>
          <p:cNvSpPr>
            <a:spLocks noGrp="1"/>
          </p:cNvSpPr>
          <p:nvPr>
            <p:ph type="sldNum" sz="quarter" idx="12"/>
          </p:nvPr>
        </p:nvSpPr>
        <p:spPr/>
        <p:txBody>
          <a:bodyPr/>
          <a:lstStyle/>
          <a:p>
            <a:fld id="{25BA54BD-C84D-46CE-8B72-31BFB26ABA43}" type="slidenum">
              <a:rPr lang="el-GR" smtClean="0"/>
              <a:pPr/>
              <a:t>6</a:t>
            </a:fld>
            <a:endParaRPr lang="el-G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solidFill>
                  <a:srgbClr val="C00000"/>
                </a:solidFill>
              </a:rPr>
              <a:t>Τι διαπραγματεύονται συνήθως;</a:t>
            </a:r>
          </a:p>
        </p:txBody>
      </p:sp>
      <p:sp>
        <p:nvSpPr>
          <p:cNvPr id="3" name="2 - Θέση κειμένου"/>
          <p:cNvSpPr>
            <a:spLocks noGrp="1"/>
          </p:cNvSpPr>
          <p:nvPr>
            <p:ph type="body" idx="1"/>
          </p:nvPr>
        </p:nvSpPr>
        <p:spPr>
          <a:xfrm>
            <a:off x="1218882" y="1447800"/>
            <a:ext cx="4977104" cy="481002"/>
          </a:xfrm>
        </p:spPr>
        <p:txBody>
          <a:bodyPr/>
          <a:lstStyle/>
          <a:p>
            <a:r>
              <a:rPr lang="el-GR" dirty="0"/>
              <a:t>ρεμπέτικα</a:t>
            </a:r>
          </a:p>
        </p:txBody>
      </p:sp>
      <p:sp>
        <p:nvSpPr>
          <p:cNvPr id="4" name="3 - Θέση κειμένου"/>
          <p:cNvSpPr>
            <a:spLocks noGrp="1"/>
          </p:cNvSpPr>
          <p:nvPr>
            <p:ph type="body" sz="half" idx="3"/>
          </p:nvPr>
        </p:nvSpPr>
        <p:spPr>
          <a:xfrm>
            <a:off x="6602280" y="1447800"/>
            <a:ext cx="4977104" cy="481002"/>
          </a:xfrm>
        </p:spPr>
        <p:txBody>
          <a:bodyPr/>
          <a:lstStyle/>
          <a:p>
            <a:r>
              <a:rPr lang="el-GR" dirty="0"/>
              <a:t>μπλουζ</a:t>
            </a:r>
          </a:p>
        </p:txBody>
      </p:sp>
      <p:sp>
        <p:nvSpPr>
          <p:cNvPr id="5" name="4 - Θέση περιεχομένου"/>
          <p:cNvSpPr>
            <a:spLocks noGrp="1"/>
          </p:cNvSpPr>
          <p:nvPr>
            <p:ph sz="half" idx="2"/>
          </p:nvPr>
        </p:nvSpPr>
        <p:spPr>
          <a:xfrm>
            <a:off x="1093752" y="2000240"/>
            <a:ext cx="5102234" cy="4133860"/>
          </a:xfrm>
        </p:spPr>
        <p:txBody>
          <a:bodyPr>
            <a:normAutofit fontScale="70000" lnSpcReduction="20000"/>
          </a:bodyPr>
          <a:lstStyle/>
          <a:p>
            <a:r>
              <a:rPr lang="el-GR" sz="2800" dirty="0">
                <a:solidFill>
                  <a:srgbClr val="C00000"/>
                </a:solidFill>
              </a:rPr>
              <a:t>Οι φυλακές, οι ουσίες, οι τσακωμοί, οι τραυματισμοί και οι φόνοι, η φτώχεια, οι κλοπές, η παρανομία γενικότερα και ο θάνατος είναι μερικοί λόγοι που οδήγησαν στην άνθηση του ρεμπέτικου τραγουδιού. Πολλά ρεμπέτικα αναφέρονται στη φυματίωση, τον </a:t>
            </a:r>
            <a:r>
              <a:rPr lang="el-GR" sz="2800" dirty="0" err="1">
                <a:solidFill>
                  <a:srgbClr val="C00000"/>
                </a:solidFill>
              </a:rPr>
              <a:t>ελληνοϊταλικό</a:t>
            </a:r>
            <a:r>
              <a:rPr lang="el-GR" sz="2800" dirty="0">
                <a:solidFill>
                  <a:srgbClr val="C00000"/>
                </a:solidFill>
              </a:rPr>
              <a:t> πόλεμο, την κατοχή, τον εμφύλιο.</a:t>
            </a:r>
          </a:p>
          <a:p>
            <a:r>
              <a:rPr lang="el-GR" sz="2800" dirty="0">
                <a:solidFill>
                  <a:srgbClr val="C00000"/>
                </a:solidFill>
              </a:rPr>
              <a:t>Χαρακτηριστικό ρεμπέτικο της φυλακής είναι το " Αντιλαλούν οι φυλακές" του Μάρκου Βαμβακάρη, από το 1935, στο οποίο τον ακούμε να λέει στη μάνα του " Αν είσαι μάνα και </a:t>
            </a:r>
            <a:r>
              <a:rPr lang="el-GR" sz="2800" dirty="0" err="1">
                <a:solidFill>
                  <a:srgbClr val="C00000"/>
                </a:solidFill>
              </a:rPr>
              <a:t>πονείς</a:t>
            </a:r>
            <a:r>
              <a:rPr lang="el-GR" sz="2800" dirty="0">
                <a:solidFill>
                  <a:srgbClr val="C00000"/>
                </a:solidFill>
              </a:rPr>
              <a:t> έλα στη δίκη να με δεις, έλα πριν με δικάσουνε κλάψε να μ' απαλλάξουνε"  </a:t>
            </a:r>
          </a:p>
          <a:p>
            <a:endParaRPr lang="el-GR" sz="2800" dirty="0"/>
          </a:p>
          <a:p>
            <a:endParaRPr lang="el-GR" dirty="0"/>
          </a:p>
        </p:txBody>
      </p:sp>
      <p:sp>
        <p:nvSpPr>
          <p:cNvPr id="6" name="5 - Θέση περιεχομένου"/>
          <p:cNvSpPr>
            <a:spLocks noGrp="1"/>
          </p:cNvSpPr>
          <p:nvPr>
            <p:ph sz="half" idx="4"/>
          </p:nvPr>
        </p:nvSpPr>
        <p:spPr>
          <a:xfrm>
            <a:off x="6523040" y="2000240"/>
            <a:ext cx="5056344" cy="4133860"/>
          </a:xfrm>
        </p:spPr>
        <p:txBody>
          <a:bodyPr>
            <a:normAutofit fontScale="62500" lnSpcReduction="20000"/>
          </a:bodyPr>
          <a:lstStyle/>
          <a:p>
            <a:r>
              <a:rPr lang="el-GR" sz="2900" dirty="0">
                <a:solidFill>
                  <a:srgbClr val="C00000"/>
                </a:solidFill>
              </a:rPr>
              <a:t>το μοιρολόι των </a:t>
            </a:r>
            <a:r>
              <a:rPr lang="el-GR" sz="2900" dirty="0" err="1">
                <a:solidFill>
                  <a:srgbClr val="C00000"/>
                </a:solidFill>
              </a:rPr>
              <a:t>παρατημένων,την</a:t>
            </a:r>
            <a:r>
              <a:rPr lang="el-GR" sz="2900" dirty="0">
                <a:solidFill>
                  <a:srgbClr val="C00000"/>
                </a:solidFill>
              </a:rPr>
              <a:t> κραυγή ανεξαρτησίας ,το θυμό του απογοητευμένου . Είναι συγχρόνως  η αγωνία ,η απόγνωση του </a:t>
            </a:r>
            <a:r>
              <a:rPr lang="el-GR" sz="2900" dirty="0" err="1">
                <a:solidFill>
                  <a:srgbClr val="C00000"/>
                </a:solidFill>
              </a:rPr>
              <a:t>άνεργου,η</a:t>
            </a:r>
            <a:r>
              <a:rPr lang="el-GR" sz="2900" dirty="0">
                <a:solidFill>
                  <a:srgbClr val="C00000"/>
                </a:solidFill>
              </a:rPr>
              <a:t> οδύνη του ανθρώπου που </a:t>
            </a:r>
            <a:r>
              <a:rPr lang="el-GR" sz="2900" dirty="0" err="1">
                <a:solidFill>
                  <a:srgbClr val="C00000"/>
                </a:solidFill>
              </a:rPr>
              <a:t>στερείται,το</a:t>
            </a:r>
            <a:r>
              <a:rPr lang="el-GR" sz="2900" dirty="0">
                <a:solidFill>
                  <a:srgbClr val="C00000"/>
                </a:solidFill>
              </a:rPr>
              <a:t> καυστικό χιούμορ του.</a:t>
            </a:r>
          </a:p>
          <a:p>
            <a:r>
              <a:rPr lang="el-GR" sz="2900" dirty="0">
                <a:solidFill>
                  <a:srgbClr val="C00000"/>
                </a:solidFill>
              </a:rPr>
              <a:t> Υπάρχουν ωστόσο και εκείνα που αφηγούνται τις ιστορίες εργατών-νεγρικών λαϊκών ηρώων. Έτσι, υπήρξαν μπλουζ για την ανεργία, για τα υψηλά ενοίκια, τους χαμηλούς μισθούς, τους πυροβολισμούς, τις μαχαιριές, τους αλυσοδεμένους κατάδικους, τα </a:t>
            </a:r>
            <a:r>
              <a:rPr lang="el-GR" sz="2900" dirty="0" err="1">
                <a:solidFill>
                  <a:srgbClr val="C00000"/>
                </a:solidFill>
              </a:rPr>
              <a:t>σωφρονιστήρια,τα</a:t>
            </a:r>
            <a:r>
              <a:rPr lang="el-GR" sz="2900" dirty="0">
                <a:solidFill>
                  <a:srgbClr val="C00000"/>
                </a:solidFill>
              </a:rPr>
              <a:t> τυχερά παιχνίδια, τις διαλυμένες οικογένειες, τη μετανάστευση, τους αλήτες, τις προλήψεις και τις λαϊκές δοξασίες, τις αρρώστιες,  το θάνατο.</a:t>
            </a:r>
            <a:r>
              <a:rPr lang="el-GR" dirty="0">
                <a:solidFill>
                  <a:srgbClr val="C00000"/>
                </a:solidFill>
              </a:rPr>
              <a:t> </a:t>
            </a:r>
          </a:p>
        </p:txBody>
      </p:sp>
      <p:sp>
        <p:nvSpPr>
          <p:cNvPr id="7" name="6 - Θέση αριθμού διαφάνειας"/>
          <p:cNvSpPr>
            <a:spLocks noGrp="1"/>
          </p:cNvSpPr>
          <p:nvPr>
            <p:ph type="sldNum" sz="quarter" idx="12"/>
          </p:nvPr>
        </p:nvSpPr>
        <p:spPr/>
        <p:txBody>
          <a:bodyPr/>
          <a:lstStyle/>
          <a:p>
            <a:fld id="{25BA54BD-C84D-46CE-8B72-31BFB26ABA43}" type="slidenum">
              <a:rPr lang="el-GR" smtClean="0"/>
              <a:pPr/>
              <a:t>7</a:t>
            </a:fld>
            <a:endParaRPr lang="el-G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solidFill>
                  <a:srgbClr val="C00000"/>
                </a:solidFill>
              </a:rPr>
              <a:t>ΜΟΥΣΙΚΑ ΟΡΓΑΝΑ</a:t>
            </a:r>
          </a:p>
        </p:txBody>
      </p:sp>
      <p:sp>
        <p:nvSpPr>
          <p:cNvPr id="3" name="2 - Θέση κειμένου"/>
          <p:cNvSpPr>
            <a:spLocks noGrp="1"/>
          </p:cNvSpPr>
          <p:nvPr>
            <p:ph type="body" idx="1"/>
          </p:nvPr>
        </p:nvSpPr>
        <p:spPr>
          <a:xfrm>
            <a:off x="1218882" y="1447800"/>
            <a:ext cx="4977104" cy="338126"/>
          </a:xfrm>
        </p:spPr>
        <p:txBody>
          <a:bodyPr/>
          <a:lstStyle/>
          <a:p>
            <a:r>
              <a:rPr lang="el-GR" dirty="0"/>
              <a:t>ΡΕΜΠΕΤΙΚΑ</a:t>
            </a:r>
          </a:p>
        </p:txBody>
      </p:sp>
      <p:sp>
        <p:nvSpPr>
          <p:cNvPr id="4" name="3 - Θέση κειμένου"/>
          <p:cNvSpPr>
            <a:spLocks noGrp="1"/>
          </p:cNvSpPr>
          <p:nvPr>
            <p:ph type="body" sz="half" idx="3"/>
          </p:nvPr>
        </p:nvSpPr>
        <p:spPr>
          <a:xfrm>
            <a:off x="6602280" y="1447800"/>
            <a:ext cx="4977104" cy="481002"/>
          </a:xfrm>
        </p:spPr>
        <p:txBody>
          <a:bodyPr/>
          <a:lstStyle/>
          <a:p>
            <a:r>
              <a:rPr lang="el-GR" dirty="0"/>
              <a:t>ΜΠΛΟΥΖ</a:t>
            </a:r>
          </a:p>
        </p:txBody>
      </p:sp>
      <p:sp>
        <p:nvSpPr>
          <p:cNvPr id="5" name="4 - Θέση περιεχομένου"/>
          <p:cNvSpPr>
            <a:spLocks noGrp="1"/>
          </p:cNvSpPr>
          <p:nvPr>
            <p:ph sz="half" idx="2"/>
          </p:nvPr>
        </p:nvSpPr>
        <p:spPr>
          <a:xfrm>
            <a:off x="1093752" y="2000240"/>
            <a:ext cx="5102234" cy="4133860"/>
          </a:xfrm>
        </p:spPr>
        <p:txBody>
          <a:bodyPr>
            <a:normAutofit fontScale="62500" lnSpcReduction="20000"/>
          </a:bodyPr>
          <a:lstStyle/>
          <a:p>
            <a:r>
              <a:rPr lang="el-GR" sz="2500" dirty="0">
                <a:solidFill>
                  <a:srgbClr val="C00000"/>
                </a:solidFill>
              </a:rPr>
              <a:t>Τα βασικά όργανα του ρεμπέτικου τραγουδιού  της κλασικής περιόδου είναι το μπουζούκι και η κιθάρα. Το μπουζούκι είναι το </a:t>
            </a:r>
            <a:r>
              <a:rPr lang="el-GR" sz="2500" dirty="0" err="1">
                <a:solidFill>
                  <a:srgbClr val="C00000"/>
                </a:solidFill>
              </a:rPr>
              <a:t>σολιστικό</a:t>
            </a:r>
            <a:r>
              <a:rPr lang="el-GR" sz="2500" dirty="0">
                <a:solidFill>
                  <a:srgbClr val="C00000"/>
                </a:solidFill>
              </a:rPr>
              <a:t> όργανο και παίζει τη μελωδία, ενώ η κιθάρα αναλαμβάνει το ρυθμικό μέρος -με παίξιμο ¨</a:t>
            </a:r>
            <a:r>
              <a:rPr lang="el-GR" sz="2500" dirty="0" err="1">
                <a:solidFill>
                  <a:srgbClr val="C00000"/>
                </a:solidFill>
              </a:rPr>
              <a:t>μπασοκίθαρο</a:t>
            </a:r>
            <a:r>
              <a:rPr lang="el-GR" sz="2500" dirty="0">
                <a:solidFill>
                  <a:srgbClr val="C00000"/>
                </a:solidFill>
              </a:rPr>
              <a:t>" όπως λέγεται ο χαρακτηριστικός τρόπος παιξίματος της λαϊκής κιθάρας. </a:t>
            </a:r>
          </a:p>
          <a:p>
            <a:r>
              <a:rPr lang="el-GR" sz="2500" dirty="0">
                <a:solidFill>
                  <a:srgbClr val="C00000"/>
                </a:solidFill>
              </a:rPr>
              <a:t>Συχνά υπάρχουν δύο μπουζούκια που παίζουν διφωνίες (</a:t>
            </a:r>
            <a:r>
              <a:rPr lang="el-GR" sz="2500" dirty="0" err="1">
                <a:solidFill>
                  <a:srgbClr val="C00000"/>
                </a:solidFill>
              </a:rPr>
              <a:t>πριμοσεγόντο</a:t>
            </a:r>
            <a:r>
              <a:rPr lang="el-GR" sz="2500" dirty="0">
                <a:solidFill>
                  <a:srgbClr val="C00000"/>
                </a:solidFill>
              </a:rPr>
              <a:t>) ή και ψηλά-χαμηλά. Καμιά φορά συμμετέχει και ο μπαγλαμάς σαν </a:t>
            </a:r>
            <a:r>
              <a:rPr lang="el-GR" sz="2500" dirty="0" err="1">
                <a:solidFill>
                  <a:srgbClr val="C00000"/>
                </a:solidFill>
              </a:rPr>
              <a:t>σολιστικό</a:t>
            </a:r>
            <a:r>
              <a:rPr lang="el-GR" sz="2500" dirty="0">
                <a:solidFill>
                  <a:srgbClr val="C00000"/>
                </a:solidFill>
              </a:rPr>
              <a:t> συμπλήρωμα του μπουζουκιού, αν και τις περισσότερες φορές παίζει ρυθμό.</a:t>
            </a:r>
          </a:p>
          <a:p>
            <a:r>
              <a:rPr lang="el-GR" sz="2500" dirty="0">
                <a:solidFill>
                  <a:srgbClr val="C00000"/>
                </a:solidFill>
              </a:rPr>
              <a:t>Ενίοτε χρησιμοποιούνταν επίσης και το ακορντεόν, το βιολί, το πιάνο, το κοντραμπάσο, και ως κρουστά τα κουτάλια, τα ζίλια. Στις παλαιότερες ηχογραφήσεις, πιο κοντά στη δημοτική ή στην ανατολική παράδοση, ακούγονται </a:t>
            </a:r>
            <a:r>
              <a:rPr lang="el-GR" sz="2500" dirty="0" err="1">
                <a:solidFill>
                  <a:srgbClr val="C00000"/>
                </a:solidFill>
              </a:rPr>
              <a:t>σαντουροβιόλια</a:t>
            </a:r>
            <a:r>
              <a:rPr lang="el-GR" sz="2500" dirty="0">
                <a:solidFill>
                  <a:srgbClr val="C00000"/>
                </a:solidFill>
              </a:rPr>
              <a:t>( σαντούρι και βιολί), κανονάκι και ούτι. </a:t>
            </a:r>
          </a:p>
          <a:p>
            <a:endParaRPr lang="el-GR" sz="2500" dirty="0"/>
          </a:p>
          <a:p>
            <a:endParaRPr lang="el-GR" dirty="0"/>
          </a:p>
        </p:txBody>
      </p:sp>
      <p:sp>
        <p:nvSpPr>
          <p:cNvPr id="6" name="5 - Θέση περιεχομένου"/>
          <p:cNvSpPr>
            <a:spLocks noGrp="1"/>
          </p:cNvSpPr>
          <p:nvPr>
            <p:ph sz="half" idx="4"/>
          </p:nvPr>
        </p:nvSpPr>
        <p:spPr>
          <a:xfrm>
            <a:off x="6451602" y="1857364"/>
            <a:ext cx="5127782" cy="4276736"/>
          </a:xfrm>
        </p:spPr>
        <p:txBody>
          <a:bodyPr>
            <a:normAutofit fontScale="70000" lnSpcReduction="20000"/>
          </a:bodyPr>
          <a:lstStyle/>
          <a:p>
            <a:r>
              <a:rPr lang="el-GR" dirty="0">
                <a:solidFill>
                  <a:srgbClr val="C00000"/>
                </a:solidFill>
              </a:rPr>
              <a:t>Αρχικά κυριαρχούσε η κιθάρα, η φωνή και συχνά η φυσαρμόνικα. Στη συνέχεια οι ορχήστρες συγκροτούνταν από κιθάρες, πιάνο, κόντρα μπάσο, ντραμς, φυσαρμόνικα και μεταλλικά πνευστά.</a:t>
            </a:r>
          </a:p>
          <a:p>
            <a:r>
              <a:rPr lang="el-GR" dirty="0">
                <a:solidFill>
                  <a:srgbClr val="C00000"/>
                </a:solidFill>
              </a:rPr>
              <a:t>Και μερικά αυτοσχέδια όργανα :</a:t>
            </a:r>
          </a:p>
          <a:p>
            <a:r>
              <a:rPr lang="el-GR" dirty="0">
                <a:solidFill>
                  <a:srgbClr val="C00000"/>
                </a:solidFill>
              </a:rPr>
              <a:t>αυτοσχέδιο βιολί φτιαγμένο από ένα κουτί πούρων, κόντρα μπάσο από βαρέλι κομμένο στη μέση ή από τενεκέ σκουπιδιών, «κανάτα» για ήχους ή «σκάφη» ή  κυματιστό «σανίδι» μπουγάδας και άλλα πολλά.</a:t>
            </a:r>
          </a:p>
          <a:p>
            <a:r>
              <a:rPr lang="el-GR" dirty="0">
                <a:solidFill>
                  <a:srgbClr val="C00000"/>
                </a:solidFill>
              </a:rPr>
              <a:t>Το πιο διάσημο, πάντως, αυτοσχέδιο όργανο, και χρησιμοποιούμενο μέχρι σήμερα στα μπλουζ, είναι η  «δαχτυλήθρα», για να γίνει το ονομαζόμενο γλίστρημα στην κιθάρα</a:t>
            </a:r>
          </a:p>
        </p:txBody>
      </p:sp>
      <p:sp>
        <p:nvSpPr>
          <p:cNvPr id="7" name="6 - Θέση αριθμού διαφάνειας"/>
          <p:cNvSpPr>
            <a:spLocks noGrp="1"/>
          </p:cNvSpPr>
          <p:nvPr>
            <p:ph type="sldNum" sz="quarter" idx="12"/>
          </p:nvPr>
        </p:nvSpPr>
        <p:spPr/>
        <p:txBody>
          <a:bodyPr/>
          <a:lstStyle/>
          <a:p>
            <a:fld id="{25BA54BD-C84D-46CE-8B72-31BFB26ABA43}" type="slidenum">
              <a:rPr lang="el-GR" smtClean="0"/>
              <a:pPr/>
              <a:t>8</a:t>
            </a:fld>
            <a:endParaRPr lang="el-G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κειμένου"/>
          <p:cNvSpPr>
            <a:spLocks noGrp="1"/>
          </p:cNvSpPr>
          <p:nvPr>
            <p:ph type="body" idx="1"/>
          </p:nvPr>
        </p:nvSpPr>
        <p:spPr/>
        <p:txBody>
          <a:bodyPr/>
          <a:lstStyle/>
          <a:p>
            <a:pPr algn="ctr"/>
            <a:r>
              <a:rPr lang="el-GR" dirty="0"/>
              <a:t>ρεμπέτικα</a:t>
            </a:r>
          </a:p>
        </p:txBody>
      </p:sp>
      <p:sp>
        <p:nvSpPr>
          <p:cNvPr id="4" name="3 - Θέση κειμένου"/>
          <p:cNvSpPr>
            <a:spLocks noGrp="1"/>
          </p:cNvSpPr>
          <p:nvPr>
            <p:ph type="body" sz="half" idx="3"/>
          </p:nvPr>
        </p:nvSpPr>
        <p:spPr/>
        <p:txBody>
          <a:bodyPr/>
          <a:lstStyle/>
          <a:p>
            <a:pPr algn="ctr"/>
            <a:r>
              <a:rPr lang="el-GR" dirty="0"/>
              <a:t>Μπλουζ </a:t>
            </a:r>
          </a:p>
        </p:txBody>
      </p:sp>
      <p:pic>
        <p:nvPicPr>
          <p:cNvPr id="7" name="Θέση περιεχομένου 4" descr="Bouzouki2.gif"/>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19069790">
            <a:off x="808000" y="3286124"/>
            <a:ext cx="3348822" cy="1643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Θέση περιεχομένου 4" descr="579l.jpg"/>
          <p:cNvPicPr>
            <a:picLocks noChangeAspect="1"/>
          </p:cNvPicPr>
          <p:nvPr/>
        </p:nvPicPr>
        <p:blipFill>
          <a:blip r:embed="rId3"/>
          <a:stretch>
            <a:fillRect/>
          </a:stretch>
        </p:blipFill>
        <p:spPr>
          <a:xfrm>
            <a:off x="3522644" y="2357430"/>
            <a:ext cx="28575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lena\Desktop\ΛΕΝΑ 2015-2016\ΕΚΠΑΙΔΕΥΤΙΚΑ  ΚΑΙ ΕΝΔΙΑΦΕΡΟΝΤΑ ΓΙΑ ΜΑΘΗΤΕΣ\ΠΡΟΓΡΑΜΜΑΤΑ-ΠΡΟΤΖΕΚΤ\ΡΕΜΠΕΤΙΚΑ -ΜΠΛΟΥΖ ΠΑΡΑΛΛΗΛΟΙ ΔΡΟΜΟΙ\ΑΠΟ ΛΙΤΣΑ\images.jpg"/>
          <p:cNvPicPr>
            <a:picLocks noGrp="1" noChangeAspect="1" noChangeArrowheads="1"/>
          </p:cNvPicPr>
          <p:nvPr>
            <p:ph sz="half" idx="4"/>
          </p:nvPr>
        </p:nvPicPr>
        <p:blipFill>
          <a:blip r:embed="rId4"/>
          <a:srcRect/>
          <a:stretch>
            <a:fillRect/>
          </a:stretch>
        </p:blipFill>
        <p:spPr bwMode="auto">
          <a:xfrm>
            <a:off x="7023106" y="2214554"/>
            <a:ext cx="3500462" cy="3714776"/>
          </a:xfrm>
          <a:prstGeom prst="rect">
            <a:avLst/>
          </a:prstGeom>
          <a:noFill/>
        </p:spPr>
      </p:pic>
      <p:sp>
        <p:nvSpPr>
          <p:cNvPr id="10" name="9 - Θέση αριθμού διαφάνειας"/>
          <p:cNvSpPr>
            <a:spLocks noGrp="1"/>
          </p:cNvSpPr>
          <p:nvPr>
            <p:ph type="sldNum" sz="quarter" idx="12"/>
          </p:nvPr>
        </p:nvSpPr>
        <p:spPr/>
        <p:txBody>
          <a:bodyPr/>
          <a:lstStyle/>
          <a:p>
            <a:fld id="{25BA54BD-C84D-46CE-8B72-31BFB26ABA43}" type="slidenum">
              <a:rPr lang="el-GR" smtClean="0"/>
              <a:pPr/>
              <a:t>9</a:t>
            </a:fld>
            <a:endParaRPr lang="el-GR"/>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Αυτή η τιμή υποδεικνύει τον αριθμό αποθηκεύσεων ή αναθεωρήσεων. Η εφαρμογή είναι υπεύθυνη για την ενημέρωση αυτής της τιμής έπειτα από κάθε αναθεώρηση.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Φόρμα_βιβλιοθήκης_εγγράφων</Display>
  <Edit>Φόρμα_βιβλιοθήκης_εγγράφων</Edit>
  <New>Φόρμα_βιβλιοθήκης_εγγράφων</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5DBF61-A50A-4EA0-945F-5445B1740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41CC889-B55A-4246-8D72-AEC912BCD209}">
  <ds:schemaRefs>
    <ds:schemaRef ds:uri="http://schemas.microsoft.com/sharepoint/v3/contenttype/forms"/>
  </ds:schemaRefs>
</ds:datastoreItem>
</file>

<file path=customXml/itemProps3.xml><?xml version="1.0" encoding="utf-8"?>
<ds:datastoreItem xmlns:ds="http://schemas.openxmlformats.org/officeDocument/2006/customXml" ds:itemID="{08F4CB80-51E5-47C8-B45D-3834AA25DD5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Equity</Template>
  <TotalTime>216</TotalTime>
  <Words>1978</Words>
  <Application>Microsoft Office PowerPoint</Application>
  <PresentationFormat>Προσαρμογή</PresentationFormat>
  <Paragraphs>195</Paragraphs>
  <Slides>39</Slides>
  <Notes>7</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39</vt:i4>
      </vt:variant>
    </vt:vector>
  </HeadingPairs>
  <TitlesOfParts>
    <vt:vector size="48" baseType="lpstr">
      <vt:lpstr>Calibri</vt:lpstr>
      <vt:lpstr>Cambria</vt:lpstr>
      <vt:lpstr>Corbel</vt:lpstr>
      <vt:lpstr>Franklin Gothic Book</vt:lpstr>
      <vt:lpstr>Perpetua</vt:lpstr>
      <vt:lpstr>Times New Roman</vt:lpstr>
      <vt:lpstr>Trebuchet MS</vt:lpstr>
      <vt:lpstr>Wingdings 2</vt:lpstr>
      <vt:lpstr>Δικαιοσύνη</vt:lpstr>
      <vt:lpstr>ΡΕΜΠΕΤΙΚΑ  - MΠΛΟΥΖ   ΠΑΡΑΛΛΗΛΟΙ ΔΡΟΜΟΙ </vt:lpstr>
      <vt:lpstr>Παρουσίαση του PowerPoint</vt:lpstr>
      <vt:lpstr>                                Εισαγωγή </vt:lpstr>
      <vt:lpstr>Οι ρίζες τους είναι …………</vt:lpstr>
      <vt:lpstr>                      πότε εμφανίστηκαν χρονικά ; </vt:lpstr>
      <vt:lpstr>Προέλευση του όρου </vt:lpstr>
      <vt:lpstr>Τι διαπραγματεύονται συνήθως;</vt:lpstr>
      <vt:lpstr>ΜΟΥΣΙΚΑ ΟΡΓΑΝΑ</vt:lpstr>
      <vt:lpstr>Παρουσίαση του PowerPoint</vt:lpstr>
      <vt:lpstr>Παρουσίαση του PowerPoint</vt:lpstr>
      <vt:lpstr>ΑΥΤΟΣΧΕΔΙΑ ΜΟΥΣΙΚΑ ΟΡΓΑΝΑ στα μπλουζ </vt:lpstr>
      <vt:lpstr>Αυτοσχέδια μουσικά όργανα στο ρεμπέτικο</vt:lpstr>
      <vt:lpstr>ΑΛΛΑ ΜΟΥΣΙΚΑ ΟΡΓΑΝΑ</vt:lpstr>
      <vt:lpstr>Παρουσίαση του PowerPoint</vt:lpstr>
      <vt:lpstr>ΑΥΤΟΣΧΕΔΙΑ ΜΟΥΣΙΚΑ ΟΡΓΑΝΑ</vt:lpstr>
      <vt:lpstr>Δισκογραφική εταιρεία </vt:lpstr>
      <vt:lpstr>Ντουζένια και crossed note</vt:lpstr>
      <vt:lpstr>                   Παρατσούκλια </vt:lpstr>
      <vt:lpstr>Αντιμετώπιση του θανάτου </vt:lpstr>
      <vt:lpstr>ΤΡΑΓΟΥΔΙΣΤΕΣ</vt:lpstr>
      <vt:lpstr>ΜΑΡΚΟΣ ΒΑΜΒΑΚΑΡΗΣ</vt:lpstr>
      <vt:lpstr>ΜΑΡΚΟΣ ΒΑΜΒΑΚΑΡΗΣ</vt:lpstr>
      <vt:lpstr>Επιτυχίες του Μάρκου Βαμβακάρη</vt:lpstr>
      <vt:lpstr>φραγκοσυριανή</vt:lpstr>
      <vt:lpstr>ΔΗΜΟΦΙΛΗΣ </vt:lpstr>
      <vt:lpstr>ΜΙΑ ΔΕΥΤΕΡΗ ΚΑΡΙΕΡΑ</vt:lpstr>
      <vt:lpstr>CHARLΕΥ PATTON</vt:lpstr>
      <vt:lpstr>Παρουσίαση του PowerPoint</vt:lpstr>
      <vt:lpstr>CHARLΕΥ PATTON</vt:lpstr>
      <vt:lpstr>Πατέρας των Delta Blues</vt:lpstr>
      <vt:lpstr>Παρουσίαση του PowerPoint</vt:lpstr>
      <vt:lpstr>Φωτογραφίες από την επίσκεψη στο  τοπικό εργαστήρι κατασκευής μουσικών οργάνων του Π. Πάσχου.</vt:lpstr>
      <vt:lpstr>Παρουσίαση του PowerPoint</vt:lpstr>
      <vt:lpstr>΄΄α</vt:lpstr>
      <vt:lpstr>              Eπίσκεψη σε συναυλία του  ΚΘΒΕ  </vt:lpstr>
      <vt:lpstr>Παρουσίαση του PowerPoint</vt:lpstr>
      <vt:lpstr>Παρουσίαση του PowerPoint</vt:lpstr>
      <vt:lpstr> η ομάδα μας </vt:lpstr>
      <vt:lpstr>Οι καθηγητές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Διάταξη τίτλου</dc:title>
  <dc:creator>Jakub Kowalski</dc:creator>
  <cp:lastModifiedBy>Θάνος Σιώζος</cp:lastModifiedBy>
  <cp:revision>55</cp:revision>
  <dcterms:created xsi:type="dcterms:W3CDTF">2013-07-26T13:52:29Z</dcterms:created>
  <dcterms:modified xsi:type="dcterms:W3CDTF">2016-07-07T16:47:18Z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