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6"/>
  </p:notesMasterIdLst>
  <p:sldIdLst>
    <p:sldId id="260" r:id="rId2"/>
    <p:sldId id="257" r:id="rId3"/>
    <p:sldId id="258" r:id="rId4"/>
    <p:sldId id="335" r:id="rId5"/>
    <p:sldId id="261" r:id="rId6"/>
    <p:sldId id="262" r:id="rId7"/>
    <p:sldId id="259" r:id="rId8"/>
    <p:sldId id="263" r:id="rId9"/>
    <p:sldId id="264" r:id="rId10"/>
    <p:sldId id="265" r:id="rId11"/>
    <p:sldId id="266" r:id="rId12"/>
    <p:sldId id="267" r:id="rId13"/>
    <p:sldId id="290" r:id="rId14"/>
    <p:sldId id="291" r:id="rId15"/>
    <p:sldId id="292" r:id="rId16"/>
    <p:sldId id="294" r:id="rId17"/>
    <p:sldId id="295" r:id="rId18"/>
    <p:sldId id="296" r:id="rId19"/>
    <p:sldId id="297" r:id="rId20"/>
    <p:sldId id="298" r:id="rId21"/>
    <p:sldId id="268" r:id="rId22"/>
    <p:sldId id="327" r:id="rId23"/>
    <p:sldId id="328" r:id="rId24"/>
    <p:sldId id="329" r:id="rId25"/>
    <p:sldId id="302" r:id="rId26"/>
    <p:sldId id="303" r:id="rId27"/>
    <p:sldId id="330" r:id="rId28"/>
    <p:sldId id="331" r:id="rId29"/>
    <p:sldId id="332" r:id="rId30"/>
    <p:sldId id="33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269" r:id="rId55"/>
    <p:sldId id="270" r:id="rId56"/>
    <p:sldId id="271" r:id="rId57"/>
    <p:sldId id="272" r:id="rId58"/>
    <p:sldId id="273" r:id="rId59"/>
    <p:sldId id="274" r:id="rId60"/>
    <p:sldId id="275" r:id="rId61"/>
    <p:sldId id="276" r:id="rId62"/>
    <p:sldId id="287" r:id="rId63"/>
    <p:sldId id="277" r:id="rId64"/>
    <p:sldId id="284" r:id="rId65"/>
    <p:sldId id="282" r:id="rId66"/>
    <p:sldId id="279" r:id="rId67"/>
    <p:sldId id="280" r:id="rId68"/>
    <p:sldId id="281" r:id="rId69"/>
    <p:sldId id="286" r:id="rId70"/>
    <p:sldId id="285" r:id="rId71"/>
    <p:sldId id="288" r:id="rId72"/>
    <p:sldId id="289" r:id="rId73"/>
    <p:sldId id="334" r:id="rId74"/>
    <p:sldId id="283" r:id="rId7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9" autoAdjust="0"/>
    <p:restoredTop sz="86474" autoAdjust="0"/>
  </p:normalViewPr>
  <p:slideViewPr>
    <p:cSldViewPr>
      <p:cViewPr varScale="1">
        <p:scale>
          <a:sx n="86" d="100"/>
          <a:sy n="86" d="100"/>
        </p:scale>
        <p:origin x="1212"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3E2726-541D-48A1-98CB-4CB6310458E3}" type="datetimeFigureOut">
              <a:rPr lang="el-GR" smtClean="0"/>
              <a:pPr/>
              <a:t>7/7/2016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61E1BF-D3EF-47CE-B718-638ED9F4D7A7}" type="slidenum">
              <a:rPr lang="el-GR" smtClean="0"/>
              <a:pPr/>
              <a:t>‹#›</a:t>
            </a:fld>
            <a:endParaRPr lang="el-GR"/>
          </a:p>
        </p:txBody>
      </p:sp>
    </p:spTree>
    <p:extLst>
      <p:ext uri="{BB962C8B-B14F-4D97-AF65-F5344CB8AC3E}">
        <p14:creationId xmlns:p14="http://schemas.microsoft.com/office/powerpoint/2010/main" val="102466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022450CA-1EE8-4F85-97EE-A321454E766B}" type="datetimeFigureOut">
              <a:rPr lang="el-GR" smtClean="0"/>
              <a:pPr/>
              <a:t>7/7/2016</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D313083-178A-46C5-B4A4-4E1FA73DF410}" type="slidenum">
              <a:rPr lang="el-GR" smtClean="0"/>
              <a:pPr/>
              <a:t>‹#›</a:t>
            </a:fld>
            <a:endParaRPr lang="el-GR"/>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022450CA-1EE8-4F85-97EE-A321454E766B}" type="datetimeFigureOut">
              <a:rPr lang="el-GR" smtClean="0"/>
              <a:pPr/>
              <a:t>7/7/2016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D313083-178A-46C5-B4A4-4E1FA73DF410}"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0D313083-178A-46C5-B4A4-4E1FA73DF410}" type="slidenum">
              <a:rPr lang="el-GR" smtClean="0"/>
              <a:pPr/>
              <a:t>‹#›</a:t>
            </a:fld>
            <a:endParaRPr lang="el-GR"/>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022450CA-1EE8-4F85-97EE-A321454E766B}" type="datetimeFigureOut">
              <a:rPr lang="el-GR" smtClean="0"/>
              <a:pPr/>
              <a:t>7/7/2016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022450CA-1EE8-4F85-97EE-A321454E766B}" type="datetimeFigureOut">
              <a:rPr lang="el-GR" smtClean="0"/>
              <a:pPr/>
              <a:t>7/7/2016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0D313083-178A-46C5-B4A4-4E1FA73DF410}" type="slidenum">
              <a:rPr lang="el-GR" smtClean="0"/>
              <a:pPr/>
              <a:t>‹#›</a:t>
            </a:fld>
            <a:endParaRPr lang="el-GR"/>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a:p>
        </p:txBody>
      </p:sp>
      <p:sp>
        <p:nvSpPr>
          <p:cNvPr id="4" name="3 - Θέση ημερομηνίας"/>
          <p:cNvSpPr>
            <a:spLocks noGrp="1"/>
          </p:cNvSpPr>
          <p:nvPr>
            <p:ph type="dt" sz="half" idx="10"/>
          </p:nvPr>
        </p:nvSpPr>
        <p:spPr/>
        <p:txBody>
          <a:bodyPr/>
          <a:lstStyle/>
          <a:p>
            <a:fld id="{022450CA-1EE8-4F85-97EE-A321454E766B}" type="datetimeFigureOut">
              <a:rPr lang="el-GR" smtClean="0"/>
              <a:pPr/>
              <a:t>7/7/2016</a:t>
            </a:fld>
            <a:endParaRPr lang="el-GR"/>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D313083-178A-46C5-B4A4-4E1FA73DF410}" type="slidenum">
              <a:rPr lang="el-GR" smtClean="0"/>
              <a:pPr/>
              <a:t>‹#›</a:t>
            </a:fld>
            <a:endParaRPr lang="el-GR"/>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022450CA-1EE8-4F85-97EE-A321454E766B}" type="datetimeFigureOut">
              <a:rPr lang="el-GR" smtClean="0"/>
              <a:pPr/>
              <a:t>7/7/2016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D313083-178A-46C5-B4A4-4E1FA73DF410}" type="slidenum">
              <a:rPr lang="el-GR" smtClean="0"/>
              <a:pPr/>
              <a:t>‹#›</a:t>
            </a:fld>
            <a:endParaRPr lang="el-GR"/>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022450CA-1EE8-4F85-97EE-A321454E766B}" type="datetimeFigureOut">
              <a:rPr lang="el-GR" smtClean="0"/>
              <a:pPr/>
              <a:t>7/7/2016</a:t>
            </a:fld>
            <a:endParaRPr lang="el-GR"/>
          </a:p>
        </p:txBody>
      </p:sp>
      <p:sp>
        <p:nvSpPr>
          <p:cNvPr id="8" name="7 - Θέση υποσέλιδου"/>
          <p:cNvSpPr>
            <a:spLocks noGrp="1"/>
          </p:cNvSpPr>
          <p:nvPr>
            <p:ph type="ftr" sz="quarter" idx="11"/>
          </p:nvPr>
        </p:nvSpPr>
        <p:spPr>
          <a:xfrm>
            <a:off x="304800" y="6409944"/>
            <a:ext cx="3581400" cy="365760"/>
          </a:xfrm>
        </p:spPr>
        <p:txBody>
          <a:bodyPr/>
          <a:lstStyle/>
          <a:p>
            <a:endParaRPr lang="el-GR"/>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0D313083-178A-46C5-B4A4-4E1FA73DF410}" type="slidenum">
              <a:rPr lang="el-GR" smtClean="0"/>
              <a:pPr/>
              <a:t>‹#›</a:t>
            </a:fld>
            <a:endParaRPr lang="el-GR"/>
          </a:p>
        </p:txBody>
      </p:sp>
      <p:sp>
        <p:nvSpPr>
          <p:cNvPr id="23" name="22 - Τίτλος"/>
          <p:cNvSpPr>
            <a:spLocks noGrp="1"/>
          </p:cNvSpPr>
          <p:nvPr>
            <p:ph type="title"/>
          </p:nvPr>
        </p:nvSpPr>
        <p:spPr/>
        <p:txBody>
          <a:bodyPr rtlCol="0" anchor="b" anchorCtr="0"/>
          <a:lstStyle/>
          <a:p>
            <a:r>
              <a:rPr kumimoji="0" lang="el-GR"/>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22450CA-1EE8-4F85-97EE-A321454E766B}" type="datetimeFigureOut">
              <a:rPr lang="el-GR" smtClean="0"/>
              <a:pPr/>
              <a:t>7/7/2016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0D313083-178A-46C5-B4A4-4E1FA73DF41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022450CA-1EE8-4F85-97EE-A321454E766B}" type="datetimeFigureOut">
              <a:rPr lang="el-GR" smtClean="0"/>
              <a:pPr/>
              <a:t>7/7/2016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0D313083-178A-46C5-B4A4-4E1FA73DF41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D313083-178A-46C5-B4A4-4E1FA73DF410}" type="slidenum">
              <a:rPr lang="el-GR" smtClean="0"/>
              <a:pPr/>
              <a:t>‹#›</a:t>
            </a:fld>
            <a:endParaRPr lang="el-GR"/>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p:txBody>
          <a:bodyPr/>
          <a:lstStyle/>
          <a:p>
            <a:fld id="{022450CA-1EE8-4F85-97EE-A321454E766B}" type="datetimeFigureOut">
              <a:rPr lang="el-GR" smtClean="0"/>
              <a:pPr/>
              <a:t>7/7/2016</a:t>
            </a:fld>
            <a:endParaRPr lang="el-GR"/>
          </a:p>
        </p:txBody>
      </p:sp>
      <p:sp>
        <p:nvSpPr>
          <p:cNvPr id="6" name="5 - Θέση υποσέλιδου"/>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0D313083-178A-46C5-B4A4-4E1FA73DF410}" type="slidenum">
              <a:rPr lang="el-GR" smtClean="0"/>
              <a:pPr/>
              <a:t>‹#›</a:t>
            </a:fld>
            <a:endParaRPr lang="el-G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 Θέση ημερομηνίας"/>
          <p:cNvSpPr>
            <a:spLocks noGrp="1"/>
          </p:cNvSpPr>
          <p:nvPr>
            <p:ph type="dt" sz="half" idx="10"/>
          </p:nvPr>
        </p:nvSpPr>
        <p:spPr>
          <a:xfrm>
            <a:off x="5788152" y="6404984"/>
            <a:ext cx="3044952" cy="365760"/>
          </a:xfrm>
        </p:spPr>
        <p:txBody>
          <a:bodyPr/>
          <a:lstStyle/>
          <a:p>
            <a:fld id="{022450CA-1EE8-4F85-97EE-A321454E766B}" type="datetimeFigureOut">
              <a:rPr lang="el-GR" smtClean="0"/>
              <a:pPr/>
              <a:t>7/7/2016</a:t>
            </a:fld>
            <a:endParaRPr lang="el-GR"/>
          </a:p>
        </p:txBody>
      </p:sp>
      <p:sp>
        <p:nvSpPr>
          <p:cNvPr id="6" name="5 - Θέση υποσέλιδου"/>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22450CA-1EE8-4F85-97EE-A321454E766B}" type="datetimeFigureOut">
              <a:rPr lang="el-GR" smtClean="0"/>
              <a:pPr/>
              <a:t>7/7/2016</a:t>
            </a:fld>
            <a:endParaRPr lang="el-GR"/>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D313083-178A-46C5-B4A4-4E1FA73DF410}" type="slidenum">
              <a:rPr lang="el-GR" smtClean="0"/>
              <a:pPr/>
              <a:t>‹#›</a:t>
            </a:fld>
            <a:endParaRPr lang="el-GR"/>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el.wikipedia.org/wiki/%CE%93%CE%B9%CF%8C%CE%B3%CE%BA%CE%B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476672"/>
            <a:ext cx="8534400" cy="1080120"/>
          </a:xfrm>
          <a:noFill/>
          <a:ln>
            <a:solidFill>
              <a:schemeClr val="bg1"/>
            </a:solidFill>
          </a:ln>
        </p:spPr>
        <p:txBody>
          <a:bodyPr>
            <a:normAutofit fontScale="90000"/>
          </a:bodyPr>
          <a:lstStyle/>
          <a:p>
            <a:r>
              <a:rPr lang="el-GR" sz="3600" dirty="0">
                <a:solidFill>
                  <a:schemeClr val="accent3">
                    <a:lumMod val="60000"/>
                    <a:lumOff val="40000"/>
                  </a:schemeClr>
                </a:solidFill>
              </a:rPr>
              <a:t>Γενικό Λύκειο Σερβίων</a:t>
            </a:r>
            <a:br>
              <a:rPr lang="en-US" sz="3600" dirty="0">
                <a:solidFill>
                  <a:schemeClr val="accent3">
                    <a:lumMod val="60000"/>
                    <a:lumOff val="40000"/>
                  </a:schemeClr>
                </a:solidFill>
              </a:rPr>
            </a:br>
            <a:r>
              <a:rPr lang="en-US" sz="3600" dirty="0">
                <a:solidFill>
                  <a:schemeClr val="accent3">
                    <a:lumMod val="60000"/>
                    <a:lumOff val="40000"/>
                  </a:schemeClr>
                </a:solidFill>
              </a:rPr>
              <a:t>mail@lyk-servion.koz.sch.gr</a:t>
            </a:r>
            <a:br>
              <a:rPr lang="en-US" sz="3600" dirty="0">
                <a:solidFill>
                  <a:schemeClr val="accent3">
                    <a:lumMod val="60000"/>
                    <a:lumOff val="40000"/>
                  </a:schemeClr>
                </a:solidFill>
              </a:rPr>
            </a:br>
            <a:endParaRPr lang="el-GR" dirty="0"/>
          </a:p>
        </p:txBody>
      </p:sp>
      <p:pic>
        <p:nvPicPr>
          <p:cNvPr id="4" name="Θέση περιεχομένου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23528" y="1274460"/>
            <a:ext cx="8496944" cy="4665130"/>
          </a:xfrm>
          <a:prstGeom prst="round2DiagRect">
            <a:avLst/>
          </a:prstGeom>
          <a:solidFill>
            <a:srgbClr val="FFFFFF">
              <a:shade val="85000"/>
            </a:srgbClr>
          </a:solidFill>
          <a:ln>
            <a:noFill/>
          </a:ln>
          <a:effectLst>
            <a:reflection blurRad="12700" stA="38000" endPos="28000" dist="5000" dir="5400000" sy="-100000" algn="bl" rotWithShape="0"/>
          </a:effectLst>
        </p:spPr>
      </p:pic>
      <p:sp>
        <p:nvSpPr>
          <p:cNvPr id="5" name="Ορθογώνιο 4"/>
          <p:cNvSpPr/>
          <p:nvPr/>
        </p:nvSpPr>
        <p:spPr>
          <a:xfrm>
            <a:off x="3563888" y="5517232"/>
            <a:ext cx="2736304" cy="830997"/>
          </a:xfrm>
          <a:prstGeom prst="rect">
            <a:avLst/>
          </a:prstGeom>
        </p:spPr>
        <p:txBody>
          <a:bodyPr wrap="square">
            <a:spAutoFit/>
          </a:bodyPr>
          <a:lstStyle/>
          <a:p>
            <a:r>
              <a:rPr lang="el-GR" sz="2400" dirty="0">
                <a:solidFill>
                  <a:schemeClr val="accent3"/>
                </a:solidFill>
              </a:rPr>
              <a:t>Β ΛΥΚΕΙΟΥ                               </a:t>
            </a:r>
            <a:r>
              <a:rPr lang="en-US" sz="2400" dirty="0">
                <a:solidFill>
                  <a:schemeClr val="accent3"/>
                </a:solidFill>
              </a:rPr>
              <a:t>                                      </a:t>
            </a:r>
            <a:r>
              <a:rPr lang="el-GR" sz="2400" dirty="0">
                <a:solidFill>
                  <a:schemeClr val="accent3"/>
                </a:solidFill>
              </a:rPr>
              <a:t>ΕΤΟΣ:2015/16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00375" y="2204864"/>
            <a:ext cx="5867400" cy="4653136"/>
          </a:xfrm>
        </p:spPr>
        <p:txBody>
          <a:bodyPr/>
          <a:lstStyle/>
          <a:p>
            <a:r>
              <a:rPr lang="el-GR" sz="1800" dirty="0">
                <a:solidFill>
                  <a:schemeClr val="accent1"/>
                </a:solidFill>
              </a:rPr>
              <a:t>•</a:t>
            </a:r>
            <a:r>
              <a:rPr lang="el-GR" sz="1800" dirty="0"/>
              <a:t>Η μεσογειακή δίαιτα αν συνδυαστεί με περιορισμό της συνολικής ενεργειακής πρόσληψης και με υιοθέτηση σωματικής δραστηριότητας για τουλάχιστον έξι μήνες συμβάλλει στην μείωση του σωματικού βάρους, πιθανώς διότι είναι μια εύκολη και εφαρμόσιμη δίαιτα, που χαρακτηρίζεται από ποικιλία στην κατανάλωση τροφίμων και δεν θέτει σημαντικούς περιορισμούς όπως άλλες δίαιτες.</a:t>
            </a:r>
            <a:br>
              <a:rPr lang="el-GR" sz="1800" dirty="0"/>
            </a:br>
            <a:r>
              <a:rPr lang="el-GR" sz="1800" dirty="0">
                <a:solidFill>
                  <a:schemeClr val="accent1"/>
                </a:solidFill>
              </a:rPr>
              <a:t>•</a:t>
            </a:r>
            <a:r>
              <a:rPr lang="el-GR" sz="1800" dirty="0"/>
              <a:t>Συμπερασματικά η δίαιτα αυτή, όσον αφορά την επίδραση των διατροφικών προτύπων στην υγεία, έχει βρεθεί  πως μειώνει τον κίνδυνο εμφάνισης διάφορων χρόνιων νοσημάτων και περιέχει θρεπτικά συστατικά και τρόφιμα που είναι ωφέλιμα για την υγεία του ανθρώπου.</a:t>
            </a:r>
            <a:br>
              <a:rPr lang="el-GR" sz="1800" dirty="0"/>
            </a:br>
            <a:endParaRPr lang="el-GR" sz="1800" dirty="0"/>
          </a:p>
        </p:txBody>
      </p:sp>
      <p:sp>
        <p:nvSpPr>
          <p:cNvPr id="4" name="Θέση κειμένου 3"/>
          <p:cNvSpPr>
            <a:spLocks noGrp="1"/>
          </p:cNvSpPr>
          <p:nvPr>
            <p:ph type="body" sz="half" idx="2"/>
          </p:nvPr>
        </p:nvSpPr>
        <p:spPr>
          <a:xfrm>
            <a:off x="251520" y="476672"/>
            <a:ext cx="2438400" cy="4464496"/>
          </a:xfrm>
        </p:spPr>
        <p:txBody>
          <a:bodyPr>
            <a:noAutofit/>
          </a:bodyPr>
          <a:lstStyle/>
          <a:p>
            <a:r>
              <a:rPr lang="el-GR" sz="1400" dirty="0"/>
              <a:t>Όπως φαίνεται και στην πυραμίδα, σε καθημερινή βάση καταναλώνονται τα δημητριακά και τα προϊόντα αυτών, τα φρούτα και τα λαχανικά, το ελαιόλαδο και τα γαλακτοκομικά προϊόντα. Σε εβδομαδιαία βάση καταναλώνονται τα ψάρια, τα πουλερικά, οι ελιές, τα όσπρια, οι ξηροί καρποί, οι πατάτες, τα αυγά και τα γλυκά ενώ μηνιαία καταναλώνεται το κόκκινο κρέας.</a:t>
            </a:r>
          </a:p>
          <a:p>
            <a:r>
              <a:rPr lang="el-GR" sz="1200" dirty="0"/>
              <a:t>Το νερό αποτελεί το κατ’ εξοχήν ποτό της μεσογειακής δίαιτας συμβάλλοντας καθοριστικά στην εξασφάλιση της ενυδάτωσης του οργανισμού, ενώ το κρασί αποτελεί επίσης ένα παραδοσιακό κομμάτι της δίαιτας αυτής και στα άτομα που καταναλώνουν αλκοόλ συστηματικά μπορεί να προσφέρει οφέλη στην υγεία, δεδομένου φυσικά ότι καταναλώνεται με μέτρο και μαζί με τα γεύματα.</a:t>
            </a:r>
          </a:p>
        </p:txBody>
      </p:sp>
      <p:pic>
        <p:nvPicPr>
          <p:cNvPr id="3074" name="Picture 2"/>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a:stretch>
            <a:fillRect/>
          </a:stretch>
        </p:blipFill>
        <p:spPr bwMode="auto">
          <a:xfrm>
            <a:off x="2916238" y="620713"/>
            <a:ext cx="6048250" cy="151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894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p:txBody>
          <a:bodyPr>
            <a:normAutofit fontScale="77500" lnSpcReduction="20000"/>
          </a:bodyPr>
          <a:lstStyle/>
          <a:p>
            <a:r>
              <a:rPr lang="el-GR" sz="2400" dirty="0"/>
              <a:t>ΠΑΙΔΙΚΗ ΠΑΧΥΣΑΡΚΙΑ- ΝΕΥΡΙΚΗ ΑΝΟΡΕΞΙΑ</a:t>
            </a:r>
          </a:p>
          <a:p>
            <a:endParaRPr lang="el-GR" sz="2400" dirty="0"/>
          </a:p>
          <a:p>
            <a:endParaRPr lang="el-GR" sz="2400" dirty="0"/>
          </a:p>
          <a:p>
            <a:r>
              <a:rPr lang="el-GR" sz="2400" dirty="0"/>
              <a:t>-</a:t>
            </a:r>
          </a:p>
          <a:p>
            <a:r>
              <a:rPr lang="el-GR" sz="2400" dirty="0"/>
              <a:t>ΠΡΟΛΗΨΗ-</a:t>
            </a:r>
            <a:r>
              <a:rPr lang="el-GR" sz="2400" dirty="0" err="1"/>
              <a:t>ΑΝΤΙΜΕΤωΠΙΣΗ</a:t>
            </a:r>
            <a:r>
              <a:rPr lang="el-GR" sz="2400" dirty="0"/>
              <a:t> </a:t>
            </a:r>
          </a:p>
        </p:txBody>
      </p:sp>
      <p:sp>
        <p:nvSpPr>
          <p:cNvPr id="3" name="Τίτλος 2"/>
          <p:cNvSpPr>
            <a:spLocks noGrp="1"/>
          </p:cNvSpPr>
          <p:nvPr>
            <p:ph type="ctrTitle"/>
          </p:nvPr>
        </p:nvSpPr>
        <p:spPr/>
        <p:txBody>
          <a:bodyPr/>
          <a:lstStyle/>
          <a:p>
            <a:r>
              <a:rPr lang="el-GR" sz="9600" dirty="0"/>
              <a:t>2 </a:t>
            </a:r>
            <a:r>
              <a:rPr lang="el-GR" sz="4800" dirty="0"/>
              <a:t>ΦΑΣΗ</a:t>
            </a:r>
          </a:p>
        </p:txBody>
      </p:sp>
    </p:spTree>
    <p:extLst>
      <p:ext uri="{BB962C8B-B14F-4D97-AF65-F5344CB8AC3E}">
        <p14:creationId xmlns:p14="http://schemas.microsoft.com/office/powerpoint/2010/main" val="276417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a:xfrm>
            <a:off x="214282" y="2708920"/>
            <a:ext cx="5143536" cy="3710136"/>
          </a:xfrm>
        </p:spPr>
        <p:txBody>
          <a:bodyPr>
            <a:normAutofit lnSpcReduction="10000"/>
          </a:bodyPr>
          <a:lstStyle/>
          <a:p>
            <a:r>
              <a:rPr lang="el-GR" sz="1400" dirty="0"/>
              <a:t>Η </a:t>
            </a:r>
            <a:r>
              <a:rPr lang="el-GR" sz="1400" dirty="0" err="1"/>
              <a:t>Παχυσαρκια</a:t>
            </a:r>
            <a:r>
              <a:rPr lang="el-GR" sz="1400" dirty="0"/>
              <a:t> </a:t>
            </a:r>
            <a:r>
              <a:rPr lang="el-GR" sz="1400" dirty="0" err="1"/>
              <a:t>ειναι</a:t>
            </a:r>
            <a:r>
              <a:rPr lang="el-GR" sz="1400" dirty="0"/>
              <a:t> η </a:t>
            </a:r>
            <a:r>
              <a:rPr lang="el-GR" sz="1400" dirty="0" err="1"/>
              <a:t>παθηση</a:t>
            </a:r>
            <a:r>
              <a:rPr lang="el-GR" sz="1400" dirty="0"/>
              <a:t> που </a:t>
            </a:r>
            <a:r>
              <a:rPr lang="el-GR" sz="1400" dirty="0" err="1"/>
              <a:t>προκαλειται</a:t>
            </a:r>
            <a:r>
              <a:rPr lang="el-GR" sz="1400" dirty="0"/>
              <a:t> </a:t>
            </a:r>
            <a:r>
              <a:rPr lang="el-GR" sz="1400" dirty="0" err="1"/>
              <a:t>απο</a:t>
            </a:r>
            <a:r>
              <a:rPr lang="el-GR" sz="1400" dirty="0"/>
              <a:t> </a:t>
            </a:r>
            <a:r>
              <a:rPr lang="el-GR" sz="1400" dirty="0" err="1"/>
              <a:t>υπερβολικη</a:t>
            </a:r>
            <a:r>
              <a:rPr lang="el-GR" sz="1400" dirty="0"/>
              <a:t> </a:t>
            </a:r>
            <a:r>
              <a:rPr lang="el-GR" sz="1400" dirty="0" err="1"/>
              <a:t>συσσωρευση</a:t>
            </a:r>
            <a:r>
              <a:rPr lang="el-GR" sz="1400" dirty="0"/>
              <a:t> </a:t>
            </a:r>
            <a:r>
              <a:rPr lang="el-GR" sz="1400" dirty="0" err="1"/>
              <a:t>λιπουσ</a:t>
            </a:r>
            <a:r>
              <a:rPr lang="el-GR" sz="1400" dirty="0"/>
              <a:t> στο </a:t>
            </a:r>
            <a:r>
              <a:rPr lang="el-GR" sz="1400" dirty="0" err="1"/>
              <a:t>σωμ</a:t>
            </a:r>
            <a:r>
              <a:rPr lang="en-US" sz="1400" dirty="0"/>
              <a:t>a </a:t>
            </a:r>
            <a:r>
              <a:rPr lang="el-GR" sz="1400" dirty="0"/>
              <a:t>η </a:t>
            </a:r>
            <a:r>
              <a:rPr lang="el-GR" sz="1400" dirty="0" err="1"/>
              <a:t>οποια</a:t>
            </a:r>
            <a:r>
              <a:rPr lang="el-GR" sz="1400" dirty="0"/>
              <a:t> Έχει </a:t>
            </a:r>
            <a:r>
              <a:rPr lang="el-GR" sz="1400" dirty="0" err="1"/>
              <a:t>δυσμενεισ</a:t>
            </a:r>
            <a:r>
              <a:rPr lang="el-GR" sz="1400" dirty="0"/>
              <a:t> </a:t>
            </a:r>
            <a:r>
              <a:rPr lang="el-GR" sz="1400" dirty="0" err="1"/>
              <a:t>επιπτΩσεισ</a:t>
            </a:r>
            <a:r>
              <a:rPr lang="el-GR" sz="1400" dirty="0"/>
              <a:t> στην </a:t>
            </a:r>
            <a:r>
              <a:rPr lang="el-GR" sz="1400" dirty="0" err="1"/>
              <a:t>υγεια</a:t>
            </a:r>
            <a:r>
              <a:rPr lang="el-GR" sz="1400" dirty="0"/>
              <a:t>, </a:t>
            </a:r>
            <a:r>
              <a:rPr lang="el-GR" sz="1400" dirty="0" err="1"/>
              <a:t>οδηγωντασ</a:t>
            </a:r>
            <a:r>
              <a:rPr lang="el-GR" sz="1400" dirty="0"/>
              <a:t> σε </a:t>
            </a:r>
            <a:r>
              <a:rPr lang="el-GR" sz="1400" dirty="0" err="1"/>
              <a:t>μειωση</a:t>
            </a:r>
            <a:r>
              <a:rPr lang="el-GR" sz="1400" dirty="0"/>
              <a:t> του </a:t>
            </a:r>
            <a:r>
              <a:rPr lang="el-GR" sz="1400" dirty="0" err="1"/>
              <a:t>προσδοκιμου</a:t>
            </a:r>
            <a:r>
              <a:rPr lang="el-GR" sz="1400" dirty="0"/>
              <a:t> </a:t>
            </a:r>
            <a:r>
              <a:rPr lang="el-GR" sz="1400" dirty="0" err="1"/>
              <a:t>ζωησ</a:t>
            </a:r>
            <a:r>
              <a:rPr lang="el-GR" sz="1400" dirty="0"/>
              <a:t> και </a:t>
            </a:r>
            <a:r>
              <a:rPr lang="el-GR" sz="1400" dirty="0" err="1"/>
              <a:t>αυξημενα</a:t>
            </a:r>
            <a:r>
              <a:rPr lang="el-GR" sz="1400" dirty="0"/>
              <a:t> </a:t>
            </a:r>
            <a:r>
              <a:rPr lang="el-GR" sz="1400" dirty="0" err="1"/>
              <a:t>προβληματα</a:t>
            </a:r>
            <a:r>
              <a:rPr lang="el-GR" sz="1400" dirty="0"/>
              <a:t> </a:t>
            </a:r>
            <a:r>
              <a:rPr lang="el-GR" sz="1400" dirty="0" err="1"/>
              <a:t>υγειασ</a:t>
            </a:r>
            <a:endParaRPr lang="el-GR" sz="1400" dirty="0"/>
          </a:p>
          <a:p>
            <a:endParaRPr lang="el-GR" sz="1400" dirty="0"/>
          </a:p>
          <a:p>
            <a:r>
              <a:rPr lang="el-GR" sz="1400" dirty="0" err="1"/>
              <a:t>Καταναλωση</a:t>
            </a:r>
            <a:r>
              <a:rPr lang="el-GR" sz="1400" dirty="0"/>
              <a:t> </a:t>
            </a:r>
            <a:r>
              <a:rPr lang="el-GR" sz="1400" dirty="0" err="1"/>
              <a:t>πεντε</a:t>
            </a:r>
            <a:r>
              <a:rPr lang="el-GR" sz="1400" dirty="0"/>
              <a:t> </a:t>
            </a:r>
            <a:r>
              <a:rPr lang="el-GR" sz="1400" dirty="0" err="1"/>
              <a:t>γευματων</a:t>
            </a:r>
            <a:r>
              <a:rPr lang="el-GR" sz="1400" dirty="0"/>
              <a:t> την </a:t>
            </a:r>
            <a:r>
              <a:rPr lang="el-GR" sz="1400" dirty="0" err="1"/>
              <a:t>ημερα</a:t>
            </a:r>
            <a:r>
              <a:rPr lang="el-GR" sz="1400" dirty="0"/>
              <a:t> </a:t>
            </a:r>
          </a:p>
          <a:p>
            <a:r>
              <a:rPr lang="el-GR" sz="1400" dirty="0"/>
              <a:t>Να μην </a:t>
            </a:r>
            <a:r>
              <a:rPr lang="el-GR" sz="1400" dirty="0" err="1"/>
              <a:t>παραλειπετε</a:t>
            </a:r>
            <a:r>
              <a:rPr lang="el-GR" sz="1400" dirty="0"/>
              <a:t> το </a:t>
            </a:r>
            <a:r>
              <a:rPr lang="el-GR" sz="1400" dirty="0" err="1"/>
              <a:t>πρωινο</a:t>
            </a:r>
            <a:r>
              <a:rPr lang="el-GR" sz="1400" dirty="0"/>
              <a:t> </a:t>
            </a:r>
          </a:p>
          <a:p>
            <a:r>
              <a:rPr lang="el-GR" sz="1400" dirty="0" err="1"/>
              <a:t>Αποφυγη</a:t>
            </a:r>
            <a:r>
              <a:rPr lang="el-GR" sz="1400" dirty="0"/>
              <a:t> </a:t>
            </a:r>
            <a:r>
              <a:rPr lang="el-GR" sz="1400" dirty="0" err="1"/>
              <a:t>καταναλωσησ</a:t>
            </a:r>
            <a:r>
              <a:rPr lang="el-GR" sz="1400" dirty="0"/>
              <a:t> </a:t>
            </a:r>
            <a:r>
              <a:rPr lang="el-GR" sz="1400" dirty="0" err="1"/>
              <a:t>γλυκων</a:t>
            </a:r>
            <a:r>
              <a:rPr lang="el-GR" sz="1400" dirty="0"/>
              <a:t> και </a:t>
            </a:r>
            <a:r>
              <a:rPr lang="el-GR" sz="1400" dirty="0" err="1"/>
              <a:t>τσιπσ</a:t>
            </a:r>
            <a:r>
              <a:rPr lang="el-GR" sz="1400" dirty="0"/>
              <a:t> </a:t>
            </a:r>
          </a:p>
          <a:p>
            <a:r>
              <a:rPr lang="el-GR" sz="1400" dirty="0" err="1"/>
              <a:t>Τακτικη</a:t>
            </a:r>
            <a:r>
              <a:rPr lang="el-GR" sz="1400" dirty="0"/>
              <a:t> </a:t>
            </a:r>
            <a:r>
              <a:rPr lang="el-GR" sz="1400" dirty="0" err="1"/>
              <a:t>ασκηση</a:t>
            </a:r>
            <a:r>
              <a:rPr lang="el-GR" sz="1400" dirty="0"/>
              <a:t> ,</a:t>
            </a:r>
            <a:r>
              <a:rPr lang="el-GR" sz="1400" dirty="0" err="1"/>
              <a:t>περιορισμοσ</a:t>
            </a:r>
            <a:r>
              <a:rPr lang="el-GR" sz="1400" dirty="0"/>
              <a:t> </a:t>
            </a:r>
            <a:r>
              <a:rPr lang="el-GR" sz="1400" dirty="0" err="1"/>
              <a:t>καθιστικησ</a:t>
            </a:r>
            <a:r>
              <a:rPr lang="el-GR" sz="1400" dirty="0"/>
              <a:t> </a:t>
            </a:r>
            <a:r>
              <a:rPr lang="el-GR" sz="1400" dirty="0" err="1"/>
              <a:t>ζωησ</a:t>
            </a:r>
            <a:r>
              <a:rPr lang="el-GR" sz="1400" dirty="0"/>
              <a:t>, </a:t>
            </a:r>
            <a:r>
              <a:rPr lang="el-GR" sz="1400" dirty="0" err="1"/>
              <a:t>καταναλωση</a:t>
            </a:r>
            <a:r>
              <a:rPr lang="el-GR" sz="1400" dirty="0"/>
              <a:t> </a:t>
            </a:r>
            <a:r>
              <a:rPr lang="el-GR" sz="1400" dirty="0" err="1"/>
              <a:t>φρουτων</a:t>
            </a:r>
            <a:r>
              <a:rPr lang="el-GR" sz="1400" dirty="0"/>
              <a:t> και </a:t>
            </a:r>
            <a:r>
              <a:rPr lang="el-GR" sz="1400" dirty="0" err="1"/>
              <a:t>λαχανικων</a:t>
            </a:r>
            <a:r>
              <a:rPr lang="el-GR" sz="1400" dirty="0"/>
              <a:t> και </a:t>
            </a:r>
            <a:r>
              <a:rPr lang="el-GR" sz="1400" dirty="0" err="1"/>
              <a:t>πολΥ</a:t>
            </a:r>
            <a:r>
              <a:rPr lang="el-GR" sz="1400" dirty="0"/>
              <a:t> </a:t>
            </a:r>
            <a:r>
              <a:rPr lang="el-GR" sz="1400" dirty="0" err="1"/>
              <a:t>νερο</a:t>
            </a:r>
            <a:r>
              <a:rPr lang="el-GR" sz="1400" dirty="0"/>
              <a:t> </a:t>
            </a:r>
          </a:p>
        </p:txBody>
      </p:sp>
      <p:sp>
        <p:nvSpPr>
          <p:cNvPr id="3" name="Τίτλος 2"/>
          <p:cNvSpPr>
            <a:spLocks noGrp="1"/>
          </p:cNvSpPr>
          <p:nvPr>
            <p:ph type="title"/>
          </p:nvPr>
        </p:nvSpPr>
        <p:spPr>
          <a:xfrm>
            <a:off x="722313" y="533400"/>
            <a:ext cx="7772400" cy="1239416"/>
          </a:xfrm>
        </p:spPr>
        <p:txBody>
          <a:bodyPr/>
          <a:lstStyle/>
          <a:p>
            <a:r>
              <a:rPr lang="el-GR" dirty="0"/>
              <a:t>ΠΑΙΔΙΚΗ ΠΑΧΥΣΑΡΚΙΑ</a:t>
            </a:r>
          </a:p>
        </p:txBody>
      </p:sp>
      <p:pic>
        <p:nvPicPr>
          <p:cNvPr id="4" name="4 - Θέση περιεχομένου" descr="11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4942" y="2500306"/>
            <a:ext cx="3757610" cy="3655024"/>
          </a:xfrm>
          <a:prstGeom prst="rect">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44272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Food1.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2915816" y="692696"/>
            <a:ext cx="5904656" cy="4581128"/>
          </a:xfrm>
        </p:spPr>
        <p:style>
          <a:lnRef idx="2">
            <a:schemeClr val="accent1">
              <a:shade val="50000"/>
            </a:schemeClr>
          </a:lnRef>
          <a:fillRef idx="1">
            <a:schemeClr val="accent1"/>
          </a:fillRef>
          <a:effectRef idx="0">
            <a:schemeClr val="accent1"/>
          </a:effectRef>
          <a:fontRef idx="minor">
            <a:schemeClr val="lt1"/>
          </a:fontRef>
        </p:style>
      </p:pic>
      <p:sp>
        <p:nvSpPr>
          <p:cNvPr id="2" name="1 - Τίτλος"/>
          <p:cNvSpPr>
            <a:spLocks noGrp="1"/>
          </p:cNvSpPr>
          <p:nvPr>
            <p:ph type="title"/>
          </p:nvPr>
        </p:nvSpPr>
        <p:spPr>
          <a:xfrm>
            <a:off x="3000375" y="5157192"/>
            <a:ext cx="5867400" cy="1091208"/>
          </a:xfrm>
        </p:spPr>
        <p:txBody>
          <a:bodyPr>
            <a:noAutofit/>
          </a:bodyPr>
          <a:lstStyle/>
          <a:p>
            <a:r>
              <a:rPr lang="el-GR" sz="3200" dirty="0"/>
              <a:t>ΠΑΙΔΙΚΗ ΠΑΧΥΣΑΡΚΙΑ</a:t>
            </a:r>
          </a:p>
        </p:txBody>
      </p:sp>
      <p:sp>
        <p:nvSpPr>
          <p:cNvPr id="4" name="3 - Θέση κειμένου"/>
          <p:cNvSpPr>
            <a:spLocks noGrp="1"/>
          </p:cNvSpPr>
          <p:nvPr>
            <p:ph type="body" sz="half" idx="2"/>
          </p:nvPr>
        </p:nvSpPr>
        <p:spPr>
          <a:xfrm>
            <a:off x="179512" y="1052736"/>
            <a:ext cx="2664296" cy="5616624"/>
          </a:xfrm>
        </p:spPr>
        <p:txBody>
          <a:bodyPr>
            <a:normAutofit fontScale="32500" lnSpcReduction="20000"/>
          </a:bodyPr>
          <a:lstStyle/>
          <a:p>
            <a:r>
              <a:rPr lang="el-GR" b="1" dirty="0"/>
              <a:t> </a:t>
            </a:r>
            <a:r>
              <a:rPr lang="el-GR" sz="6400" b="1" dirty="0">
                <a:solidFill>
                  <a:schemeClr val="tx1">
                    <a:lumMod val="95000"/>
                    <a:lumOff val="5000"/>
                  </a:schemeClr>
                </a:solidFill>
              </a:rPr>
              <a:t>Ω</a:t>
            </a:r>
            <a:r>
              <a:rPr lang="el-GR" sz="7200" b="1" dirty="0">
                <a:solidFill>
                  <a:schemeClr val="tx1">
                    <a:lumMod val="95000"/>
                    <a:lumOff val="5000"/>
                  </a:schemeClr>
                </a:solidFill>
              </a:rPr>
              <a:t>ς παχύσαρκοι χαρακτηρίζονται τα άτομα που ο δείκτης μάζας- σώματος(ΔΜΣ) –μια μέτρηση που λαμβάνεται, διαιρώντας το βάρος ενός ατόμου σε κιλά, με το τετράγωνο του ύψους του σε μέτρα- ξεπερνά τα 30  kg/m</a:t>
            </a:r>
            <a:r>
              <a:rPr lang="el-GR" sz="7200" b="1" baseline="30000" dirty="0">
                <a:solidFill>
                  <a:schemeClr val="tx1">
                    <a:lumMod val="95000"/>
                    <a:lumOff val="5000"/>
                  </a:schemeClr>
                </a:solidFill>
              </a:rPr>
              <a:t>2</a:t>
            </a:r>
            <a:endParaRPr lang="el-GR" sz="7200" b="1" dirty="0">
              <a:solidFill>
                <a:schemeClr val="tx1">
                  <a:lumMod val="95000"/>
                  <a:lumOff val="5000"/>
                </a:schemeClr>
              </a:solidFill>
            </a:endParaRPr>
          </a:p>
        </p:txBody>
      </p:sp>
    </p:spTree>
    <p:extLst>
      <p:ext uri="{BB962C8B-B14F-4D97-AF65-F5344CB8AC3E}">
        <p14:creationId xmlns:p14="http://schemas.microsoft.com/office/powerpoint/2010/main" val="207279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Fast_Food_Child-299x200.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2987824" y="620688"/>
            <a:ext cx="5904656" cy="4850757"/>
          </a:xfrm>
        </p:spPr>
        <p:style>
          <a:lnRef idx="2">
            <a:schemeClr val="accent1">
              <a:shade val="50000"/>
            </a:schemeClr>
          </a:lnRef>
          <a:fillRef idx="1">
            <a:schemeClr val="accent1"/>
          </a:fillRef>
          <a:effectRef idx="0">
            <a:schemeClr val="accent1"/>
          </a:effectRef>
          <a:fontRef idx="minor">
            <a:schemeClr val="lt1"/>
          </a:fontRef>
        </p:style>
      </p:pic>
      <p:sp>
        <p:nvSpPr>
          <p:cNvPr id="2" name="1 - Τίτλος"/>
          <p:cNvSpPr>
            <a:spLocks noGrp="1"/>
          </p:cNvSpPr>
          <p:nvPr>
            <p:ph type="title"/>
          </p:nvPr>
        </p:nvSpPr>
        <p:spPr>
          <a:xfrm>
            <a:off x="3000375" y="5373216"/>
            <a:ext cx="5867400" cy="875184"/>
          </a:xfrm>
        </p:spPr>
        <p:txBody>
          <a:bodyPr>
            <a:noAutofit/>
          </a:bodyPr>
          <a:lstStyle/>
          <a:p>
            <a:r>
              <a:rPr lang="el-GR" sz="3200" dirty="0"/>
              <a:t>ΠΑΙΔΙΚΗ ΠΑΧΥΣΑΡΚΙΑ</a:t>
            </a:r>
          </a:p>
        </p:txBody>
      </p:sp>
      <p:sp>
        <p:nvSpPr>
          <p:cNvPr id="4" name="3 - Θέση κειμένου"/>
          <p:cNvSpPr>
            <a:spLocks noGrp="1"/>
          </p:cNvSpPr>
          <p:nvPr>
            <p:ph type="body" sz="half" idx="2"/>
          </p:nvPr>
        </p:nvSpPr>
        <p:spPr>
          <a:xfrm>
            <a:off x="179512" y="836712"/>
            <a:ext cx="2664296" cy="4104456"/>
          </a:xfrm>
        </p:spPr>
        <p:txBody>
          <a:bodyPr>
            <a:noAutofit/>
          </a:bodyPr>
          <a:lstStyle/>
          <a:p>
            <a:r>
              <a:rPr lang="el-GR" sz="2000" b="1" dirty="0"/>
              <a:t>Η παχυσαρκία αυξάνει τις πιθανότητες απόκτησης διαφόρων ασθενειών, όπως καρδιοαγγειακές παθήσεις, σακχαρώδη διαβήτη τύπου 2, αποφρακτική άπνοια ύπνου, ορισμένα είδη καρκίνου, οστεοαρθρίτιδα</a:t>
            </a:r>
            <a:r>
              <a:rPr lang="el-GR" sz="2000" b="1" baseline="30000" dirty="0"/>
              <a:t>[2]</a:t>
            </a:r>
            <a:r>
              <a:rPr lang="el-GR" sz="2000" b="1" dirty="0"/>
              <a:t>και </a:t>
            </a:r>
            <a:r>
              <a:rPr lang="el-GR" sz="2000" b="1" u="sng" dirty="0"/>
              <a:t>άσθμα</a:t>
            </a:r>
            <a:endParaRPr lang="el-GR" sz="2000" b="1" dirty="0"/>
          </a:p>
        </p:txBody>
      </p:sp>
    </p:spTree>
    <p:extLst>
      <p:ext uri="{BB962C8B-B14F-4D97-AF65-F5344CB8AC3E}">
        <p14:creationId xmlns:p14="http://schemas.microsoft.com/office/powerpoint/2010/main" val="115548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childhood-obesity (1).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00400" y="1372281"/>
            <a:ext cx="5486400" cy="3654650"/>
          </a:xfrm>
        </p:spPr>
        <p:style>
          <a:lnRef idx="2">
            <a:schemeClr val="accent1">
              <a:shade val="50000"/>
            </a:schemeClr>
          </a:lnRef>
          <a:fillRef idx="1">
            <a:schemeClr val="accent1"/>
          </a:fillRef>
          <a:effectRef idx="0">
            <a:schemeClr val="accent1"/>
          </a:effectRef>
          <a:fontRef idx="minor">
            <a:schemeClr val="lt1"/>
          </a:fontRef>
        </p:style>
      </p:pic>
      <p:sp>
        <p:nvSpPr>
          <p:cNvPr id="2" name="1 - Τίτλος"/>
          <p:cNvSpPr>
            <a:spLocks noGrp="1"/>
          </p:cNvSpPr>
          <p:nvPr>
            <p:ph type="title"/>
          </p:nvPr>
        </p:nvSpPr>
        <p:spPr>
          <a:xfrm>
            <a:off x="4716016" y="5013176"/>
            <a:ext cx="2088232" cy="1080120"/>
          </a:xfrm>
        </p:spPr>
        <p:txBody>
          <a:bodyPr>
            <a:noAutofit/>
          </a:bodyPr>
          <a:lstStyle/>
          <a:p>
            <a:pPr algn="ctr"/>
            <a:r>
              <a:rPr lang="el-GR" sz="2000" dirty="0">
                <a:ln w="12700" cmpd="sng">
                  <a:solidFill>
                    <a:srgbClr val="B9AB6F">
                      <a:satMod val="120000"/>
                      <a:shade val="80000"/>
                    </a:srgbClr>
                  </a:solidFill>
                  <a:prstDash val="solid"/>
                </a:ln>
                <a:solidFill>
                  <a:schemeClr val="tx1"/>
                </a:solidFill>
                <a:effectLst>
                  <a:glow rad="53100">
                    <a:srgbClr val="B9AB6F">
                      <a:satMod val="180000"/>
                      <a:alpha val="30000"/>
                    </a:srgbClr>
                  </a:glow>
                </a:effectLst>
              </a:rPr>
              <a:t>ΠΑΙΔΙΚΗ ΠΑΧΥΣΑΡΚΙΑ</a:t>
            </a:r>
            <a:endParaRPr lang="el-GR" sz="2000" dirty="0">
              <a:solidFill>
                <a:schemeClr val="tx1"/>
              </a:solidFill>
            </a:endParaRPr>
          </a:p>
        </p:txBody>
      </p:sp>
      <p:sp>
        <p:nvSpPr>
          <p:cNvPr id="3" name="2 - Θέση κειμένου"/>
          <p:cNvSpPr>
            <a:spLocks noGrp="1"/>
          </p:cNvSpPr>
          <p:nvPr>
            <p:ph type="body" sz="half" idx="2"/>
          </p:nvPr>
        </p:nvSpPr>
        <p:spPr>
          <a:xfrm>
            <a:off x="107504" y="980728"/>
            <a:ext cx="2808312" cy="5616624"/>
          </a:xfrm>
        </p:spPr>
        <p:txBody>
          <a:bodyPr>
            <a:noAutofit/>
          </a:bodyPr>
          <a:lstStyle/>
          <a:p>
            <a:r>
              <a:rPr lang="el-GR" sz="2400" dirty="0">
                <a:solidFill>
                  <a:schemeClr val="tx1">
                    <a:lumMod val="95000"/>
                    <a:lumOff val="5000"/>
                  </a:schemeClr>
                </a:solidFill>
              </a:rPr>
              <a:t>Η παχυσαρκία συνήθως οφείλεται σε υπερβολική πρόσληψη τροφών, υψηλών σε ενεργειακή πυκνότητα, έλλειψη σωματικής άσκησης και σε γενετική προδιάθεση</a:t>
            </a:r>
          </a:p>
        </p:txBody>
      </p:sp>
    </p:spTree>
    <p:extLst>
      <p:ext uri="{BB962C8B-B14F-4D97-AF65-F5344CB8AC3E}">
        <p14:creationId xmlns:p14="http://schemas.microsoft.com/office/powerpoint/2010/main" val="2022147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 Θέση εικόνας" descr="article_show_shutterstock_76369150.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3059832" y="620688"/>
            <a:ext cx="5760640" cy="4248472"/>
          </a:xfrm>
        </p:spPr>
        <p:style>
          <a:lnRef idx="0">
            <a:schemeClr val="accent1"/>
          </a:lnRef>
          <a:fillRef idx="3">
            <a:schemeClr val="accent1"/>
          </a:fillRef>
          <a:effectRef idx="3">
            <a:schemeClr val="accent1"/>
          </a:effectRef>
          <a:fontRef idx="minor">
            <a:schemeClr val="lt1"/>
          </a:fontRef>
        </p:style>
      </p:pic>
      <p:sp>
        <p:nvSpPr>
          <p:cNvPr id="2" name="1 - Τίτλος"/>
          <p:cNvSpPr>
            <a:spLocks noGrp="1"/>
          </p:cNvSpPr>
          <p:nvPr>
            <p:ph type="title"/>
          </p:nvPr>
        </p:nvSpPr>
        <p:spPr>
          <a:xfrm>
            <a:off x="3000375" y="5301208"/>
            <a:ext cx="5867400" cy="947192"/>
          </a:xfrm>
        </p:spPr>
        <p:txBody>
          <a:bodyPr>
            <a:noAutofit/>
          </a:bodyPr>
          <a:lstStyle/>
          <a:p>
            <a:r>
              <a:rPr lang="el-GR" sz="2800" b="0" dirty="0"/>
              <a:t>Αίτια της Παιδικής Παχυσαρκίας</a:t>
            </a:r>
            <a:endParaRPr lang="el-GR" sz="2800" dirty="0"/>
          </a:p>
        </p:txBody>
      </p:sp>
      <p:sp>
        <p:nvSpPr>
          <p:cNvPr id="4" name="3 - Θέση κειμένου"/>
          <p:cNvSpPr>
            <a:spLocks noGrp="1"/>
          </p:cNvSpPr>
          <p:nvPr>
            <p:ph type="body" sz="half" idx="2"/>
          </p:nvPr>
        </p:nvSpPr>
        <p:spPr>
          <a:xfrm>
            <a:off x="179512" y="620688"/>
            <a:ext cx="2808312" cy="6237311"/>
          </a:xfrm>
        </p:spPr>
        <p:txBody>
          <a:bodyPr>
            <a:normAutofit/>
          </a:bodyPr>
          <a:lstStyle/>
          <a:p>
            <a:pPr algn="ctr"/>
            <a:r>
              <a:rPr lang="el-GR" sz="1800" dirty="0">
                <a:latin typeface="Calibri"/>
              </a:rPr>
              <a:t>•Η έλλειψη φυσικής δραστηριότητας</a:t>
            </a:r>
            <a:r>
              <a:rPr lang="en-US" sz="1800" dirty="0">
                <a:latin typeface="Tw Cen MT"/>
              </a:rPr>
              <a:t>:</a:t>
            </a:r>
            <a:r>
              <a:rPr lang="el-GR" sz="1800" dirty="0">
                <a:latin typeface="Calibri"/>
              </a:rPr>
              <a:t> στις περισσότερες έρευνες το ποσοστό των παιδιών  γυμνάζονται ανεπαρκώς ή καθόλου.</a:t>
            </a:r>
          </a:p>
          <a:p>
            <a:pPr algn="ctr"/>
            <a:r>
              <a:rPr lang="el-GR" sz="1800" dirty="0">
                <a:latin typeface="Calibri"/>
              </a:rPr>
              <a:t>•Η καθιστική ζωή</a:t>
            </a:r>
            <a:r>
              <a:rPr lang="en-US" sz="1800" dirty="0">
                <a:latin typeface="Tw Cen MT"/>
              </a:rPr>
              <a:t>:</a:t>
            </a:r>
            <a:r>
              <a:rPr lang="el-GR" sz="1800" dirty="0">
                <a:latin typeface="Calibri"/>
              </a:rPr>
              <a:t>  συνδέεται με την θέαση της τηλεόρασης και την ενασχόληση με ηλεκτρονικά παιχνίδια στον </a:t>
            </a:r>
            <a:r>
              <a:rPr lang="el-GR" sz="1800" dirty="0" err="1">
                <a:latin typeface="Calibri"/>
              </a:rPr>
              <a:t>υπολογιστή,τα</a:t>
            </a:r>
            <a:r>
              <a:rPr lang="el-GR" sz="1800" dirty="0">
                <a:latin typeface="Calibri"/>
              </a:rPr>
              <a:t> οποία είναι ιδιαίτερα προσφιλή μεταξύ των εφήβων. Έτσι, το 60% των παιδιών σχολικής ηλικίας βλέπουν τηλεόραση περισσότερο από δύο ώρες καθημερινά </a:t>
            </a:r>
            <a:r>
              <a:rPr lang="en-US" sz="1800" dirty="0">
                <a:latin typeface="Tw Cen MT"/>
              </a:rPr>
              <a:t>,</a:t>
            </a:r>
            <a:r>
              <a:rPr lang="el-GR" sz="1800" dirty="0">
                <a:latin typeface="Calibri"/>
              </a:rPr>
              <a:t>ενώ πολλά παιδιά ασχολούνται με ηλεκτρονικά παιχνίδια για περίπου μία ώρα την ημέρα</a:t>
            </a:r>
            <a:endParaRPr lang="el-GR" sz="1800" dirty="0"/>
          </a:p>
        </p:txBody>
      </p:sp>
      <p:cxnSp>
        <p:nvCxnSpPr>
          <p:cNvPr id="9" name="8 - Γωνιακή σύνδεση"/>
          <p:cNvCxnSpPr/>
          <p:nvPr/>
        </p:nvCxnSpPr>
        <p:spPr>
          <a:xfrm rot="10800000" flipV="1">
            <a:off x="5143504" y="2786058"/>
            <a:ext cx="357190" cy="21431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436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8929718" cy="6863417"/>
          </a:xfrm>
          <a:prstGeom prst="rect">
            <a:avLst/>
          </a:prstGeom>
        </p:spPr>
        <p:txBody>
          <a:bodyPr wrap="square">
            <a:spAutoFit/>
          </a:bodyPr>
          <a:lstStyle/>
          <a:p>
            <a:r>
              <a:rPr lang="el-GR" sz="2000" dirty="0"/>
              <a:t>                                </a:t>
            </a:r>
            <a:r>
              <a:rPr lang="en-US" sz="2000" dirty="0"/>
              <a:t>                </a:t>
            </a:r>
            <a:r>
              <a:rPr lang="el-GR" sz="2000" dirty="0"/>
              <a:t> Διατροφικές συνήθειες</a:t>
            </a:r>
          </a:p>
          <a:p>
            <a:r>
              <a:rPr lang="el-GR" sz="1600" dirty="0"/>
              <a:t>Στην Ελλάδα πραγματοποιήθηκε τα τελευταία χρόνια μία προοδευτική μετάβαση από τη Μεσογειακή Δίαιτα σε διατροφικές συνήθειες Δυτικών χωρών. Έτσι, ενώ φαίνεται ότι τα άτομα που ακολουθούν τη Μεσογειακή Δίαιτα διατρέχουν μειωμένο κίνδυνο εμφάνισης καρκίνου (</a:t>
            </a:r>
            <a:r>
              <a:rPr lang="el-GR" sz="1600" dirty="0" err="1"/>
              <a:t>Couto</a:t>
            </a:r>
            <a:r>
              <a:rPr lang="el-GR" sz="1600" dirty="0"/>
              <a:t> και συν. 2011) και θνησιμότητας (</a:t>
            </a:r>
            <a:r>
              <a:rPr lang="el-GR" sz="1600" dirty="0" err="1"/>
              <a:t>Trichopoulou</a:t>
            </a:r>
            <a:r>
              <a:rPr lang="el-GR" sz="1600" dirty="0"/>
              <a:t> και συν. 2003), σε μελέτη του 2003 φάνηκε ότι μόνο 33% των Ελλήνων και 43% των Ελληνίδων επιμένουν σε παραδοσιακή μεσογειακή διατροφή. Την ίδια μετάβαση ακολούθησαν και τα παιδιά, όπου σε μελέτες παιδιών ηλικίας 11-14 χρόνων, φαίνεται ότι έχει αυξηθεί η κατανάλωση ζάχαρης και ενδιάμεσων γευμάτων μεγάλης θερμιδικής αξίας, ενώ έχει μειωθεί η κατανάλωση φρούτων, λαχανικών και γενικά φυτικών ινών, γεγονός ιδιαίτερα ανησυχητικό καθότι τόσο η υψηλή κατανάλωση τους φαίνεται ότι συνδέεται με μειωμένο κίνδυνο θνησιμότητας εξαιτίας ισχαιμικής καρδιοπάθειας (</a:t>
            </a:r>
            <a:r>
              <a:rPr lang="el-GR" sz="1600" dirty="0" err="1"/>
              <a:t>Crowe</a:t>
            </a:r>
            <a:r>
              <a:rPr lang="el-GR" sz="1600" dirty="0"/>
              <a:t> και συν. 2012) και θνησιμότητας που οφείλεται σε ασθένειες του κυκλοφορικού ή πεπτικού συστήματος και άλλες φλεγμονώδεις ασθένειες (</a:t>
            </a:r>
            <a:r>
              <a:rPr lang="el-GR" sz="1600" dirty="0" err="1"/>
              <a:t>Chuang</a:t>
            </a:r>
            <a:r>
              <a:rPr lang="el-GR" sz="1600" dirty="0"/>
              <a:t> και συν. 2012).   Επίσης, έχει αυξηθεί η κατανάλωση λίπους και μάλιστα κεκορεσμένου, ενώ πρόσφατες μελέτες δείχνουν συσχέτιση μεταξύ της συχνότητας εμφάνισης παχυσαρκίας και παράλειψης του πρωινού ως γεύματος. Παράλληλα, μελέτες δείχνουν να αυξάνονται τα λιπίδια στον ορό και η αρτηριακή τους πίεση.</a:t>
            </a:r>
          </a:p>
          <a:p>
            <a:r>
              <a:rPr lang="el-GR" sz="1600" dirty="0"/>
              <a:t>Ένας άλλος παράγοντας που φαίνεται να επιδρά σημαντικά στις διατροφικές επιλογές και στην γενικότερη ποιότητα διατροφής των παιδιών και επακόλουθα στην παιδική παχυσαρκία είναι οι ώρες απασχόλησης των γονιών. Από σχετικές μελέτες προκύπτει ότι η εργασιακή απασχόληση της μητέρας επιδρά σε μεγάλο βαθμό στην εμφάνιση παχυσαρκίας. Το γεγονός αυτό αποδίδεται στο ότι τα παιδιά των εργαζομένων γυναικών είναι πιο επιρρεπή στην κατανάλωση φαγητού εκτός σπιτιού και συνήθως κακής ποιότητας, ενώ ταυτόχρονα μειώνεται και ο χρόνος σωματικής δραστηριότητας τους, δεδομένου ότι οι γονείς δεν έχουν χρόνο για να τα απασχολήσουν σε ενεργητικές δραστηριότητες</a:t>
            </a:r>
          </a:p>
          <a:p>
            <a:br>
              <a:rPr lang="el-GR" dirty="0"/>
            </a:br>
            <a:endParaRPr lang="el-GR" dirty="0"/>
          </a:p>
        </p:txBody>
      </p:sp>
    </p:spTree>
    <p:extLst>
      <p:ext uri="{BB962C8B-B14F-4D97-AF65-F5344CB8AC3E}">
        <p14:creationId xmlns:p14="http://schemas.microsoft.com/office/powerpoint/2010/main" val="2241361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p:txBody>
          <a:bodyPr/>
          <a:lstStyle/>
          <a:p>
            <a:endParaRPr lang="el-GR"/>
          </a:p>
        </p:txBody>
      </p:sp>
      <p:sp>
        <p:nvSpPr>
          <p:cNvPr id="2" name="1 - Τίτλος"/>
          <p:cNvSpPr>
            <a:spLocks noGrp="1"/>
          </p:cNvSpPr>
          <p:nvPr>
            <p:ph type="title"/>
          </p:nvPr>
        </p:nvSpPr>
        <p:spPr>
          <a:xfrm>
            <a:off x="2195736" y="548680"/>
            <a:ext cx="5328592" cy="1656184"/>
          </a:xfrm>
        </p:spPr>
        <p:txBody>
          <a:bodyPr>
            <a:normAutofit fontScale="90000"/>
          </a:bodyPr>
          <a:lstStyle/>
          <a:p>
            <a:pPr algn="ctr"/>
            <a:r>
              <a:rPr lang="el-GR" sz="3600" dirty="0"/>
              <a:t>ΕΠΙΠΤΩΣΕΙΣ ΠΑΙΔΙΚΗΣ ΠΑΧΥΣΑΡΚΙΑΣ</a:t>
            </a:r>
          </a:p>
        </p:txBody>
      </p:sp>
    </p:spTree>
    <p:extLst>
      <p:ext uri="{BB962C8B-B14F-4D97-AF65-F5344CB8AC3E}">
        <p14:creationId xmlns:p14="http://schemas.microsoft.com/office/powerpoint/2010/main" val="476792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εικόνας" descr="paidiki-paxysarkia.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3131840" y="548680"/>
            <a:ext cx="5562600" cy="4320480"/>
          </a:xfrm>
        </p:spPr>
        <p:style>
          <a:lnRef idx="0">
            <a:schemeClr val="accent1"/>
          </a:lnRef>
          <a:fillRef idx="3">
            <a:schemeClr val="accent1"/>
          </a:fillRef>
          <a:effectRef idx="3">
            <a:schemeClr val="accent1"/>
          </a:effectRef>
          <a:fontRef idx="minor">
            <a:schemeClr val="lt1"/>
          </a:fontRef>
        </p:style>
      </p:pic>
      <p:sp>
        <p:nvSpPr>
          <p:cNvPr id="2" name="1 - Τίτλος"/>
          <p:cNvSpPr>
            <a:spLocks noGrp="1"/>
          </p:cNvSpPr>
          <p:nvPr>
            <p:ph type="title"/>
          </p:nvPr>
        </p:nvSpPr>
        <p:spPr>
          <a:xfrm>
            <a:off x="3000375" y="5301208"/>
            <a:ext cx="5867400" cy="947192"/>
          </a:xfrm>
        </p:spPr>
        <p:txBody>
          <a:bodyPr>
            <a:normAutofit/>
          </a:bodyPr>
          <a:lstStyle/>
          <a:p>
            <a:r>
              <a:rPr lang="el-GR" sz="2000" dirty="0"/>
              <a:t>ΕΠΙΠΤΩΣΕΙΣ ΠΑΙΔΙΚΗΣ ΠΑΧΥΣΑΡΚΙΑΣ</a:t>
            </a:r>
          </a:p>
        </p:txBody>
      </p:sp>
      <p:sp>
        <p:nvSpPr>
          <p:cNvPr id="4" name="3 - Θέση κειμένου"/>
          <p:cNvSpPr>
            <a:spLocks noGrp="1"/>
          </p:cNvSpPr>
          <p:nvPr>
            <p:ph type="body" sz="half" idx="2"/>
          </p:nvPr>
        </p:nvSpPr>
        <p:spPr>
          <a:xfrm>
            <a:off x="107504" y="620688"/>
            <a:ext cx="2736304" cy="5904656"/>
          </a:xfrm>
        </p:spPr>
        <p:txBody>
          <a:bodyPr>
            <a:noAutofit/>
          </a:bodyPr>
          <a:lstStyle/>
          <a:p>
            <a:r>
              <a:rPr lang="el-GR" sz="1400" b="1" dirty="0"/>
              <a:t>Η παχυσαρκία στην παιδική ηλικία έχει συσχετισθεί με αυξημένες πιθανότητες ανάπτυξης μεταβολικών διαταραχών (αυξημένη αρτηριακή πίεση, δυσλιπιδαιμία, υπερινσουλιναιμία ή σακχαρώδη διαβήτη τύπου 2), προβλήματα στο αναπνευστικό ή μυοσκελετικό σύστημα, ακόμα και με υψηλότερο κίνδυνο σιδηροπενίας (Moschonis και συν. 2011). Περαιτέρω, η παιδική παχυσαρκία συνδέεται με αλλοιώσεις τόσο της δομής όσο και της λειτουργίας των αγγείων του σώματος, καθώς και με παθοφυσιολογικούς μηχανισμούς (όπως ινσουλινοαντίσταση και φλεγμονή) που αυξάνουν τον κίνδυνο για καρδιαγγειακά νοσήματα στην ενήλικη ζωή. </a:t>
            </a:r>
          </a:p>
        </p:txBody>
      </p:sp>
    </p:spTree>
    <p:extLst>
      <p:ext uri="{BB962C8B-B14F-4D97-AF65-F5344CB8AC3E}">
        <p14:creationId xmlns:p14="http://schemas.microsoft.com/office/powerpoint/2010/main" val="3586048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428604"/>
            <a:ext cx="8534400" cy="558948"/>
          </a:xfrm>
          <a:solidFill>
            <a:schemeClr val="bg1"/>
          </a:solidFill>
        </p:spPr>
        <p:txBody>
          <a:bodyPr>
            <a:noAutofit/>
          </a:bodyPr>
          <a:lstStyle/>
          <a:p>
            <a:r>
              <a:rPr lang="el-GR" sz="2800" b="1" dirty="0">
                <a:solidFill>
                  <a:schemeClr val="accent3">
                    <a:lumMod val="60000"/>
                    <a:lumOff val="40000"/>
                  </a:schemeClr>
                </a:solidFill>
              </a:rPr>
              <a:t>Ο ΡΟΛΟΣ ΤΗΣ ΔΙΑΤΡΟΦΗΣ ΣΤΗΝ ΖΩΗ ΤΩΝ ΕΦΗΒΩΝ</a:t>
            </a:r>
          </a:p>
        </p:txBody>
      </p:sp>
      <p:pic>
        <p:nvPicPr>
          <p:cNvPr id="5" name="Θέση περιεχομένου 4"/>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699792" y="1556792"/>
            <a:ext cx="3960440" cy="4572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1080821.jpg"/>
          <p:cNvPicPr>
            <a:picLocks noGrp="1" noChangeAspect="1"/>
          </p:cNvPicPr>
          <p:nvPr>
            <p:ph idx="1"/>
          </p:nvPr>
        </p:nvPicPr>
        <p:blipFill>
          <a:blip r:embed="rId2"/>
          <a:stretch>
            <a:fillRect/>
          </a:stretch>
        </p:blipFill>
        <p:spPr>
          <a:xfrm>
            <a:off x="3491880" y="908720"/>
            <a:ext cx="4074795" cy="3919556"/>
          </a:xfrm>
          <a:ln/>
        </p:spPr>
        <p:style>
          <a:lnRef idx="0">
            <a:schemeClr val="accent1"/>
          </a:lnRef>
          <a:fillRef idx="3">
            <a:schemeClr val="accent1"/>
          </a:fillRef>
          <a:effectRef idx="3">
            <a:schemeClr val="accent1"/>
          </a:effectRef>
          <a:fontRef idx="minor">
            <a:schemeClr val="lt1"/>
          </a:fontRef>
        </p:style>
      </p:pic>
      <p:sp>
        <p:nvSpPr>
          <p:cNvPr id="2" name="1 - Τίτλος"/>
          <p:cNvSpPr>
            <a:spLocks noGrp="1"/>
          </p:cNvSpPr>
          <p:nvPr>
            <p:ph type="title"/>
          </p:nvPr>
        </p:nvSpPr>
        <p:spPr>
          <a:xfrm>
            <a:off x="4932040" y="5085184"/>
            <a:ext cx="2362200" cy="990600"/>
          </a:xfrm>
        </p:spPr>
        <p:txBody>
          <a:bodyPr>
            <a:normAutofit fontScale="90000"/>
          </a:bodyPr>
          <a:lstStyle/>
          <a:p>
            <a:r>
              <a:rPr lang="el-GR" sz="2200" dirty="0"/>
              <a:t>ΕΠΙΠΤΩΣΕΙΣ ΠΑΙΔΙΚΗΣ ΠΑΧΥΣΑΡΚΙΑΣ</a:t>
            </a:r>
          </a:p>
        </p:txBody>
      </p:sp>
      <p:sp>
        <p:nvSpPr>
          <p:cNvPr id="3" name="2 - Θέση κειμένου"/>
          <p:cNvSpPr>
            <a:spLocks noGrp="1"/>
          </p:cNvSpPr>
          <p:nvPr>
            <p:ph type="body" sz="half" idx="2"/>
          </p:nvPr>
        </p:nvSpPr>
        <p:spPr>
          <a:xfrm>
            <a:off x="6948264" y="476672"/>
            <a:ext cx="2500298" cy="6583680"/>
          </a:xfrm>
        </p:spPr>
        <p:txBody>
          <a:bodyPr>
            <a:normAutofit/>
          </a:bodyPr>
          <a:lstStyle/>
          <a:p>
            <a:endParaRPr lang="el-GR" dirty="0"/>
          </a:p>
        </p:txBody>
      </p:sp>
      <p:sp>
        <p:nvSpPr>
          <p:cNvPr id="6" name="Ορθογώνιο 5"/>
          <p:cNvSpPr/>
          <p:nvPr/>
        </p:nvSpPr>
        <p:spPr>
          <a:xfrm>
            <a:off x="179512" y="1166843"/>
            <a:ext cx="2664296" cy="4832092"/>
          </a:xfrm>
          <a:prstGeom prst="rect">
            <a:avLst/>
          </a:prstGeom>
        </p:spPr>
        <p:txBody>
          <a:bodyPr wrap="square">
            <a:spAutoFit/>
          </a:bodyPr>
          <a:lstStyle/>
          <a:p>
            <a:r>
              <a:rPr lang="el-GR" sz="1400" dirty="0"/>
              <a:t>Η παιδική παχυσαρκία συνδέεται με αυξημένο κίνδυνο καρδιαγγειακών νοσημάτων κατά την ενήλικη ζωή, ανεξάρτητα από το βάρος του ενήλικα.</a:t>
            </a:r>
          </a:p>
          <a:p>
            <a:r>
              <a:rPr lang="el-GR" sz="1400" dirty="0"/>
              <a:t>Επιπροσθέτως, η εμφάνιση παχυσαρκίας σε παιδιά μπορεί να συνδέεται και με ορισμένες επιπτώσεις στην </a:t>
            </a:r>
            <a:r>
              <a:rPr lang="el-GR" sz="1400" dirty="0" err="1"/>
              <a:t>κοινωνικο</a:t>
            </a:r>
            <a:r>
              <a:rPr lang="el-GR" sz="1400" dirty="0"/>
              <a:t>-ψυχολογική προσαρμογή τους, όπως χαμηλή αυτοεκτίμηση, κοινωνικό άγχος, συμπτώματα κατάθλιψης αλλά και διατροφικές διαταραχές. Είναι αξιοσημείωτο ότι τα παχύσαρκα κορίτσια φαίνεται να είναι πιο συχνά επιρρεπή στην εμφάνιση τέτοιων ψυχολογικών συμπτωμάτων σε σχέση με τα αγόρια (</a:t>
            </a:r>
            <a:r>
              <a:rPr lang="el-GR" sz="1400" dirty="0" err="1"/>
              <a:t>Kostanski</a:t>
            </a:r>
            <a:r>
              <a:rPr lang="el-GR" sz="1400" dirty="0"/>
              <a:t> 1998).</a:t>
            </a:r>
          </a:p>
        </p:txBody>
      </p:sp>
    </p:spTree>
    <p:extLst>
      <p:ext uri="{BB962C8B-B14F-4D97-AF65-F5344CB8AC3E}">
        <p14:creationId xmlns:p14="http://schemas.microsoft.com/office/powerpoint/2010/main" val="591966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a:xfrm>
            <a:off x="142844" y="2420888"/>
            <a:ext cx="5072098" cy="4248472"/>
          </a:xfrm>
        </p:spPr>
        <p:txBody>
          <a:bodyPr>
            <a:normAutofit fontScale="92500" lnSpcReduction="20000"/>
          </a:bodyPr>
          <a:lstStyle/>
          <a:p>
            <a:r>
              <a:rPr lang="el-GR" sz="1400" dirty="0"/>
              <a:t>Η </a:t>
            </a:r>
            <a:r>
              <a:rPr lang="el-GR" sz="1400" dirty="0" err="1"/>
              <a:t>νευρικη</a:t>
            </a:r>
            <a:r>
              <a:rPr lang="el-GR" sz="1400" dirty="0"/>
              <a:t> </a:t>
            </a:r>
            <a:r>
              <a:rPr lang="el-GR" sz="1400" dirty="0" err="1"/>
              <a:t>ανορεξια</a:t>
            </a:r>
            <a:r>
              <a:rPr lang="el-GR" sz="1400" dirty="0"/>
              <a:t>  </a:t>
            </a:r>
            <a:r>
              <a:rPr lang="el-GR" sz="1400" dirty="0" err="1"/>
              <a:t>ειναι</a:t>
            </a:r>
            <a:r>
              <a:rPr lang="el-GR" sz="1400" dirty="0"/>
              <a:t> μια </a:t>
            </a:r>
            <a:r>
              <a:rPr lang="el-GR" sz="1400" dirty="0" err="1"/>
              <a:t>διατροφικη</a:t>
            </a:r>
            <a:r>
              <a:rPr lang="el-GR" sz="1400" dirty="0"/>
              <a:t> </a:t>
            </a:r>
            <a:r>
              <a:rPr lang="el-GR" sz="1400" dirty="0" err="1"/>
              <a:t>διαταραχη</a:t>
            </a:r>
            <a:r>
              <a:rPr lang="el-GR" sz="1400" dirty="0"/>
              <a:t> που </a:t>
            </a:r>
            <a:r>
              <a:rPr lang="el-GR" sz="1400" dirty="0" err="1"/>
              <a:t>χαρακτηριζεται</a:t>
            </a:r>
            <a:r>
              <a:rPr lang="el-GR" sz="1400" dirty="0"/>
              <a:t> </a:t>
            </a:r>
            <a:r>
              <a:rPr lang="el-GR" sz="1400" dirty="0" err="1"/>
              <a:t>κυριωσ</a:t>
            </a:r>
            <a:r>
              <a:rPr lang="el-GR" sz="1400" dirty="0"/>
              <a:t> </a:t>
            </a:r>
            <a:r>
              <a:rPr lang="el-GR" sz="1400" dirty="0" err="1"/>
              <a:t>απο</a:t>
            </a:r>
            <a:r>
              <a:rPr lang="el-GR" sz="1400" dirty="0"/>
              <a:t> </a:t>
            </a:r>
            <a:r>
              <a:rPr lang="el-GR" sz="1400" dirty="0" err="1"/>
              <a:t>αρνηση</a:t>
            </a:r>
            <a:r>
              <a:rPr lang="el-GR" sz="1400" dirty="0"/>
              <a:t> για </a:t>
            </a:r>
            <a:r>
              <a:rPr lang="el-GR" sz="1400" dirty="0" err="1"/>
              <a:t>διατηρηση</a:t>
            </a:r>
            <a:r>
              <a:rPr lang="el-GR" sz="1400" dirty="0"/>
              <a:t> </a:t>
            </a:r>
            <a:r>
              <a:rPr lang="el-GR" sz="1400" dirty="0" err="1"/>
              <a:t>ενοσ</a:t>
            </a:r>
            <a:r>
              <a:rPr lang="el-GR" sz="1400" dirty="0"/>
              <a:t> </a:t>
            </a:r>
            <a:r>
              <a:rPr lang="el-GR" sz="1400" dirty="0" err="1"/>
              <a:t>υγιουσ</a:t>
            </a:r>
            <a:r>
              <a:rPr lang="el-GR" sz="1400" dirty="0"/>
              <a:t> </a:t>
            </a:r>
            <a:r>
              <a:rPr lang="el-GR" sz="1400" dirty="0" err="1"/>
              <a:t>φυσιολογικου</a:t>
            </a:r>
            <a:r>
              <a:rPr lang="el-GR" sz="1400" dirty="0"/>
              <a:t> </a:t>
            </a:r>
            <a:r>
              <a:rPr lang="el-GR" sz="1400" dirty="0" err="1"/>
              <a:t>βαρουσ</a:t>
            </a:r>
            <a:r>
              <a:rPr lang="el-GR" sz="1400" dirty="0"/>
              <a:t> και </a:t>
            </a:r>
            <a:r>
              <a:rPr lang="el-GR" sz="1400" dirty="0" err="1"/>
              <a:t>εναν</a:t>
            </a:r>
            <a:r>
              <a:rPr lang="el-GR" sz="1400" dirty="0"/>
              <a:t> </a:t>
            </a:r>
            <a:r>
              <a:rPr lang="el-GR" sz="1400" dirty="0" err="1"/>
              <a:t>μανιωδη</a:t>
            </a:r>
            <a:r>
              <a:rPr lang="el-GR" sz="1400" dirty="0"/>
              <a:t> </a:t>
            </a:r>
            <a:r>
              <a:rPr lang="el-GR" sz="1400" dirty="0" err="1"/>
              <a:t>φοβο</a:t>
            </a:r>
            <a:r>
              <a:rPr lang="el-GR" sz="1400" dirty="0"/>
              <a:t> για την </a:t>
            </a:r>
            <a:r>
              <a:rPr lang="el-GR" sz="1400" dirty="0" err="1"/>
              <a:t>αποκτηση</a:t>
            </a:r>
            <a:r>
              <a:rPr lang="el-GR" sz="1400" dirty="0"/>
              <a:t> </a:t>
            </a:r>
            <a:r>
              <a:rPr lang="el-GR" sz="1400" dirty="0" err="1"/>
              <a:t>βαρουσ</a:t>
            </a:r>
            <a:r>
              <a:rPr lang="el-GR" sz="1400" dirty="0"/>
              <a:t> σε </a:t>
            </a:r>
            <a:r>
              <a:rPr lang="el-GR" sz="1400" dirty="0" err="1"/>
              <a:t>συνδυασμο</a:t>
            </a:r>
            <a:r>
              <a:rPr lang="el-GR" sz="1400" dirty="0"/>
              <a:t> με μια </a:t>
            </a:r>
            <a:r>
              <a:rPr lang="el-GR" sz="1400" dirty="0" err="1"/>
              <a:t>διαστρεβλωμενη</a:t>
            </a:r>
            <a:r>
              <a:rPr lang="el-GR" sz="1400" dirty="0"/>
              <a:t> </a:t>
            </a:r>
            <a:r>
              <a:rPr lang="el-GR" sz="1400" dirty="0" err="1"/>
              <a:t>εικονα</a:t>
            </a:r>
            <a:r>
              <a:rPr lang="el-GR" sz="1400" dirty="0"/>
              <a:t> για τον </a:t>
            </a:r>
            <a:r>
              <a:rPr lang="el-GR" sz="1400" dirty="0" err="1"/>
              <a:t>εαυτο</a:t>
            </a:r>
            <a:r>
              <a:rPr lang="el-GR" sz="1400" dirty="0"/>
              <a:t> </a:t>
            </a:r>
            <a:r>
              <a:rPr lang="el-GR" sz="1400" dirty="0" err="1"/>
              <a:t>τουσ</a:t>
            </a:r>
            <a:r>
              <a:rPr lang="el-GR" sz="1400" dirty="0"/>
              <a:t> που </a:t>
            </a:r>
            <a:r>
              <a:rPr lang="el-GR" sz="1400" dirty="0" err="1"/>
              <a:t>μπορει</a:t>
            </a:r>
            <a:r>
              <a:rPr lang="el-GR" sz="1400" dirty="0"/>
              <a:t> να </a:t>
            </a:r>
            <a:r>
              <a:rPr lang="el-GR" sz="1400" dirty="0" err="1"/>
              <a:t>διατηρηθει</a:t>
            </a:r>
            <a:r>
              <a:rPr lang="el-GR" sz="1400" dirty="0"/>
              <a:t> </a:t>
            </a:r>
            <a:r>
              <a:rPr lang="el-GR" sz="1400" dirty="0" err="1"/>
              <a:t>απο</a:t>
            </a:r>
            <a:r>
              <a:rPr lang="el-GR" sz="1400" dirty="0"/>
              <a:t> </a:t>
            </a:r>
            <a:r>
              <a:rPr lang="el-GR" sz="1400" dirty="0" err="1"/>
              <a:t>διαφορεσ</a:t>
            </a:r>
            <a:r>
              <a:rPr lang="el-GR" sz="1400" dirty="0"/>
              <a:t> </a:t>
            </a:r>
            <a:r>
              <a:rPr lang="el-GR" sz="1400" dirty="0" err="1"/>
              <a:t>προκαταληψεισ</a:t>
            </a:r>
            <a:r>
              <a:rPr lang="el-GR" sz="1400" dirty="0"/>
              <a:t> </a:t>
            </a:r>
            <a:r>
              <a:rPr lang="el-GR" sz="1400" dirty="0" err="1"/>
              <a:t>σχετικα</a:t>
            </a:r>
            <a:r>
              <a:rPr lang="el-GR" sz="1400" dirty="0"/>
              <a:t> με το </a:t>
            </a:r>
            <a:r>
              <a:rPr lang="el-GR" sz="1400" dirty="0" err="1"/>
              <a:t>σωμα</a:t>
            </a:r>
            <a:r>
              <a:rPr lang="el-GR" sz="1400" dirty="0"/>
              <a:t>, το </a:t>
            </a:r>
            <a:r>
              <a:rPr lang="el-GR" sz="1400" dirty="0" err="1"/>
              <a:t>φαγητο</a:t>
            </a:r>
            <a:r>
              <a:rPr lang="el-GR" sz="1400" dirty="0"/>
              <a:t> και την </a:t>
            </a:r>
            <a:r>
              <a:rPr lang="el-GR" sz="1400" dirty="0" err="1"/>
              <a:t>διατροφη</a:t>
            </a:r>
            <a:r>
              <a:rPr lang="el-GR" sz="1400" dirty="0"/>
              <a:t> </a:t>
            </a:r>
            <a:r>
              <a:rPr lang="el-GR" sz="1400" dirty="0" err="1"/>
              <a:t>τουσ</a:t>
            </a:r>
            <a:r>
              <a:rPr lang="el-GR" sz="1400" dirty="0"/>
              <a:t>.</a:t>
            </a:r>
          </a:p>
          <a:p>
            <a:endParaRPr lang="el-GR" sz="1400" dirty="0"/>
          </a:p>
          <a:p>
            <a:r>
              <a:rPr lang="el-GR" sz="1400" dirty="0"/>
              <a:t>Η </a:t>
            </a:r>
            <a:r>
              <a:rPr lang="el-GR" sz="1400" dirty="0" err="1"/>
              <a:t>θεραπεΙα</a:t>
            </a:r>
            <a:r>
              <a:rPr lang="el-GR" sz="1400" dirty="0"/>
              <a:t> της </a:t>
            </a:r>
            <a:r>
              <a:rPr lang="el-GR" sz="1400" dirty="0" err="1"/>
              <a:t>νευρικΗς</a:t>
            </a:r>
            <a:r>
              <a:rPr lang="el-GR" sz="1400" dirty="0"/>
              <a:t> </a:t>
            </a:r>
            <a:r>
              <a:rPr lang="el-GR" sz="1400" dirty="0" err="1"/>
              <a:t>ανορεξΙας</a:t>
            </a:r>
            <a:r>
              <a:rPr lang="el-GR" sz="1400" dirty="0"/>
              <a:t> </a:t>
            </a:r>
            <a:r>
              <a:rPr lang="el-GR" sz="1400" dirty="0" err="1"/>
              <a:t>προσπαθεΙ</a:t>
            </a:r>
            <a:r>
              <a:rPr lang="el-GR" sz="1400" dirty="0"/>
              <a:t> να </a:t>
            </a:r>
            <a:r>
              <a:rPr lang="el-GR" sz="1400" dirty="0" err="1"/>
              <a:t>αντιμετωπΙσει</a:t>
            </a:r>
            <a:r>
              <a:rPr lang="el-GR" sz="1400" dirty="0"/>
              <a:t> τρεις </a:t>
            </a:r>
            <a:r>
              <a:rPr lang="el-GR" sz="1400" dirty="0" err="1"/>
              <a:t>βασικοΥς</a:t>
            </a:r>
            <a:r>
              <a:rPr lang="el-GR" sz="1400" dirty="0"/>
              <a:t> </a:t>
            </a:r>
            <a:r>
              <a:rPr lang="el-GR" sz="1400" dirty="0" err="1"/>
              <a:t>τομεΙς</a:t>
            </a:r>
            <a:r>
              <a:rPr lang="el-GR" sz="1400" dirty="0"/>
              <a:t>: 1) Να </a:t>
            </a:r>
            <a:r>
              <a:rPr lang="el-GR" sz="1400" dirty="0" err="1"/>
              <a:t>αποκαταστΗσει</a:t>
            </a:r>
            <a:r>
              <a:rPr lang="el-GR" sz="1400" dirty="0"/>
              <a:t> το </a:t>
            </a:r>
            <a:r>
              <a:rPr lang="el-GR" sz="1400" dirty="0" err="1"/>
              <a:t>φυσιολογικΟ</a:t>
            </a:r>
            <a:r>
              <a:rPr lang="el-GR" sz="1400" dirty="0"/>
              <a:t> </a:t>
            </a:r>
            <a:r>
              <a:rPr lang="el-GR" sz="1400" dirty="0" err="1"/>
              <a:t>βΑρος</a:t>
            </a:r>
            <a:r>
              <a:rPr lang="el-GR" sz="1400" dirty="0"/>
              <a:t> του </a:t>
            </a:r>
            <a:r>
              <a:rPr lang="el-GR" sz="1400" dirty="0" err="1"/>
              <a:t>ατΟμου</a:t>
            </a:r>
            <a:r>
              <a:rPr lang="el-GR" sz="1400" dirty="0"/>
              <a:t>. 2) Να </a:t>
            </a:r>
            <a:r>
              <a:rPr lang="el-GR" sz="1400" dirty="0" err="1"/>
              <a:t>αντιμετωπΙσει</a:t>
            </a:r>
            <a:r>
              <a:rPr lang="el-GR" sz="1400" dirty="0"/>
              <a:t> τις </a:t>
            </a:r>
            <a:r>
              <a:rPr lang="el-GR" sz="1400" dirty="0" err="1"/>
              <a:t>ψυχολογικΕς</a:t>
            </a:r>
            <a:r>
              <a:rPr lang="el-GR" sz="1400" dirty="0"/>
              <a:t> </a:t>
            </a:r>
            <a:r>
              <a:rPr lang="el-GR" sz="1400" dirty="0" err="1"/>
              <a:t>διαταραχΕς</a:t>
            </a:r>
            <a:r>
              <a:rPr lang="el-GR" sz="1400" dirty="0"/>
              <a:t> που σχετίζονται με την </a:t>
            </a:r>
            <a:r>
              <a:rPr lang="el-GR" sz="1400" dirty="0" err="1"/>
              <a:t>ασθΕνεια</a:t>
            </a:r>
            <a:r>
              <a:rPr lang="el-GR" sz="1400" dirty="0"/>
              <a:t>. 3) Να </a:t>
            </a:r>
            <a:r>
              <a:rPr lang="el-GR" sz="1400" dirty="0" err="1"/>
              <a:t>μειΩσει</a:t>
            </a:r>
            <a:r>
              <a:rPr lang="el-GR" sz="1400" dirty="0"/>
              <a:t> ή να </a:t>
            </a:r>
            <a:r>
              <a:rPr lang="el-GR" sz="1400" dirty="0" err="1"/>
              <a:t>εξαφανΙσει</a:t>
            </a:r>
            <a:r>
              <a:rPr lang="el-GR" sz="1400" dirty="0"/>
              <a:t> </a:t>
            </a:r>
            <a:r>
              <a:rPr lang="el-GR" sz="1400" dirty="0" err="1"/>
              <a:t>συμπεριφορΕς</a:t>
            </a:r>
            <a:r>
              <a:rPr lang="el-GR" sz="1400" dirty="0"/>
              <a:t> ή </a:t>
            </a:r>
            <a:r>
              <a:rPr lang="el-GR" sz="1400" dirty="0" err="1"/>
              <a:t>σκΕψεις</a:t>
            </a:r>
            <a:r>
              <a:rPr lang="el-GR" sz="1400" dirty="0"/>
              <a:t> που </a:t>
            </a:r>
            <a:r>
              <a:rPr lang="el-GR" sz="1400" dirty="0" err="1"/>
              <a:t>αρχικΑ</a:t>
            </a:r>
            <a:r>
              <a:rPr lang="el-GR" sz="1400" dirty="0"/>
              <a:t> </a:t>
            </a:r>
            <a:r>
              <a:rPr lang="el-GR" sz="1400" dirty="0" err="1"/>
              <a:t>οδΗγησαν</a:t>
            </a:r>
            <a:r>
              <a:rPr lang="el-GR" sz="1400" dirty="0"/>
              <a:t> στη </a:t>
            </a:r>
            <a:r>
              <a:rPr lang="el-GR" sz="1400" dirty="0" err="1"/>
              <a:t>διαταραγμΕνη</a:t>
            </a:r>
            <a:r>
              <a:rPr lang="el-GR" sz="1400" dirty="0"/>
              <a:t> </a:t>
            </a:r>
            <a:r>
              <a:rPr lang="el-GR" sz="1400" dirty="0" err="1"/>
              <a:t>διατροφΗ</a:t>
            </a:r>
            <a:r>
              <a:rPr lang="el-GR" sz="1400" dirty="0"/>
              <a:t> του </a:t>
            </a:r>
            <a:r>
              <a:rPr lang="el-GR" sz="1400" dirty="0" err="1"/>
              <a:t>ατΟμου</a:t>
            </a:r>
            <a:endParaRPr lang="el-GR" sz="1400" dirty="0"/>
          </a:p>
        </p:txBody>
      </p:sp>
      <p:sp>
        <p:nvSpPr>
          <p:cNvPr id="3" name="Τίτλος 2"/>
          <p:cNvSpPr>
            <a:spLocks noGrp="1"/>
          </p:cNvSpPr>
          <p:nvPr>
            <p:ph type="title"/>
          </p:nvPr>
        </p:nvSpPr>
        <p:spPr>
          <a:xfrm>
            <a:off x="722313" y="533400"/>
            <a:ext cx="7772400" cy="1239416"/>
          </a:xfrm>
        </p:spPr>
        <p:txBody>
          <a:bodyPr/>
          <a:lstStyle/>
          <a:p>
            <a:r>
              <a:rPr lang="el-GR" dirty="0"/>
              <a:t>ΝΕΥΡΙΚΗ ΑΝΟΡΕΞΙΑ</a:t>
            </a:r>
          </a:p>
        </p:txBody>
      </p:sp>
      <p:pic>
        <p:nvPicPr>
          <p:cNvPr id="4" name="3 - Εικόνα" descr="NA.jpg"/>
          <p:cNvPicPr>
            <a:picLocks noChangeAspect="1"/>
          </p:cNvPicPr>
          <p:nvPr/>
        </p:nvPicPr>
        <p:blipFill>
          <a:blip r:embed="rId2"/>
          <a:stretch>
            <a:fillRect/>
          </a:stretch>
        </p:blipFill>
        <p:spPr>
          <a:xfrm>
            <a:off x="5143504" y="2492896"/>
            <a:ext cx="3786214" cy="3865062"/>
          </a:xfrm>
          <a:prstGeom prst="rect">
            <a:avLst/>
          </a:prstGeom>
          <a:ln>
            <a:noFill/>
          </a:ln>
          <a:effectLst>
            <a:softEdge rad="112500"/>
          </a:effectLst>
        </p:spPr>
      </p:pic>
    </p:spTree>
    <p:extLst>
      <p:ext uri="{BB962C8B-B14F-4D97-AF65-F5344CB8AC3E}">
        <p14:creationId xmlns:p14="http://schemas.microsoft.com/office/powerpoint/2010/main" val="310174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br>
              <a:rPr lang="el-GR" dirty="0"/>
            </a:br>
            <a:r>
              <a:rPr lang="el-GR" dirty="0"/>
              <a:t>ΦΑΡΜΑΚΕΥΤΙΚΗ ΑΓΩΓΗ</a:t>
            </a:r>
          </a:p>
        </p:txBody>
      </p:sp>
      <p:sp>
        <p:nvSpPr>
          <p:cNvPr id="3" name="Θέση περιεχομένου 2"/>
          <p:cNvSpPr>
            <a:spLocks noGrp="1"/>
          </p:cNvSpPr>
          <p:nvPr>
            <p:ph sz="quarter" idx="1"/>
          </p:nvPr>
        </p:nvSpPr>
        <p:spPr/>
        <p:txBody>
          <a:bodyPr/>
          <a:lstStyle/>
          <a:p>
            <a:r>
              <a:rPr lang="el-GR" sz="2400" dirty="0" err="1"/>
              <a:t>Ολανζαπίνη</a:t>
            </a:r>
            <a:r>
              <a:rPr lang="el-GR" sz="2400" dirty="0"/>
              <a:t>: Έχει αποδειχτεί να είναι αποτελεσματική στην θεραπεία ορισμένων πτυχών της νευρικής ανορεξίας συμπεριλαμβανομένου της αύξησης του δείκτη μάζας σώματος για να μειώσει τις ιδεοληψίες συμπεριλαμβανομένου των εμμονών σχετικά με την τροφή.</a:t>
            </a:r>
          </a:p>
          <a:p>
            <a:endParaRPr lang="el-GR"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7704" y="3501008"/>
            <a:ext cx="5688013"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400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692696"/>
            <a:ext cx="8640960" cy="5139869"/>
          </a:xfrm>
          <a:prstGeom prst="rect">
            <a:avLst/>
          </a:prstGeom>
        </p:spPr>
        <p:txBody>
          <a:bodyPr wrap="square">
            <a:spAutoFit/>
          </a:bodyPr>
          <a:lstStyle/>
          <a:p>
            <a:endParaRPr lang="el-GR" sz="1400" dirty="0"/>
          </a:p>
          <a:p>
            <a:r>
              <a:rPr lang="el-GR" dirty="0"/>
              <a:t>Γνωστική  Συμπεριφοριστική Θεραπεία (CBT</a:t>
            </a:r>
            <a:r>
              <a:rPr lang="el-GR" sz="1400" dirty="0"/>
              <a:t>): Ο όρος Γνωστική Συμπεριφοριστική Θεραπεία (CBT) είναι ένας πολύ γενικός όρος για την ταξινόμηση των θεραπειών με ομοιότητες. Υπάρχουν πολλές προσεγγίσεις απέναντι στη Γνωστική Συμπεριφοριστική Θεραπεία. Η Γνωστική Συμπεριφοριστική Θεραπεία είναι μια τεκμηριωμένη προσέγγιση για την οποία οι μελέτες μέχρι σήμερα έχουν αποδείξει ότι είναι χρήσιμη σε εφήβους και ενήλικες με νευρική ανορεξία.</a:t>
            </a:r>
          </a:p>
          <a:p>
            <a:endParaRPr lang="el-GR" sz="1400" dirty="0"/>
          </a:p>
          <a:p>
            <a:endParaRPr lang="el-GR" sz="1400" dirty="0"/>
          </a:p>
          <a:p>
            <a:r>
              <a:rPr lang="el-GR" sz="1400" dirty="0">
                <a:solidFill>
                  <a:schemeClr val="accent1"/>
                </a:solidFill>
              </a:rPr>
              <a:t>●</a:t>
            </a:r>
            <a:r>
              <a:rPr lang="el-GR" sz="1400" dirty="0"/>
              <a:t>Θεραπεία αποδοχής και αφοσίωσης: Αποτελεί ένα είδος Γνωστικής Συμπεριφοριστικής Θεραπείας και έχει δειχθεί ότι είναι υποσχόμενη στην θεραπεία της νευρικής ανορεξίας, "οι συμμετέχοντες βίωσαν σημαντική βελτίωση σε κλινικό επίπεδο τουλάχιστον σε ορισμένα σημεία, κανένας συμμετέχοντας δεν χειροτέρεψε ούτε έχασε βάρος ακόμη και έπειτα από παρακολούθηση ενός έτους</a:t>
            </a:r>
          </a:p>
          <a:p>
            <a:endParaRPr lang="el-GR" sz="1400" dirty="0"/>
          </a:p>
          <a:p>
            <a:r>
              <a:rPr lang="el-GR" sz="1400" dirty="0" err="1">
                <a:solidFill>
                  <a:schemeClr val="accent1"/>
                </a:solidFill>
              </a:rPr>
              <a:t>●</a:t>
            </a:r>
            <a:r>
              <a:rPr lang="el-GR" sz="1400" dirty="0" err="1"/>
              <a:t>Γνωστική</a:t>
            </a:r>
            <a:r>
              <a:rPr lang="el-GR" sz="1400" dirty="0"/>
              <a:t> Θεραπεία Αποκατάστασης (CRT): Αποτελεί μια γνωστική θεραπεία αναπροσαρμογής που εξελίχθηκε στο </a:t>
            </a:r>
            <a:r>
              <a:rPr lang="el-GR" sz="1400" dirty="0" err="1"/>
              <a:t>King's</a:t>
            </a:r>
            <a:r>
              <a:rPr lang="el-GR" sz="1400" dirty="0"/>
              <a:t> </a:t>
            </a:r>
            <a:r>
              <a:rPr lang="el-GR" sz="1400" dirty="0" err="1"/>
              <a:t>College</a:t>
            </a:r>
            <a:r>
              <a:rPr lang="el-GR" sz="1400" dirty="0"/>
              <a:t> του Λονδίνου σχεδιασμένη για να βελτιώσει τις </a:t>
            </a:r>
            <a:r>
              <a:rPr lang="el-GR" sz="1400" dirty="0" err="1"/>
              <a:t>νευρογνωστικές</a:t>
            </a:r>
            <a:r>
              <a:rPr lang="el-GR" sz="1400" dirty="0"/>
              <a:t> λειτουργίες όπως η προσοχή, η μνήμη εργασίας, η γνωστική ευελιξία, η οργάνωση και η εκτελεστική λειτουργία η οποία οδηγεί σε βελτιωμένη κοινωνική λειτουργία. </a:t>
            </a:r>
            <a:r>
              <a:rPr lang="el-GR" sz="1400" dirty="0" err="1"/>
              <a:t>Νευροψυχολογικές</a:t>
            </a:r>
            <a:r>
              <a:rPr lang="el-GR" sz="1400" dirty="0"/>
              <a:t> μελέτες έχουν δείξει ότι ασθενείς με νευρική ανορεξία παρουσιάζουν δυσκολίες στη γνωστική λειτουργία. Σε μελέτες που διεξάχθηκαν με εφήβους στο </a:t>
            </a:r>
            <a:r>
              <a:rPr lang="el-GR" sz="1400" dirty="0" err="1"/>
              <a:t>King's</a:t>
            </a:r>
            <a:r>
              <a:rPr lang="el-GR" sz="1400" dirty="0"/>
              <a:t> </a:t>
            </a:r>
            <a:r>
              <a:rPr lang="el-GR" sz="1400" dirty="0" err="1"/>
              <a:t>College</a:t>
            </a:r>
            <a:r>
              <a:rPr lang="el-GR" sz="1400" dirty="0"/>
              <a:t> και στην Πολωνία η Γνωστική Θεραπεία Αποκατάστασης αποδείχτηκε ωφέλιμη στην αντιμετώπιση της νευρικής ανορεξίας, στις ΗΠΑ κλινικές μελέτες διεξάγονται ακόμη σε εφήβους από 10 -17 ετών από το Εθνικό Ινστιτούτο Ψυχικής Υγείας και στο Πανεπιστήμιο του </a:t>
            </a:r>
            <a:r>
              <a:rPr lang="el-GR" sz="1400" dirty="0" err="1"/>
              <a:t>Στάντφορντ</a:t>
            </a:r>
            <a:r>
              <a:rPr lang="el-GR" sz="1400" dirty="0"/>
              <a:t> σε άτομα άνω των 16 ετών ως συνδετική θεραπεία με την Γνωστική Συμπεριφοριστική Θεραπεία.</a:t>
            </a:r>
          </a:p>
          <a:p>
            <a:r>
              <a:rPr lang="el-GR" sz="1600" dirty="0"/>
              <a:t>.</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22600" y="116633"/>
            <a:ext cx="3133576" cy="101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343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ΕΝΑΛΑΚΤΙΚΕΣ ΜΕΘΟΔΟΙ</a:t>
            </a:r>
          </a:p>
        </p:txBody>
      </p:sp>
      <p:sp>
        <p:nvSpPr>
          <p:cNvPr id="3" name="Θέση περιεχομένου 2"/>
          <p:cNvSpPr>
            <a:spLocks noGrp="1"/>
          </p:cNvSpPr>
          <p:nvPr>
            <p:ph sz="quarter" idx="1"/>
          </p:nvPr>
        </p:nvSpPr>
        <p:spPr/>
        <p:txBody>
          <a:bodyPr>
            <a:normAutofit/>
          </a:bodyPr>
          <a:lstStyle/>
          <a:p>
            <a:pPr marL="0" lvl="0" indent="0" algn="ctr">
              <a:buClr>
                <a:srgbClr val="F07F09"/>
              </a:buClr>
              <a:buNone/>
            </a:pPr>
            <a:endParaRPr lang="en-US" sz="1900" b="1" cap="all" spc="250" dirty="0">
              <a:solidFill>
                <a:prstClr val="black"/>
              </a:solidFill>
              <a:hlinkClick r:id="rId2" tooltip="Γιόγκα"/>
            </a:endParaRPr>
          </a:p>
          <a:p>
            <a:pPr marL="0" indent="0" algn="ctr">
              <a:buClr>
                <a:srgbClr val="F07F09"/>
              </a:buClr>
              <a:buNone/>
            </a:pPr>
            <a:r>
              <a:rPr lang="el-GR" sz="1900" dirty="0">
                <a:solidFill>
                  <a:schemeClr val="accent1"/>
                </a:solidFill>
              </a:rPr>
              <a:t>●</a:t>
            </a:r>
            <a:r>
              <a:rPr lang="el-GR" sz="1900" dirty="0"/>
              <a:t> </a:t>
            </a:r>
            <a:r>
              <a:rPr lang="el-GR" sz="1900" dirty="0">
                <a:solidFill>
                  <a:schemeClr val="accent1"/>
                </a:solidFill>
              </a:rPr>
              <a:t>Βελονισμός</a:t>
            </a:r>
            <a:r>
              <a:rPr lang="el-GR" sz="1900" dirty="0"/>
              <a:t> /Α </a:t>
            </a:r>
            <a:r>
              <a:rPr lang="el-GR" sz="1900" dirty="0" err="1"/>
              <a:t>na</a:t>
            </a:r>
            <a:r>
              <a:rPr lang="el-GR" sz="1900" dirty="0"/>
              <a:t>: Σύμφωνα με μια μελέτη στην Κίνα σημειώθηκαν θετικά αποτελέσματα στην αντιμετώπιση της νευρικής ανορεξίας με έναν συνδυασμό θεραπειών που χρησιμοποιούσε βελονισμό και </a:t>
            </a:r>
            <a:r>
              <a:rPr lang="el-GR" sz="1900" dirty="0" err="1"/>
              <a:t>Tui</a:t>
            </a:r>
            <a:r>
              <a:rPr lang="el-GR" sz="1900" dirty="0"/>
              <a:t> </a:t>
            </a:r>
            <a:r>
              <a:rPr lang="el-GR" sz="1900" dirty="0" err="1"/>
              <a:t>na</a:t>
            </a:r>
            <a:r>
              <a:rPr lang="el-GR" sz="1900" dirty="0"/>
              <a:t> μια μορφή θεραπείας.</a:t>
            </a:r>
            <a:endParaRPr lang="en-US" sz="1900" b="1" cap="all" spc="250" dirty="0">
              <a:solidFill>
                <a:prstClr val="black"/>
              </a:solidFill>
              <a:hlinkClick r:id="rId2" tooltip="Γιόγκα"/>
            </a:endParaRPr>
          </a:p>
          <a:p>
            <a:r>
              <a:rPr lang="el-GR" sz="1900" dirty="0">
                <a:solidFill>
                  <a:schemeClr val="accent1"/>
                </a:solidFill>
              </a:rPr>
              <a:t>Γιόγκα</a:t>
            </a:r>
            <a:r>
              <a:rPr lang="el-GR" sz="1900" dirty="0"/>
              <a:t>: Σε προκαταρκτικές μελέτες η ατομική θεραπεία με γιόγκα έχει αποδειχθεί να έχει θετικά αποτελέσματα για χρήση ως συμπληρωματική θεραπεία σε μια καθιερωμένη θεραπεία. Αυτή η θεραπεία έχει αποδειχθεί να μειώνει τα συμπτώματα των διατροφικών διαταραχών όπως την προκατάληψη σχετικά με το φαγητό, η οποία μειώνεται με κάθε συνεδρία. Τα αρνητικά αποτελέσματα των ασθενών στις εξετάσεις για διατροφική διαταραχή μειώθηκαν σταθερά κατά την διάρκεια της θεραπείας διαχείρισης</a:t>
            </a:r>
            <a:endParaRPr lang="en-US" sz="1900" dirty="0"/>
          </a:p>
          <a:p>
            <a:pPr marL="0" indent="0">
              <a:buNone/>
            </a:pPr>
            <a:endParaRPr lang="el-GR" dirty="0"/>
          </a:p>
        </p:txBody>
      </p:sp>
    </p:spTree>
    <p:extLst>
      <p:ext uri="{BB962C8B-B14F-4D97-AF65-F5344CB8AC3E}">
        <p14:creationId xmlns:p14="http://schemas.microsoft.com/office/powerpoint/2010/main" val="278275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ΠΡΟΛΗΨΗ</a:t>
            </a:r>
          </a:p>
        </p:txBody>
      </p:sp>
      <p:pic>
        <p:nvPicPr>
          <p:cNvPr id="6" name="5 - Θέση περιεχομένου" descr="NAW.jpg"/>
          <p:cNvPicPr>
            <a:picLocks noGrp="1" noChangeAspect="1"/>
          </p:cNvPicPr>
          <p:nvPr>
            <p:ph idx="1"/>
          </p:nvPr>
        </p:nvPicPr>
        <p:blipFill>
          <a:blip r:embed="rId2"/>
          <a:stretch>
            <a:fillRect/>
          </a:stretch>
        </p:blipFill>
        <p:spPr>
          <a:xfrm>
            <a:off x="285720" y="1357298"/>
            <a:ext cx="8501122" cy="5000660"/>
          </a:xfrm>
          <a:prstGeom prst="rect">
            <a:avLst/>
          </a:prstGeom>
          <a:ln>
            <a:noFill/>
          </a:ln>
          <a:effectLst>
            <a:softEdge rad="112500"/>
          </a:effectLst>
        </p:spPr>
      </p:pic>
    </p:spTree>
    <p:extLst>
      <p:ext uri="{BB962C8B-B14F-4D97-AF65-F5344CB8AC3E}">
        <p14:creationId xmlns:p14="http://schemas.microsoft.com/office/powerpoint/2010/main" val="2107507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260648"/>
            <a:ext cx="7643866" cy="3816429"/>
          </a:xfrm>
          <a:prstGeom prst="rect">
            <a:avLst/>
          </a:prstGeom>
        </p:spPr>
        <p:txBody>
          <a:bodyPr wrap="square">
            <a:spAutoFit/>
          </a:bodyPr>
          <a:lstStyle/>
          <a:p>
            <a:r>
              <a:rPr lang="el-GR" sz="2200" dirty="0"/>
              <a:t>Η </a:t>
            </a:r>
            <a:r>
              <a:rPr lang="el-GR" sz="2200" b="1" dirty="0"/>
              <a:t>πρόληψη της νευρικής ανορεξίας</a:t>
            </a:r>
            <a:r>
              <a:rPr lang="el-GR" sz="2200" dirty="0"/>
              <a:t> είναι ίσως εξίσου επιτακτική με τη θεραπεία της. Λέγοντας πρόληψη, σε αυτήν την περίπτωση, εννοούμε τη συστηματική προσπάθεια αλλαγής των συνθηκών εκείνων που προκαλούν ή διαιωνίζουν την ασθένεια. Για να συμβεί κάτι τέτοιο, είναι αρχικά απαραίτητη η ενημέρωση όλων, σχετικά με τα σημάδια αυτής της διατροφικής διαταραχής. Το επόμενο θύμα της νευρικής ανορεξίας μπορεί να είναι η κόρη μας, η αδελφή μας ή η καλύτερή μας φίλη. Όσο νωρίτερα αναγνωρίσουμε το πρόβλημα τόσο πιο αποτελεσματική θα είναι η θεραπεία.</a:t>
            </a:r>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1680" y="4005064"/>
            <a:ext cx="5688632" cy="2304256"/>
          </a:xfrm>
          <a:prstGeom prst="rect">
            <a:avLst/>
          </a:prstGeom>
          <a:ln>
            <a:noFill/>
          </a:ln>
          <a:effectLst>
            <a:softEdge rad="112500"/>
          </a:effectLst>
        </p:spPr>
      </p:pic>
    </p:spTree>
    <p:extLst>
      <p:ext uri="{BB962C8B-B14F-4D97-AF65-F5344CB8AC3E}">
        <p14:creationId xmlns:p14="http://schemas.microsoft.com/office/powerpoint/2010/main" val="24341034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619250" y="260351"/>
            <a:ext cx="6192838" cy="1656482"/>
          </a:xfrm>
        </p:spPr>
        <p:txBody>
          <a:bodyPr>
            <a:normAutofit fontScale="90000"/>
          </a:bodyPr>
          <a:lstStyle/>
          <a:p>
            <a:pPr fontAlgn="auto">
              <a:spcAft>
                <a:spcPts val="0"/>
              </a:spcAft>
              <a:defRPr/>
            </a:pPr>
            <a:r>
              <a:rPr lang="el-GR" altLang="el-GR" dirty="0"/>
              <a:t>ΔΙΑΤΡΟΦΗ ΣΤΗΝ ΠΑΙΔΙΚΗ ΚΑΙ ΕΦΗΒΙΚΗ ΗΛΙΚΙΑ</a:t>
            </a:r>
          </a:p>
        </p:txBody>
      </p:sp>
      <p:pic>
        <p:nvPicPr>
          <p:cNvPr id="6147" name="Picture 4" descr="47359a90eed3ee35f2dab5a3c718abb3_X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7824" y="2708920"/>
            <a:ext cx="3213100"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038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484784"/>
            <a:ext cx="8229600" cy="4571529"/>
          </a:xfrm>
        </p:spPr>
        <p:txBody>
          <a:bodyPr/>
          <a:lstStyle/>
          <a:p>
            <a:r>
              <a:rPr lang="el-GR" altLang="el-GR" sz="1600" dirty="0"/>
              <a:t>Οι συνήθειες διατροφής και σωματικής δραστηριότητας στην παιδική και εφηβική ηλικία επηρεάζουν σημαντικά την σωματική ανάπτυξη, τη διατήρηση ενός υγιούς βάρους και την μείωση του κινδύνου για την εμφάνιση χρόνιων νοσημάτων. Οι διατροφικές συνήθειες διαφοροποιούνται σε σχέση με την ενήλικη ζωή, καθώς ο ρυθμός ανάπτυξης είναι υψηλός.</a:t>
            </a:r>
          </a:p>
          <a:p>
            <a:r>
              <a:rPr lang="el-GR" altLang="el-GR" sz="1600" dirty="0"/>
              <a:t>Στην παιδικής ηλικία ο ρυθμός ανάπτυξης είναι γενικά σταθερός με το βάρος των παιδιών να αυξάνεται κατά 2-3 κιλά ανά έτος. Η εφηβική ηλικία αποτελεί το μοναδικό στάδιο μετά την γέννηση κατά το οποίο παρατηρείται αύξηση του ρυθμού  ανάπτυξης </a:t>
            </a:r>
          </a:p>
          <a:p>
            <a:r>
              <a:rPr lang="el-GR" altLang="el-GR" sz="1600" dirty="0"/>
              <a:t>Η διατροφή στην παιδική και την εφηβική ηλικία οφείλει να καλύπτει τις αυξημένες ανάγκες σε ενέργεια και θρεπτικά συστατικά που χαρακτηρίζουν την ανάπτυξη. Στα πρώτα στάδια ζωής απαιτείται περισσότερο θρεπτική τροφή αναλογικά με το μέγεθος σώματος, σε σχέση με την ενήλικη ζωή, καθώς πραγματοποιείται η ανάπτυξη των ιστών, ο σχηματισμός των οστών, των δοντιών και των μυών.</a:t>
            </a:r>
          </a:p>
          <a:p>
            <a:r>
              <a:rPr lang="el-GR" altLang="el-GR" sz="1600" dirty="0"/>
              <a:t>Οι ενεργειακές ανάγκες των παιδιών επηρεάζονται από την ηλικία, το φύλο, το ύψος, το βάρος και το επίπεδο σωματικής δραστηριότητας. Η ενεργειακή πρόσληψη πρέπει μα είναι επαρκής, ώστε να καλύπτει τις ανάγκες της ανάπτυξης, αλλά χωρίς να τις υπερκαλύπτει και να οδηγεί στην πρόσληψη υπερβάλλοντος βάρους.</a:t>
            </a:r>
          </a:p>
        </p:txBody>
      </p:sp>
    </p:spTree>
    <p:extLst>
      <p:ext uri="{BB962C8B-B14F-4D97-AF65-F5344CB8AC3E}">
        <p14:creationId xmlns:p14="http://schemas.microsoft.com/office/powerpoint/2010/main" val="4061761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57200" y="188641"/>
            <a:ext cx="8229600" cy="6193110"/>
          </a:xfrm>
        </p:spPr>
        <p:txBody>
          <a:bodyPr/>
          <a:lstStyle/>
          <a:p>
            <a:r>
              <a:rPr lang="el-GR" altLang="el-GR" sz="1600" dirty="0"/>
              <a:t>Το περιβάλλον του παιδιού επηρεάζει επίσης τις διατροφικές του συνήθειες και επιλογές καθώς τα παιδιά μαθαίνουν μέσω της παρατήρησης των άλλων. Συνεπώς, μία επαναλαμβανόμενη έκθεση σε ποικιλία γεύσεων μπορεί να αυξήσει την πιθανότητα αποδοχής νέων τροφίμων.</a:t>
            </a:r>
          </a:p>
          <a:p>
            <a:endParaRPr lang="el-GR" altLang="el-GR" sz="1600" dirty="0"/>
          </a:p>
          <a:p>
            <a:r>
              <a:rPr lang="el-GR" altLang="el-GR" sz="1600" dirty="0"/>
              <a:t>Η διατροφή αποτελεί έναν σημαντικό παράγοντα που επηρεάζει την σωματική ανάπτυξη και την διατήρηση και επίτευξη της υγείας στην παιδική και εφηβική ηλικία. Η αξιολόγηση της σωματικής ανάπτυξης ενός παιδιού θα πρέπει να είναι διαχρονική και να γίνεται πάντα εξατομικευμένα. Οι διατροφικές  απαιτήσεις διαφοροποιούνται σε σχέση με την ενήλικη ζωή λόγω του υψηλού ρυθμού ανάπτυξης. Ιδιαίτερη προσοχή απαιτείται σε καταστάσεις που χρήζουν ιδιαίτερης διατροφικής φροντίδας. Τέλος, η σωματική δραστηριότητα συμπληρώνει τις διατροφικές συνήθειες ως μία πολύ σημαντική παράμετρος που έχει αντίκτυπο στην υγεία του παιδιού.</a:t>
            </a:r>
          </a:p>
        </p:txBody>
      </p:sp>
      <p:pic>
        <p:nvPicPr>
          <p:cNvPr id="8195" name="Picture 4" descr="images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4005263"/>
            <a:ext cx="223837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images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0032" y="4005263"/>
            <a:ext cx="322738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80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85728"/>
            <a:ext cx="8534400" cy="571456"/>
          </a:xfrm>
        </p:spPr>
        <p:txBody>
          <a:bodyPr>
            <a:noAutofit/>
          </a:bodyPr>
          <a:lstStyle/>
          <a:p>
            <a:r>
              <a:rPr lang="el-GR" sz="4000" dirty="0">
                <a:solidFill>
                  <a:schemeClr val="tx1"/>
                </a:solidFill>
              </a:rPr>
              <a:t>ΟΝΟΜΑΤΑ ΜΑΘΗΤΩΝ </a:t>
            </a:r>
          </a:p>
        </p:txBody>
      </p:sp>
      <p:sp>
        <p:nvSpPr>
          <p:cNvPr id="3" name="2 - Θέση περιεχομένου"/>
          <p:cNvSpPr>
            <a:spLocks noGrp="1"/>
          </p:cNvSpPr>
          <p:nvPr>
            <p:ph sz="quarter" idx="1"/>
          </p:nvPr>
        </p:nvSpPr>
        <p:spPr>
          <a:xfrm>
            <a:off x="179512" y="1052736"/>
            <a:ext cx="8784976" cy="5184576"/>
          </a:xfrm>
          <a:solidFill>
            <a:schemeClr val="bg1">
              <a:lumMod val="85000"/>
            </a:schemeClr>
          </a:solidFill>
          <a:ln>
            <a:solidFill>
              <a:schemeClr val="accent1"/>
            </a:solidFill>
          </a:ln>
        </p:spPr>
        <p:txBody>
          <a:bodyPr>
            <a:normAutofit lnSpcReduction="10000"/>
          </a:bodyPr>
          <a:lstStyle/>
          <a:p>
            <a:endParaRPr lang="el-GR" sz="2000" dirty="0">
              <a:solidFill>
                <a:srgbClr val="0070C0"/>
              </a:solidFill>
            </a:endParaRPr>
          </a:p>
          <a:p>
            <a:endParaRPr lang="el-GR" sz="2000" dirty="0">
              <a:solidFill>
                <a:srgbClr val="0070C0"/>
              </a:solidFill>
            </a:endParaRPr>
          </a:p>
          <a:p>
            <a:endParaRPr lang="el-GR" sz="2000" dirty="0">
              <a:solidFill>
                <a:srgbClr val="0070C0"/>
              </a:solidFill>
            </a:endParaRPr>
          </a:p>
          <a:p>
            <a:endParaRPr lang="el-GR" sz="2000" dirty="0">
              <a:solidFill>
                <a:srgbClr val="0070C0"/>
              </a:solidFill>
            </a:endParaRPr>
          </a:p>
          <a:p>
            <a:endParaRPr lang="el-GR" sz="2000" dirty="0">
              <a:solidFill>
                <a:srgbClr val="0070C0"/>
              </a:solidFill>
            </a:endParaRPr>
          </a:p>
          <a:p>
            <a:endParaRPr lang="el-GR" sz="2000" dirty="0">
              <a:solidFill>
                <a:srgbClr val="0070C0"/>
              </a:solidFill>
            </a:endParaRPr>
          </a:p>
          <a:p>
            <a:endParaRPr lang="el-GR" sz="2000" dirty="0">
              <a:solidFill>
                <a:srgbClr val="0070C0"/>
              </a:solidFill>
            </a:endParaRPr>
          </a:p>
          <a:p>
            <a:endParaRPr lang="el-GR" sz="2000" dirty="0">
              <a:solidFill>
                <a:srgbClr val="0070C0"/>
              </a:solidFill>
            </a:endParaRPr>
          </a:p>
          <a:p>
            <a:endParaRPr lang="el-GR" sz="2000" dirty="0">
              <a:solidFill>
                <a:srgbClr val="0070C0"/>
              </a:solidFill>
            </a:endParaRPr>
          </a:p>
          <a:p>
            <a:endParaRPr lang="el-GR" sz="2000" dirty="0">
              <a:solidFill>
                <a:srgbClr val="0070C0"/>
              </a:solidFill>
            </a:endParaRPr>
          </a:p>
          <a:p>
            <a:endParaRPr lang="el-GR" sz="2000" dirty="0">
              <a:solidFill>
                <a:srgbClr val="0070C0"/>
              </a:solidFill>
            </a:endParaRPr>
          </a:p>
          <a:p>
            <a:endParaRPr lang="el-GR" sz="2000" dirty="0">
              <a:solidFill>
                <a:srgbClr val="0070C0"/>
              </a:solidFill>
            </a:endParaRPr>
          </a:p>
          <a:p>
            <a:pPr marL="0" indent="0">
              <a:buNone/>
            </a:pPr>
            <a:r>
              <a:rPr lang="el-GR" sz="2000" dirty="0">
                <a:solidFill>
                  <a:srgbClr val="0070C0"/>
                </a:solidFill>
              </a:rPr>
              <a:t>Οι υπεύθυνες καθηγήτριες</a:t>
            </a:r>
            <a:r>
              <a:rPr lang="en-US" dirty="0">
                <a:solidFill>
                  <a:srgbClr val="0070C0"/>
                </a:solidFill>
              </a:rPr>
              <a:t>:</a:t>
            </a:r>
            <a:endParaRPr lang="el-GR" dirty="0">
              <a:solidFill>
                <a:srgbClr val="0070C0"/>
              </a:solidFill>
            </a:endParaRPr>
          </a:p>
          <a:p>
            <a:r>
              <a:rPr lang="el-GR" sz="1600" dirty="0">
                <a:solidFill>
                  <a:schemeClr val="accent1"/>
                </a:solidFill>
              </a:rPr>
              <a:t>ΣΤΑΥΡΟΥΛΑ ΠΑΠΑΔΗΜΗΤΡΙΟΥ  - </a:t>
            </a:r>
            <a:r>
              <a:rPr lang="el-GR" sz="1600">
                <a:solidFill>
                  <a:schemeClr val="accent1"/>
                </a:solidFill>
              </a:rPr>
              <a:t>ΑΡΓΥΡΟΠΟΥΛΟΥ ΡΟΖΑ- ΚΟΥΡΕΛΗ ΑΘΑΝΑΣΙΑ</a:t>
            </a:r>
            <a:endParaRPr lang="el-GR" sz="1600" dirty="0">
              <a:solidFill>
                <a:schemeClr val="accent1"/>
              </a:solidFill>
            </a:endParaRPr>
          </a:p>
        </p:txBody>
      </p:sp>
      <p:graphicFrame>
        <p:nvGraphicFramePr>
          <p:cNvPr id="6" name="Πίνακας 5"/>
          <p:cNvGraphicFramePr>
            <a:graphicFrameLocks noGrp="1"/>
          </p:cNvGraphicFramePr>
          <p:nvPr>
            <p:extLst>
              <p:ext uri="{D42A27DB-BD31-4B8C-83A1-F6EECF244321}">
                <p14:modId xmlns:p14="http://schemas.microsoft.com/office/powerpoint/2010/main" val="1493239444"/>
              </p:ext>
            </p:extLst>
          </p:nvPr>
        </p:nvGraphicFramePr>
        <p:xfrm>
          <a:off x="1619673" y="1268761"/>
          <a:ext cx="4824536" cy="3816428"/>
        </p:xfrm>
        <a:graphic>
          <a:graphicData uri="http://schemas.openxmlformats.org/drawingml/2006/table">
            <a:tbl>
              <a:tblPr firstRow="1" firstCol="1" bandRow="1">
                <a:tableStyleId>{5C22544A-7EE6-4342-B048-85BDC9FD1C3A}</a:tableStyleId>
              </a:tblPr>
              <a:tblGrid>
                <a:gridCol w="649456">
                  <a:extLst>
                    <a:ext uri="{9D8B030D-6E8A-4147-A177-3AD203B41FA5}">
                      <a16:colId xmlns:a16="http://schemas.microsoft.com/office/drawing/2014/main" val="20000"/>
                    </a:ext>
                  </a:extLst>
                </a:gridCol>
                <a:gridCol w="2087540">
                  <a:extLst>
                    <a:ext uri="{9D8B030D-6E8A-4147-A177-3AD203B41FA5}">
                      <a16:colId xmlns:a16="http://schemas.microsoft.com/office/drawing/2014/main" val="20001"/>
                    </a:ext>
                  </a:extLst>
                </a:gridCol>
                <a:gridCol w="2087540">
                  <a:extLst>
                    <a:ext uri="{9D8B030D-6E8A-4147-A177-3AD203B41FA5}">
                      <a16:colId xmlns:a16="http://schemas.microsoft.com/office/drawing/2014/main" val="20002"/>
                    </a:ext>
                  </a:extLst>
                </a:gridCol>
              </a:tblGrid>
              <a:tr h="346948">
                <a:tc>
                  <a:txBody>
                    <a:bodyPr/>
                    <a:lstStyle/>
                    <a:p>
                      <a:pPr algn="ctr">
                        <a:lnSpc>
                          <a:spcPct val="115000"/>
                        </a:lnSpc>
                        <a:spcAft>
                          <a:spcPts val="0"/>
                        </a:spcAft>
                      </a:pPr>
                      <a:r>
                        <a:rPr lang="el-GR" sz="1200" dirty="0">
                          <a:effectLst/>
                        </a:rPr>
                        <a:t>1</a:t>
                      </a:r>
                      <a:endParaRPr lang="el-GR"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ΝΙΚΟΥ</a:t>
                      </a:r>
                      <a:endParaRPr lang="el-GR"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a:effectLst/>
                        </a:rPr>
                        <a:t>ΚΩΝΣΤΑΝΤΙΝΑ</a:t>
                      </a:r>
                      <a:endParaRPr lang="el-GR" sz="12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46948">
                <a:tc>
                  <a:txBody>
                    <a:bodyPr/>
                    <a:lstStyle/>
                    <a:p>
                      <a:pPr algn="ctr">
                        <a:lnSpc>
                          <a:spcPct val="115000"/>
                        </a:lnSpc>
                        <a:spcAft>
                          <a:spcPts val="0"/>
                        </a:spcAft>
                      </a:pPr>
                      <a:r>
                        <a:rPr lang="el-GR" sz="1200">
                          <a:effectLst/>
                        </a:rPr>
                        <a:t>2</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ΠΑΝΑΓΙΩΤΟΥΛΑ</a:t>
                      </a:r>
                      <a:endParaRPr lang="el-GR"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ΜΑΡΙΑ</a:t>
                      </a:r>
                      <a:endParaRPr lang="el-GR"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46948">
                <a:tc>
                  <a:txBody>
                    <a:bodyPr/>
                    <a:lstStyle/>
                    <a:p>
                      <a:pPr algn="ctr">
                        <a:lnSpc>
                          <a:spcPct val="115000"/>
                        </a:lnSpc>
                        <a:spcAft>
                          <a:spcPts val="0"/>
                        </a:spcAft>
                      </a:pPr>
                      <a:r>
                        <a:rPr lang="el-GR" sz="1200">
                          <a:effectLst/>
                        </a:rPr>
                        <a:t>3</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a:effectLst/>
                        </a:rPr>
                        <a:t>ΠΑΠΑΔΗΜΗΤΡΙΟΥ</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ΒΑΣΙΛΕΙΟΣ</a:t>
                      </a:r>
                      <a:endParaRPr lang="el-GR"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46948">
                <a:tc>
                  <a:txBody>
                    <a:bodyPr/>
                    <a:lstStyle/>
                    <a:p>
                      <a:pPr algn="ctr">
                        <a:lnSpc>
                          <a:spcPct val="115000"/>
                        </a:lnSpc>
                        <a:spcAft>
                          <a:spcPts val="0"/>
                        </a:spcAft>
                      </a:pPr>
                      <a:r>
                        <a:rPr lang="el-GR" sz="1200">
                          <a:effectLst/>
                        </a:rPr>
                        <a:t>4</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a:effectLst/>
                        </a:rPr>
                        <a:t>ΠΑΠΑΝΙΚΟΠΟΥΛΟΥ</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ΕΥΔΟΞΙΑ</a:t>
                      </a:r>
                      <a:endParaRPr lang="el-GR"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46948">
                <a:tc>
                  <a:txBody>
                    <a:bodyPr/>
                    <a:lstStyle/>
                    <a:p>
                      <a:pPr algn="ctr">
                        <a:lnSpc>
                          <a:spcPct val="115000"/>
                        </a:lnSpc>
                        <a:spcAft>
                          <a:spcPts val="0"/>
                        </a:spcAft>
                      </a:pPr>
                      <a:r>
                        <a:rPr lang="el-GR" sz="1200">
                          <a:effectLst/>
                        </a:rPr>
                        <a:t>5</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ΠΑΠΑΧΑΡΙΣΗ</a:t>
                      </a:r>
                      <a:endParaRPr lang="el-GR"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ΣΤΑΥΡΟΥΛΑ</a:t>
                      </a:r>
                      <a:endParaRPr lang="el-GR"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46948">
                <a:tc>
                  <a:txBody>
                    <a:bodyPr/>
                    <a:lstStyle/>
                    <a:p>
                      <a:pPr algn="ctr">
                        <a:lnSpc>
                          <a:spcPct val="115000"/>
                        </a:lnSpc>
                        <a:spcAft>
                          <a:spcPts val="0"/>
                        </a:spcAft>
                      </a:pPr>
                      <a:r>
                        <a:rPr lang="el-GR" sz="1200">
                          <a:effectLst/>
                        </a:rPr>
                        <a:t>6</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ΠΑΡΔΑΛΗΣ</a:t>
                      </a:r>
                      <a:endParaRPr lang="el-GR"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ΝΙΚΟΛΑΟΣ</a:t>
                      </a:r>
                      <a:endParaRPr lang="el-GR"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346948">
                <a:tc>
                  <a:txBody>
                    <a:bodyPr/>
                    <a:lstStyle/>
                    <a:p>
                      <a:pPr algn="ctr">
                        <a:lnSpc>
                          <a:spcPct val="115000"/>
                        </a:lnSpc>
                        <a:spcAft>
                          <a:spcPts val="0"/>
                        </a:spcAft>
                      </a:pPr>
                      <a:r>
                        <a:rPr lang="el-GR" sz="1200">
                          <a:effectLst/>
                        </a:rPr>
                        <a:t>7</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a:effectLst/>
                        </a:rPr>
                        <a:t>ΣΙΑΜΑΝΤΖΙΟΥΡΑ</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ΕΛΙΣΑΒΕΤ</a:t>
                      </a:r>
                      <a:endParaRPr lang="el-GR"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346948">
                <a:tc>
                  <a:txBody>
                    <a:bodyPr/>
                    <a:lstStyle/>
                    <a:p>
                      <a:pPr algn="ctr">
                        <a:lnSpc>
                          <a:spcPct val="115000"/>
                        </a:lnSpc>
                        <a:spcAft>
                          <a:spcPts val="0"/>
                        </a:spcAft>
                      </a:pPr>
                      <a:r>
                        <a:rPr lang="el-GR" sz="1200">
                          <a:effectLst/>
                        </a:rPr>
                        <a:t>8</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a:effectLst/>
                        </a:rPr>
                        <a:t>ΣΙΑΜΑΝΤΖΙΟΥΡΑΣ</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ΠΑΝΑΓΙΩΤΗΣ</a:t>
                      </a:r>
                      <a:endParaRPr lang="el-GR"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346948">
                <a:tc>
                  <a:txBody>
                    <a:bodyPr/>
                    <a:lstStyle/>
                    <a:p>
                      <a:pPr algn="ctr">
                        <a:lnSpc>
                          <a:spcPct val="115000"/>
                        </a:lnSpc>
                        <a:spcAft>
                          <a:spcPts val="0"/>
                        </a:spcAft>
                      </a:pPr>
                      <a:r>
                        <a:rPr lang="el-GR" sz="1200">
                          <a:effectLst/>
                        </a:rPr>
                        <a:t>9</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a:effectLst/>
                        </a:rPr>
                        <a:t>ΤΑΧΤΣΙΔΗΣ</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ΙΩΑΝΝΗΣ</a:t>
                      </a:r>
                      <a:endParaRPr lang="el-GR"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346948">
                <a:tc>
                  <a:txBody>
                    <a:bodyPr/>
                    <a:lstStyle/>
                    <a:p>
                      <a:pPr algn="ctr">
                        <a:lnSpc>
                          <a:spcPct val="115000"/>
                        </a:lnSpc>
                        <a:spcAft>
                          <a:spcPts val="0"/>
                        </a:spcAft>
                      </a:pPr>
                      <a:r>
                        <a:rPr lang="el-GR" sz="1200">
                          <a:effectLst/>
                        </a:rPr>
                        <a:t>10</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a:effectLst/>
                        </a:rPr>
                        <a:t>ΤΖΙΟΥΤΖΙΑΣ</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ΑΘΑΝΑΣΙΟΣ</a:t>
                      </a:r>
                      <a:endParaRPr lang="el-GR"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346948">
                <a:tc>
                  <a:txBody>
                    <a:bodyPr/>
                    <a:lstStyle/>
                    <a:p>
                      <a:pPr algn="ctr">
                        <a:lnSpc>
                          <a:spcPct val="115000"/>
                        </a:lnSpc>
                        <a:spcAft>
                          <a:spcPts val="0"/>
                        </a:spcAft>
                      </a:pPr>
                      <a:r>
                        <a:rPr lang="el-GR" sz="1200">
                          <a:effectLst/>
                        </a:rPr>
                        <a:t>11</a:t>
                      </a:r>
                      <a:endParaRPr lang="el-GR"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ΤΡΕΒΛΟΠΟΥΛΟΥ</a:t>
                      </a:r>
                      <a:endParaRPr lang="el-GR"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200" dirty="0">
                          <a:effectLst/>
                        </a:rPr>
                        <a:t>ΓΕΩΡΓΙΑ</a:t>
                      </a:r>
                      <a:endParaRPr lang="el-GR"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imag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8055" y="1484784"/>
            <a:ext cx="633822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365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188640"/>
            <a:ext cx="8256094" cy="1944216"/>
          </a:xfrm>
          <a:solidFill>
            <a:schemeClr val="bg1"/>
          </a:solidFill>
          <a:ln>
            <a:solidFill>
              <a:schemeClr val="tx1"/>
            </a:solidFill>
          </a:ln>
        </p:spPr>
        <p:txBody>
          <a:bodyPr/>
          <a:lstStyle/>
          <a:p>
            <a:r>
              <a:rPr lang="el-GR" dirty="0"/>
              <a:t>Οικονομική κρίση και επίδραση στη διατροφή  </a:t>
            </a:r>
          </a:p>
        </p:txBody>
      </p:sp>
      <p:sp>
        <p:nvSpPr>
          <p:cNvPr id="3" name="2 - Υπότιτλος"/>
          <p:cNvSpPr>
            <a:spLocks noGrp="1"/>
          </p:cNvSpPr>
          <p:nvPr>
            <p:ph type="subTitle" idx="1"/>
          </p:nvPr>
        </p:nvSpPr>
        <p:spPr>
          <a:xfrm>
            <a:off x="1371600" y="3331698"/>
            <a:ext cx="6400800" cy="1752600"/>
          </a:xfrm>
        </p:spPr>
        <p:txBody>
          <a:bodyPr/>
          <a:lstStyle/>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pic>
        <p:nvPicPr>
          <p:cNvPr id="4" name="3 - Εικόνα" descr="αρχείο λήψης.jpg"/>
          <p:cNvPicPr>
            <a:picLocks noChangeAspect="1"/>
          </p:cNvPicPr>
          <p:nvPr/>
        </p:nvPicPr>
        <p:blipFill>
          <a:blip r:embed="rId2" cstate="print"/>
          <a:stretch>
            <a:fillRect/>
          </a:stretch>
        </p:blipFill>
        <p:spPr>
          <a:xfrm>
            <a:off x="2123728" y="2852936"/>
            <a:ext cx="4752528" cy="2931195"/>
          </a:xfrm>
          <a:prstGeom prst="rect">
            <a:avLst/>
          </a:prstGeom>
        </p:spPr>
      </p:pic>
    </p:spTree>
    <p:extLst>
      <p:ext uri="{BB962C8B-B14F-4D97-AF65-F5344CB8AC3E}">
        <p14:creationId xmlns:p14="http://schemas.microsoft.com/office/powerpoint/2010/main" val="3838678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normAutofit/>
          </a:bodyPr>
          <a:lstStyle/>
          <a:p>
            <a:br>
              <a:rPr lang="el-GR" dirty="0"/>
            </a:br>
            <a:endParaRPr lang="el-GR" dirty="0"/>
          </a:p>
        </p:txBody>
      </p:sp>
      <p:sp>
        <p:nvSpPr>
          <p:cNvPr id="3" name="2 - Θέση περιεχομένου"/>
          <p:cNvSpPr>
            <a:spLocks noGrp="1"/>
          </p:cNvSpPr>
          <p:nvPr>
            <p:ph idx="1"/>
          </p:nvPr>
        </p:nvSpPr>
        <p:spPr>
          <a:xfrm>
            <a:off x="457200" y="1340768"/>
            <a:ext cx="3322712" cy="4968592"/>
          </a:xfrm>
        </p:spPr>
        <p:txBody>
          <a:bodyPr>
            <a:normAutofit fontScale="92500" lnSpcReduction="20000"/>
          </a:bodyPr>
          <a:lstStyle/>
          <a:p>
            <a:r>
              <a:rPr lang="el-GR" dirty="0"/>
              <a:t>Πολλοί καταναλωτές σήμερα, λόγω της οικονομικής δυσπραγίας που οδηγεί στη φτώχεια και στην ανέχεια, δεν μπορούν πλέον να αγοράζουν ποιοτικά προϊόντα για την  διατροφή τους και έτσι στρέφονται σε οικονομικές και λιγότερο υγιεινές επιλογές.</a:t>
            </a:r>
          </a:p>
        </p:txBody>
      </p:sp>
      <p:pic>
        <p:nvPicPr>
          <p:cNvPr id="4" name="3 - Εικόνα" descr="αρχείο λήψης (1).jpg"/>
          <p:cNvPicPr>
            <a:picLocks noChangeAspect="1"/>
          </p:cNvPicPr>
          <p:nvPr/>
        </p:nvPicPr>
        <p:blipFill>
          <a:blip r:embed="rId2" cstate="print"/>
          <a:stretch>
            <a:fillRect/>
          </a:stretch>
        </p:blipFill>
        <p:spPr>
          <a:xfrm>
            <a:off x="4716016" y="1988840"/>
            <a:ext cx="3600400" cy="3384376"/>
          </a:xfrm>
          <a:prstGeom prst="rect">
            <a:avLst/>
          </a:prstGeom>
        </p:spPr>
      </p:pic>
    </p:spTree>
    <p:extLst>
      <p:ext uri="{BB962C8B-B14F-4D97-AF65-F5344CB8AC3E}">
        <p14:creationId xmlns:p14="http://schemas.microsoft.com/office/powerpoint/2010/main" val="605039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αρχείο λήψης (2).jpg"/>
          <p:cNvPicPr>
            <a:picLocks noChangeAspect="1"/>
          </p:cNvPicPr>
          <p:nvPr/>
        </p:nvPicPr>
        <p:blipFill>
          <a:blip r:embed="rId2" cstate="print"/>
          <a:stretch>
            <a:fillRect/>
          </a:stretch>
        </p:blipFill>
        <p:spPr>
          <a:xfrm rot="2035638">
            <a:off x="6005121" y="4257975"/>
            <a:ext cx="2702192" cy="1831156"/>
          </a:xfrm>
          <a:prstGeom prst="rect">
            <a:avLst/>
          </a:prstGeom>
        </p:spPr>
      </p:pic>
      <p:pic>
        <p:nvPicPr>
          <p:cNvPr id="5" name="4 - Εικόνα" descr="αρχείο λήψης (3).jpg"/>
          <p:cNvPicPr>
            <a:picLocks noChangeAspect="1"/>
          </p:cNvPicPr>
          <p:nvPr/>
        </p:nvPicPr>
        <p:blipFill>
          <a:blip r:embed="rId3" cstate="print"/>
          <a:stretch>
            <a:fillRect/>
          </a:stretch>
        </p:blipFill>
        <p:spPr>
          <a:xfrm rot="20560220">
            <a:off x="384320" y="3995578"/>
            <a:ext cx="2619375" cy="1743075"/>
          </a:xfrm>
          <a:prstGeom prst="rect">
            <a:avLst/>
          </a:prstGeom>
        </p:spPr>
      </p:pic>
      <p:pic>
        <p:nvPicPr>
          <p:cNvPr id="6" name="5 - Εικόνα" descr="αρχείο λήψης (4).jpg"/>
          <p:cNvPicPr>
            <a:picLocks noChangeAspect="1"/>
          </p:cNvPicPr>
          <p:nvPr/>
        </p:nvPicPr>
        <p:blipFill>
          <a:blip r:embed="rId4" cstate="print"/>
          <a:stretch>
            <a:fillRect/>
          </a:stretch>
        </p:blipFill>
        <p:spPr>
          <a:xfrm>
            <a:off x="3203848" y="4725144"/>
            <a:ext cx="2857500" cy="1600200"/>
          </a:xfrm>
          <a:prstGeom prst="rect">
            <a:avLst/>
          </a:prstGeom>
        </p:spPr>
      </p:pic>
      <p:sp>
        <p:nvSpPr>
          <p:cNvPr id="7" name="6 - Θέση περιεχομένου"/>
          <p:cNvSpPr>
            <a:spLocks noGrp="1"/>
          </p:cNvSpPr>
          <p:nvPr>
            <p:ph idx="1"/>
          </p:nvPr>
        </p:nvSpPr>
        <p:spPr>
          <a:xfrm>
            <a:off x="395536" y="1268760"/>
            <a:ext cx="8229600" cy="2592288"/>
          </a:xfrm>
        </p:spPr>
        <p:txBody>
          <a:bodyPr>
            <a:normAutofit fontScale="92500" lnSpcReduction="10000"/>
          </a:bodyPr>
          <a:lstStyle/>
          <a:p>
            <a:r>
              <a:rPr lang="el-GR" dirty="0"/>
              <a:t>Οι επιστήμονες φοβούνται για έκρηξη παχυσαρκίας στη χώρα μας. Αν και περιμέναμε το αντίθετο, δηλαδή ότι η κρίση είναι μια καλή ευκαιρία για δίαιτα. Οι φθηνότερες επιλογές τροφής  όμως , συχνά είναι και πιο ανθυγιεινές. Τρόφιμα όπως ψαρί και λαχανικά κοστίζουν περισσότερο από ένα σουβλάκι , μια μερίδα πατάτες ή μια πίτα με γύρο. </a:t>
            </a:r>
          </a:p>
        </p:txBody>
      </p:sp>
    </p:spTree>
    <p:extLst>
      <p:ext uri="{BB962C8B-B14F-4D97-AF65-F5344CB8AC3E}">
        <p14:creationId xmlns:p14="http://schemas.microsoft.com/office/powerpoint/2010/main" val="1348026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196752"/>
            <a:ext cx="3275856" cy="5400600"/>
          </a:xfrm>
        </p:spPr>
        <p:txBody>
          <a:bodyPr>
            <a:normAutofit lnSpcReduction="10000"/>
          </a:bodyPr>
          <a:lstStyle/>
          <a:p>
            <a:r>
              <a:rPr lang="el-GR" sz="2400" dirty="0"/>
              <a:t>Πολλές φορές το φαγητό λειτουργεί ως παράγοντας στην κακή ψυχολογία. Γίνεται φίλος για να ξεχαστεί το πρόβλημα. Ένα γλυκό , είναι το καλύτερο αγχολυτικό. Τα προβλήματα όμως παραμένουν ,το μόνο που αλλάζει είναι το βάρος και η υγεία.</a:t>
            </a:r>
          </a:p>
        </p:txBody>
      </p:sp>
      <p:pic>
        <p:nvPicPr>
          <p:cNvPr id="5" name="4 - Εικόνα" descr="images (1).jpg"/>
          <p:cNvPicPr>
            <a:picLocks noChangeAspect="1"/>
          </p:cNvPicPr>
          <p:nvPr/>
        </p:nvPicPr>
        <p:blipFill>
          <a:blip r:embed="rId2" cstate="print"/>
          <a:stretch>
            <a:fillRect/>
          </a:stretch>
        </p:blipFill>
        <p:spPr>
          <a:xfrm>
            <a:off x="5148064" y="1468384"/>
            <a:ext cx="3739909" cy="2752704"/>
          </a:xfrm>
          <a:prstGeom prst="rect">
            <a:avLst/>
          </a:prstGeom>
          <a:ln>
            <a:noFill/>
          </a:ln>
          <a:effectLst>
            <a:softEdge rad="112500"/>
          </a:effectLst>
        </p:spPr>
      </p:pic>
      <p:pic>
        <p:nvPicPr>
          <p:cNvPr id="6" name="5 - Εικόνα" descr="images.jpg"/>
          <p:cNvPicPr>
            <a:picLocks noChangeAspect="1"/>
          </p:cNvPicPr>
          <p:nvPr/>
        </p:nvPicPr>
        <p:blipFill>
          <a:blip r:embed="rId3" cstate="print"/>
          <a:stretch>
            <a:fillRect/>
          </a:stretch>
        </p:blipFill>
        <p:spPr>
          <a:xfrm>
            <a:off x="4211960" y="4221088"/>
            <a:ext cx="4104456" cy="2232248"/>
          </a:xfrm>
          <a:prstGeom prst="rect">
            <a:avLst/>
          </a:prstGeom>
          <a:ln>
            <a:noFill/>
          </a:ln>
          <a:effectLst>
            <a:softEdge rad="112500"/>
          </a:effectLst>
        </p:spPr>
      </p:pic>
    </p:spTree>
    <p:extLst>
      <p:ext uri="{BB962C8B-B14F-4D97-AF65-F5344CB8AC3E}">
        <p14:creationId xmlns:p14="http://schemas.microsoft.com/office/powerpoint/2010/main" val="2236638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31640" y="548680"/>
            <a:ext cx="6444208" cy="1224136"/>
          </a:xfrm>
        </p:spPr>
        <p:txBody>
          <a:bodyPr>
            <a:normAutofit fontScale="90000"/>
          </a:bodyPr>
          <a:lstStyle/>
          <a:p>
            <a:pPr fontAlgn="auto">
              <a:spcAft>
                <a:spcPts val="0"/>
              </a:spcAft>
              <a:defRPr/>
            </a:pPr>
            <a:r>
              <a:rPr lang="el-GR" altLang="el-GR" dirty="0"/>
              <a:t>Ομάδες τροφίμων και</a:t>
            </a:r>
            <a:br>
              <a:rPr lang="en-US" altLang="el-GR" dirty="0"/>
            </a:br>
            <a:r>
              <a:rPr lang="el-GR" altLang="el-GR" dirty="0"/>
              <a:t> γεύματα</a:t>
            </a:r>
          </a:p>
        </p:txBody>
      </p:sp>
      <p:pic>
        <p:nvPicPr>
          <p:cNvPr id="6147" name="Picture 4" descr="eatwellplat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1800" y="3068960"/>
            <a:ext cx="40322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2380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251520" y="260648"/>
            <a:ext cx="8640960" cy="5865515"/>
          </a:xfrm>
        </p:spPr>
        <p:txBody>
          <a:bodyPr>
            <a:normAutofit lnSpcReduction="10000"/>
          </a:bodyPr>
          <a:lstStyle/>
          <a:p>
            <a:pPr>
              <a:lnSpc>
                <a:spcPct val="90000"/>
              </a:lnSpc>
            </a:pPr>
            <a:r>
              <a:rPr lang="el-GR" altLang="el-GR" sz="1400" dirty="0"/>
              <a:t>Τα θρεπτικά συστατικά δεν καταναλώνονται μεμονωμένα, αλλά βρίσκονται στα τρόφιμα σε διάφορους και πολύπλοκους συνδυασμούς. Η κατηγοριοποίηση των τροφίμων σε ομάδες με βάση την περιεκτικότητα τους σε θρεπτικά συστατικά αποτελεί τη βάση για την επικοινωνία μεταξύ των ειδικών, αλλά και μεταξύ των ειδικών και του κοινού, καθώς διευκολύνει τη γνωριμία με τα τρόφιμα και την θρεπτική τους αξία και εξυπηρετεί τη διαμόρφωση ενός ισορροπημένου διαιτολογίου στην καθημερινή πράξη. Αντιστοίχως, η κατανάλωση των τροφίμων γίνεται στο πλαίσιο γευμάτων, τα οποία δεν αποτελούνται από μεμονωμένα τρόφιμα αλλά αντιθέτως συνδυάζουν διάφορες ομάδες τροφίμων.</a:t>
            </a:r>
          </a:p>
          <a:p>
            <a:pPr>
              <a:lnSpc>
                <a:spcPct val="90000"/>
              </a:lnSpc>
            </a:pPr>
            <a:r>
              <a:rPr lang="el-GR" altLang="el-GR" sz="1400" dirty="0"/>
              <a:t>Τα τρόφιμα που ανήκουν στην ίδια ομάδα έχουν σε μεγάλο βαθμό κοινά χαρακτηριστικά από άποψη θρεπτικών συστατικών  </a:t>
            </a:r>
            <a:endParaRPr lang="en-US" altLang="el-GR" sz="1400" dirty="0"/>
          </a:p>
          <a:p>
            <a:pPr>
              <a:lnSpc>
                <a:spcPct val="90000"/>
              </a:lnSpc>
            </a:pPr>
            <a:endParaRPr lang="el-GR" altLang="el-GR" sz="1400" dirty="0"/>
          </a:p>
          <a:p>
            <a:pPr>
              <a:lnSpc>
                <a:spcPct val="90000"/>
              </a:lnSpc>
            </a:pPr>
            <a:r>
              <a:rPr lang="el-GR" altLang="el-GR" sz="1400" b="1" u="sng" dirty="0"/>
              <a:t>ΟΜΑΔΕΣ ΤΡΟΦΙΜΩΝ :</a:t>
            </a:r>
          </a:p>
          <a:p>
            <a:pPr marL="0" indent="0">
              <a:lnSpc>
                <a:spcPct val="90000"/>
              </a:lnSpc>
              <a:buNone/>
            </a:pPr>
            <a:endParaRPr lang="el-GR" altLang="el-GR" sz="1400" b="1" u="sng" dirty="0"/>
          </a:p>
          <a:p>
            <a:pPr>
              <a:lnSpc>
                <a:spcPct val="90000"/>
              </a:lnSpc>
            </a:pPr>
            <a:r>
              <a:rPr lang="el-GR" altLang="el-GR" sz="1400" b="1" u="sng" dirty="0"/>
              <a:t>ΔΗΜΗΤΡΙΑΚΑ: </a:t>
            </a:r>
            <a:r>
              <a:rPr lang="el-GR" altLang="el-GR" sz="1400" dirty="0"/>
              <a:t> Την βάση της διατροφής των περισσότερων ανθρώπων αποτελούν τα δημητριακά. Τα τρόφιμα αυτής της ομάδας καλύπτουν το μεγαλύτερο μέρος της διατροφής των ανθρώπων παγκοσμίως και αποτελούν πλούσια πηγή απλών και σύνθετων υδατανθράκων αλλά και σημαντική πηγή πρωτεϊνών, βιταμινών και ανόργανων στοιχείων.</a:t>
            </a:r>
          </a:p>
          <a:p>
            <a:pPr>
              <a:lnSpc>
                <a:spcPct val="90000"/>
              </a:lnSpc>
            </a:pPr>
            <a:r>
              <a:rPr lang="el-GR" altLang="el-GR" sz="1400" b="1" u="sng" dirty="0"/>
              <a:t>ΓΑΛΑΚΤΟΚΟΜΙΚΑ ΠΡΟΙΟΝΤΑ </a:t>
            </a:r>
            <a:r>
              <a:rPr lang="el-GR" altLang="el-GR" sz="1400" dirty="0"/>
              <a:t>: Τα γαλακτοκομικά προϊόντα στο σύνολο τους είναι συνυφασμένα με την υγεία των οστών, καθώς και αποτελούν σημαντικές πηγές ασβεστίου, ενός συστατικού απαραίτητου για έναν υγιή σκελετό και μία σωστή ανάπτυξη, ιδίως κατά την παιδική και εφηβική ηλικία.</a:t>
            </a:r>
          </a:p>
          <a:p>
            <a:pPr>
              <a:lnSpc>
                <a:spcPct val="90000"/>
              </a:lnSpc>
            </a:pPr>
            <a:r>
              <a:rPr lang="el-GR" altLang="el-GR" sz="1400" b="1" u="sng" dirty="0"/>
              <a:t>ΦΡΟΥΤΑ: </a:t>
            </a:r>
            <a:r>
              <a:rPr lang="el-GR" altLang="el-GR" sz="1400" dirty="0"/>
              <a:t>Στην ομάδα των φρούτων περιλαμβάνονται όλα τα φρούτα, φρέσκα η αποξηραμένα, ολόκληρα η σε μορφή φυσικού χυμού. Τα φρούτα είναι καλή πηγή πολλών απαραίτητων θρεπτικών συστατικών, στα οποία συγκαταλέγονται οι υδατάνθρακες, οι διαιτητικές ίνες, το κάλιο και διάφορες βιταμίνες. Συνολικά τα φρούτα περιέχουν λίγες θερμίδες, έχουν υψηλή περιεκτικότητα σε νερό και ουσιαστικά δεν περιέχουν λίπος η αλάτι. Λόγω της υψηλής θρεπτικής αξίας των φρούτων, μια δίαιτα πλούσια σε αυτά αποτελεί ασπίδα προστασίας για πολλά χρόνια νοσήματα, όπως τα καρδιαγγειακά νοσήματα, η παχυσαρκία, ο σακχαρώδης διαβήτης τύπου 2 και συγκεκριμένοι τύποι καρκίνου </a:t>
            </a:r>
          </a:p>
          <a:p>
            <a:pPr>
              <a:lnSpc>
                <a:spcPct val="90000"/>
              </a:lnSpc>
            </a:pPr>
            <a:r>
              <a:rPr lang="el-GR" altLang="el-GR" sz="1400" b="1" u="sng" dirty="0"/>
              <a:t>ΛΑΧΑΝΙΚΑ : </a:t>
            </a:r>
            <a:r>
              <a:rPr lang="el-GR" altLang="el-GR" sz="1400" dirty="0"/>
              <a:t>Στην ομάδα των λαχανικών ανήκουν όλα τα λαχανικά σε οποιαδήποτε μορφή. Τα λαχανικά είναι πολύ φτωχά σε θερμίδες και λίπος και πλούσια σε νερό διαιτητικές ίνες και αντιοξειδωτικές ουσίες. Στόχο θα πρέπει να αποτελεί κάθε κύριο γεύμα της ημέρας να συνοδεύεται από παρουσία λαχανικού σε οποιαδήποτε μορφή.</a:t>
            </a:r>
            <a:endParaRPr lang="el-GR" altLang="el-GR" sz="1400" b="1" u="sng" dirty="0"/>
          </a:p>
          <a:p>
            <a:pPr>
              <a:lnSpc>
                <a:spcPct val="90000"/>
              </a:lnSpc>
            </a:pPr>
            <a:endParaRPr lang="el-GR" altLang="el-GR" sz="1400" dirty="0"/>
          </a:p>
        </p:txBody>
      </p:sp>
    </p:spTree>
    <p:extLst>
      <p:ext uri="{BB962C8B-B14F-4D97-AF65-F5344CB8AC3E}">
        <p14:creationId xmlns:p14="http://schemas.microsoft.com/office/powerpoint/2010/main" val="12486670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57200" y="260649"/>
            <a:ext cx="8229600" cy="6192540"/>
          </a:xfrm>
        </p:spPr>
        <p:txBody>
          <a:bodyPr/>
          <a:lstStyle/>
          <a:p>
            <a:r>
              <a:rPr lang="el-GR" altLang="el-GR" sz="1300" b="1" u="sng" dirty="0"/>
              <a:t>ΚΡΕΑΣ: </a:t>
            </a:r>
            <a:r>
              <a:rPr lang="el-GR" altLang="el-GR" sz="1300" dirty="0"/>
              <a:t>Στην ομάδα του κρέατος και των υποκατάστατων ανήκουν  όλα τα είδη ζωικού κρέατος, το αυγό, όλα τα είδη ψαριών και θαλασσινών, καθώς και τα όσπρια. Χαρακτηριστικότερο θρεπτικό συστατικό της ομάδας είναι οι πλήρεις πρωτεΐνες οι οποίες είναι απαραίτητες για πολυάριθμες και απαραίτητες λειτουργίες του σώματος. Η ομάδα την οποία αποτελούν τα ψάρια συνδυάζει τα οφέλη της ομάδας του κρέατος και των αμυλούχων λαχανικών.</a:t>
            </a:r>
          </a:p>
          <a:p>
            <a:r>
              <a:rPr lang="el-GR" altLang="el-GR" sz="1300" b="1" u="sng" dirty="0"/>
              <a:t>ΛΙΠΗ ΚΑΙ ΕΛΑΙΑ :</a:t>
            </a:r>
            <a:r>
              <a:rPr lang="el-GR" altLang="el-GR" sz="1300" dirty="0"/>
              <a:t> Στην ομάδα των λιπών και των ελαιών ανήκουν ουσιαστικά όλα τα τρόφιμα που στο μεγαλύτερο ποσοστό τους η αποκλειστικά αποτελούνται από λίπος.</a:t>
            </a:r>
          </a:p>
          <a:p>
            <a:r>
              <a:rPr lang="el-GR" altLang="el-GR" sz="1300" b="1" u="sng" dirty="0"/>
              <a:t>ΓΕΥΜΑΤΑ :</a:t>
            </a:r>
          </a:p>
          <a:p>
            <a:r>
              <a:rPr lang="el-GR" altLang="el-GR" sz="1300" dirty="0"/>
              <a:t>Ο άνθρωπος δεν καταναλώνει μεμονωμένα τρόφιμα η μεμονωμένες ομάδες τροφίμων αλλά σύνθετα γεύματα τα οποία περιέχουν ποικίλους συνδυασμούς ομάδων τροφίμων </a:t>
            </a:r>
          </a:p>
          <a:p>
            <a:r>
              <a:rPr lang="el-GR" altLang="el-GR" sz="1300" b="1" u="sng" dirty="0"/>
              <a:t>ΠΡΩΙΝΟ ΓΕΥΜΑ :</a:t>
            </a:r>
          </a:p>
          <a:p>
            <a:r>
              <a:rPr lang="el-GR" altLang="el-GR" sz="1300" dirty="0"/>
              <a:t>Το πρωινό γεύμα αποτελεί ένα από τα σημαντικότερα γεύματα της ημέρας. Η κατανάλωση πρωινού είναι πολύ σημαντική, καθώς εφοδιάζει το σώμα με την απαραίτητη ενέργεια για να ανταπεξέλθει καλύτερα στις πρωινές δραστηριότητες, μετά την ολονύχτια νηστεία.</a:t>
            </a:r>
          </a:p>
          <a:p>
            <a:r>
              <a:rPr lang="el-GR" altLang="el-GR" sz="1300" b="1" u="sng" dirty="0"/>
              <a:t>ΔΕΚΑΤΙΑΝΟ ΚΑΙ ΑΠΟΓΕΥΜΑΤΙΝΟ ΓΕΥΜΑ:</a:t>
            </a:r>
          </a:p>
          <a:p>
            <a:r>
              <a:rPr lang="el-GR" altLang="el-GR" sz="1300" dirty="0"/>
              <a:t>Το </a:t>
            </a:r>
            <a:r>
              <a:rPr lang="el-GR" altLang="el-GR" sz="1300" dirty="0" err="1"/>
              <a:t>δεκατιανό</a:t>
            </a:r>
            <a:r>
              <a:rPr lang="el-GR" altLang="el-GR" sz="1300" dirty="0"/>
              <a:t> και το απογευματινό ως μικρότερα γεύματα μπορούν να περιέχουν μια από τις ακόλουθες ομάδες τροφίμων: γαλακτοκομικά, δημητριακά, φρούτα</a:t>
            </a:r>
          </a:p>
          <a:p>
            <a:r>
              <a:rPr lang="el-GR" altLang="el-GR" sz="1300" b="1" u="sng" dirty="0"/>
              <a:t>ΜΕΣΗΜΕΡΙΑΝΟ ΚΑΙ ΒΡΑΔΙΝΟ ΓΕΥΜΑ:</a:t>
            </a:r>
          </a:p>
          <a:p>
            <a:r>
              <a:rPr lang="el-GR" altLang="el-GR" sz="1300" dirty="0"/>
              <a:t>Στα κυρίως γεύματα δηλαδή το μεσημεριανό και το βραδινό μπορούν να ενταχθούν ουσιαστικά όλες οι ομάδες τροφίμων  </a:t>
            </a:r>
          </a:p>
        </p:txBody>
      </p:sp>
      <p:pic>
        <p:nvPicPr>
          <p:cNvPr id="8195" name="Picture 4" descr="imag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39752" y="4509120"/>
            <a:ext cx="4320480" cy="1827659"/>
          </a:xfrm>
          <a:prstGeom prst="rect">
            <a:avLst/>
          </a:prstGeom>
          <a:ln w="9525">
            <a:solidFill>
              <a:srgbClr val="000000"/>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27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ownload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15888"/>
            <a:ext cx="2879601" cy="2232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19" name="Picture 5" descr="download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188913"/>
            <a:ext cx="3169096" cy="2160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20" name="Picture 6" descr="images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59113" y="2193925"/>
            <a:ext cx="3097212" cy="2268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21" name="Picture 8" descr="4η ΟΜΑΔΑ - ΓΑΛΑΚΤΟΚΟΜΙΚΑ_Σελίδα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4437063"/>
            <a:ext cx="3241551" cy="2160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images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24525" y="4560887"/>
            <a:ext cx="3167955" cy="1912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020146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158" y="1428736"/>
            <a:ext cx="8429684" cy="3143271"/>
          </a:xfrm>
        </p:spPr>
        <p:txBody>
          <a:bodyPr>
            <a:normAutofit/>
          </a:bodyPr>
          <a:lstStyle/>
          <a:p>
            <a:r>
              <a:rPr lang="el-GR" b="1" dirty="0"/>
              <a:t>Ενεργειακό Ισοζύγιο, Σωματική δραστηριότητα και καθιστική ζωή </a:t>
            </a:r>
          </a:p>
        </p:txBody>
      </p:sp>
    </p:spTree>
    <p:extLst>
      <p:ext uri="{BB962C8B-B14F-4D97-AF65-F5344CB8AC3E}">
        <p14:creationId xmlns:p14="http://schemas.microsoft.com/office/powerpoint/2010/main" val="390789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chemeClr val="tx1"/>
                </a:solidFill>
              </a:rPr>
              <a:t>ΟΝΟΜΑΤΑ ΜΑΘΗΤΩΝ </a:t>
            </a:r>
            <a:endParaRPr lang="el-GR" dirty="0"/>
          </a:p>
        </p:txBody>
      </p:sp>
      <p:graphicFrame>
        <p:nvGraphicFramePr>
          <p:cNvPr id="4" name="Θέση περιεχομένου 3"/>
          <p:cNvGraphicFramePr>
            <a:graphicFrameLocks noGrp="1"/>
          </p:cNvGraphicFramePr>
          <p:nvPr>
            <p:ph sz="quarter" idx="1"/>
            <p:extLst>
              <p:ext uri="{D42A27DB-BD31-4B8C-83A1-F6EECF244321}">
                <p14:modId xmlns:p14="http://schemas.microsoft.com/office/powerpoint/2010/main" val="2053142651"/>
              </p:ext>
            </p:extLst>
          </p:nvPr>
        </p:nvGraphicFramePr>
        <p:xfrm>
          <a:off x="1907704" y="1556790"/>
          <a:ext cx="4752527" cy="3600400"/>
        </p:xfrm>
        <a:graphic>
          <a:graphicData uri="http://schemas.openxmlformats.org/drawingml/2006/table">
            <a:tbl>
              <a:tblPr firstRow="1" firstCol="1" bandRow="1">
                <a:tableStyleId>{5C22544A-7EE6-4342-B048-85BDC9FD1C3A}</a:tableStyleId>
              </a:tblPr>
              <a:tblGrid>
                <a:gridCol w="639763">
                  <a:extLst>
                    <a:ext uri="{9D8B030D-6E8A-4147-A177-3AD203B41FA5}">
                      <a16:colId xmlns:a16="http://schemas.microsoft.com/office/drawing/2014/main" val="20000"/>
                    </a:ext>
                  </a:extLst>
                </a:gridCol>
                <a:gridCol w="2056382">
                  <a:extLst>
                    <a:ext uri="{9D8B030D-6E8A-4147-A177-3AD203B41FA5}">
                      <a16:colId xmlns:a16="http://schemas.microsoft.com/office/drawing/2014/main" val="20001"/>
                    </a:ext>
                  </a:extLst>
                </a:gridCol>
                <a:gridCol w="2056382">
                  <a:extLst>
                    <a:ext uri="{9D8B030D-6E8A-4147-A177-3AD203B41FA5}">
                      <a16:colId xmlns:a16="http://schemas.microsoft.com/office/drawing/2014/main" val="20002"/>
                    </a:ext>
                  </a:extLst>
                </a:gridCol>
              </a:tblGrid>
              <a:tr h="360040">
                <a:tc>
                  <a:txBody>
                    <a:bodyPr/>
                    <a:lstStyle/>
                    <a:p>
                      <a:pPr algn="ctr">
                        <a:lnSpc>
                          <a:spcPct val="115000"/>
                        </a:lnSpc>
                        <a:spcAft>
                          <a:spcPts val="0"/>
                        </a:spcAft>
                      </a:pPr>
                      <a:r>
                        <a:rPr lang="el-GR" sz="800" dirty="0">
                          <a:effectLst/>
                        </a:rPr>
                        <a:t>12</a:t>
                      </a:r>
                      <a:endParaRPr lang="el-GR" sz="11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ΤΣΑΡΑΒΑΣ</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ΑΘΑΝΑΣΙΟΣ</a:t>
                      </a:r>
                      <a:endParaRPr lang="el-GR"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60040">
                <a:tc>
                  <a:txBody>
                    <a:bodyPr/>
                    <a:lstStyle/>
                    <a:p>
                      <a:pPr algn="ctr">
                        <a:lnSpc>
                          <a:spcPct val="115000"/>
                        </a:lnSpc>
                        <a:spcAft>
                          <a:spcPts val="0"/>
                        </a:spcAft>
                      </a:pPr>
                      <a:r>
                        <a:rPr lang="el-GR" sz="800">
                          <a:effectLst/>
                        </a:rPr>
                        <a:t>13</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ΤΣΑΡΑΒΑΣ</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ΓΕΩΡΓΙΟΣ</a:t>
                      </a:r>
                      <a:endParaRPr lang="el-GR"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60040">
                <a:tc>
                  <a:txBody>
                    <a:bodyPr/>
                    <a:lstStyle/>
                    <a:p>
                      <a:pPr algn="ctr">
                        <a:lnSpc>
                          <a:spcPct val="115000"/>
                        </a:lnSpc>
                        <a:spcAft>
                          <a:spcPts val="0"/>
                        </a:spcAft>
                      </a:pPr>
                      <a:r>
                        <a:rPr lang="el-GR" sz="800">
                          <a:effectLst/>
                        </a:rPr>
                        <a:t>14</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ΤΣΙΑΜΗΣ</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ΖΗΣΗΣ</a:t>
                      </a:r>
                      <a:endParaRPr lang="el-GR"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60040">
                <a:tc>
                  <a:txBody>
                    <a:bodyPr/>
                    <a:lstStyle/>
                    <a:p>
                      <a:pPr algn="ctr">
                        <a:lnSpc>
                          <a:spcPct val="115000"/>
                        </a:lnSpc>
                        <a:spcAft>
                          <a:spcPts val="0"/>
                        </a:spcAft>
                      </a:pPr>
                      <a:r>
                        <a:rPr lang="el-GR" sz="800">
                          <a:effectLst/>
                        </a:rPr>
                        <a:t>15</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ΤΣΙΟΚΑΝΟΥ</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ΚΩΝΣΤΑΝΤΙΝΑ</a:t>
                      </a:r>
                      <a:endParaRPr lang="el-GR"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60040">
                <a:tc>
                  <a:txBody>
                    <a:bodyPr/>
                    <a:lstStyle/>
                    <a:p>
                      <a:pPr algn="ctr">
                        <a:lnSpc>
                          <a:spcPct val="115000"/>
                        </a:lnSpc>
                        <a:spcAft>
                          <a:spcPts val="0"/>
                        </a:spcAft>
                      </a:pPr>
                      <a:r>
                        <a:rPr lang="el-GR" sz="800">
                          <a:effectLst/>
                        </a:rPr>
                        <a:t>16</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ΤΣΙΟΛΑΚΗ</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ΙΩΑΝΝΑ</a:t>
                      </a:r>
                      <a:endParaRPr lang="el-GR"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60040">
                <a:tc>
                  <a:txBody>
                    <a:bodyPr/>
                    <a:lstStyle/>
                    <a:p>
                      <a:pPr algn="ctr">
                        <a:lnSpc>
                          <a:spcPct val="115000"/>
                        </a:lnSpc>
                        <a:spcAft>
                          <a:spcPts val="0"/>
                        </a:spcAft>
                      </a:pPr>
                      <a:r>
                        <a:rPr lang="el-GR" sz="800">
                          <a:effectLst/>
                        </a:rPr>
                        <a:t>17</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ΤΣΟΛΗ</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ΒΑΣΙΛΙΚΗ</a:t>
                      </a:r>
                      <a:endParaRPr lang="el-GR"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360040">
                <a:tc>
                  <a:txBody>
                    <a:bodyPr/>
                    <a:lstStyle/>
                    <a:p>
                      <a:pPr algn="ctr">
                        <a:lnSpc>
                          <a:spcPct val="115000"/>
                        </a:lnSpc>
                        <a:spcAft>
                          <a:spcPts val="0"/>
                        </a:spcAft>
                      </a:pPr>
                      <a:r>
                        <a:rPr lang="el-GR" sz="800">
                          <a:effectLst/>
                        </a:rPr>
                        <a:t>18</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ΤΣΟΛΗ</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ΧΡΥΣΟΥΛΑ</a:t>
                      </a:r>
                      <a:endParaRPr lang="el-GR"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360040">
                <a:tc>
                  <a:txBody>
                    <a:bodyPr/>
                    <a:lstStyle/>
                    <a:p>
                      <a:pPr algn="ctr">
                        <a:lnSpc>
                          <a:spcPct val="115000"/>
                        </a:lnSpc>
                        <a:spcAft>
                          <a:spcPts val="0"/>
                        </a:spcAft>
                      </a:pPr>
                      <a:r>
                        <a:rPr lang="el-GR" sz="800">
                          <a:effectLst/>
                        </a:rPr>
                        <a:t>19</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ΤΥΡΟΔΗΜΟΥ</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ΜΑΡΙΑ</a:t>
                      </a:r>
                      <a:endParaRPr lang="el-GR" sz="1100">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360040">
                <a:tc>
                  <a:txBody>
                    <a:bodyPr/>
                    <a:lstStyle/>
                    <a:p>
                      <a:pPr algn="ctr">
                        <a:lnSpc>
                          <a:spcPct val="115000"/>
                        </a:lnSpc>
                        <a:spcAft>
                          <a:spcPts val="0"/>
                        </a:spcAft>
                      </a:pPr>
                      <a:r>
                        <a:rPr lang="el-GR" sz="800">
                          <a:effectLst/>
                        </a:rPr>
                        <a:t>20</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ΦΑΡΜΑΚΗ</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dirty="0">
                          <a:effectLst/>
                        </a:rPr>
                        <a:t>ΜΑΡΓΑΡΙΤΑ</a:t>
                      </a:r>
                      <a:endParaRPr lang="el-GR"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360040">
                <a:tc>
                  <a:txBody>
                    <a:bodyPr/>
                    <a:lstStyle/>
                    <a:p>
                      <a:pPr algn="ctr">
                        <a:lnSpc>
                          <a:spcPct val="115000"/>
                        </a:lnSpc>
                        <a:spcAft>
                          <a:spcPts val="0"/>
                        </a:spcAft>
                      </a:pPr>
                      <a:r>
                        <a:rPr lang="el-GR" sz="800">
                          <a:effectLst/>
                        </a:rPr>
                        <a:t>21</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a:effectLst/>
                        </a:rPr>
                        <a:t>ΨΑΛΛΙΔΑΣ</a:t>
                      </a:r>
                      <a:endParaRPr lang="el-GR" sz="11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800" dirty="0">
                          <a:effectLst/>
                        </a:rPr>
                        <a:t>ΠΑΝΑΓΙΩΤΗΣ</a:t>
                      </a:r>
                      <a:endParaRPr lang="el-GR" sz="11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83206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5.4.jpg"/>
          <p:cNvPicPr>
            <a:picLocks noGrp="1" noChangeAspect="1"/>
          </p:cNvPicPr>
          <p:nvPr>
            <p:ph idx="1"/>
          </p:nvPr>
        </p:nvPicPr>
        <p:blipFill>
          <a:blip r:embed="rId2"/>
          <a:stretch>
            <a:fillRect/>
          </a:stretch>
        </p:blipFill>
        <p:spPr>
          <a:xfrm>
            <a:off x="3929058" y="2000240"/>
            <a:ext cx="4929221" cy="3214709"/>
          </a:xfrm>
        </p:spPr>
      </p:pic>
      <p:pic>
        <p:nvPicPr>
          <p:cNvPr id="5" name="4 - Εικόνα" descr="images.jpg"/>
          <p:cNvPicPr>
            <a:picLocks noChangeAspect="1"/>
          </p:cNvPicPr>
          <p:nvPr/>
        </p:nvPicPr>
        <p:blipFill>
          <a:blip r:embed="rId3"/>
          <a:stretch>
            <a:fillRect/>
          </a:stretch>
        </p:blipFill>
        <p:spPr>
          <a:xfrm>
            <a:off x="179512" y="2000240"/>
            <a:ext cx="3643306" cy="3500462"/>
          </a:xfrm>
          <a:prstGeom prst="rect">
            <a:avLst/>
          </a:prstGeom>
        </p:spPr>
      </p:pic>
    </p:spTree>
    <p:extLst>
      <p:ext uri="{BB962C8B-B14F-4D97-AF65-F5344CB8AC3E}">
        <p14:creationId xmlns:p14="http://schemas.microsoft.com/office/powerpoint/2010/main" val="3101412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484784"/>
            <a:ext cx="8329642" cy="4641379"/>
          </a:xfrm>
        </p:spPr>
        <p:txBody>
          <a:bodyPr>
            <a:normAutofit fontScale="92500" lnSpcReduction="20000"/>
          </a:bodyPr>
          <a:lstStyle/>
          <a:p>
            <a:r>
              <a:rPr lang="el-GR" dirty="0"/>
              <a:t>Το σωματικό βάρος ενός ανθρώπου είναι το αποτέλεσμα της ισορροπίας ανάμεσα στην ενέργεια που προσλαμβάνει και την ενέργεια που δαπανά. Η ισορροπία αυτή καλείται ενεργειακό ισοζύγιο και ουσιαστικά αποτελεί μια μαθηματική εξίσωση, της οποίας το αποτέλεσμα καθορίζει τη διατήρηση ή τη μεταβολή του σωματικού βάρους ενός ανθρώπου. Στην παρούσα ενότητα θα περιγραφεί η έννοια του ισοζυγίου ενέργειας ,θα δοθεί έμφαση στη σωματική δραστηριότητα, η οποία συμβάλλει καθοριστικά στη ρύθμιση του ισοζυγίου ενέργειας και θα γίνει μια σύντομη αναφορά στο ρόλο που καλείται να παίξει το σχολειό στην προώθηση της σωματικής δραστηριότητας των παιδιών.</a:t>
            </a:r>
          </a:p>
          <a:p>
            <a:endParaRPr lang="el-GR" dirty="0"/>
          </a:p>
        </p:txBody>
      </p:sp>
    </p:spTree>
    <p:extLst>
      <p:ext uri="{BB962C8B-B14F-4D97-AF65-F5344CB8AC3E}">
        <p14:creationId xmlns:p14="http://schemas.microsoft.com/office/powerpoint/2010/main" val="3105384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692696"/>
            <a:ext cx="8534400" cy="294856"/>
          </a:xfrm>
        </p:spPr>
        <p:txBody>
          <a:bodyPr>
            <a:normAutofit fontScale="90000"/>
          </a:bodyPr>
          <a:lstStyle/>
          <a:p>
            <a:r>
              <a:rPr lang="el-GR" b="1" dirty="0"/>
              <a:t>ΕΝΕΡΓΕΙΑΚΟ ΙΣΟΖΥΓΙΟ </a:t>
            </a:r>
            <a:endParaRPr lang="el-GR" dirty="0"/>
          </a:p>
        </p:txBody>
      </p:sp>
      <p:sp>
        <p:nvSpPr>
          <p:cNvPr id="3" name="2 - Θέση περιεχομένου"/>
          <p:cNvSpPr>
            <a:spLocks noGrp="1"/>
          </p:cNvSpPr>
          <p:nvPr>
            <p:ph idx="1"/>
          </p:nvPr>
        </p:nvSpPr>
        <p:spPr/>
        <p:txBody>
          <a:bodyPr/>
          <a:lstStyle/>
          <a:p>
            <a:r>
              <a:rPr lang="el-GR" dirty="0"/>
              <a:t>Ως ενεργειακό ισοζύγιο μπορεί να νοηθεί ως η ισορροπία ανάμεσα στην ενέργεια που προσλαμβάνει και την ενέργεια που δαπανάται από ένα άτομο και η οποία καθορίζει σε μεγάλο βαθμό τη διατήρηση η τη μεταβολή του σωματικού του βάρους.</a:t>
            </a:r>
          </a:p>
          <a:p>
            <a:pPr marL="0" indent="0">
              <a:buNone/>
            </a:pPr>
            <a:endParaRPr lang="el-GR" dirty="0"/>
          </a:p>
        </p:txBody>
      </p:sp>
    </p:spTree>
    <p:extLst>
      <p:ext uri="{BB962C8B-B14F-4D97-AF65-F5344CB8AC3E}">
        <p14:creationId xmlns:p14="http://schemas.microsoft.com/office/powerpoint/2010/main" val="4259875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700808"/>
            <a:ext cx="8329642" cy="4425355"/>
          </a:xfrm>
        </p:spPr>
        <p:txBody>
          <a:bodyPr>
            <a:normAutofit/>
          </a:bodyPr>
          <a:lstStyle/>
          <a:p>
            <a:r>
              <a:rPr lang="el-GR" sz="2000" dirty="0"/>
              <a:t>Η αριθμητική διαφορά ανάμεσα στην ενεργειακή πρόσληψη και την ενεργειακή δαπάνη ενός  ατόμου, ορίζει και το ενεργειακό ισοζύγιο ή ισοζύγιο ενέργειας (ΙΕ). Δηλαδή, το ΙΕ ισούται  με την προσλαμβανόμενη ενέργεια μείον τη δαπανώμενη ενέργεια. Όταν το θετικό ΙΕ διατηρείται μακροχρόνια, αυξάνεται η πιθανότητα εμφάνισης υπέρβαρου η και παχυσαρκίας, ενώ η αύξηση του σωματικού λίπους πέρα από κάποιο χρονικό όριο είναι ιδιαιτέρως επιβαρυντική, καθώς αυξάνει τον κίνδυνο εμφάνισης χρόνιων μη μεταδοτικών νοσημάτων, συμπεριλαμβανομένης της υπέρτασης, του σακχαρώδους διαβήτη, των καρδιαγγειακών νοσημάτων και συγκεκριμένων τύπων καρκίνου. Αντιθέτως, όταν  το ΙΕ είναι αρνητικό , όταν δηλαδή η ενεργειακή πρόσληψη υπολείπεται της ενεργειακής δαπάνης, τότε παρατηρείται μείωση του σωματικού βάρους. </a:t>
            </a:r>
          </a:p>
        </p:txBody>
      </p:sp>
    </p:spTree>
    <p:extLst>
      <p:ext uri="{BB962C8B-B14F-4D97-AF65-F5344CB8AC3E}">
        <p14:creationId xmlns:p14="http://schemas.microsoft.com/office/powerpoint/2010/main" val="3219767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1340768"/>
            <a:ext cx="8115328" cy="4785395"/>
          </a:xfrm>
        </p:spPr>
        <p:txBody>
          <a:bodyPr>
            <a:normAutofit/>
          </a:bodyPr>
          <a:lstStyle/>
          <a:p>
            <a:r>
              <a:rPr lang="el-GR" sz="2400" dirty="0"/>
              <a:t>Η αξιολόγηση του σωματικού βάρους ,γίνεται κατά κανόνα με τη χρήση ενός δείκτη, ο οποίος καλείται δείκτης μάζας σώματος ( ΔΜΣ) και υπολογίζεται με βάση το βάρος και το ύψος ενός ατόμου με τον εξής μαθηματικό τύπο: βάρος /ύψος .Σύμφωνα με τον Παγκόσμιο Οργανισμό Υγείας , τιμές του ΔΜΣ κάτω από 18,5  κιλα/μετρα2 κατατάσσουν ένα άτομο στην κατηγορία του λιποβαρούς, τιμές μεταξύ 18,5 και 25 κιλα/μετρα2  συνεπάγονται ένα φυσιολογικό σωματικό βάρος, ενώ τιμές  μεγαλύτερες από 30 κιλα/μετρα2 κατατάσσουν ένα άτομο στην κατηγορία του παχύσαρκου.</a:t>
            </a:r>
          </a:p>
        </p:txBody>
      </p:sp>
    </p:spTree>
    <p:extLst>
      <p:ext uri="{BB962C8B-B14F-4D97-AF65-F5344CB8AC3E}">
        <p14:creationId xmlns:p14="http://schemas.microsoft.com/office/powerpoint/2010/main" val="1085449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ΣΩΜΑΤΙΚΗ ΔΡΑΣΤΗΡΙΟΤΗΤΑ</a:t>
            </a:r>
            <a:endParaRPr lang="el-GR" dirty="0"/>
          </a:p>
        </p:txBody>
      </p:sp>
      <p:sp>
        <p:nvSpPr>
          <p:cNvPr id="3" name="2 - Θέση περιεχομένου"/>
          <p:cNvSpPr>
            <a:spLocks noGrp="1"/>
          </p:cNvSpPr>
          <p:nvPr>
            <p:ph idx="1"/>
          </p:nvPr>
        </p:nvSpPr>
        <p:spPr/>
        <p:txBody>
          <a:bodyPr>
            <a:normAutofit lnSpcReduction="10000"/>
          </a:bodyPr>
          <a:lstStyle/>
          <a:p>
            <a:r>
              <a:rPr lang="el-GR" dirty="0"/>
              <a:t>Η ενασχόληση με την άσκηση και ένας δραστήριος τρόπος ζωής αποτελεί γενική σύσταση για όλο τον πληθυσμό, από τις μικρότερες μέχρι τις μεγαλύτερες ηλικίες. Είναι αποδεδειγμένο ότι η συστηματική σωματική δραστηριότητα έχει σημαντικά οφέλη στην υγεία σε όλες τις ηλικίες, επομένως εύρεση χρόνου γι αυτήν θα πρέπει να αποτελεί στόχο για το σύνολο του πληθυσμού. Το είδος της σωματικής δραστηριότητας που αρμόζει στον καθένα εξαρτάται ,επίσης, σε μεγάλο βαθμό και από τα χαρακτηριστικά του σώματος του. </a:t>
            </a:r>
          </a:p>
          <a:p>
            <a:endParaRPr lang="el-GR" dirty="0"/>
          </a:p>
        </p:txBody>
      </p:sp>
    </p:spTree>
    <p:extLst>
      <p:ext uri="{BB962C8B-B14F-4D97-AF65-F5344CB8AC3E}">
        <p14:creationId xmlns:p14="http://schemas.microsoft.com/office/powerpoint/2010/main" val="2124224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412776"/>
            <a:ext cx="8258204" cy="4713387"/>
          </a:xfrm>
        </p:spPr>
        <p:txBody>
          <a:bodyPr>
            <a:normAutofit fontScale="92500" lnSpcReduction="10000"/>
          </a:bodyPr>
          <a:lstStyle/>
          <a:p>
            <a:r>
              <a:rPr lang="el-GR" sz="2600" dirty="0"/>
              <a:t>Μεταξύ άλλων, η συστηματική σωματική δραστηριότητα  σχετίζεται με μειωμένη θνησιμότητα τόσο από όλα τα αίτια όσο και από συγκεκριμένα νοσήματα και μειώνει τον κίνδυνο εμφάνισης διαφόρων χρόνιων και μη μεταδοτικών νοσημάτων που σχετίζονται με τη διατροφή και τον τρόπο ζωής. Πέρα από τη σωματική υγεία όμως η σωματική δραστηριότητα έχει πολλαπλά οφέλη τόσο στην ψυχολογική υγεία όσο και στην ποιότητα ζωής, καθώς βελτιώνει τη συνολική διάθεση του ατόμου, προάγει τη  κοινωνικότητα , βοηθά στον έλεγχο του άγχους και της κατάθλιψης και ενισχύει το αίσθημα της αυτοάμυνας γεγονός πολύ σημαντικό ιδίως για τα ηλικιωμένα άτομα καθώς ενισχύει την ικανότητα τους να κινούνται ανεξάρτητα και  να αυτοεξυπηρετούνται.</a:t>
            </a:r>
          </a:p>
          <a:p>
            <a:endParaRPr lang="el-GR" dirty="0"/>
          </a:p>
        </p:txBody>
      </p:sp>
    </p:spTree>
    <p:extLst>
      <p:ext uri="{BB962C8B-B14F-4D97-AF65-F5344CB8AC3E}">
        <p14:creationId xmlns:p14="http://schemas.microsoft.com/office/powerpoint/2010/main" val="3453189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FT_061_02.jpg"/>
          <p:cNvPicPr>
            <a:picLocks noGrp="1" noChangeAspect="1"/>
          </p:cNvPicPr>
          <p:nvPr>
            <p:ph idx="1"/>
          </p:nvPr>
        </p:nvPicPr>
        <p:blipFill>
          <a:blip r:embed="rId2"/>
          <a:stretch>
            <a:fillRect/>
          </a:stretch>
        </p:blipFill>
        <p:spPr>
          <a:xfrm>
            <a:off x="285720" y="0"/>
            <a:ext cx="3686201" cy="3573016"/>
          </a:xfrm>
        </p:spPr>
      </p:pic>
      <p:pic>
        <p:nvPicPr>
          <p:cNvPr id="5" name="4 - Εικόνα" descr="weight_loss_s1.jpg"/>
          <p:cNvPicPr>
            <a:picLocks noChangeAspect="1"/>
          </p:cNvPicPr>
          <p:nvPr/>
        </p:nvPicPr>
        <p:blipFill>
          <a:blip r:embed="rId3"/>
          <a:stretch>
            <a:fillRect/>
          </a:stretch>
        </p:blipFill>
        <p:spPr>
          <a:xfrm>
            <a:off x="683568" y="3573016"/>
            <a:ext cx="7691444" cy="2952328"/>
          </a:xfrm>
          <a:prstGeom prst="rect">
            <a:avLst/>
          </a:prstGeom>
        </p:spPr>
      </p:pic>
      <p:pic>
        <p:nvPicPr>
          <p:cNvPr id="6" name="5 - Εικόνα" descr="ImageGen.jpg"/>
          <p:cNvPicPr>
            <a:picLocks noChangeAspect="1"/>
          </p:cNvPicPr>
          <p:nvPr/>
        </p:nvPicPr>
        <p:blipFill>
          <a:blip r:embed="rId4"/>
          <a:stretch>
            <a:fillRect/>
          </a:stretch>
        </p:blipFill>
        <p:spPr>
          <a:xfrm>
            <a:off x="4429124" y="214290"/>
            <a:ext cx="4381500" cy="3286125"/>
          </a:xfrm>
          <a:prstGeom prst="rect">
            <a:avLst/>
          </a:prstGeom>
        </p:spPr>
      </p:pic>
    </p:spTree>
    <p:extLst>
      <p:ext uri="{BB962C8B-B14F-4D97-AF65-F5344CB8AC3E}">
        <p14:creationId xmlns:p14="http://schemas.microsoft.com/office/powerpoint/2010/main" val="2303675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8296600" cy="1196752"/>
          </a:xfrm>
        </p:spPr>
        <p:txBody>
          <a:bodyPr>
            <a:normAutofit/>
          </a:bodyPr>
          <a:lstStyle/>
          <a:p>
            <a:r>
              <a:rPr lang="el-GR" b="1" dirty="0"/>
              <a:t>Σωματική δραστηριότητα στην παιδική ηλικία</a:t>
            </a:r>
            <a:endParaRPr lang="el-GR" dirty="0"/>
          </a:p>
        </p:txBody>
      </p:sp>
      <p:sp>
        <p:nvSpPr>
          <p:cNvPr id="3" name="2 - Θέση περιεχομένου"/>
          <p:cNvSpPr>
            <a:spLocks noGrp="1"/>
          </p:cNvSpPr>
          <p:nvPr>
            <p:ph idx="1"/>
          </p:nvPr>
        </p:nvSpPr>
        <p:spPr>
          <a:xfrm>
            <a:off x="428596" y="1357298"/>
            <a:ext cx="8229600" cy="4525963"/>
          </a:xfrm>
        </p:spPr>
        <p:txBody>
          <a:bodyPr>
            <a:noAutofit/>
          </a:bodyPr>
          <a:lstStyle/>
          <a:p>
            <a:r>
              <a:rPr lang="el-GR" sz="1800" dirty="0"/>
              <a:t>Σύμφωνα με τις επίσημες οδηγίες από Διεθνείς Οργανισμούς ένα παιδί θα πρέπει να εξασφαλίζει 60 λεπτά σωματικής δραστηριότητας την ημέρα κατά μέσο όρο. Η ένταση που συστήνεται είναι τουλάχιστον μέτρια, δηλαδή τέτοια ώστε να προκαλεί μέτριου βαθμού λαχάνιασμα, ενώ το είδος δραστηριότητας δεν έχει τόσο σημασία.</a:t>
            </a:r>
          </a:p>
          <a:p>
            <a:r>
              <a:rPr lang="el-GR" sz="1800" dirty="0"/>
              <a:t>Σε κάθε περίπτωση η σωματική δραστηριότητα επιφέρει σημαντικά οφέλη  στην υγεία και τη σωματική ανάπτυξη των παιδιών. Μεταξύ άλλων, βοηθά τα παιδιά να αναπτύξουν ένα υγιές μυοσκελετικό σύστημα ,καθώς μέσω της άσκησης δυναμώνουν σημαντικά οστά , οι μύες και  οι αρθρώσεις τους. Παράλληλα με την ενδυνάμωση του σκελετικού και μυϊκού συστήματος ,η άσκηση συμβάλλει στην ενδυνάμωση και του καρδιαγγειακού συστήματος. Ουσιαστικά, κατά τη διάρκεια πραγματοποίησης μιας φυσικής δραστηριότητας γυμνάζονται παράλληλα η καρδιά και οι πνεύμονες, δηλαδή προπονείται συνολικά το καρδιοαναπνευστικό σύστημα. Η σωματική δραστηριότητα συμβάλλει, επίσης, στην ανάπτυξη της νευρομυικής συναρμογής των παιδιών. Με απλά λόγια  τα παιδιά μέσω τεχνικών ασκήσεων και επαναλήψεων βελτιώνουν τα αντανακλαστικά τους αναπτύσσοντας συγχρονισμό μεταξύ ματιών και άκρων. Τέλος, η άσκηση συμβάλλει στην διατήρηση ενός υγιούς σωματικού βάρους μειώνοντας τα ποσοστά της παιδικής παχυσαρκίας. </a:t>
            </a:r>
          </a:p>
          <a:p>
            <a:r>
              <a:rPr lang="el-GR" sz="1800" dirty="0"/>
              <a:t> </a:t>
            </a:r>
          </a:p>
        </p:txBody>
      </p:sp>
    </p:spTree>
    <p:extLst>
      <p:ext uri="{BB962C8B-B14F-4D97-AF65-F5344CB8AC3E}">
        <p14:creationId xmlns:p14="http://schemas.microsoft.com/office/powerpoint/2010/main" val="1692212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484784"/>
            <a:ext cx="8229600" cy="4968552"/>
          </a:xfrm>
        </p:spPr>
        <p:txBody>
          <a:bodyPr>
            <a:normAutofit fontScale="62500" lnSpcReduction="20000"/>
          </a:bodyPr>
          <a:lstStyle/>
          <a:p>
            <a:r>
              <a:rPr lang="el-GR" sz="2900" dirty="0"/>
              <a:t>Πέρα από τα παραπάνω  τα ωφέλεια της άσκησης δεν περιορίζονται στη σωματική ανάπτυξη μόνο, αλλά περιλαμβάνουν ψυχικά ,κοινωνικά και νοητικά οφέλη. Για παράδειγμα, ως προς την ψυχική υγεία , η φυσική δραστηριότητα έχει φανεί να βελτιώνει αισθητά τον έλεγχο του άγχους και να μειώνει σημαντικά τον κίνδυνο εμφάνισης και εκδήλωσης συμπτωμάτων κατάθλιψης που μπορούν να αποδειχθούν επικίνδυνα ιδιαιτέρως κατά την ευαίσθητη φάση της εφηβείας. Σε κοινωνικό επίπεδο η συμμέτοχη σε φυσικές δραστηριότητες και ειδικά σε ομαδικά αθλήματα έχει βρεθεί ότι βοηθάει τα παιδιά στη γρηγορότερη  και ουσιαστικότερη κοινωνικοποίηση τους , παρέχοντας  τους ευκαιρίες για αυτοπροβολή κτίζοντας την αυτοπεποίθηση τους και βοηθώντας τα να αναπτύξουν αισθήματα συνεργασίας και ομαδικότητας. Σε επίπεδο πνευματικής  λειτουργιάς , έρευνες έχουν δείξει ότι τα παιδιά τα οποία ασκούνται εμφανίζουν μεγαλύτερα ποσοστά επιτυχίας στα σχολικά μαθήματα ,γεγονός που καταρρίπτει την άποψη ότι ο χρόνος που αφιερώνεται σε σωματική δραστηριότητα είναι εις βάρους του χρόνου μελέτης και σχολικής απόδοσης των παιδιών.  Τέλος, μια πιο μακροπρόθεσμη αλλά ιδιαίτερα σημαντική επίδραση της άσκησης είναι ότι τα παιδιά που είναι σωματικά δραστήρια ακολουθούν και έναν συνολικότερα πιο υγιεινό τρόπο ζωής , αποφεύγοντας την κατάχρηση αλκοόλ, το κάπνισμα ή τη χρήση ουσιών κατά τη φάση της ανάπτυξης τους όσο και στην ενήλικη ζωή τους.</a:t>
            </a:r>
          </a:p>
          <a:p>
            <a:endParaRPr lang="el-GR" dirty="0"/>
          </a:p>
        </p:txBody>
      </p:sp>
    </p:spTree>
    <p:extLst>
      <p:ext uri="{BB962C8B-B14F-4D97-AF65-F5344CB8AC3E}">
        <p14:creationId xmlns:p14="http://schemas.microsoft.com/office/powerpoint/2010/main" val="298037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48680"/>
            <a:ext cx="8534400" cy="438872"/>
          </a:xfrm>
        </p:spPr>
        <p:txBody>
          <a:bodyPr>
            <a:normAutofit fontScale="90000"/>
          </a:bodyPr>
          <a:lstStyle/>
          <a:p>
            <a:r>
              <a:rPr lang="el-GR" sz="3600" dirty="0"/>
              <a:t>Η ΟΜΑΔΑ ΜΑΣ </a:t>
            </a:r>
            <a:br>
              <a:rPr lang="el-GR" sz="4000" dirty="0"/>
            </a:br>
            <a:r>
              <a:rPr lang="el-GR" sz="4000" dirty="0"/>
              <a:t>Β Λυκείου </a:t>
            </a:r>
            <a:r>
              <a:rPr lang="en-US" sz="4000" dirty="0"/>
              <a:t>                              </a:t>
            </a:r>
            <a:r>
              <a:rPr lang="el-GR" sz="4000" dirty="0"/>
              <a:t>Έτος</a:t>
            </a:r>
            <a:r>
              <a:rPr lang="en-US" sz="4000" dirty="0"/>
              <a:t>:2015/16</a:t>
            </a:r>
            <a:endParaRPr lang="el-GR" sz="4000" dirty="0"/>
          </a:p>
        </p:txBody>
      </p:sp>
      <p:pic>
        <p:nvPicPr>
          <p:cNvPr id="6" name="Θέση περιεχομένου 5"/>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95536" y="1527175"/>
            <a:ext cx="8222208" cy="4572000"/>
          </a:xfrm>
        </p:spPr>
      </p:pic>
    </p:spTree>
    <p:extLst>
      <p:ext uri="{BB962C8B-B14F-4D97-AF65-F5344CB8AC3E}">
        <p14:creationId xmlns:p14="http://schemas.microsoft.com/office/powerpoint/2010/main" val="2957747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a:t>Καθιστικές δραστηριότητες </a:t>
            </a:r>
            <a:endParaRPr lang="el-GR" dirty="0"/>
          </a:p>
        </p:txBody>
      </p:sp>
      <p:sp>
        <p:nvSpPr>
          <p:cNvPr id="3" name="2 - Θέση περιεχομένου"/>
          <p:cNvSpPr>
            <a:spLocks noGrp="1"/>
          </p:cNvSpPr>
          <p:nvPr>
            <p:ph idx="1"/>
          </p:nvPr>
        </p:nvSpPr>
        <p:spPr/>
        <p:txBody>
          <a:bodyPr>
            <a:normAutofit/>
          </a:bodyPr>
          <a:lstStyle/>
          <a:p>
            <a:endParaRPr lang="el-GR" dirty="0"/>
          </a:p>
          <a:p>
            <a:pPr>
              <a:buNone/>
            </a:pPr>
            <a:endParaRPr lang="el-GR" dirty="0"/>
          </a:p>
        </p:txBody>
      </p:sp>
      <p:pic>
        <p:nvPicPr>
          <p:cNvPr id="6" name="5 - Εικόνα" descr="images (1).jpg"/>
          <p:cNvPicPr>
            <a:picLocks noChangeAspect="1"/>
          </p:cNvPicPr>
          <p:nvPr/>
        </p:nvPicPr>
        <p:blipFill>
          <a:blip r:embed="rId2"/>
          <a:stretch>
            <a:fillRect/>
          </a:stretch>
        </p:blipFill>
        <p:spPr>
          <a:xfrm>
            <a:off x="179512" y="1412776"/>
            <a:ext cx="4357718" cy="3124402"/>
          </a:xfrm>
          <a:prstGeom prst="rect">
            <a:avLst/>
          </a:prstGeom>
          <a:ln>
            <a:noFill/>
          </a:ln>
          <a:effectLst>
            <a:softEdge rad="112500"/>
          </a:effectLst>
        </p:spPr>
      </p:pic>
      <p:pic>
        <p:nvPicPr>
          <p:cNvPr id="7" name="6 - Εικόνα" descr="kauistikh-zoh-ygeia-diavhths-kardia-karkinos-230x171.jpg"/>
          <p:cNvPicPr>
            <a:picLocks noChangeAspect="1"/>
          </p:cNvPicPr>
          <p:nvPr/>
        </p:nvPicPr>
        <p:blipFill>
          <a:blip r:embed="rId3"/>
          <a:stretch>
            <a:fillRect/>
          </a:stretch>
        </p:blipFill>
        <p:spPr>
          <a:xfrm>
            <a:off x="4644008" y="3068960"/>
            <a:ext cx="4359966" cy="3273196"/>
          </a:xfrm>
          <a:prstGeom prst="rect">
            <a:avLst/>
          </a:prstGeom>
          <a:ln>
            <a:noFill/>
          </a:ln>
          <a:effectLst>
            <a:softEdge rad="112500"/>
          </a:effectLst>
        </p:spPr>
      </p:pic>
    </p:spTree>
    <p:extLst>
      <p:ext uri="{BB962C8B-B14F-4D97-AF65-F5344CB8AC3E}">
        <p14:creationId xmlns:p14="http://schemas.microsoft.com/office/powerpoint/2010/main" val="3309253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pPr>
              <a:buNone/>
            </a:pPr>
            <a:r>
              <a:rPr lang="el-GR" dirty="0"/>
              <a:t>Πέρα από την αύξηση της σωματικής δραστηριότητας , σημαντικό βήμα για την καλύτερη διαχείριση του σωματικού βάρους αλλά και τη γενικότερη βελτίωση της υγείας των παιδιών είναι ο προορισμός των καθιστικών δραστηριοτήτων με εξέχουσα την ενασχόληση με την οθόνη.</a:t>
            </a:r>
          </a:p>
          <a:p>
            <a:r>
              <a:rPr lang="el-GR" dirty="0"/>
              <a:t>Ειδικότερα η τηλεόραση έχει γίνει πολλές φορές αντικείμενο τέτοιας μελέτης και σε γενικές γραμμές , φαίνεται ότι όσο περισσότερο χρόνο περνούν τα παιδιά μπροστά στην τηλεόραση τόσο περισσότερες πιθανότητες έχουν να γίνουν υπέρβαρα. Η τηλεόραση όμως δεν &lt;&lt;παχαίνει&gt;&gt; μόνο εξαιτίας της σωματικής αδρανείας αλλά και μέσω αλλαγής διατροφικών συνηθειών</a:t>
            </a:r>
          </a:p>
        </p:txBody>
      </p:sp>
    </p:spTree>
    <p:extLst>
      <p:ext uri="{BB962C8B-B14F-4D97-AF65-F5344CB8AC3E}">
        <p14:creationId xmlns:p14="http://schemas.microsoft.com/office/powerpoint/2010/main" val="3993690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85776"/>
            <a:ext cx="8229600" cy="1703414"/>
          </a:xfrm>
        </p:spPr>
        <p:txBody>
          <a:bodyPr>
            <a:normAutofit fontScale="90000"/>
          </a:bodyPr>
          <a:lstStyle/>
          <a:p>
            <a:br>
              <a:rPr lang="el-GR" b="1" dirty="0"/>
            </a:br>
            <a:br>
              <a:rPr lang="el-GR" b="1" dirty="0"/>
            </a:br>
            <a:r>
              <a:rPr lang="el-GR" b="1" dirty="0"/>
              <a:t>Η συμβολή του σχολείου στην αύξηση της σωματικής δραστηριότητας των παιδιών</a:t>
            </a:r>
            <a:br>
              <a:rPr lang="el-GR" dirty="0"/>
            </a:br>
            <a:endParaRPr lang="el-GR" dirty="0"/>
          </a:p>
        </p:txBody>
      </p:sp>
      <p:sp>
        <p:nvSpPr>
          <p:cNvPr id="3" name="2 - Θέση περιεχομένου"/>
          <p:cNvSpPr>
            <a:spLocks noGrp="1"/>
          </p:cNvSpPr>
          <p:nvPr>
            <p:ph idx="1"/>
          </p:nvPr>
        </p:nvSpPr>
        <p:spPr/>
        <p:txBody>
          <a:bodyPr>
            <a:normAutofit fontScale="85000" lnSpcReduction="20000"/>
          </a:bodyPr>
          <a:lstStyle/>
          <a:p>
            <a:endParaRPr lang="el-GR" dirty="0"/>
          </a:p>
          <a:p>
            <a:r>
              <a:rPr lang="el-GR" dirty="0"/>
              <a:t>Ο ρόλος του σχολείου στην προαγωγή της υγείας των παιδιών, μέσω της προώθησης ισορροπημένων συνηθειών του τρόπου  ζωής , δηλαδή της ισορροπημένης διατροφής και της σωματικής δραστηριότητας είναι σημαντικός και πολύπλευρος και πρέπει να στηρίζεται από όλους τους φορείς της κοινωνίας μας. Συνοπτικά σε ότι αφορά  τη σωματική δραστηριότητα των παιδιών , ο σχετικός με το σχολειό χρόνος τον οποίο μπορούν να διαθέσουν οι μαθητές οποιασδήποτε μορφής σωματική δραστηριότητας περιλαμβάνει , τη μετάβαση από και προς το σχολείο , τα σχολικά διαλειμματα , το μάθημα της φυσικής αγωγής αλλά και οργανωμένες αθλητικές δραστηριότητες που πραγματοποιούντα κατά τη διάρκεια του σχολικού έτους.</a:t>
            </a:r>
          </a:p>
          <a:p>
            <a:endParaRPr lang="el-GR" dirty="0"/>
          </a:p>
        </p:txBody>
      </p:sp>
    </p:spTree>
    <p:extLst>
      <p:ext uri="{BB962C8B-B14F-4D97-AF65-F5344CB8AC3E}">
        <p14:creationId xmlns:p14="http://schemas.microsoft.com/office/powerpoint/2010/main" val="2022957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Συμπεράσματα </a:t>
            </a:r>
            <a:br>
              <a:rPr lang="el-GR" dirty="0"/>
            </a:br>
            <a:endParaRPr lang="el-GR" dirty="0"/>
          </a:p>
        </p:txBody>
      </p:sp>
      <p:sp>
        <p:nvSpPr>
          <p:cNvPr id="3" name="2 - Θέση περιεχομένου"/>
          <p:cNvSpPr>
            <a:spLocks noGrp="1"/>
          </p:cNvSpPr>
          <p:nvPr>
            <p:ph idx="1"/>
          </p:nvPr>
        </p:nvSpPr>
        <p:spPr>
          <a:xfrm>
            <a:off x="457200" y="1600200"/>
            <a:ext cx="8229600" cy="4900634"/>
          </a:xfrm>
        </p:spPr>
        <p:txBody>
          <a:bodyPr>
            <a:normAutofit fontScale="92500" lnSpcReduction="20000"/>
          </a:bodyPr>
          <a:lstStyle/>
          <a:p>
            <a:r>
              <a:rPr lang="el-GR" dirty="0"/>
              <a:t>Η ισορροπία του ΙΕ στο σημείο εκείνο που ευνοεί τη διατήρηση ενός υγιούς σωματικού βάρους πρέπει να αποτελεί στόχο για όλον τον πληθυσμό, με σκοπό την πρόληψη των διαταραχών  του σωματικού βάρους ,δηλαδή τόσο του λιποβαρούς όσο και του υπέρβαρου και της παχυσαρκίας ,καταστάσεις οι οποίες μακροπρόθεσμα υποβαθμίζουν σημαντικά την υγεία και την ποιότητα ζωής του ανθρώπου. Σημαντικό ρόλο στην ισορροπία αυτή διαδραματίζει η αύξηση της σωματικής δραστηριότητας και γενικότερα η υιοθέτηση ενός δραστήριου τρόπου ζωής , ιδίως για τα παιδιά, η οποία πέρα από την εξασφάλιση ενός υγιούς σωματικού βάρους , συνεισφέρει γενικότερα στην σωματική , νοητική και κοινωνική υγεία και ευεξία.</a:t>
            </a:r>
          </a:p>
          <a:p>
            <a:r>
              <a:rPr lang="el-GR" dirty="0"/>
              <a:t> </a:t>
            </a:r>
          </a:p>
          <a:p>
            <a:endParaRPr lang="el-GR" dirty="0"/>
          </a:p>
        </p:txBody>
      </p:sp>
    </p:spTree>
    <p:extLst>
      <p:ext uri="{BB962C8B-B14F-4D97-AF65-F5344CB8AC3E}">
        <p14:creationId xmlns:p14="http://schemas.microsoft.com/office/powerpoint/2010/main" val="2216931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p:txBody>
          <a:bodyPr>
            <a:normAutofit/>
          </a:bodyPr>
          <a:lstStyle/>
          <a:p>
            <a:r>
              <a:rPr lang="el-GR" sz="3200" dirty="0" err="1"/>
              <a:t>Επεξεργασια</a:t>
            </a:r>
            <a:r>
              <a:rPr lang="el-GR" sz="3200" dirty="0"/>
              <a:t> </a:t>
            </a:r>
            <a:r>
              <a:rPr lang="el-GR" sz="3200" dirty="0" err="1"/>
              <a:t>ερωτηματολογιων</a:t>
            </a:r>
            <a:endParaRPr lang="el-GR" sz="3200" dirty="0"/>
          </a:p>
          <a:p>
            <a:r>
              <a:rPr lang="el-GR" sz="3200" dirty="0" err="1"/>
              <a:t>Επιλογη</a:t>
            </a:r>
            <a:r>
              <a:rPr lang="el-GR" sz="3200" dirty="0"/>
              <a:t> </a:t>
            </a:r>
            <a:r>
              <a:rPr lang="el-GR" sz="3200" dirty="0" err="1"/>
              <a:t>ερωτησεων</a:t>
            </a:r>
            <a:endParaRPr lang="el-GR" sz="3200" dirty="0"/>
          </a:p>
        </p:txBody>
      </p:sp>
      <p:sp>
        <p:nvSpPr>
          <p:cNvPr id="3" name="Τίτλος 2"/>
          <p:cNvSpPr>
            <a:spLocks noGrp="1"/>
          </p:cNvSpPr>
          <p:nvPr>
            <p:ph type="ctrTitle"/>
          </p:nvPr>
        </p:nvSpPr>
        <p:spPr/>
        <p:txBody>
          <a:bodyPr/>
          <a:lstStyle/>
          <a:p>
            <a:r>
              <a:rPr lang="el-GR" sz="9600" dirty="0"/>
              <a:t>3 </a:t>
            </a:r>
            <a:r>
              <a:rPr lang="el-GR" sz="4800" dirty="0"/>
              <a:t>ΦΑΣΗ</a:t>
            </a:r>
          </a:p>
        </p:txBody>
      </p:sp>
    </p:spTree>
    <p:extLst>
      <p:ext uri="{BB962C8B-B14F-4D97-AF65-F5344CB8AC3E}">
        <p14:creationId xmlns:p14="http://schemas.microsoft.com/office/powerpoint/2010/main" val="1073072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Ερωτηματολόγιο</a:t>
            </a:r>
          </a:p>
        </p:txBody>
      </p:sp>
      <p:sp>
        <p:nvSpPr>
          <p:cNvPr id="3" name="Θέση περιεχομένου 2"/>
          <p:cNvSpPr>
            <a:spLocks noGrp="1"/>
          </p:cNvSpPr>
          <p:nvPr>
            <p:ph sz="quarter" idx="1"/>
          </p:nvPr>
        </p:nvSpPr>
        <p:spPr/>
        <p:txBody>
          <a:bodyPr>
            <a:noAutofit/>
          </a:bodyPr>
          <a:lstStyle/>
          <a:p>
            <a:r>
              <a:rPr lang="el-GR" sz="1400" b="1" dirty="0"/>
              <a:t>1.Φύλο </a:t>
            </a:r>
            <a:endParaRPr lang="el-GR" sz="1400" dirty="0"/>
          </a:p>
          <a:p>
            <a:pPr lvl="1"/>
            <a:r>
              <a:rPr lang="el-GR" sz="1400" dirty="0"/>
              <a:t> Αγόρι</a:t>
            </a:r>
          </a:p>
          <a:p>
            <a:pPr lvl="1"/>
            <a:r>
              <a:rPr lang="el-GR" sz="1400" dirty="0"/>
              <a:t> Κορίτσι</a:t>
            </a:r>
          </a:p>
          <a:p>
            <a:r>
              <a:rPr lang="el-GR" sz="1400" b="1" dirty="0"/>
              <a:t>2.Τρως συνήθως πρωινό; </a:t>
            </a:r>
            <a:endParaRPr lang="el-GR" sz="1400" dirty="0"/>
          </a:p>
          <a:p>
            <a:pPr lvl="1"/>
            <a:r>
              <a:rPr lang="el-GR" sz="1400" dirty="0"/>
              <a:t> Ναι</a:t>
            </a:r>
          </a:p>
          <a:p>
            <a:pPr lvl="1"/>
            <a:r>
              <a:rPr lang="el-GR" sz="1400" dirty="0"/>
              <a:t> Όχι</a:t>
            </a:r>
          </a:p>
          <a:p>
            <a:r>
              <a:rPr lang="el-GR" sz="1400" b="1" dirty="0"/>
              <a:t>3.Παίρνεις στο σχολείο φαγητό από το σπίτι; </a:t>
            </a:r>
            <a:endParaRPr lang="el-GR" sz="1400" dirty="0"/>
          </a:p>
          <a:p>
            <a:pPr lvl="1"/>
            <a:r>
              <a:rPr lang="el-GR" sz="1400" dirty="0"/>
              <a:t> Ναι</a:t>
            </a:r>
          </a:p>
          <a:p>
            <a:pPr lvl="1"/>
            <a:r>
              <a:rPr lang="el-GR" sz="1400" dirty="0"/>
              <a:t> Όχι</a:t>
            </a:r>
          </a:p>
          <a:p>
            <a:r>
              <a:rPr lang="el-GR" sz="1400" b="1" dirty="0"/>
              <a:t>4 Αγοράζεις για το σχολείο φαγητό απ’ έξω; </a:t>
            </a:r>
            <a:endParaRPr lang="el-GR" sz="1400" dirty="0"/>
          </a:p>
          <a:p>
            <a:pPr lvl="1"/>
            <a:r>
              <a:rPr lang="el-GR" sz="1400" dirty="0"/>
              <a:t> Ναι</a:t>
            </a:r>
          </a:p>
          <a:p>
            <a:pPr lvl="1"/>
            <a:r>
              <a:rPr lang="el-GR" sz="1400" dirty="0"/>
              <a:t> Όχι</a:t>
            </a:r>
          </a:p>
          <a:p>
            <a:r>
              <a:rPr lang="el-GR" sz="1400" b="1" dirty="0"/>
              <a:t>5 Πόσα φρούτα τρως την μέρα; </a:t>
            </a:r>
            <a:endParaRPr lang="el-GR" sz="1400" dirty="0"/>
          </a:p>
          <a:p>
            <a:pPr lvl="1"/>
            <a:r>
              <a:rPr lang="el-GR" sz="1400" dirty="0"/>
              <a:t> καθόλου</a:t>
            </a:r>
          </a:p>
          <a:p>
            <a:pPr lvl="1"/>
            <a:r>
              <a:rPr lang="el-GR" sz="1400" dirty="0"/>
              <a:t> ένα</a:t>
            </a:r>
          </a:p>
          <a:p>
            <a:pPr lvl="1"/>
            <a:r>
              <a:rPr lang="el-GR" sz="1400" dirty="0"/>
              <a:t> δύο</a:t>
            </a:r>
          </a:p>
          <a:p>
            <a:pPr lvl="1"/>
            <a:r>
              <a:rPr lang="el-GR" sz="1400" dirty="0"/>
              <a:t> 3 και πάνω</a:t>
            </a:r>
          </a:p>
          <a:p>
            <a:pPr marL="0" indent="0" algn="ctr">
              <a:buNone/>
            </a:pPr>
            <a:endParaRPr lang="el-GR" sz="1200" dirty="0"/>
          </a:p>
        </p:txBody>
      </p:sp>
    </p:spTree>
    <p:extLst>
      <p:ext uri="{BB962C8B-B14F-4D97-AF65-F5344CB8AC3E}">
        <p14:creationId xmlns:p14="http://schemas.microsoft.com/office/powerpoint/2010/main" val="1236083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1.Φύλο</a:t>
            </a:r>
          </a:p>
        </p:txBody>
      </p:sp>
      <p:pic>
        <p:nvPicPr>
          <p:cNvPr id="1026"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754101" y="1527175"/>
            <a:ext cx="759928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6026" y="1669552"/>
            <a:ext cx="8151813" cy="4608512"/>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233023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2.Τρως συνήθως πρωινό</a:t>
            </a:r>
          </a:p>
        </p:txBody>
      </p:sp>
      <p:pic>
        <p:nvPicPr>
          <p:cNvPr id="2050"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683080" y="1527175"/>
            <a:ext cx="7741328" cy="4572000"/>
          </a:xfrm>
          <a:prstGeom prst="rect">
            <a:avLst/>
          </a:prstGeom>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2290003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476672"/>
            <a:ext cx="8534400" cy="864096"/>
          </a:xfrm>
        </p:spPr>
        <p:txBody>
          <a:bodyPr>
            <a:normAutofit fontScale="90000"/>
          </a:bodyPr>
          <a:lstStyle/>
          <a:p>
            <a:r>
              <a:rPr lang="el-GR" dirty="0"/>
              <a:t>3.Παίρνεις στο σχολείο φαγητό από το σπίτι; </a:t>
            </a:r>
            <a:br>
              <a:rPr lang="el-GR" dirty="0"/>
            </a:br>
            <a:endParaRPr lang="el-GR" dirty="0"/>
          </a:p>
        </p:txBody>
      </p:sp>
      <p:pic>
        <p:nvPicPr>
          <p:cNvPr id="3075" name="Picture 3"/>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461067" y="1527175"/>
            <a:ext cx="8185354" cy="4572000"/>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53113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4 Αγοράζεις για το σχολείο φαγητό απ’ έξω;</a:t>
            </a:r>
          </a:p>
        </p:txBody>
      </p:sp>
      <p:pic>
        <p:nvPicPr>
          <p:cNvPr id="4098"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923038" y="1527175"/>
            <a:ext cx="7261411" cy="4572000"/>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68106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ΣΤΟΧΟΙ ΤΟΥ ΠΡΟΓΡΑΜΜΑΤΟΣ</a:t>
            </a:r>
          </a:p>
        </p:txBody>
      </p:sp>
      <p:sp>
        <p:nvSpPr>
          <p:cNvPr id="3" name="Θέση περιεχομένου 2"/>
          <p:cNvSpPr>
            <a:spLocks noGrp="1"/>
          </p:cNvSpPr>
          <p:nvPr>
            <p:ph sz="quarter" idx="1"/>
          </p:nvPr>
        </p:nvSpPr>
        <p:spPr/>
        <p:txBody>
          <a:bodyPr/>
          <a:lstStyle/>
          <a:p>
            <a:pPr algn="just"/>
            <a:r>
              <a:rPr lang="el-GR" dirty="0"/>
              <a:t>1. Η εξοικείωση των παιδιών με θέματα διατροφής και κυρίως η προώθηση της μεσογειακής διατροφής.</a:t>
            </a:r>
          </a:p>
          <a:p>
            <a:pPr algn="just"/>
            <a:r>
              <a:rPr lang="el-GR" dirty="0"/>
              <a:t>2. Η παροχή γνώσεων στους μαθητές για θέματα που αφορούν τη διατροφή, τη σωματική δραστηριότητα, την ανάπτυξη και την υγεία τους. </a:t>
            </a:r>
          </a:p>
          <a:p>
            <a:pPr algn="just"/>
            <a:r>
              <a:rPr lang="el-GR" dirty="0"/>
              <a:t>3.Η μετάδοση των γνώσεων που θα αποκτήσουν  και στους συμμαθητές τους.  </a:t>
            </a:r>
          </a:p>
          <a:p>
            <a:pPr algn="just"/>
            <a:r>
              <a:rPr lang="el-GR" dirty="0"/>
              <a:t>4.Η πρόληψη και έγκαιρη αντιμετώπιση παραγόντων κινδύνου  για την υγεία των παιδιών και των εφήβων.</a:t>
            </a:r>
          </a:p>
          <a:p>
            <a:endParaRPr lang="el-GR" dirty="0"/>
          </a:p>
        </p:txBody>
      </p:sp>
    </p:spTree>
    <p:extLst>
      <p:ext uri="{BB962C8B-B14F-4D97-AF65-F5344CB8AC3E}">
        <p14:creationId xmlns:p14="http://schemas.microsoft.com/office/powerpoint/2010/main" val="1739892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5 Πόσα φρούτα τρως την μέρα;</a:t>
            </a: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bwMode="auto">
          <a:xfrm>
            <a:off x="439458" y="2022698"/>
            <a:ext cx="8228572" cy="3580953"/>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1176446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Δ.Μ.Σ</a:t>
            </a:r>
          </a:p>
        </p:txBody>
      </p:sp>
      <p:sp>
        <p:nvSpPr>
          <p:cNvPr id="3" name="Θέση περιεχομένου 2"/>
          <p:cNvSpPr>
            <a:spLocks noGrp="1"/>
          </p:cNvSpPr>
          <p:nvPr>
            <p:ph sz="quarter" idx="1"/>
          </p:nvPr>
        </p:nvSpPr>
        <p:spPr/>
        <p:txBody>
          <a:bodyPr/>
          <a:lstStyle/>
          <a:p>
            <a:r>
              <a:rPr lang="el-GR" dirty="0"/>
              <a:t> </a:t>
            </a:r>
            <a:r>
              <a:rPr lang="el-GR" sz="1400" dirty="0"/>
              <a:t>ΔΕΙΚΤΗΣ ΜΑΖΑΣ ΣΩΜΑΤΟΣ</a:t>
            </a:r>
          </a:p>
          <a:p>
            <a:r>
              <a:rPr lang="el-GR" sz="1400" dirty="0"/>
              <a:t>ΚΙΛΑ:…………….</a:t>
            </a:r>
          </a:p>
          <a:p>
            <a:r>
              <a:rPr lang="el-GR" sz="1400" dirty="0"/>
              <a:t> </a:t>
            </a:r>
          </a:p>
          <a:p>
            <a:r>
              <a:rPr lang="el-GR" sz="1400" dirty="0"/>
              <a:t>ΥΨΟΣ:…………..</a:t>
            </a:r>
          </a:p>
          <a:p>
            <a:endParaRPr lang="el-GR" sz="1400" dirty="0"/>
          </a:p>
          <a:p>
            <a:endParaRPr lang="el-GR" sz="1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2852936"/>
            <a:ext cx="8784976" cy="3528392"/>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3561753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idx="1"/>
          </p:nvPr>
        </p:nvSpPr>
        <p:spPr/>
        <p:txBody>
          <a:bodyPr/>
          <a:lstStyle/>
          <a:p>
            <a:endParaRPr lang="el-GR" dirty="0"/>
          </a:p>
        </p:txBody>
      </p:sp>
      <p:sp>
        <p:nvSpPr>
          <p:cNvPr id="3" name="Τίτλος 2"/>
          <p:cNvSpPr>
            <a:spLocks noGrp="1"/>
          </p:cNvSpPr>
          <p:nvPr>
            <p:ph type="title"/>
          </p:nvPr>
        </p:nvSpPr>
        <p:spPr/>
        <p:txBody>
          <a:bodyPr/>
          <a:lstStyle/>
          <a:p>
            <a:r>
              <a:rPr lang="el-GR" dirty="0"/>
              <a:t>ΕΠΙΣΚΕΨΕΙΣ ΣΕ ΤΟΠΙΚΕΣ ΕΠΙΧΕΙΡΗΣΕΙΣ</a:t>
            </a:r>
          </a:p>
        </p:txBody>
      </p:sp>
    </p:spTree>
    <p:extLst>
      <p:ext uri="{BB962C8B-B14F-4D97-AF65-F5344CB8AC3E}">
        <p14:creationId xmlns:p14="http://schemas.microsoft.com/office/powerpoint/2010/main" val="2821467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1040160"/>
          </a:xfrm>
        </p:spPr>
        <p:txBody>
          <a:bodyPr>
            <a:normAutofit fontScale="90000"/>
          </a:bodyPr>
          <a:lstStyle/>
          <a:p>
            <a:r>
              <a:rPr lang="el-GR" dirty="0"/>
              <a:t>ΕΠΙΣΚΕΨΗ ΣΕ ΕΠΙΧΕΙΡΗΣΕΙΣ ΤΗΣ ΤΟΠΙΚΗΣ ΚΟΙΝΩΝΙΑΣ</a:t>
            </a:r>
          </a:p>
        </p:txBody>
      </p:sp>
      <p:sp>
        <p:nvSpPr>
          <p:cNvPr id="3" name="Θέση περιεχομένου 2"/>
          <p:cNvSpPr>
            <a:spLocks noGrp="1"/>
          </p:cNvSpPr>
          <p:nvPr>
            <p:ph sz="quarter" idx="1"/>
          </p:nvPr>
        </p:nvSpPr>
        <p:spPr/>
        <p:txBody>
          <a:bodyPr/>
          <a:lstStyle/>
          <a:p>
            <a:r>
              <a:rPr lang="el-GR" sz="3200" dirty="0"/>
              <a:t>                    Ζαχαροπλαστείο ΣΟΦΗ</a:t>
            </a:r>
          </a:p>
          <a:p>
            <a:endParaRPr lang="el-GR" dirty="0"/>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132856"/>
            <a:ext cx="4464496" cy="4153643"/>
          </a:xfrm>
          <a:prstGeom prst="rect">
            <a:avLst/>
          </a:prstGeom>
          <a:ln>
            <a:noFill/>
          </a:ln>
          <a:effectLst>
            <a:softEdge rad="112500"/>
          </a:effectLst>
        </p:spPr>
      </p:pic>
      <p:pic>
        <p:nvPicPr>
          <p:cNvPr id="5" name="Εικόνα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2132856"/>
            <a:ext cx="4320480" cy="4032448"/>
          </a:xfrm>
          <a:prstGeom prst="rect">
            <a:avLst/>
          </a:prstGeom>
          <a:ln>
            <a:noFill/>
          </a:ln>
          <a:effectLst>
            <a:softEdge rad="112500"/>
          </a:effectLst>
        </p:spPr>
      </p:pic>
    </p:spTree>
    <p:extLst>
      <p:ext uri="{BB962C8B-B14F-4D97-AF65-F5344CB8AC3E}">
        <p14:creationId xmlns:p14="http://schemas.microsoft.com/office/powerpoint/2010/main" val="3423864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404664"/>
            <a:ext cx="8534400" cy="720080"/>
          </a:xfrm>
        </p:spPr>
        <p:txBody>
          <a:bodyPr>
            <a:normAutofit fontScale="90000"/>
          </a:bodyPr>
          <a:lstStyle/>
          <a:p>
            <a:r>
              <a:rPr lang="el-GR" dirty="0"/>
              <a:t>ΕΠΙΣΚΕΨΗ ΣΕ ΕΠΙΧΕΙΡΗΣΕΙΣ ΤΗΣ ΤΟΠΙΚΗΣ ΚΟΙΝΩΝΙΑΣ</a:t>
            </a:r>
          </a:p>
        </p:txBody>
      </p:sp>
      <p:sp>
        <p:nvSpPr>
          <p:cNvPr id="3" name="Θέση περιεχομένου 2"/>
          <p:cNvSpPr>
            <a:spLocks noGrp="1"/>
          </p:cNvSpPr>
          <p:nvPr>
            <p:ph sz="quarter" idx="1"/>
          </p:nvPr>
        </p:nvSpPr>
        <p:spPr>
          <a:xfrm>
            <a:off x="251520" y="1484784"/>
            <a:ext cx="8503920" cy="4572000"/>
          </a:xfrm>
          <a:solidFill>
            <a:schemeClr val="bg1"/>
          </a:solidFill>
        </p:spPr>
        <p:txBody>
          <a:bodyPr/>
          <a:lstStyle/>
          <a:p>
            <a:r>
              <a:rPr lang="el-GR" dirty="0"/>
              <a:t>                        Οινοποιείο  ΚΑΛΠΑΪΔΗ</a:t>
            </a:r>
          </a:p>
          <a:p>
            <a:endParaRPr lang="el-GR" dirty="0"/>
          </a:p>
        </p:txBody>
      </p:sp>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204864"/>
            <a:ext cx="3857625" cy="4104456"/>
          </a:xfrm>
          <a:prstGeom prst="rect">
            <a:avLst/>
          </a:prstGeom>
          <a:ln>
            <a:noFill/>
          </a:ln>
          <a:effectLst>
            <a:softEdge rad="112500"/>
          </a:effectLst>
        </p:spPr>
      </p:pic>
      <p:pic>
        <p:nvPicPr>
          <p:cNvPr id="7" name="Εικόνα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09146" y="2060848"/>
            <a:ext cx="4855342" cy="4248472"/>
          </a:xfrm>
          <a:prstGeom prst="rect">
            <a:avLst/>
          </a:prstGeom>
          <a:ln>
            <a:noFill/>
          </a:ln>
          <a:effectLst>
            <a:softEdge rad="112500"/>
          </a:effectLst>
        </p:spPr>
      </p:pic>
    </p:spTree>
    <p:extLst>
      <p:ext uri="{BB962C8B-B14F-4D97-AF65-F5344CB8AC3E}">
        <p14:creationId xmlns:p14="http://schemas.microsoft.com/office/powerpoint/2010/main" val="312786095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a:t>ΕΠΙΣΚΕΨΗ ΣΕ ΕΠΙΧΕΙΡΗΣΕΙΣ ΤΗΣ ΤΟΠΙΚΗΣ ΚΟΙΝΩΝΙΑΣ</a:t>
            </a:r>
            <a:br>
              <a:rPr lang="el-GR" sz="2000" dirty="0"/>
            </a:br>
            <a:r>
              <a:rPr lang="el-GR" sz="2000" dirty="0"/>
              <a:t>ΦΟΥΡΝΟΣ  ΣΤΑΜΠΛΙΑΚΑ</a:t>
            </a:r>
          </a:p>
        </p:txBody>
      </p:sp>
      <p:sp>
        <p:nvSpPr>
          <p:cNvPr id="3" name="2 - Θέση περιεχομένου"/>
          <p:cNvSpPr>
            <a:spLocks noGrp="1"/>
          </p:cNvSpPr>
          <p:nvPr>
            <p:ph sz="quarter" idx="1"/>
          </p:nvPr>
        </p:nvSpPr>
        <p:spPr/>
        <p:txBody>
          <a:bodyPr/>
          <a:lstStyle/>
          <a:p>
            <a:r>
              <a:rPr lang="en-US" dirty="0"/>
              <a:t>                  </a:t>
            </a:r>
            <a:r>
              <a:rPr lang="el-GR" dirty="0"/>
              <a:t>ΦΟΥΡΝΟΣ  ΣΤΑΜΠΛΙΑΚΑ</a:t>
            </a:r>
          </a:p>
        </p:txBody>
      </p:sp>
      <p:pic>
        <p:nvPicPr>
          <p:cNvPr id="5" name="4 - Εικόνα" descr="1222222222222222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3438" y="3786190"/>
            <a:ext cx="4286248" cy="2500312"/>
          </a:xfrm>
          <a:prstGeom prst="rect">
            <a:avLst/>
          </a:prstGeom>
          <a:ln>
            <a:noFill/>
          </a:ln>
          <a:effectLst>
            <a:softEdge rad="112500"/>
          </a:effectLst>
        </p:spPr>
      </p:pic>
      <p:pic>
        <p:nvPicPr>
          <p:cNvPr id="6" name="5 - Εικόνα" descr="111111777777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282" y="3643314"/>
            <a:ext cx="4500594" cy="2857520"/>
          </a:xfrm>
          <a:prstGeom prst="rect">
            <a:avLst/>
          </a:prstGeom>
          <a:ln>
            <a:noFill/>
          </a:ln>
          <a:effectLst>
            <a:softEdge rad="112500"/>
          </a:effectLst>
        </p:spPr>
      </p:pic>
      <p:pic>
        <p:nvPicPr>
          <p:cNvPr id="7" name="6 - Εικόνα" descr="188888888888888.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844" y="1142984"/>
            <a:ext cx="8786874" cy="2857502"/>
          </a:xfrm>
          <a:prstGeom prst="rect">
            <a:avLst/>
          </a:prstGeom>
          <a:ln>
            <a:noFill/>
          </a:ln>
          <a:effectLst>
            <a:softEdge rad="112500"/>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p:txBody>
          <a:bodyPr/>
          <a:lstStyle/>
          <a:p>
            <a:endParaRPr lang="el-GR" dirty="0"/>
          </a:p>
          <a:p>
            <a:r>
              <a:rPr lang="el-GR" sz="4000" dirty="0"/>
              <a:t>ΔΡΑΣΕΙΣ</a:t>
            </a:r>
          </a:p>
        </p:txBody>
      </p:sp>
      <p:sp>
        <p:nvSpPr>
          <p:cNvPr id="3" name="Τίτλος 2"/>
          <p:cNvSpPr>
            <a:spLocks noGrp="1"/>
          </p:cNvSpPr>
          <p:nvPr>
            <p:ph type="ctrTitle"/>
          </p:nvPr>
        </p:nvSpPr>
        <p:spPr>
          <a:xfrm>
            <a:off x="683568" y="404664"/>
            <a:ext cx="7772400" cy="1752600"/>
          </a:xfrm>
        </p:spPr>
        <p:txBody>
          <a:bodyPr>
            <a:normAutofit/>
          </a:bodyPr>
          <a:lstStyle/>
          <a:p>
            <a:r>
              <a:rPr lang="el-GR" sz="9600" dirty="0"/>
              <a:t>4 </a:t>
            </a:r>
            <a:r>
              <a:rPr lang="el-GR" sz="4800" dirty="0"/>
              <a:t>ΦΑΣΗ</a:t>
            </a:r>
          </a:p>
        </p:txBody>
      </p:sp>
    </p:spTree>
    <p:extLst>
      <p:ext uri="{BB962C8B-B14F-4D97-AF65-F5344CB8AC3E}">
        <p14:creationId xmlns:p14="http://schemas.microsoft.com/office/powerpoint/2010/main" val="3533506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ΚΑΤΑΣΚΕΥΗ ΑΦΙΣΑΣ</a:t>
            </a:r>
          </a:p>
        </p:txBody>
      </p:sp>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268760"/>
            <a:ext cx="5128002" cy="2715766"/>
          </a:xfrm>
          <a:prstGeom prst="rect">
            <a:avLst/>
          </a:prstGeom>
          <a:ln>
            <a:noFill/>
          </a:ln>
          <a:effectLst>
            <a:softEdge rad="112500"/>
          </a:effectLst>
        </p:spPr>
      </p:pic>
      <p:pic>
        <p:nvPicPr>
          <p:cNvPr id="8" name="Εικόνα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46" y="3984526"/>
            <a:ext cx="5112568" cy="2324794"/>
          </a:xfrm>
          <a:prstGeom prst="rect">
            <a:avLst/>
          </a:prstGeom>
          <a:ln>
            <a:noFill/>
          </a:ln>
          <a:effectLst>
            <a:softEdge rad="112500"/>
          </a:effectLst>
        </p:spPr>
      </p:pic>
      <p:pic>
        <p:nvPicPr>
          <p:cNvPr id="10" name="Εικόνα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7514" y="1261475"/>
            <a:ext cx="3632154" cy="5107921"/>
          </a:xfrm>
          <a:prstGeom prst="rect">
            <a:avLst/>
          </a:prstGeom>
          <a:ln>
            <a:noFill/>
          </a:ln>
          <a:effectLst>
            <a:softEdge rad="112500"/>
          </a:effectLst>
        </p:spPr>
      </p:pic>
    </p:spTree>
    <p:extLst>
      <p:ext uri="{BB962C8B-B14F-4D97-AF65-F5344CB8AC3E}">
        <p14:creationId xmlns:p14="http://schemas.microsoft.com/office/powerpoint/2010/main" val="3585995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ΥΓΙΕΙΝΟ ΠΡΩΙΝΟ ΣΤΟ ΣΧΟΛΕΙΟ </a:t>
            </a:r>
          </a:p>
        </p:txBody>
      </p:sp>
      <p:pic>
        <p:nvPicPr>
          <p:cNvPr id="2050" name="Picture 2" descr="F:\project\φωτο\wp_20160225_09_01_00_pro - Αντιγραφή.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7184" y="1271397"/>
            <a:ext cx="3853740" cy="511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F:\project\φωτο\20160225_08543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340768"/>
            <a:ext cx="4824536" cy="48314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17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a:xfrm>
            <a:off x="1371600" y="2819400"/>
            <a:ext cx="6400800" cy="2913856"/>
          </a:xfrm>
        </p:spPr>
        <p:txBody>
          <a:bodyPr>
            <a:normAutofit/>
          </a:bodyPr>
          <a:lstStyle/>
          <a:p>
            <a:r>
              <a:rPr lang="el-GR" dirty="0"/>
              <a:t>Τα </a:t>
            </a:r>
            <a:r>
              <a:rPr lang="el-GR" dirty="0" err="1"/>
              <a:t>παιδια</a:t>
            </a:r>
            <a:r>
              <a:rPr lang="el-GR" dirty="0"/>
              <a:t> </a:t>
            </a:r>
            <a:r>
              <a:rPr lang="el-GR" dirty="0" err="1"/>
              <a:t>μεσα</a:t>
            </a:r>
            <a:r>
              <a:rPr lang="el-GR" dirty="0"/>
              <a:t> </a:t>
            </a:r>
            <a:r>
              <a:rPr lang="el-GR" dirty="0" err="1"/>
              <a:t>απΟ</a:t>
            </a:r>
            <a:r>
              <a:rPr lang="el-GR" dirty="0"/>
              <a:t> </a:t>
            </a:r>
            <a:r>
              <a:rPr lang="el-GR" dirty="0" err="1"/>
              <a:t>Ενα</a:t>
            </a:r>
            <a:r>
              <a:rPr lang="el-GR" dirty="0"/>
              <a:t> </a:t>
            </a:r>
            <a:r>
              <a:rPr lang="el-GR" dirty="0" err="1"/>
              <a:t>καταιγισμο</a:t>
            </a:r>
            <a:r>
              <a:rPr lang="el-GR" dirty="0"/>
              <a:t> </a:t>
            </a:r>
            <a:r>
              <a:rPr lang="el-GR" dirty="0" err="1"/>
              <a:t>ιδεων</a:t>
            </a:r>
            <a:r>
              <a:rPr lang="el-GR" dirty="0"/>
              <a:t> </a:t>
            </a:r>
            <a:r>
              <a:rPr lang="el-GR" dirty="0" err="1"/>
              <a:t>συνεκριναν</a:t>
            </a:r>
            <a:r>
              <a:rPr lang="el-GR" dirty="0"/>
              <a:t> τη </a:t>
            </a:r>
            <a:r>
              <a:rPr lang="el-GR" dirty="0" err="1"/>
              <a:t>συγχρονη</a:t>
            </a:r>
            <a:r>
              <a:rPr lang="el-GR" dirty="0"/>
              <a:t>  με την </a:t>
            </a:r>
            <a:r>
              <a:rPr lang="el-GR" dirty="0" err="1"/>
              <a:t>παραδοσιακη</a:t>
            </a:r>
            <a:r>
              <a:rPr lang="el-GR" dirty="0"/>
              <a:t> </a:t>
            </a:r>
            <a:r>
              <a:rPr lang="el-GR" dirty="0" err="1"/>
              <a:t>διατροφη</a:t>
            </a:r>
            <a:r>
              <a:rPr lang="el-GR" dirty="0"/>
              <a:t> και </a:t>
            </a:r>
            <a:r>
              <a:rPr lang="el-GR" dirty="0" err="1"/>
              <a:t>μελετησαν</a:t>
            </a:r>
            <a:r>
              <a:rPr lang="el-GR" dirty="0"/>
              <a:t> </a:t>
            </a:r>
            <a:r>
              <a:rPr lang="el-GR" dirty="0" err="1"/>
              <a:t>διαθεματικα</a:t>
            </a:r>
            <a:r>
              <a:rPr lang="el-GR" dirty="0"/>
              <a:t> </a:t>
            </a:r>
            <a:r>
              <a:rPr lang="el-GR" dirty="0" err="1"/>
              <a:t>μεσα</a:t>
            </a:r>
            <a:r>
              <a:rPr lang="el-GR" dirty="0"/>
              <a:t> </a:t>
            </a:r>
            <a:r>
              <a:rPr lang="el-GR" dirty="0" err="1"/>
              <a:t>απΟ</a:t>
            </a:r>
            <a:r>
              <a:rPr lang="el-GR" dirty="0"/>
              <a:t> </a:t>
            </a:r>
            <a:r>
              <a:rPr lang="el-GR" dirty="0" err="1"/>
              <a:t>τισ</a:t>
            </a:r>
            <a:r>
              <a:rPr lang="el-GR" dirty="0"/>
              <a:t> </a:t>
            </a:r>
            <a:r>
              <a:rPr lang="el-GR" dirty="0" err="1"/>
              <a:t>συλλογεσ</a:t>
            </a:r>
            <a:r>
              <a:rPr lang="el-GR" dirty="0"/>
              <a:t> του </a:t>
            </a:r>
            <a:r>
              <a:rPr lang="el-GR" dirty="0" err="1"/>
              <a:t>μουσειου</a:t>
            </a:r>
            <a:r>
              <a:rPr lang="el-GR" dirty="0"/>
              <a:t> το </a:t>
            </a:r>
            <a:r>
              <a:rPr lang="el-GR" dirty="0" err="1"/>
              <a:t>ρολο</a:t>
            </a:r>
            <a:r>
              <a:rPr lang="el-GR" dirty="0"/>
              <a:t> </a:t>
            </a:r>
            <a:r>
              <a:rPr lang="el-GR" dirty="0" err="1"/>
              <a:t>τησ</a:t>
            </a:r>
            <a:r>
              <a:rPr lang="el-GR" dirty="0"/>
              <a:t> </a:t>
            </a:r>
            <a:r>
              <a:rPr lang="el-GR" dirty="0" err="1"/>
              <a:t>διατροφησ</a:t>
            </a:r>
            <a:r>
              <a:rPr lang="el-GR" dirty="0"/>
              <a:t>  στην </a:t>
            </a:r>
            <a:r>
              <a:rPr lang="el-GR" dirty="0" err="1"/>
              <a:t>παραδοσιακη</a:t>
            </a:r>
            <a:r>
              <a:rPr lang="el-GR" dirty="0"/>
              <a:t> και στη </a:t>
            </a:r>
            <a:r>
              <a:rPr lang="el-GR" dirty="0" err="1"/>
              <a:t>συγχρονη</a:t>
            </a:r>
            <a:r>
              <a:rPr lang="el-GR" dirty="0"/>
              <a:t>  </a:t>
            </a:r>
            <a:r>
              <a:rPr lang="el-GR" dirty="0" err="1"/>
              <a:t>κοινωνια</a:t>
            </a:r>
            <a:r>
              <a:rPr lang="el-GR" dirty="0"/>
              <a:t>. ΣΤΟ ΤΕΛΟΣ </a:t>
            </a:r>
            <a:r>
              <a:rPr lang="el-GR" dirty="0" err="1"/>
              <a:t>ΠΑΡΑΣΚευΑΣΑΝ</a:t>
            </a:r>
            <a:r>
              <a:rPr lang="el-GR" dirty="0"/>
              <a:t> ΤΗΝ ΔΙΚΗ ΤΟΥΣ ΣΠΙΤΙΚΗ ΜΕΡΕΝΤΑ.</a:t>
            </a:r>
          </a:p>
        </p:txBody>
      </p:sp>
      <p:sp>
        <p:nvSpPr>
          <p:cNvPr id="3" name="Τίτλος 2"/>
          <p:cNvSpPr>
            <a:spLocks noGrp="1"/>
          </p:cNvSpPr>
          <p:nvPr>
            <p:ph type="ctrTitle"/>
          </p:nvPr>
        </p:nvSpPr>
        <p:spPr>
          <a:xfrm>
            <a:off x="685800" y="332656"/>
            <a:ext cx="7772400" cy="2016224"/>
          </a:xfrm>
        </p:spPr>
        <p:txBody>
          <a:bodyPr>
            <a:noAutofit/>
          </a:bodyPr>
          <a:lstStyle/>
          <a:p>
            <a:r>
              <a:rPr lang="el-GR" sz="3200" dirty="0"/>
              <a:t>ΣΥΜΜΕΤΟΧΗ ΣΕ ΕΚΠΑΙΔΕΥΤΙΚΟ ΠΡΟΓΡΑΜΜΑ ΣΤΟ ΕΘΝΟΛΟΓΙΚΟ ΜΟΥΣΕΙΟ ΑΛΕΞΑΝΔΡΟΥΠΟΛΗΣ  ΜΕ ΘΕΜΑ ΤΗ ΔΙΑΤΡΟΦΗ </a:t>
            </a:r>
          </a:p>
        </p:txBody>
      </p:sp>
    </p:spTree>
    <p:extLst>
      <p:ext uri="{BB962C8B-B14F-4D97-AF65-F5344CB8AC3E}">
        <p14:creationId xmlns:p14="http://schemas.microsoft.com/office/powerpoint/2010/main" val="18361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85728"/>
            <a:ext cx="8534400" cy="1401869"/>
          </a:xfrm>
        </p:spPr>
        <p:txBody>
          <a:bodyPr>
            <a:normAutofit fontScale="90000"/>
          </a:bodyPr>
          <a:lstStyle/>
          <a:p>
            <a:r>
              <a:rPr lang="el-GR" sz="4000" dirty="0">
                <a:solidFill>
                  <a:schemeClr val="tx1"/>
                </a:solidFill>
              </a:rPr>
              <a:t>Εισαγωγή</a:t>
            </a:r>
            <a:r>
              <a:rPr lang="el-GR" dirty="0">
                <a:solidFill>
                  <a:schemeClr val="tx1"/>
                </a:solidFill>
              </a:rPr>
              <a:t> </a:t>
            </a:r>
            <a:br>
              <a:rPr lang="el-GR" dirty="0">
                <a:solidFill>
                  <a:srgbClr val="00B0F0"/>
                </a:solidFill>
              </a:rPr>
            </a:br>
            <a:r>
              <a:rPr lang="el-GR" dirty="0">
                <a:solidFill>
                  <a:srgbClr val="00B0F0"/>
                </a:solidFill>
              </a:rPr>
              <a:t> </a:t>
            </a:r>
            <a:r>
              <a:rPr lang="el-GR" dirty="0">
                <a:solidFill>
                  <a:srgbClr val="0070C0"/>
                </a:solidFill>
              </a:rPr>
              <a:t>Η σημασία του γεύματος στην εφηβεία </a:t>
            </a:r>
            <a:br>
              <a:rPr lang="el-GR" dirty="0">
                <a:solidFill>
                  <a:srgbClr val="00B0F0"/>
                </a:solidFill>
              </a:rPr>
            </a:br>
            <a:endParaRPr lang="el-GR" dirty="0">
              <a:solidFill>
                <a:srgbClr val="00B0F0"/>
              </a:solidFill>
            </a:endParaRPr>
          </a:p>
        </p:txBody>
      </p:sp>
      <p:sp>
        <p:nvSpPr>
          <p:cNvPr id="3" name="2 - Θέση περιεχομένου"/>
          <p:cNvSpPr>
            <a:spLocks noGrp="1"/>
          </p:cNvSpPr>
          <p:nvPr>
            <p:ph sz="quarter" idx="1"/>
          </p:nvPr>
        </p:nvSpPr>
        <p:spPr>
          <a:xfrm>
            <a:off x="214282" y="1500174"/>
            <a:ext cx="8715436" cy="4929222"/>
          </a:xfrm>
          <a:solidFill>
            <a:schemeClr val="bg1">
              <a:lumMod val="95000"/>
            </a:schemeClr>
          </a:solidFill>
        </p:spPr>
        <p:txBody>
          <a:bodyPr>
            <a:normAutofit lnSpcReduction="10000"/>
          </a:bodyPr>
          <a:lstStyle/>
          <a:p>
            <a:pPr fontAlgn="base"/>
            <a:r>
              <a:rPr lang="el-GR" sz="1600" dirty="0"/>
              <a:t>Η διατροφή κατά την εφηβική ηλικία έχει ιδιαίτερη βαρύτητα και σημαντικούς στόχους, οι οποίοι συνοψίζονται παρακάτω :</a:t>
            </a:r>
          </a:p>
          <a:p>
            <a:pPr fontAlgn="base"/>
            <a:r>
              <a:rPr lang="el-GR" sz="1600" dirty="0"/>
              <a:t>Α. Παροχή </a:t>
            </a:r>
            <a:r>
              <a:rPr lang="el-GR" sz="1600" b="1" i="1" dirty="0"/>
              <a:t>ενέργειας </a:t>
            </a:r>
            <a:r>
              <a:rPr lang="el-GR" sz="1600" dirty="0"/>
              <a:t>και </a:t>
            </a:r>
            <a:r>
              <a:rPr lang="el-GR" sz="1600" b="1" i="1" dirty="0"/>
              <a:t>θρεπτικών συστατικών</a:t>
            </a:r>
            <a:r>
              <a:rPr lang="el-GR" sz="1600" dirty="0"/>
              <a:t> για την επίτευξη της φυσιολογικής εφηβικής </a:t>
            </a:r>
            <a:r>
              <a:rPr lang="el-GR" sz="1600" b="1" i="1" dirty="0"/>
              <a:t>ανάπτυξης</a:t>
            </a:r>
            <a:r>
              <a:rPr lang="el-GR" sz="1600" dirty="0"/>
              <a:t> και της καθημερινής εφηβικής </a:t>
            </a:r>
            <a:r>
              <a:rPr lang="el-GR" sz="1600" b="1" i="1" dirty="0"/>
              <a:t>δραστηριότητας</a:t>
            </a:r>
            <a:endParaRPr lang="el-GR" sz="1600" dirty="0"/>
          </a:p>
          <a:p>
            <a:pPr fontAlgn="base"/>
            <a:r>
              <a:rPr lang="el-GR" sz="1600" dirty="0"/>
              <a:t>Πρόληψη καταστάσεων </a:t>
            </a:r>
            <a:r>
              <a:rPr lang="el-GR" sz="1600" b="1" i="1" dirty="0"/>
              <a:t>κατά την εφηβική ηλικία</a:t>
            </a:r>
            <a:r>
              <a:rPr lang="el-GR" sz="1600" dirty="0"/>
              <a:t> (σιδηροπενική αναιμία, οδοντική τερηδόνα)</a:t>
            </a:r>
          </a:p>
          <a:p>
            <a:pPr fontAlgn="base"/>
            <a:r>
              <a:rPr lang="el-GR" sz="1600" dirty="0"/>
              <a:t>Γ. Πρόληψη παθολογικών καταστάσεων </a:t>
            </a:r>
            <a:r>
              <a:rPr lang="el-GR" sz="1600" b="1" i="1" dirty="0"/>
              <a:t>κατά την ενήλικη ζωή</a:t>
            </a:r>
            <a:endParaRPr lang="el-GR" sz="1600" dirty="0"/>
          </a:p>
          <a:p>
            <a:pPr fontAlgn="base"/>
            <a:r>
              <a:rPr lang="el-GR" sz="1600" dirty="0"/>
              <a:t>(οστεοπόρωση, υπέρταση, καρδιαγγειακή νόσος, καρκινογένεση, παχυσαρκία)</a:t>
            </a:r>
          </a:p>
          <a:p>
            <a:pPr fontAlgn="base"/>
            <a:r>
              <a:rPr lang="el-GR" sz="1600" dirty="0"/>
              <a:t>Ορισμένα βασικά σημεία που πρέπει να τονιστούν, σχετικά με τη σημασία της εφαρμογής ενός υγιεινού και σωστού διατροφικού προγράμματος κατά την εφηβική ηλικία είναι :</a:t>
            </a:r>
          </a:p>
          <a:p>
            <a:pPr fontAlgn="base"/>
            <a:r>
              <a:rPr lang="el-GR" sz="1600" dirty="0"/>
              <a:t>Κατά την εφηβεία το άτομο αποκτά την ευθύνη της υγείας του και τις συνήθειες που θα ισχύσουν κατά την ενήλικη ζωή του και θα καθορίσουν την ποιότητά της. Είναι λοιπόν ιδιαίτερα σημαντική η απόκτηση γνώσεων σχετικά με τη σωστή διατροφή και η εγκατάσταση ανάλογης διατροφικής συμπεριφοράς.</a:t>
            </a:r>
          </a:p>
          <a:p>
            <a:pPr fontAlgn="base"/>
            <a:r>
              <a:rPr lang="el-GR" sz="1600" dirty="0"/>
              <a:t>Κατά την εφηβεία αυξάνεται ο αριθμός των λιποκυττάρων του σώματος και η εμφάνιση παχυσαρκίας κατά την ηλικία αυτή συνδυάζεται με μεγαλύτερη πιθανότητα παραμονής της κατά την ενήλικη ζωή. Η παχυσαρκία (που συχνά συνοδεύεται από υπερλιπιδαιμία, υπέρταση και αντοχή στην ινσουλίνη) αποτελεί μάστιγα της εποχής μας και κύρια αιτία της καρδιαγγειακής νόσου των ενηλίκων.</a:t>
            </a:r>
          </a:p>
          <a:p>
            <a:endParaRPr lang="el-GR" sz="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ΕΘΝΟΛΟΓΙΚΟ ΜΟΥΣΕΙΟ</a:t>
            </a:r>
          </a:p>
        </p:txBody>
      </p:sp>
      <p:pic>
        <p:nvPicPr>
          <p:cNvPr id="6" name="Θέση περιεχομένου 5"/>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1907704" y="1268760"/>
            <a:ext cx="7056784" cy="2016224"/>
          </a:xfrm>
          <a:prstGeom prst="rect">
            <a:avLst/>
          </a:prstGeom>
          <a:ln>
            <a:noFill/>
          </a:ln>
          <a:effectLst>
            <a:softEdge rad="112500"/>
          </a:effectLst>
        </p:spPr>
      </p:pic>
      <p:pic>
        <p:nvPicPr>
          <p:cNvPr id="7" name="Εικόνα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3284984"/>
            <a:ext cx="6876256" cy="3210821"/>
          </a:xfrm>
          <a:prstGeom prst="rect">
            <a:avLst/>
          </a:prstGeom>
          <a:ln>
            <a:noFill/>
          </a:ln>
          <a:effectLst>
            <a:softEdge rad="112500"/>
          </a:effectLst>
        </p:spPr>
      </p:pic>
    </p:spTree>
    <p:extLst>
      <p:ext uri="{BB962C8B-B14F-4D97-AF65-F5344CB8AC3E}">
        <p14:creationId xmlns:p14="http://schemas.microsoft.com/office/powerpoint/2010/main" val="30681021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ΕΘΝΟΛΟΓΙΚΟ ΜΟΥΣΕΙΟ</a:t>
            </a:r>
          </a:p>
        </p:txBody>
      </p:sp>
      <p:pic>
        <p:nvPicPr>
          <p:cNvPr id="4" name="Θέση περιεχομένου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51520" y="1484784"/>
            <a:ext cx="8618760" cy="4644008"/>
          </a:xfrm>
        </p:spPr>
      </p:pic>
    </p:spTree>
    <p:extLst>
      <p:ext uri="{BB962C8B-B14F-4D97-AF65-F5344CB8AC3E}">
        <p14:creationId xmlns:p14="http://schemas.microsoft.com/office/powerpoint/2010/main" val="3035867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ΕΘΝΟΛΟΓΙΚΟ ΜΟΥΣΕΙΟ</a:t>
            </a:r>
          </a:p>
        </p:txBody>
      </p:sp>
      <p:pic>
        <p:nvPicPr>
          <p:cNvPr id="6" name="Θέση περιεχομένου 5"/>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51520" y="1484784"/>
            <a:ext cx="8712968" cy="4896544"/>
          </a:xfrm>
          <a:prstGeom prst="rect">
            <a:avLst/>
          </a:prstGeom>
          <a:ln>
            <a:noFill/>
          </a:ln>
          <a:effectLst>
            <a:softEdge rad="112500"/>
          </a:effectLst>
        </p:spPr>
      </p:pic>
    </p:spTree>
    <p:extLst>
      <p:ext uri="{BB962C8B-B14F-4D97-AF65-F5344CB8AC3E}">
        <p14:creationId xmlns:p14="http://schemas.microsoft.com/office/powerpoint/2010/main" val="25080273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824136"/>
          </a:xfrm>
        </p:spPr>
        <p:txBody>
          <a:bodyPr>
            <a:normAutofit fontScale="90000"/>
          </a:bodyPr>
          <a:lstStyle/>
          <a:p>
            <a:r>
              <a:rPr lang="el-GR" dirty="0"/>
              <a:t>Η ΠΑΡΟΥΣΙΑΣΗ ΤΟΥ ΠΡΟΓΡΑΜΜΑΤΟΣ ΣΤΟ ΣΧΟΛΕΙΟ ΜΑΣ </a:t>
            </a:r>
          </a:p>
        </p:txBody>
      </p:sp>
      <p:pic>
        <p:nvPicPr>
          <p:cNvPr id="4" name="Θέση περιεχομένου 3"/>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2123728" y="1268761"/>
            <a:ext cx="4968552" cy="4968552"/>
          </a:xfrm>
        </p:spPr>
      </p:pic>
    </p:spTree>
    <p:extLst>
      <p:ext uri="{BB962C8B-B14F-4D97-AF65-F5344CB8AC3E}">
        <p14:creationId xmlns:p14="http://schemas.microsoft.com/office/powerpoint/2010/main" val="1296236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p:txBody>
          <a:bodyPr>
            <a:noAutofit/>
          </a:bodyPr>
          <a:lstStyle/>
          <a:p>
            <a:r>
              <a:rPr lang="el-GR" sz="2400" dirty="0"/>
              <a:t>ΝΑ ΕΥΧΑΡΙΣΤΗΣΟΥΜΕ ΘΕΡΜΑ ΤΟΥΣ ΑΝΘΡΩΠΟΥΣ ΠΟΥ ΒΟΗΘΗΣΑΝ ΝΑ </a:t>
            </a:r>
            <a:r>
              <a:rPr lang="el-GR" sz="2400" dirty="0" err="1"/>
              <a:t>ΠΡΑΓΜΑΤΟΠΟΙΗΘΕι</a:t>
            </a:r>
            <a:r>
              <a:rPr lang="el-GR" sz="2400" dirty="0"/>
              <a:t> ΤΟ </a:t>
            </a:r>
            <a:r>
              <a:rPr lang="el-GR" sz="2400" dirty="0" err="1"/>
              <a:t>προγραμμα</a:t>
            </a:r>
            <a:r>
              <a:rPr lang="el-GR" sz="2400" dirty="0"/>
              <a:t> </a:t>
            </a:r>
            <a:r>
              <a:rPr lang="el-GR" sz="2400" dirty="0" err="1"/>
              <a:t>μασ</a:t>
            </a:r>
            <a:r>
              <a:rPr lang="el-GR" sz="2400" dirty="0"/>
              <a:t> ΚΑΙ ΙΔΙΑΙΤΕΡΑ ΤΗΝ ΚΑΘΗΓΗΤΡΙΑ ΜΑΣ </a:t>
            </a:r>
            <a:r>
              <a:rPr lang="el-GR" sz="2400" dirty="0">
                <a:solidFill>
                  <a:schemeClr val="accent1"/>
                </a:solidFill>
              </a:rPr>
              <a:t>ΣΤΑΥΡΟΥΛΑ ΠΑΠΑΔΗΜΗΤΡΙΟΥ </a:t>
            </a:r>
          </a:p>
        </p:txBody>
      </p:sp>
      <p:sp>
        <p:nvSpPr>
          <p:cNvPr id="3" name="2 - Τίτλος"/>
          <p:cNvSpPr>
            <a:spLocks noGrp="1"/>
          </p:cNvSpPr>
          <p:nvPr>
            <p:ph type="ctrTitle"/>
          </p:nvPr>
        </p:nvSpPr>
        <p:spPr/>
        <p:txBody>
          <a:bodyPr/>
          <a:lstStyle/>
          <a:p>
            <a:r>
              <a:rPr lang="el-GR" sz="9600" dirty="0"/>
              <a:t>ΤΕΛΟΣ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a:xfrm>
            <a:off x="1371600" y="3068960"/>
            <a:ext cx="6400800" cy="1503040"/>
          </a:xfrm>
        </p:spPr>
        <p:txBody>
          <a:bodyPr>
            <a:normAutofit/>
          </a:bodyPr>
          <a:lstStyle/>
          <a:p>
            <a:r>
              <a:rPr lang="el-GR" sz="4000" dirty="0">
                <a:solidFill>
                  <a:schemeClr val="accent1"/>
                </a:solidFill>
              </a:rPr>
              <a:t>ΜΕΣΟΓΕΙΑΚΗ ΔΙΑΙΤΑ</a:t>
            </a:r>
          </a:p>
        </p:txBody>
      </p:sp>
      <p:sp>
        <p:nvSpPr>
          <p:cNvPr id="3" name="Τίτλος 2"/>
          <p:cNvSpPr>
            <a:spLocks noGrp="1"/>
          </p:cNvSpPr>
          <p:nvPr>
            <p:ph type="ctrTitle"/>
          </p:nvPr>
        </p:nvSpPr>
        <p:spPr/>
        <p:txBody>
          <a:bodyPr>
            <a:normAutofit/>
          </a:bodyPr>
          <a:lstStyle/>
          <a:p>
            <a:r>
              <a:rPr lang="el-GR" sz="9600" dirty="0"/>
              <a:t>1</a:t>
            </a:r>
            <a:r>
              <a:rPr lang="el-GR" sz="4400" dirty="0"/>
              <a:t>η</a:t>
            </a:r>
            <a:r>
              <a:rPr lang="el-GR" sz="9600" dirty="0"/>
              <a:t> </a:t>
            </a:r>
            <a:r>
              <a:rPr lang="el-GR" sz="5400" dirty="0"/>
              <a:t>ΦΑΣΗ</a:t>
            </a:r>
          </a:p>
        </p:txBody>
      </p:sp>
    </p:spTree>
    <p:extLst>
      <p:ext uri="{BB962C8B-B14F-4D97-AF65-F5344CB8AC3E}">
        <p14:creationId xmlns:p14="http://schemas.microsoft.com/office/powerpoint/2010/main" val="326260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ΠΥΡΑΜΙΔΑ ΜΕΣΟΓΕΙΑΚΗΣ ΔΙΑΤΡΟΦΗΣ</a:t>
            </a:r>
          </a:p>
        </p:txBody>
      </p:sp>
      <p:pic>
        <p:nvPicPr>
          <p:cNvPr id="2050"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a:ext>
            </a:extLst>
          </a:blip>
          <a:srcRect/>
          <a:stretch>
            <a:fillRect/>
          </a:stretch>
        </p:blipFill>
        <p:spPr bwMode="auto">
          <a:xfrm>
            <a:off x="1845072" y="1527175"/>
            <a:ext cx="5417343" cy="4572000"/>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2402583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422</TotalTime>
  <Words>3588</Words>
  <Application>Microsoft Office PowerPoint</Application>
  <PresentationFormat>Προβολή στην οθόνη (4:3)</PresentationFormat>
  <Paragraphs>270</Paragraphs>
  <Slides>74</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74</vt:i4>
      </vt:variant>
    </vt:vector>
  </HeadingPairs>
  <TitlesOfParts>
    <vt:vector size="81" baseType="lpstr">
      <vt:lpstr>Calibri</vt:lpstr>
      <vt:lpstr>Georgia</vt:lpstr>
      <vt:lpstr>Times New Roman</vt:lpstr>
      <vt:lpstr>Tw Cen MT</vt:lpstr>
      <vt:lpstr>Wingdings</vt:lpstr>
      <vt:lpstr>Wingdings 2</vt:lpstr>
      <vt:lpstr>Δημοτικός</vt:lpstr>
      <vt:lpstr>Γενικό Λύκειο Σερβίων mail@lyk-servion.koz.sch.gr </vt:lpstr>
      <vt:lpstr>Ο ΡΟΛΟΣ ΤΗΣ ΔΙΑΤΡΟΦΗΣ ΣΤΗΝ ΖΩΗ ΤΩΝ ΕΦΗΒΩΝ</vt:lpstr>
      <vt:lpstr>ΟΝΟΜΑΤΑ ΜΑΘΗΤΩΝ </vt:lpstr>
      <vt:lpstr>ΟΝΟΜΑΤΑ ΜΑΘΗΤΩΝ </vt:lpstr>
      <vt:lpstr>Η ΟΜΑΔΑ ΜΑΣ  Β Λυκείου                               Έτος:2015/16</vt:lpstr>
      <vt:lpstr>ΟΙ ΣΤΟΧΟΙ ΤΟΥ ΠΡΟΓΡΑΜΜΑΤΟΣ</vt:lpstr>
      <vt:lpstr>Εισαγωγή   Η σημασία του γεύματος στην εφηβεία  </vt:lpstr>
      <vt:lpstr>1η ΦΑΣΗ</vt:lpstr>
      <vt:lpstr>ΠΥΡΑΜΙΔΑ ΜΕΣΟΓΕΙΑΚΗΣ ΔΙΑΤΡΟΦΗΣ</vt:lpstr>
      <vt:lpstr>•Η μεσογειακή δίαιτα αν συνδυαστεί με περιορισμό της συνολικής ενεργειακής πρόσληψης και με υιοθέτηση σωματικής δραστηριότητας για τουλάχιστον έξι μήνες συμβάλλει στην μείωση του σωματικού βάρους, πιθανώς διότι είναι μια εύκολη και εφαρμόσιμη δίαιτα, που χαρακτηρίζεται από ποικιλία στην κατανάλωση τροφίμων και δεν θέτει σημαντικούς περιορισμούς όπως άλλες δίαιτες. •Συμπερασματικά η δίαιτα αυτή, όσον αφορά την επίδραση των διατροφικών προτύπων στην υγεία, έχει βρεθεί  πως μειώνει τον κίνδυνο εμφάνισης διάφορων χρόνιων νοσημάτων και περιέχει θρεπτικά συστατικά και τρόφιμα που είναι ωφέλιμα για την υγεία του ανθρώπου. </vt:lpstr>
      <vt:lpstr>2 ΦΑΣΗ</vt:lpstr>
      <vt:lpstr>ΠΑΙΔΙΚΗ ΠΑΧΥΣΑΡΚΙΑ</vt:lpstr>
      <vt:lpstr>ΠΑΙΔΙΚΗ ΠΑΧΥΣΑΡΚΙΑ</vt:lpstr>
      <vt:lpstr>ΠΑΙΔΙΚΗ ΠΑΧΥΣΑΡΚΙΑ</vt:lpstr>
      <vt:lpstr>ΠΑΙΔΙΚΗ ΠΑΧΥΣΑΡΚΙΑ</vt:lpstr>
      <vt:lpstr>Αίτια της Παιδικής Παχυσαρκίας</vt:lpstr>
      <vt:lpstr>Παρουσίαση του PowerPoint</vt:lpstr>
      <vt:lpstr>ΕΠΙΠΤΩΣΕΙΣ ΠΑΙΔΙΚΗΣ ΠΑΧΥΣΑΡΚΙΑΣ</vt:lpstr>
      <vt:lpstr>ΕΠΙΠΤΩΣΕΙΣ ΠΑΙΔΙΚΗΣ ΠΑΧΥΣΑΡΚΙΑΣ</vt:lpstr>
      <vt:lpstr>ΕΠΙΠΤΩΣΕΙΣ ΠΑΙΔΙΚΗΣ ΠΑΧΥΣΑΡΚΙΑΣ</vt:lpstr>
      <vt:lpstr>ΝΕΥΡΙΚΗ ΑΝΟΡΕΞΙΑ</vt:lpstr>
      <vt:lpstr> ΦΑΡΜΑΚΕΥΤΙΚΗ ΑΓΩΓΗ</vt:lpstr>
      <vt:lpstr>Παρουσίαση του PowerPoint</vt:lpstr>
      <vt:lpstr>ΕΝΑΛΑΚΤΙΚΕΣ ΜΕΘΟΔΟΙ</vt:lpstr>
      <vt:lpstr>ΠΡΟΛΗΨΗ</vt:lpstr>
      <vt:lpstr>Παρουσίαση του PowerPoint</vt:lpstr>
      <vt:lpstr>ΔΙΑΤΡΟΦΗ ΣΤΗΝ ΠΑΙΔΙΚΗ ΚΑΙ ΕΦΗΒΙΚΗ ΗΛΙΚΙΑ</vt:lpstr>
      <vt:lpstr>Παρουσίαση του PowerPoint</vt:lpstr>
      <vt:lpstr>Παρουσίαση του PowerPoint</vt:lpstr>
      <vt:lpstr>Παρουσίαση του PowerPoint</vt:lpstr>
      <vt:lpstr>Οικονομική κρίση και επίδραση στη διατροφή  </vt:lpstr>
      <vt:lpstr> </vt:lpstr>
      <vt:lpstr>Παρουσίαση του PowerPoint</vt:lpstr>
      <vt:lpstr>Παρουσίαση του PowerPoint</vt:lpstr>
      <vt:lpstr>Ομάδες τροφίμων και  γεύματα</vt:lpstr>
      <vt:lpstr>Παρουσίαση του PowerPoint</vt:lpstr>
      <vt:lpstr>Παρουσίαση του PowerPoint</vt:lpstr>
      <vt:lpstr>Παρουσίαση του PowerPoint</vt:lpstr>
      <vt:lpstr>Ενεργειακό Ισοζύγιο, Σωματική δραστηριότητα και καθιστική ζωή </vt:lpstr>
      <vt:lpstr>Παρουσίαση του PowerPoint</vt:lpstr>
      <vt:lpstr>Παρουσίαση του PowerPoint</vt:lpstr>
      <vt:lpstr>ΕΝΕΡΓΕΙΑΚΟ ΙΣΟΖΥΓΙΟ </vt:lpstr>
      <vt:lpstr>Παρουσίαση του PowerPoint</vt:lpstr>
      <vt:lpstr>Παρουσίαση του PowerPoint</vt:lpstr>
      <vt:lpstr>ΣΩΜΑΤΙΚΗ ΔΡΑΣΤΗΡΙΟΤΗΤΑ</vt:lpstr>
      <vt:lpstr>Παρουσίαση του PowerPoint</vt:lpstr>
      <vt:lpstr>Παρουσίαση του PowerPoint</vt:lpstr>
      <vt:lpstr>Σωματική δραστηριότητα στην παιδική ηλικία</vt:lpstr>
      <vt:lpstr>Παρουσίαση του PowerPoint</vt:lpstr>
      <vt:lpstr>Καθιστικές δραστηριότητες </vt:lpstr>
      <vt:lpstr>Παρουσίαση του PowerPoint</vt:lpstr>
      <vt:lpstr>  Η συμβολή του σχολείου στην αύξηση της σωματικής δραστηριότητας των παιδιών </vt:lpstr>
      <vt:lpstr>Συμπεράσματα  </vt:lpstr>
      <vt:lpstr>3 ΦΑΣΗ</vt:lpstr>
      <vt:lpstr>Ερωτηματολόγιο</vt:lpstr>
      <vt:lpstr>1.Φύλο</vt:lpstr>
      <vt:lpstr>2.Τρως συνήθως πρωινό</vt:lpstr>
      <vt:lpstr>3.Παίρνεις στο σχολείο φαγητό από το σπίτι;  </vt:lpstr>
      <vt:lpstr>4 Αγοράζεις για το σχολείο φαγητό απ’ έξω;</vt:lpstr>
      <vt:lpstr>5 Πόσα φρούτα τρως την μέρα;</vt:lpstr>
      <vt:lpstr>Δ.Μ.Σ</vt:lpstr>
      <vt:lpstr>ΕΠΙΣΚΕΨΕΙΣ ΣΕ ΤΟΠΙΚΕΣ ΕΠΙΧΕΙΡΗΣΕΙΣ</vt:lpstr>
      <vt:lpstr>ΕΠΙΣΚΕΨΗ ΣΕ ΕΠΙΧΕΙΡΗΣΕΙΣ ΤΗΣ ΤΟΠΙΚΗΣ ΚΟΙΝΩΝΙΑΣ</vt:lpstr>
      <vt:lpstr>ΕΠΙΣΚΕΨΗ ΣΕ ΕΠΙΧΕΙΡΗΣΕΙΣ ΤΗΣ ΤΟΠΙΚΗΣ ΚΟΙΝΩΝΙΑΣ</vt:lpstr>
      <vt:lpstr>ΕΠΙΣΚΕΨΗ ΣΕ ΕΠΙΧΕΙΡΗΣΕΙΣ ΤΗΣ ΤΟΠΙΚΗΣ ΚΟΙΝΩΝΙΑΣ ΦΟΥΡΝΟΣ  ΣΤΑΜΠΛΙΑΚΑ</vt:lpstr>
      <vt:lpstr>4 ΦΑΣΗ</vt:lpstr>
      <vt:lpstr>ΚΑΤΑΣΚΕΥΗ ΑΦΙΣΑΣ</vt:lpstr>
      <vt:lpstr>ΥΓΙΕΙΝΟ ΠΡΩΙΝΟ ΣΤΟ ΣΧΟΛΕΙΟ </vt:lpstr>
      <vt:lpstr>ΣΥΜΜΕΤΟΧΗ ΣΕ ΕΚΠΑΙΔΕΥΤΙΚΟ ΠΡΟΓΡΑΜΜΑ ΣΤΟ ΕΘΝΟΛΟΓΙΚΟ ΜΟΥΣΕΙΟ ΑΛΕΞΑΝΔΡΟΥΠΟΛΗΣ  ΜΕ ΘΕΜΑ ΤΗ ΔΙΑΤΡΟΦΗ </vt:lpstr>
      <vt:lpstr>ΕΘΝΟΛΟΓΙΚΟ ΜΟΥΣΕΙΟ</vt:lpstr>
      <vt:lpstr>ΕΘΝΟΛΟΓΙΚΟ ΜΟΥΣΕΙΟ</vt:lpstr>
      <vt:lpstr>ΕΘΝΟΛΟΓΙΚΟ ΜΟΥΣΕΙΟ</vt:lpstr>
      <vt:lpstr>Η ΠΑΡΟΥΣΙΑΣΗ ΤΟΥ ΠΡΟΓΡΑΜΜΑΤΟΣ ΣΤΟ ΣΧΟΛΕΙΟ ΜΑΣ </vt:lpstr>
      <vt:lpstr>ΤΕΛΟΣ</vt:lpstr>
    </vt:vector>
  </TitlesOfParts>
  <Company>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Γενικό Λύκειο Σερβi’ων</dc:title>
  <dc:creator>PANOS PSAL</dc:creator>
  <cp:lastModifiedBy>Θάνος Σιώζος</cp:lastModifiedBy>
  <cp:revision>59</cp:revision>
  <dcterms:created xsi:type="dcterms:W3CDTF">2016-03-22T16:46:01Z</dcterms:created>
  <dcterms:modified xsi:type="dcterms:W3CDTF">2016-07-07T16:46:33Z</dcterms:modified>
</cp:coreProperties>
</file>