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1"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1694EC8-4AAB-475B-AA9C-484FD043C530}" type="datetimeFigureOut">
              <a:rPr lang="el-GR" smtClean="0"/>
              <a:pPr/>
              <a:t>26/5/2016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9F9E8F-4B28-45F0-B587-1A7E631155F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694EC8-4AAB-475B-AA9C-484FD043C530}" type="datetimeFigureOut">
              <a:rPr lang="el-GR" smtClean="0"/>
              <a:pPr/>
              <a:t>26/5/2016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F9E8F-4B28-45F0-B587-1A7E631155F0}"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4291"/>
            <a:ext cx="7772400" cy="1214445"/>
          </a:xfrm>
        </p:spPr>
        <p:txBody>
          <a:bodyPr>
            <a:normAutofit/>
          </a:bodyPr>
          <a:lstStyle/>
          <a:p>
            <a:r>
              <a:rPr lang="el-GR" sz="2400" dirty="0" smtClean="0">
                <a:solidFill>
                  <a:schemeClr val="accent6"/>
                </a:solidFill>
                <a:latin typeface="Times New Roman" pitchFamily="18" charset="0"/>
                <a:cs typeface="Times New Roman" pitchFamily="18" charset="0"/>
              </a:rPr>
              <a:t>Η ΘΕΣΗ ΤΗΣ ΓΥΝΑΙΚΑΣ ΣΤΗ ΜΟΥΣΟΥΛΜΑΝΙΚΗ ΚΑΙ ΤΗ ΔΥΤΙΚΗ ΚΟΙΝΩΝΙΑ</a:t>
            </a:r>
            <a:endParaRPr lang="el-GR" sz="2400" dirty="0">
              <a:solidFill>
                <a:schemeClr val="accent6"/>
              </a:solidFill>
              <a:latin typeface="Times New Roman" pitchFamily="18" charset="0"/>
              <a:cs typeface="Times New Roman" pitchFamily="18" charset="0"/>
            </a:endParaRPr>
          </a:p>
        </p:txBody>
      </p:sp>
      <p:sp>
        <p:nvSpPr>
          <p:cNvPr id="3" name="2 - Υπότιτλος"/>
          <p:cNvSpPr>
            <a:spLocks noGrp="1"/>
          </p:cNvSpPr>
          <p:nvPr>
            <p:ph type="subTitle" idx="1"/>
          </p:nvPr>
        </p:nvSpPr>
        <p:spPr>
          <a:xfrm>
            <a:off x="285720" y="1714488"/>
            <a:ext cx="8715436" cy="4286280"/>
          </a:xfrm>
        </p:spPr>
        <p:txBody>
          <a:bodyPr>
            <a:normAutofit/>
          </a:bodyPr>
          <a:lstStyle/>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r>
              <a:rPr lang="el-GR" sz="1600" dirty="0" smtClean="0"/>
              <a:t>                                                          </a:t>
            </a:r>
          </a:p>
          <a:p>
            <a:endParaRPr lang="el-GR" sz="1600" dirty="0" smtClean="0"/>
          </a:p>
          <a:p>
            <a:endParaRPr lang="el-GR" sz="1600" dirty="0" smtClean="0"/>
          </a:p>
          <a:p>
            <a:endParaRPr lang="el-GR" sz="1600" dirty="0" smtClean="0"/>
          </a:p>
          <a:p>
            <a:endParaRPr lang="el-GR" sz="1600" dirty="0" smtClean="0"/>
          </a:p>
          <a:p>
            <a:pPr algn="l"/>
            <a:r>
              <a:rPr lang="el-GR" sz="1600" dirty="0" smtClean="0"/>
              <a:t>   </a:t>
            </a:r>
          </a:p>
          <a:p>
            <a:pPr algn="l"/>
            <a:r>
              <a:rPr lang="el-GR" sz="1600" dirty="0" smtClean="0"/>
              <a:t> </a:t>
            </a:r>
            <a:r>
              <a:rPr lang="el-GR" sz="1600" dirty="0" smtClean="0"/>
              <a:t>Υπεύθυνοι </a:t>
            </a:r>
            <a:r>
              <a:rPr lang="el-GR" sz="1600" dirty="0" smtClean="0"/>
              <a:t>παρουσίασης: </a:t>
            </a:r>
            <a:r>
              <a:rPr lang="el-GR" sz="1600" dirty="0" err="1" smtClean="0"/>
              <a:t>Αμπατζίδης</a:t>
            </a:r>
            <a:r>
              <a:rPr lang="el-GR" sz="1600" dirty="0" smtClean="0"/>
              <a:t> </a:t>
            </a:r>
            <a:r>
              <a:rPr lang="el-GR" sz="1600" dirty="0" smtClean="0"/>
              <a:t>Θεόφιλος – </a:t>
            </a:r>
            <a:r>
              <a:rPr lang="el-GR" sz="1600" dirty="0" err="1" smtClean="0"/>
              <a:t>Τσικαρδάνη</a:t>
            </a:r>
            <a:r>
              <a:rPr lang="el-GR" sz="1600" dirty="0" smtClean="0"/>
              <a:t> Ολυμπία- </a:t>
            </a:r>
            <a:r>
              <a:rPr lang="el-GR" sz="1600" dirty="0" err="1" smtClean="0"/>
              <a:t>Πανταζοπούλου</a:t>
            </a:r>
            <a:r>
              <a:rPr lang="el-GR" sz="1600" dirty="0" smtClean="0"/>
              <a:t> Ελένη</a:t>
            </a:r>
            <a:endParaRPr lang="el-GR" sz="1600" dirty="0"/>
          </a:p>
        </p:txBody>
      </p:sp>
      <p:pic>
        <p:nvPicPr>
          <p:cNvPr id="4" name="Picture 3" descr="C:\Users\Βαγγέλης\Desktop\images (2).jpg"/>
          <p:cNvPicPr>
            <a:picLocks noChangeAspect="1" noChangeArrowheads="1"/>
          </p:cNvPicPr>
          <p:nvPr/>
        </p:nvPicPr>
        <p:blipFill>
          <a:blip r:embed="rId2"/>
          <a:srcRect/>
          <a:stretch>
            <a:fillRect/>
          </a:stretch>
        </p:blipFill>
        <p:spPr bwMode="auto">
          <a:xfrm>
            <a:off x="1000100" y="2000240"/>
            <a:ext cx="2000264" cy="2428892"/>
          </a:xfrm>
          <a:prstGeom prst="rect">
            <a:avLst/>
          </a:prstGeom>
          <a:noFill/>
          <a:ln w="9525">
            <a:noFill/>
            <a:miter lim="800000"/>
            <a:headEnd/>
            <a:tailEnd/>
          </a:ln>
          <a:effectLst/>
        </p:spPr>
      </p:pic>
      <p:pic>
        <p:nvPicPr>
          <p:cNvPr id="5" name="Picture 3" descr="C:\Users\Βαγγέλης\Desktop\images (5).jpg"/>
          <p:cNvPicPr>
            <a:picLocks noChangeAspect="1" noChangeArrowheads="1"/>
          </p:cNvPicPr>
          <p:nvPr/>
        </p:nvPicPr>
        <p:blipFill>
          <a:blip r:embed="rId3"/>
          <a:srcRect/>
          <a:stretch>
            <a:fillRect/>
          </a:stretch>
        </p:blipFill>
        <p:spPr>
          <a:xfrm>
            <a:off x="6143636" y="3000372"/>
            <a:ext cx="1928826" cy="2357454"/>
          </a:xfrm>
          <a:prstGeom prst="rect">
            <a:avLst/>
          </a:prstGeom>
          <a:noFill/>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Βαγγέλης\Desktop\images (2).jpg"/>
          <p:cNvPicPr>
            <a:picLocks noChangeAspect="1" noChangeArrowheads="1"/>
          </p:cNvPicPr>
          <p:nvPr/>
        </p:nvPicPr>
        <p:blipFill>
          <a:blip r:embed="rId2"/>
          <a:srcRect/>
          <a:stretch>
            <a:fillRect/>
          </a:stretch>
        </p:blipFill>
        <p:spPr>
          <a:xfrm>
            <a:off x="1" y="0"/>
            <a:ext cx="9144000" cy="6858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i="1" dirty="0" smtClean="0">
                <a:solidFill>
                  <a:schemeClr val="accent6"/>
                </a:solidFill>
              </a:rPr>
              <a:t>Η ΘΕΣΗ ΤΗΣ ΓΥΝΑΙΚΑΣ  ΣΤΗΝ  ΒΥΖΑΝΤΙΝΗ ΚΟΙΝΩΝΙΑ</a:t>
            </a:r>
            <a:endParaRPr lang="el-GR" sz="2800" dirty="0">
              <a:solidFill>
                <a:schemeClr val="accent6"/>
              </a:solidFill>
            </a:endParaRPr>
          </a:p>
        </p:txBody>
      </p:sp>
      <p:sp>
        <p:nvSpPr>
          <p:cNvPr id="3" name="2 - Θέση περιεχομένου"/>
          <p:cNvSpPr>
            <a:spLocks noGrp="1"/>
          </p:cNvSpPr>
          <p:nvPr>
            <p:ph idx="1"/>
          </p:nvPr>
        </p:nvSpPr>
        <p:spPr/>
        <p:txBody>
          <a:bodyPr>
            <a:normAutofit fontScale="85000" lnSpcReduction="20000"/>
          </a:bodyPr>
          <a:lstStyle/>
          <a:p>
            <a:pPr>
              <a:buClr>
                <a:schemeClr val="tx1"/>
              </a:buClr>
              <a:buFont typeface="Wingdings" pitchFamily="2" charset="2"/>
              <a:buChar char="ü"/>
              <a:defRPr/>
            </a:pPr>
            <a:r>
              <a:rPr lang="el-GR" b="1" i="1" dirty="0" smtClean="0"/>
              <a:t>Θέση γυναίκας </a:t>
            </a:r>
            <a:r>
              <a:rPr lang="en-US" b="1" i="1" dirty="0" smtClean="0"/>
              <a:t>:</a:t>
            </a:r>
            <a:r>
              <a:rPr lang="el-GR" b="1" i="1" dirty="0" smtClean="0"/>
              <a:t> κατώτερη από τη θέση του άνδρα, σύμφωνα με τη βυζαντινή νομοθεσία.</a:t>
            </a:r>
            <a:endParaRPr lang="en-US" b="1" i="1" dirty="0" smtClean="0"/>
          </a:p>
          <a:p>
            <a:pPr>
              <a:buFont typeface="Wingdings" pitchFamily="2" charset="2"/>
              <a:buChar char="v"/>
              <a:defRPr/>
            </a:pPr>
            <a:r>
              <a:rPr lang="el-GR" b="1" i="1" dirty="0" smtClean="0"/>
              <a:t>Κορίτσια</a:t>
            </a:r>
            <a:r>
              <a:rPr lang="en-US" b="1" i="1" dirty="0" smtClean="0"/>
              <a:t>:</a:t>
            </a:r>
            <a:r>
              <a:rPr lang="el-GR" b="1" i="1" dirty="0" smtClean="0"/>
              <a:t> παντρεύονταν μικρές όποιον διάλεγε ο πατέρας τους </a:t>
            </a:r>
            <a:r>
              <a:rPr lang="el-GR" b="1" i="1" dirty="0" smtClean="0">
                <a:solidFill>
                  <a:schemeClr val="tx2"/>
                </a:solidFill>
              </a:rPr>
              <a:t>ή</a:t>
            </a:r>
            <a:r>
              <a:rPr lang="el-GR" b="1" i="1" dirty="0" smtClean="0"/>
              <a:t> </a:t>
            </a:r>
            <a:r>
              <a:rPr lang="el-GR" b="1" i="1" dirty="0" err="1" smtClean="0"/>
              <a:t>πήγεναν</a:t>
            </a:r>
            <a:r>
              <a:rPr lang="el-GR" b="1" i="1" dirty="0" smtClean="0"/>
              <a:t> σε μοναστήρι.</a:t>
            </a:r>
          </a:p>
          <a:p>
            <a:pPr>
              <a:buFont typeface="Wingdings" pitchFamily="2" charset="2"/>
              <a:buChar char="v"/>
              <a:defRPr/>
            </a:pPr>
            <a:r>
              <a:rPr lang="el-GR" b="1" i="1" dirty="0" smtClean="0"/>
              <a:t>Ιδανική ηλικία γάμου</a:t>
            </a:r>
            <a:r>
              <a:rPr lang="en-US" b="1" i="1" dirty="0" smtClean="0"/>
              <a:t>:</a:t>
            </a:r>
            <a:endParaRPr lang="el-GR" b="1" i="1" dirty="0" smtClean="0"/>
          </a:p>
          <a:p>
            <a:pPr>
              <a:buClr>
                <a:schemeClr val="tx1"/>
              </a:buClr>
              <a:buFont typeface="Wingdings" pitchFamily="2" charset="2"/>
              <a:buChar char="Ø"/>
              <a:defRPr/>
            </a:pPr>
            <a:r>
              <a:rPr lang="el-GR" b="1" i="1" dirty="0" smtClean="0"/>
              <a:t>Αγόρια – από 15 έως 25</a:t>
            </a:r>
          </a:p>
          <a:p>
            <a:pPr>
              <a:buClr>
                <a:schemeClr val="tx1"/>
              </a:buClr>
              <a:buFont typeface="Wingdings" pitchFamily="2" charset="2"/>
              <a:buChar char="Ø"/>
              <a:defRPr/>
            </a:pPr>
            <a:r>
              <a:rPr lang="el-GR" b="1" i="1" dirty="0" smtClean="0"/>
              <a:t>Κορίτσια – από 13 έως 16.</a:t>
            </a:r>
          </a:p>
          <a:p>
            <a:pPr>
              <a:buFont typeface="Wingdings" pitchFamily="2" charset="2"/>
              <a:buChar char="v"/>
              <a:defRPr/>
            </a:pPr>
            <a:r>
              <a:rPr lang="el-GR" b="1" i="1" dirty="0" smtClean="0"/>
              <a:t>Γονείς</a:t>
            </a:r>
            <a:r>
              <a:rPr lang="en-US" b="1" i="1" dirty="0" smtClean="0"/>
              <a:t>:</a:t>
            </a:r>
            <a:r>
              <a:rPr lang="el-GR" b="1" i="1" dirty="0" smtClean="0"/>
              <a:t> λόγω υποχρεωτικής προίκας, εύχονταν να γεννήσουν αγόρια.</a:t>
            </a:r>
          </a:p>
          <a:p>
            <a:pPr>
              <a:buClr>
                <a:schemeClr val="tx1"/>
              </a:buClr>
              <a:buFont typeface="Wingdings" pitchFamily="2" charset="2"/>
              <a:buChar char="ü"/>
              <a:defRPr/>
            </a:pPr>
            <a:r>
              <a:rPr lang="el-GR" b="1" i="1" dirty="0" smtClean="0"/>
              <a:t>Νομοθεσία κράτους</a:t>
            </a:r>
            <a:r>
              <a:rPr lang="en-US" b="1" i="1" dirty="0" smtClean="0"/>
              <a:t>:</a:t>
            </a:r>
            <a:r>
              <a:rPr lang="el-GR" b="1" i="1" dirty="0" smtClean="0"/>
              <a:t> αναγνώριζε το δικαίωμα διαζυγίου, κάτι που δεν έκανε η εκκλησία.</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i="1" dirty="0" smtClean="0">
                <a:solidFill>
                  <a:schemeClr val="accent6"/>
                </a:solidFill>
              </a:rPr>
              <a:t>Η ΓΥΝΑΙΚΑ  ΣΤΗΝ  ΒΥΖΑΝΤΙΝΗ ΚΟΙΝΩΝΙΑ συνέχεια…</a:t>
            </a:r>
            <a:endParaRPr lang="el-GR" sz="2800" dirty="0"/>
          </a:p>
        </p:txBody>
      </p:sp>
      <p:sp>
        <p:nvSpPr>
          <p:cNvPr id="3" name="2 - Θέση περιεχομένου"/>
          <p:cNvSpPr>
            <a:spLocks noGrp="1"/>
          </p:cNvSpPr>
          <p:nvPr>
            <p:ph idx="1"/>
          </p:nvPr>
        </p:nvSpPr>
        <p:spPr/>
        <p:txBody>
          <a:bodyPr>
            <a:normAutofit fontScale="77500" lnSpcReduction="20000"/>
          </a:bodyPr>
          <a:lstStyle/>
          <a:p>
            <a:pPr>
              <a:buClr>
                <a:schemeClr val="tx1"/>
              </a:buClr>
              <a:buFont typeface="Wingdings" pitchFamily="2" charset="2"/>
              <a:buChar char="ü"/>
              <a:defRPr/>
            </a:pPr>
            <a:r>
              <a:rPr lang="el-GR" b="1" i="1" dirty="0" smtClean="0"/>
              <a:t>Απασχόληση κάθε τάξης γυναικών</a:t>
            </a:r>
            <a:r>
              <a:rPr lang="en-US" b="1" i="1" dirty="0" smtClean="0"/>
              <a:t>: </a:t>
            </a:r>
            <a:r>
              <a:rPr lang="el-GR" b="1" i="1" dirty="0" smtClean="0"/>
              <a:t>δουλειές στο σπίτι (π.χ. γνέσιμο και ύφανση).</a:t>
            </a:r>
          </a:p>
          <a:p>
            <a:pPr>
              <a:buFont typeface="Wingdings" pitchFamily="2" charset="2"/>
              <a:buChar char="v"/>
              <a:defRPr/>
            </a:pPr>
            <a:r>
              <a:rPr lang="el-GR" b="1" i="1" dirty="0" smtClean="0"/>
              <a:t>Βυζαντινή μητέρα</a:t>
            </a:r>
            <a:r>
              <a:rPr lang="en-US" b="1" i="1" dirty="0" smtClean="0"/>
              <a:t>:</a:t>
            </a:r>
            <a:r>
              <a:rPr lang="el-GR" b="1" i="1" dirty="0" smtClean="0"/>
              <a:t> θεωρούνταν κεφαλή της οικογένειας (και ειδικά όταν ήταν χήρα &amp; τα παιδιά μικρά).</a:t>
            </a:r>
          </a:p>
          <a:p>
            <a:pPr>
              <a:buClr>
                <a:schemeClr val="tx1"/>
              </a:buClr>
              <a:buFont typeface="Wingdings" pitchFamily="2" charset="2"/>
              <a:buChar char="ü"/>
              <a:defRPr/>
            </a:pPr>
            <a:r>
              <a:rPr lang="el-GR" b="1" i="1" dirty="0" smtClean="0"/>
              <a:t>Μικρά κορίτσια</a:t>
            </a:r>
            <a:r>
              <a:rPr lang="en-US" b="1" i="1" dirty="0" smtClean="0"/>
              <a:t>:</a:t>
            </a:r>
            <a:r>
              <a:rPr lang="el-GR" b="1" i="1" dirty="0" smtClean="0"/>
              <a:t> μάθαιναν ανάγνωση, γραφή, αριθμητική, ιερή ιστορία και ωδική (εξαίρεση</a:t>
            </a:r>
            <a:r>
              <a:rPr lang="en-US" b="1" i="1" dirty="0" smtClean="0"/>
              <a:t>: </a:t>
            </a:r>
            <a:r>
              <a:rPr lang="el-GR" b="1" i="1" dirty="0" smtClean="0"/>
              <a:t>κόρες αριστοκρατικών</a:t>
            </a:r>
            <a:r>
              <a:rPr lang="en-US" b="1" i="1" dirty="0" smtClean="0"/>
              <a:t>/</a:t>
            </a:r>
            <a:r>
              <a:rPr lang="el-GR" b="1" i="1" dirty="0" smtClean="0"/>
              <a:t>πλούσιων οικογενειών μπορούσαν να αποκτήσουν υψηλότερη μόρφωση).</a:t>
            </a:r>
          </a:p>
          <a:p>
            <a:pPr>
              <a:buFont typeface="Wingdings" pitchFamily="2" charset="2"/>
              <a:buChar char="Ø"/>
              <a:defRPr/>
            </a:pPr>
            <a:r>
              <a:rPr lang="el-GR" b="1" i="1" dirty="0" smtClean="0"/>
              <a:t>Γυναίκες</a:t>
            </a:r>
            <a:r>
              <a:rPr lang="en-US" b="1" i="1" dirty="0" smtClean="0"/>
              <a:t>:</a:t>
            </a:r>
            <a:r>
              <a:rPr lang="el-GR" b="1" i="1" dirty="0" smtClean="0"/>
              <a:t> δεν μπορούσαν να πάνε στην ανώτατη εκπαίδευση. Έπρεπε να ντύνονται σεμνά - να μην κυκλοφορούν μόνες - και να μην συναναστρέφονται με άνδρες.</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C:\Users\Βαγγέλης\Desktop\images (3).jpg"/>
          <p:cNvPicPr>
            <a:picLocks noChangeAspect="1" noChangeArrowheads="1"/>
          </p:cNvPicPr>
          <p:nvPr/>
        </p:nvPicPr>
        <p:blipFill>
          <a:blip r:embed="rId2"/>
          <a:srcRect/>
          <a:stretch>
            <a:fillRect/>
          </a:stretch>
        </p:blipFill>
        <p:spPr>
          <a:xfrm>
            <a:off x="0" y="0"/>
            <a:ext cx="9144000" cy="6858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i="1" dirty="0" smtClean="0">
                <a:solidFill>
                  <a:schemeClr val="accent6"/>
                </a:solidFill>
              </a:rPr>
              <a:t>Εξέχουσες Γυναικείες Προσωπικότητες</a:t>
            </a:r>
            <a:endParaRPr lang="el-GR" sz="2800" dirty="0">
              <a:solidFill>
                <a:schemeClr val="accent6"/>
              </a:solidFill>
            </a:endParaRPr>
          </a:p>
        </p:txBody>
      </p:sp>
      <p:sp>
        <p:nvSpPr>
          <p:cNvPr id="3" name="2 - Θέση περιεχομένου"/>
          <p:cNvSpPr>
            <a:spLocks noGrp="1"/>
          </p:cNvSpPr>
          <p:nvPr>
            <p:ph idx="1"/>
          </p:nvPr>
        </p:nvSpPr>
        <p:spPr/>
        <p:txBody>
          <a:bodyPr>
            <a:normAutofit lnSpcReduction="10000"/>
          </a:bodyPr>
          <a:lstStyle/>
          <a:p>
            <a:pPr>
              <a:buFont typeface="Wingdings" pitchFamily="2" charset="2"/>
              <a:buChar char="Ø"/>
              <a:defRPr/>
            </a:pPr>
            <a:r>
              <a:rPr lang="el-GR" b="1" i="1" dirty="0" smtClean="0">
                <a:solidFill>
                  <a:schemeClr val="accent6"/>
                </a:solidFill>
              </a:rPr>
              <a:t>Άννα </a:t>
            </a:r>
            <a:r>
              <a:rPr lang="el-GR" b="1" i="1" dirty="0" err="1" smtClean="0">
                <a:solidFill>
                  <a:schemeClr val="accent6"/>
                </a:solidFill>
              </a:rPr>
              <a:t>Κομνηνή</a:t>
            </a:r>
            <a:r>
              <a:rPr lang="en-US" b="1" i="1" dirty="0" smtClean="0">
                <a:solidFill>
                  <a:schemeClr val="accent6"/>
                </a:solidFill>
              </a:rPr>
              <a:t>:</a:t>
            </a:r>
            <a:r>
              <a:rPr lang="el-GR" b="1" i="1" dirty="0" smtClean="0"/>
              <a:t> παράδειγμα γυναίκας με πάθος για εξουσία και μόρφωση. Μετά τον θάνατο του πατέρα της, κλείστηκε σε μοναστήρι και συνέγραψε την «</a:t>
            </a:r>
            <a:r>
              <a:rPr lang="el-GR" b="1" i="1" dirty="0" err="1" smtClean="0"/>
              <a:t>Αλεξιάδα</a:t>
            </a:r>
            <a:r>
              <a:rPr lang="el-GR" b="1" i="1" dirty="0" smtClean="0"/>
              <a:t>».</a:t>
            </a:r>
          </a:p>
          <a:p>
            <a:pPr>
              <a:buFont typeface="Wingdings" pitchFamily="2" charset="2"/>
              <a:buChar char="Ø"/>
              <a:defRPr/>
            </a:pPr>
            <a:r>
              <a:rPr lang="el-GR" b="1" i="1" dirty="0" smtClean="0">
                <a:solidFill>
                  <a:schemeClr val="accent6"/>
                </a:solidFill>
              </a:rPr>
              <a:t>Θεοδώρα</a:t>
            </a:r>
            <a:r>
              <a:rPr lang="en-US" b="1" i="1" dirty="0" smtClean="0">
                <a:solidFill>
                  <a:schemeClr val="accent6"/>
                </a:solidFill>
              </a:rPr>
              <a:t>:</a:t>
            </a:r>
            <a:r>
              <a:rPr lang="el-GR" b="1" i="1" dirty="0" smtClean="0"/>
              <a:t>αυτοκράτειρα Βυζαντίου - σύζυγος του αυτοκράτορα Ιουστινιανού, ο οποίος ανάγκαζε τους αξιωματούχους του κράτους να δίνουν όρκο πίστεως στον ίδιο και στη σύζυγό του.</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SOCRATIS\Επιφάνεια εργασίας\PRODJECT\PB7\images (1).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54032"/>
          </a:xfrm>
        </p:spPr>
        <p:txBody>
          <a:bodyPr>
            <a:normAutofit/>
          </a:bodyPr>
          <a:lstStyle/>
          <a:p>
            <a:r>
              <a:rPr lang="el-GR" sz="3600" dirty="0" smtClean="0">
                <a:solidFill>
                  <a:schemeClr val="accent6"/>
                </a:solidFill>
              </a:rPr>
              <a:t>Η ΘΕΣΗ ΤΗΣ ΓΥΝΑΙΚΑΣ ΣΤΟ ΙΣΛΑΜ</a:t>
            </a:r>
            <a:endParaRPr lang="el-GR" sz="3600" dirty="0">
              <a:solidFill>
                <a:schemeClr val="accent6"/>
              </a:solidFill>
            </a:endParaRPr>
          </a:p>
        </p:txBody>
      </p:sp>
      <p:sp>
        <p:nvSpPr>
          <p:cNvPr id="3" name="2 - Θέση περιεχομένου"/>
          <p:cNvSpPr>
            <a:spLocks noGrp="1"/>
          </p:cNvSpPr>
          <p:nvPr>
            <p:ph idx="1"/>
          </p:nvPr>
        </p:nvSpPr>
        <p:spPr>
          <a:xfrm>
            <a:off x="457200" y="1142984"/>
            <a:ext cx="8229600" cy="5286412"/>
          </a:xfrm>
        </p:spPr>
        <p:txBody>
          <a:bodyPr/>
          <a:lstStyle/>
          <a:p>
            <a:pPr marL="548640" indent="-411480" algn="just">
              <a:buClr>
                <a:schemeClr val="tx1">
                  <a:shade val="95000"/>
                </a:schemeClr>
              </a:buClr>
              <a:buNone/>
              <a:defRPr/>
            </a:pPr>
            <a:endParaRPr lang="el-GR" dirty="0" smtClean="0"/>
          </a:p>
          <a:p>
            <a:pPr marL="548640" indent="-411480" algn="just">
              <a:buClr>
                <a:schemeClr val="tx1">
                  <a:shade val="95000"/>
                </a:schemeClr>
              </a:buClr>
              <a:buNone/>
              <a:defRPr/>
            </a:pPr>
            <a:r>
              <a:rPr lang="el-GR" dirty="0" smtClean="0"/>
              <a:t>Η Σαρία είναι εμπνευσμένη από το Κοράνιο και αποτελεί τον  ισλαμικό θρησκευτικό κώδικα διαβίωσης και το ισλαμικό δίκαιο.</a:t>
            </a:r>
          </a:p>
          <a:p>
            <a:pPr marL="548640" indent="-411480" algn="just">
              <a:buClr>
                <a:schemeClr val="tx1">
                  <a:shade val="95000"/>
                </a:schemeClr>
              </a:buClr>
              <a:buNone/>
              <a:defRPr/>
            </a:pPr>
            <a:r>
              <a:rPr lang="el-GR" dirty="0" smtClean="0"/>
              <a:t>   Το Κοράνι, δεν είναι ιδιαίτερα σκληρό με τις γυναίκες. Θεμελιώνει μεν διακρίσεις με τους άνδρες, αλλά συνάμα τους παρέχει  προστασία</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solidFill>
                  <a:schemeClr val="accent6"/>
                </a:solidFill>
              </a:rPr>
              <a:t>ΕΝΔΥΜΑΣΙΑ</a:t>
            </a:r>
            <a:endParaRPr lang="el-GR" dirty="0">
              <a:solidFill>
                <a:schemeClr val="accent6"/>
              </a:solidFill>
            </a:endParaRPr>
          </a:p>
        </p:txBody>
      </p:sp>
      <p:sp>
        <p:nvSpPr>
          <p:cNvPr id="3" name="2 - Θέση περιεχομένου"/>
          <p:cNvSpPr>
            <a:spLocks noGrp="1"/>
          </p:cNvSpPr>
          <p:nvPr>
            <p:ph idx="1"/>
          </p:nvPr>
        </p:nvSpPr>
        <p:spPr/>
        <p:txBody>
          <a:bodyPr/>
          <a:lstStyle/>
          <a:p>
            <a:r>
              <a:rPr lang="el-GR" dirty="0" smtClean="0"/>
              <a:t>Η ενδυμασία της γυναίκας ποικίλει από τόπο σε τόπο, ανάλογα με το πόσο αυστηρά εφαρμόζεται η σαρία. Στην καλύτερη περίπτωση αφορά την κάλυψη με την μαντίλα (</a:t>
            </a:r>
            <a:r>
              <a:rPr lang="en-US" dirty="0" err="1" smtClean="0"/>
              <a:t>hijab</a:t>
            </a:r>
            <a:r>
              <a:rPr lang="el-GR" dirty="0" smtClean="0"/>
              <a:t>)</a:t>
            </a:r>
            <a:r>
              <a:rPr lang="en-US" dirty="0" smtClean="0"/>
              <a:t>, </a:t>
            </a:r>
            <a:r>
              <a:rPr lang="el-GR" dirty="0" smtClean="0"/>
              <a:t>έως και την ολική κάλυψη του γυναικείου σώματος με την </a:t>
            </a:r>
            <a:r>
              <a:rPr lang="en-US" dirty="0" err="1" smtClean="0"/>
              <a:t>bourga</a:t>
            </a:r>
            <a:r>
              <a:rPr lang="en-US" dirty="0" smtClean="0"/>
              <a:t>.</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SOCRATIS\Επιφάνεια εργασίας\PRODJECT\PB7\images (3).jpg"/>
          <p:cNvPicPr>
            <a:picLocks noChangeAspect="1" noChangeArrowheads="1"/>
          </p:cNvPicPr>
          <p:nvPr/>
        </p:nvPicPr>
        <p:blipFill>
          <a:blip r:embed="rId2"/>
          <a:srcRect/>
          <a:stretch>
            <a:fillRect/>
          </a:stretch>
        </p:blipFill>
        <p:spPr>
          <a:xfrm>
            <a:off x="0" y="0"/>
            <a:ext cx="4572000" cy="6858000"/>
          </a:xfrm>
          <a:prstGeom prst="rect">
            <a:avLst/>
          </a:prstGeom>
        </p:spPr>
      </p:pic>
      <p:pic>
        <p:nvPicPr>
          <p:cNvPr id="3" name="Picture 3" descr="C:\Documents and Settings\SOCRATIS\Επιφάνεια εργασίας\PRODJECT\PB7\images (4).jpg"/>
          <p:cNvPicPr>
            <a:picLocks noChangeAspect="1" noChangeArrowheads="1"/>
          </p:cNvPicPr>
          <p:nvPr/>
        </p:nvPicPr>
        <p:blipFill>
          <a:blip r:embed="rId3"/>
          <a:srcRect/>
          <a:stretch>
            <a:fillRect/>
          </a:stretch>
        </p:blipFill>
        <p:spPr bwMode="auto">
          <a:xfrm>
            <a:off x="4572000" y="0"/>
            <a:ext cx="4572000" cy="6858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solidFill>
                  <a:schemeClr val="accent6"/>
                </a:solidFill>
              </a:rPr>
              <a:t>ΠΟΛΥΓΑΜΙΑ</a:t>
            </a:r>
            <a:endParaRPr lang="el-GR" dirty="0">
              <a:solidFill>
                <a:schemeClr val="accent6"/>
              </a:solidFill>
            </a:endParaRPr>
          </a:p>
        </p:txBody>
      </p:sp>
      <p:sp>
        <p:nvSpPr>
          <p:cNvPr id="3" name="2 - Θέση περιεχομένου"/>
          <p:cNvSpPr>
            <a:spLocks noGrp="1"/>
          </p:cNvSpPr>
          <p:nvPr>
            <p:ph idx="1"/>
          </p:nvPr>
        </p:nvSpPr>
        <p:spPr>
          <a:xfrm>
            <a:off x="457200" y="1600200"/>
            <a:ext cx="8229600" cy="4972072"/>
          </a:xfrm>
        </p:spPr>
        <p:txBody>
          <a:bodyPr>
            <a:normAutofit fontScale="92500" lnSpcReduction="20000"/>
          </a:bodyPr>
          <a:lstStyle/>
          <a:p>
            <a:pPr>
              <a:buNone/>
            </a:pPr>
            <a:r>
              <a:rPr lang="el-GR" i="1" dirty="0" smtClean="0"/>
              <a:t>Εκτός από τις τέσσερις νόμιμες συζύγους ο μουσουλμάνος, μπορεί να έχει απεριόριστο αριθμό παλλακίδων, στις οποίες μπορούν να συμπεριλαμβάνονται αιχμάλωτες πολέμου και δούλες.</a:t>
            </a:r>
          </a:p>
          <a:p>
            <a:pPr>
              <a:buNone/>
            </a:pPr>
            <a:r>
              <a:rPr lang="el-GR" i="1" dirty="0" smtClean="0"/>
              <a:t>    Αντίθετα η μουσουλμάνα δεν έχει δικαίωμα να έχει ούτε πολλούς συζύγους, ούτε χαρέμι. Ένας μουσουλμάνος μπορεί να παντρευτεί μια εβραία ή μια χριστιανή, χωρίς αυτή να πρέπει να ασπαστεί το Ισλάμ, ενώ μια μουσουλμάνα όχι. Στην Τουρκία, το Ριάντ και σε άλλες χώρες, έχει νομοθετικά απαγορευθεί η πολυγαμία .</a:t>
            </a:r>
          </a:p>
          <a:p>
            <a:pPr>
              <a:buNone/>
            </a:pPr>
            <a:endParaRPr lang="el-GR"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42852"/>
            <a:ext cx="8229600" cy="714380"/>
          </a:xfrm>
        </p:spPr>
        <p:txBody>
          <a:bodyPr>
            <a:normAutofit fontScale="90000"/>
          </a:bodyPr>
          <a:lstStyle/>
          <a:p>
            <a:r>
              <a:rPr lang="el-GR" sz="2700" u="sng" dirty="0" smtClean="0">
                <a:solidFill>
                  <a:schemeClr val="hlink"/>
                </a:solidFill>
                <a:latin typeface="Times New Roman" pitchFamily="18" charset="0"/>
              </a:rPr>
              <a:t/>
            </a:r>
            <a:br>
              <a:rPr lang="el-GR" sz="2700" u="sng" dirty="0" smtClean="0">
                <a:solidFill>
                  <a:schemeClr val="hlink"/>
                </a:solidFill>
                <a:latin typeface="Times New Roman" pitchFamily="18" charset="0"/>
              </a:rPr>
            </a:br>
            <a:r>
              <a:rPr lang="el-GR" sz="2700" u="sng" dirty="0" smtClean="0">
                <a:solidFill>
                  <a:schemeClr val="hlink"/>
                </a:solidFill>
                <a:latin typeface="Times New Roman" pitchFamily="18" charset="0"/>
              </a:rPr>
              <a:t>ΤΑ ΜΕΛΗ </a:t>
            </a:r>
            <a:r>
              <a:rPr lang="el-GR" sz="2700" u="sng" smtClean="0">
                <a:solidFill>
                  <a:schemeClr val="hlink"/>
                </a:solidFill>
                <a:latin typeface="Times New Roman" pitchFamily="18" charset="0"/>
              </a:rPr>
              <a:t>ΤΗΣ  </a:t>
            </a:r>
            <a:r>
              <a:rPr lang="el-GR" sz="2700" u="sng" dirty="0" smtClean="0">
                <a:solidFill>
                  <a:schemeClr val="hlink"/>
                </a:solidFill>
                <a:latin typeface="Times New Roman" pitchFamily="18" charset="0"/>
              </a:rPr>
              <a:t>ΟΜΑΔΑΣ</a:t>
            </a:r>
            <a:r>
              <a:rPr lang="el-GR" u="sng" dirty="0" smtClean="0">
                <a:solidFill>
                  <a:schemeClr val="hlink"/>
                </a:solidFill>
                <a:latin typeface="Times New Roman" pitchFamily="18" charset="0"/>
              </a:rPr>
              <a:t/>
            </a:r>
            <a:br>
              <a:rPr lang="el-GR" u="sng" dirty="0" smtClean="0">
                <a:solidFill>
                  <a:schemeClr val="hlink"/>
                </a:solidFill>
                <a:latin typeface="Times New Roman" pitchFamily="18" charset="0"/>
              </a:rPr>
            </a:br>
            <a:endParaRPr lang="el-GR" dirty="0"/>
          </a:p>
        </p:txBody>
      </p:sp>
      <p:graphicFrame>
        <p:nvGraphicFramePr>
          <p:cNvPr id="4" name="Θέση περιεχομένου 3"/>
          <p:cNvGraphicFramePr>
            <a:graphicFrameLocks noGrp="1"/>
          </p:cNvGraphicFramePr>
          <p:nvPr>
            <p:ph idx="1"/>
          </p:nvPr>
        </p:nvGraphicFramePr>
        <p:xfrm>
          <a:off x="2512539" y="1071569"/>
          <a:ext cx="4118922" cy="5786425"/>
        </p:xfrm>
        <a:graphic>
          <a:graphicData uri="http://schemas.openxmlformats.org/drawingml/2006/table">
            <a:tbl>
              <a:tblPr/>
              <a:tblGrid>
                <a:gridCol w="361797"/>
                <a:gridCol w="1252375"/>
                <a:gridCol w="1252375"/>
                <a:gridCol w="1252375"/>
              </a:tblGrid>
              <a:tr h="231457">
                <a:tc>
                  <a:txBody>
                    <a:bodyPr/>
                    <a:lstStyle/>
                    <a:p>
                      <a:pPr algn="ctr" fontAlgn="ctr"/>
                      <a:r>
                        <a:rPr lang="el-GR" sz="900" b="1" i="0" u="none" strike="noStrike">
                          <a:solidFill>
                            <a:srgbClr val="000000"/>
                          </a:solidFill>
                          <a:effectLst/>
                          <a:latin typeface="Arial"/>
                        </a:rPr>
                        <a:t>Α/Α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1" i="0" u="none" strike="noStrike">
                          <a:solidFill>
                            <a:srgbClr val="000000"/>
                          </a:solidFill>
                          <a:effectLst/>
                          <a:latin typeface="Arial"/>
                        </a:rPr>
                        <a:t>Επώνυμο μαθητή</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1" i="0" u="none" strike="noStrike">
                          <a:solidFill>
                            <a:srgbClr val="000000"/>
                          </a:solidFill>
                          <a:effectLst/>
                          <a:latin typeface="Arial"/>
                        </a:rPr>
                        <a:t>Όνομα μαθητή</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1" i="0" u="none" strike="noStrike">
                          <a:solidFill>
                            <a:srgbClr val="000000"/>
                          </a:solidFill>
                          <a:effectLst/>
                          <a:latin typeface="Arial"/>
                        </a:rPr>
                        <a:t>Όνομα πατέρα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ΚΑΒΟΥΡΙΔΟΥ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ΑΙΚΑΤΕΡΙΝΗ</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ΔΗΜΗΤΡΙΟΣ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2</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ΚΑΓΙΑΟΓΛΟΥ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ΜΑΡΙΑ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ΜΙΧΑΗΛ</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3</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ΚΑΛΟΓΙΑΝΝΗΣ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ΑΘΑΝΑΣΙΟΣ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ΔΗΜΗΤΡΙΟΣ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4</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ΚΑΡΑΓΙΑΝΝΗ</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ΣΟΦΙΑ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ΒΑΣΙΛΕΙΟΣ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5</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ΚΑΡΑΠΕΤΣΑΣ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ΕΥΑΓΓΕΛΟΣ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ΓΕΩΡΓΙΟΣ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6</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ΚΑΡΡΟΣ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ΓΕΩΡΓΙΟΣ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ΒΑΣΙΛΕΙΟΣ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7</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ΚΕΧΑΓΙΑ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ΑΘΑΝΑΣΙΑ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ΛΕΩΝΙΔΑΣ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8</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ΚΟΝΤΟΔΗΜΟΣ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ΙΩΑΝΝΗΣ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ΓΕΩΡΓΙΟΣ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9</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ΚΟΡΟΥ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ΡΑΦΑΗΛΙΑ-ΕΛΕΝΗ</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ΓΕΩΡΓΙΟΣ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10</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ΚΟΣΜΑΔΟΠΟΥΛΟΣ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ΠΑΝΑΓΙΩΤΗΣ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ΓΕΩΡΓΙΟΣ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11</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ΚΟΥΡΚΟΥΤΑΣ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ΔΗΜΗΤΡΙΟΣ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ΛΟΥΚΑΣ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12</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ΚΟΥΤΣΙΑΝΟΠΟΥΛΟΥ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ΑΘΗΝΑ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ΧΡΗΣΤΟΣ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13</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ΛΑΖΑΡΙΔΗΣ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ΝΙΚΟΛΑΟΣ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ΑΒΡΑΑΜ</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14</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ΛΑΣΠΑΣ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ΘΩΜΑΣ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ΙΩΑΝΝΗΣ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15</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ΛΙΟΛΙΟΥ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ΠΑΡΑΣΚΕΥΗ</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ΜΙΧΑΗΛ</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16</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ΜΑΛΟΥΤΑ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ΑΙΚΑΤΕΡΙΝΗ</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ΝΙΚΟΛΑΟΣ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17</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ΜΙΧΟΣ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ΑΘΑΝΑΣΙΟΣ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ΦΩΤΙΟΣ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18</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ΜΙΧΟΣ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ΧΡΗΣΤΟΣ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ΦΩΤΙΟΣ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19</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ΜΙΧΟΥ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ΘΕΟΔΩΡΑ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ΝΙΚΟΛΑΟΣ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20</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ΜΠΟΥΧΑΡΑΣ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ΙΩΑΝΝΗΣ ΔΑΝΙΗΛ</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ΑΝΤΩΝΙΟΣ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21</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ΝΕΣΤΟΡΑ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ΑΝΝΑ ΜΑΡΙΑ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ΧΡΗΣΤΟΣ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22</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ΝΕΣΤΟΡΑΣ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ΕΥΘΥΜΙΟΣ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ΙΩΑΝΝΗΣ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ctr"/>
                      <a:r>
                        <a:rPr lang="el-GR" sz="900" b="0" i="0" u="none" strike="noStrike">
                          <a:solidFill>
                            <a:srgbClr val="000000"/>
                          </a:solidFill>
                          <a:effectLst/>
                          <a:latin typeface="Arial"/>
                        </a:rPr>
                        <a:t>23</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ΝΙΚΟΥ</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ΕΛΕΥΘΕΡΙΑΑΝΤΩΝΙΑ</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c>
                  <a:txBody>
                    <a:bodyPr/>
                    <a:lstStyle/>
                    <a:p>
                      <a:pPr algn="l" fontAlgn="ctr"/>
                      <a:r>
                        <a:rPr lang="el-GR" sz="900" b="0" i="0" u="none" strike="noStrike">
                          <a:solidFill>
                            <a:srgbClr val="000000"/>
                          </a:solidFill>
                          <a:effectLst/>
                          <a:latin typeface="Arial"/>
                        </a:rPr>
                        <a:t>ΝΙΚΟΛΑΟΣ</a:t>
                      </a:r>
                    </a:p>
                  </a:txBody>
                  <a:tcPr marL="6958" marR="6958" marT="6958" marB="0" anchor="ctr">
                    <a:lnL w="6350" cap="flat" cmpd="sng" algn="ctr">
                      <a:solidFill>
                        <a:srgbClr val="333333"/>
                      </a:solidFill>
                      <a:prstDash val="solid"/>
                      <a:round/>
                      <a:headEnd type="none" w="med" len="med"/>
                      <a:tailEnd type="none" w="med" len="med"/>
                    </a:lnL>
                    <a:lnR w="6350" cap="flat" cmpd="sng" algn="ctr">
                      <a:solidFill>
                        <a:srgbClr val="333333"/>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tcPr>
                </a:tc>
              </a:tr>
              <a:tr h="231457">
                <a:tc>
                  <a:txBody>
                    <a:bodyPr/>
                    <a:lstStyle/>
                    <a:p>
                      <a:pPr algn="ctr" fontAlgn="b"/>
                      <a:endParaRPr lang="el-GR" sz="800" b="0" i="0" u="none" strike="noStrike">
                        <a:solidFill>
                          <a:srgbClr val="000000"/>
                        </a:solidFill>
                        <a:effectLst/>
                        <a:latin typeface="Calibri"/>
                      </a:endParaRPr>
                    </a:p>
                  </a:txBody>
                  <a:tcPr marL="6958" marR="6958" marT="6958" marB="0" anchor="b">
                    <a:lnL>
                      <a:noFill/>
                    </a:lnL>
                    <a:lnR>
                      <a:noFill/>
                    </a:lnR>
                    <a:lnT w="6350" cap="flat" cmpd="sng" algn="ctr">
                      <a:solidFill>
                        <a:srgbClr val="333333"/>
                      </a:solidFill>
                      <a:prstDash val="solid"/>
                      <a:round/>
                      <a:headEnd type="none" w="med" len="med"/>
                      <a:tailEnd type="none" w="med" len="med"/>
                    </a:lnT>
                    <a:lnB>
                      <a:noFill/>
                    </a:lnB>
                  </a:tcPr>
                </a:tc>
                <a:tc>
                  <a:txBody>
                    <a:bodyPr/>
                    <a:lstStyle/>
                    <a:p>
                      <a:pPr algn="l" fontAlgn="b"/>
                      <a:endParaRPr lang="el-GR" sz="800" b="0" i="0" u="none" strike="noStrike">
                        <a:solidFill>
                          <a:srgbClr val="000000"/>
                        </a:solidFill>
                        <a:effectLst/>
                        <a:latin typeface="Calibri"/>
                      </a:endParaRPr>
                    </a:p>
                  </a:txBody>
                  <a:tcPr marL="6958" marR="6958" marT="6958" marB="0" anchor="b">
                    <a:lnL>
                      <a:noFill/>
                    </a:lnL>
                    <a:lnR>
                      <a:noFill/>
                    </a:lnR>
                    <a:lnT w="6350" cap="flat" cmpd="sng" algn="ctr">
                      <a:solidFill>
                        <a:srgbClr val="333333"/>
                      </a:solidFill>
                      <a:prstDash val="solid"/>
                      <a:round/>
                      <a:headEnd type="none" w="med" len="med"/>
                      <a:tailEnd type="none" w="med" len="med"/>
                    </a:lnT>
                    <a:lnB>
                      <a:noFill/>
                    </a:lnB>
                  </a:tcPr>
                </a:tc>
                <a:tc>
                  <a:txBody>
                    <a:bodyPr/>
                    <a:lstStyle/>
                    <a:p>
                      <a:pPr algn="l" fontAlgn="b"/>
                      <a:endParaRPr lang="el-GR" sz="800" b="0" i="0" u="none" strike="noStrike">
                        <a:solidFill>
                          <a:srgbClr val="000000"/>
                        </a:solidFill>
                        <a:effectLst/>
                        <a:latin typeface="Calibri"/>
                      </a:endParaRPr>
                    </a:p>
                  </a:txBody>
                  <a:tcPr marL="6958" marR="6958" marT="6958" marB="0" anchor="b">
                    <a:lnL>
                      <a:noFill/>
                    </a:lnL>
                    <a:lnR>
                      <a:noFill/>
                    </a:lnR>
                    <a:lnT w="6350" cap="flat" cmpd="sng" algn="ctr">
                      <a:solidFill>
                        <a:srgbClr val="333333"/>
                      </a:solidFill>
                      <a:prstDash val="solid"/>
                      <a:round/>
                      <a:headEnd type="none" w="med" len="med"/>
                      <a:tailEnd type="none" w="med" len="med"/>
                    </a:lnT>
                    <a:lnB>
                      <a:noFill/>
                    </a:lnB>
                  </a:tcPr>
                </a:tc>
                <a:tc>
                  <a:txBody>
                    <a:bodyPr/>
                    <a:lstStyle/>
                    <a:p>
                      <a:pPr algn="l" fontAlgn="b"/>
                      <a:endParaRPr lang="el-GR" sz="800" b="0" i="0" u="none" strike="noStrike" dirty="0">
                        <a:solidFill>
                          <a:srgbClr val="000000"/>
                        </a:solidFill>
                        <a:effectLst/>
                        <a:latin typeface="Calibri"/>
                      </a:endParaRPr>
                    </a:p>
                  </a:txBody>
                  <a:tcPr marL="6958" marR="6958" marT="6958" marB="0" anchor="b">
                    <a:lnL>
                      <a:noFill/>
                    </a:lnL>
                    <a:lnR>
                      <a:noFill/>
                    </a:lnR>
                    <a:lnT w="6350" cap="flat" cmpd="sng" algn="ctr">
                      <a:solidFill>
                        <a:srgbClr val="333333"/>
                      </a:solidFill>
                      <a:prstDash val="solid"/>
                      <a:round/>
                      <a:headEnd type="none" w="med" len="med"/>
                      <a:tailEnd type="none" w="med" len="med"/>
                    </a:lnT>
                    <a:lnB>
                      <a:noFill/>
                    </a:lnB>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Εικόνα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ΠΡΟΙΚΑ  ( </a:t>
            </a:r>
            <a:r>
              <a:rPr lang="en-US" dirty="0" smtClean="0"/>
              <a:t>MAHR </a:t>
            </a:r>
            <a:r>
              <a:rPr lang="el-GR" dirty="0" smtClean="0"/>
              <a:t>)</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buNone/>
            </a:pPr>
            <a:r>
              <a:rPr lang="el-GR" i="1" dirty="0" smtClean="0"/>
              <a:t>Κατά το μουσουλμανικό δίκαιο η προίκα δίδεται από τον άνδρα στη γυναίκα και όχι αντίστροφα. Το ποσό συμφωνείται πριν από τη σύναψη του γάμου και μέρος καταβάλλεται στη γυναίκα ήδη πριν ή κατά την τελετή του γάμου. Είναι ανάλογο με την κοινωνική θέση της γυναίκας. Κατώτατο ποσό προίκας θεωρείται η αξία των δύο γραμμαρίων χρυσού.</a:t>
            </a:r>
            <a:endParaRPr lang="en-US" i="1" dirty="0" smtClean="0"/>
          </a:p>
          <a:p>
            <a:pPr algn="just">
              <a:buNone/>
            </a:pPr>
            <a:r>
              <a:rPr lang="en-US" i="1" dirty="0" smtClean="0"/>
              <a:t>     </a:t>
            </a:r>
            <a:r>
              <a:rPr lang="el-GR" i="1" dirty="0" smtClean="0"/>
              <a:t>Εάν ο σύζυγος δεν πληρώσει το συμφωνηθέν μέρος της προίκας, η γυναίκα δικαιούται να αρνηθεί τις συζυγικές σχέσεις, μέχρι την καταβολή του ποσού.</a:t>
            </a:r>
            <a:endParaRPr lang="el-GR" dirty="0" smtClean="0"/>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Documents and Settings\SOCRATIS\Επιφάνεια εργασίας\PRODJECT\PB7\λήψη (2).jpg"/>
          <p:cNvPicPr>
            <a:picLocks noChangeAspect="1" noChangeArrowheads="1"/>
          </p:cNvPicPr>
          <p:nvPr/>
        </p:nvPicPr>
        <p:blipFill>
          <a:blip r:embed="rId2"/>
          <a:srcRect/>
          <a:stretch>
            <a:fillRect/>
          </a:stretch>
        </p:blipFill>
        <p:spPr bwMode="auto">
          <a:xfrm>
            <a:off x="0" y="0"/>
            <a:ext cx="9143999" cy="68580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214290"/>
            <a:ext cx="5329246" cy="1143000"/>
          </a:xfrm>
        </p:spPr>
        <p:txBody>
          <a:bodyPr/>
          <a:lstStyle/>
          <a:p>
            <a:r>
              <a:rPr lang="el-GR" dirty="0" smtClean="0"/>
              <a:t> </a:t>
            </a:r>
            <a:r>
              <a:rPr lang="el-GR" i="1" dirty="0" smtClean="0">
                <a:solidFill>
                  <a:schemeClr val="accent6"/>
                </a:solidFill>
              </a:rPr>
              <a:t>ΔΙΑΖΥΓΙΟ</a:t>
            </a:r>
            <a:r>
              <a:rPr lang="el-GR" dirty="0" smtClean="0"/>
              <a:t> </a:t>
            </a:r>
            <a:endParaRPr lang="el-GR" dirty="0"/>
          </a:p>
        </p:txBody>
      </p:sp>
      <p:sp>
        <p:nvSpPr>
          <p:cNvPr id="3" name="2 - Θέση περιεχομένου"/>
          <p:cNvSpPr>
            <a:spLocks noGrp="1"/>
          </p:cNvSpPr>
          <p:nvPr>
            <p:ph idx="1"/>
          </p:nvPr>
        </p:nvSpPr>
        <p:spPr/>
        <p:txBody>
          <a:bodyPr/>
          <a:lstStyle/>
          <a:p>
            <a:pPr algn="just">
              <a:buNone/>
            </a:pPr>
            <a:r>
              <a:rPr lang="el-GR" i="1" dirty="0" smtClean="0"/>
              <a:t>Ο άνδρας συνήθως ανακοινώνει το διαζύγιο λέγοντας «σε χωρίζω». Από τη στιγμή εκείνη αρχίζει η περίοδος αναμονής. Αυτή τυπικά διαρκεί όσο τρεις έμμηνοι κύκλοι για να είναι βέβαιο ότι η γυναίκα δεν είναι έγκυος.</a:t>
            </a:r>
          </a:p>
          <a:p>
            <a:pPr algn="just">
              <a:buNone/>
            </a:pPr>
            <a:r>
              <a:rPr lang="el-GR" i="1" dirty="0" smtClean="0"/>
              <a:t>    Η γυναίκα αντίθετα, μπορεί να ζητήσει διαζύγιο για λόγους που μπορεί να αποδείξει και </a:t>
            </a:r>
            <a:r>
              <a:rPr lang="el-GR" i="1" u="sng" dirty="0" smtClean="0"/>
              <a:t>μόνο</a:t>
            </a:r>
            <a:r>
              <a:rPr lang="el-GR" i="1" dirty="0" smtClean="0"/>
              <a:t> με την συγκατάθεση του συζύγου.</a:t>
            </a:r>
            <a:endParaRPr lang="el-GR" dirty="0" smtClean="0"/>
          </a:p>
          <a:p>
            <a:endParaRPr lang="el-GR" dirty="0"/>
          </a:p>
        </p:txBody>
      </p:sp>
      <p:pic>
        <p:nvPicPr>
          <p:cNvPr id="4" name="Picture 2" descr="C:\Documents and Settings\SOCRATIS\Επιφάνεια εργασίας\PRODJECT\PB7\λήψη (1).jpg"/>
          <p:cNvPicPr>
            <a:picLocks noChangeAspect="1" noChangeArrowheads="1"/>
          </p:cNvPicPr>
          <p:nvPr/>
        </p:nvPicPr>
        <p:blipFill>
          <a:blip r:embed="rId2"/>
          <a:srcRect/>
          <a:stretch>
            <a:fillRect/>
          </a:stretch>
        </p:blipFill>
        <p:spPr bwMode="auto">
          <a:xfrm>
            <a:off x="5364163" y="142853"/>
            <a:ext cx="3455987" cy="135732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accent6"/>
                </a:solidFill>
              </a:rPr>
              <a:t>Η γυναίκα στη σύγχρονη εποχή</a:t>
            </a:r>
            <a:endParaRPr lang="el-GR" dirty="0">
              <a:solidFill>
                <a:schemeClr val="accent6"/>
              </a:solidFill>
            </a:endParaRPr>
          </a:p>
        </p:txBody>
      </p:sp>
      <p:sp>
        <p:nvSpPr>
          <p:cNvPr id="3" name="2 - Θέση περιεχομένου"/>
          <p:cNvSpPr>
            <a:spLocks noGrp="1"/>
          </p:cNvSpPr>
          <p:nvPr>
            <p:ph idx="1"/>
          </p:nvPr>
        </p:nvSpPr>
        <p:spPr/>
        <p:txBody>
          <a:bodyPr/>
          <a:lstStyle/>
          <a:p>
            <a:r>
              <a:rPr lang="el-GR" sz="2800" b="1" i="1" dirty="0" smtClean="0">
                <a:solidFill>
                  <a:srgbClr val="00B0F0"/>
                </a:solidFill>
              </a:rPr>
              <a:t>ΦΕΜΙΝΙΣΜΟΣ</a:t>
            </a:r>
            <a:r>
              <a:rPr lang="el-GR" sz="2800" b="1" i="1" dirty="0" smtClean="0">
                <a:solidFill>
                  <a:srgbClr val="FF0000"/>
                </a:solidFill>
              </a:rPr>
              <a:t> </a:t>
            </a:r>
            <a:r>
              <a:rPr lang="en-US" sz="2800" b="1" i="1" dirty="0" smtClean="0"/>
              <a:t>: </a:t>
            </a:r>
            <a:r>
              <a:rPr lang="el-GR" b="1" i="1" dirty="0" smtClean="0"/>
              <a:t>Ορίζεται ως το γυναικείο επαναστατικό κίνημα, το οποίο υπερασπιζόταν τα δικαιώματα των γυναικών &amp; την επιθυμία τους για ισότητα μεταξύ των δύο φύλων, θέλοντας να ξεπεράσει τις προκαταλήψεις της εποχής, πως δηλαδή η γυναίκα είναι κατώτερη από τον άνδρα</a:t>
            </a:r>
            <a:r>
              <a:rPr lang="el-GR" sz="2800" b="1" i="1" dirty="0" smtClean="0"/>
              <a:t>.</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i="1" dirty="0" smtClean="0">
                <a:solidFill>
                  <a:schemeClr val="accent6"/>
                </a:solidFill>
              </a:rPr>
              <a:t>Ο ΦΕΜΙΝΙΣΜΟΣ ΣΤΟΝ ΚΟΣΜΟ ΚΑΙ ΤΗΝ ΕΛΛΑΔΑ</a:t>
            </a:r>
            <a:endParaRPr lang="el-GR" sz="2800" dirty="0">
              <a:solidFill>
                <a:schemeClr val="accent6"/>
              </a:solidFill>
            </a:endParaRPr>
          </a:p>
        </p:txBody>
      </p:sp>
      <p:sp>
        <p:nvSpPr>
          <p:cNvPr id="3" name="2 - Θέση περιεχομένου"/>
          <p:cNvSpPr>
            <a:spLocks noGrp="1"/>
          </p:cNvSpPr>
          <p:nvPr>
            <p:ph idx="1"/>
          </p:nvPr>
        </p:nvSpPr>
        <p:spPr/>
        <p:txBody>
          <a:bodyPr>
            <a:normAutofit fontScale="92500" lnSpcReduction="20000"/>
          </a:bodyPr>
          <a:lstStyle/>
          <a:p>
            <a:pPr>
              <a:buFont typeface="Wingdings" pitchFamily="2" charset="2"/>
              <a:buChar char="Ø"/>
              <a:defRPr/>
            </a:pPr>
            <a:r>
              <a:rPr lang="el-GR" b="1" i="1" u="sng" dirty="0" smtClean="0"/>
              <a:t>8/3/1857</a:t>
            </a:r>
            <a:r>
              <a:rPr lang="en-US" b="1" i="1" dirty="0" smtClean="0"/>
              <a:t>:</a:t>
            </a:r>
            <a:r>
              <a:rPr lang="el-GR" b="1" i="1" dirty="0" smtClean="0"/>
              <a:t> μέρα ορόσημο για το παγκόσμιο φεμινιστικό κίνημα. Την ημέρα εκείνη οι εργάτριες ιματισμού της Νέας Υόρκης ξεσηκώθηκαν για πρώτη φορά σαν εργαζόμενες γυναίκες, έκαναν απεργία και διαδήλωσαν στους δρόμους διαμαρτυρόμενες για τους άθλιους όρους δουλειάς.</a:t>
            </a:r>
          </a:p>
          <a:p>
            <a:pPr>
              <a:buFont typeface="Wingdings" pitchFamily="2" charset="2"/>
              <a:buChar char="Ø"/>
              <a:defRPr/>
            </a:pPr>
            <a:r>
              <a:rPr lang="el-GR" b="1" i="1" dirty="0" smtClean="0"/>
              <a:t>Δεκαετία’20-‘30</a:t>
            </a:r>
            <a:r>
              <a:rPr lang="en-US" b="1" i="1" dirty="0" smtClean="0"/>
              <a:t>:</a:t>
            </a:r>
            <a:r>
              <a:rPr lang="el-GR" b="1" i="1" dirty="0" smtClean="0"/>
              <a:t> η πιο δυναμική εποχή του φεμινιστικού κινήματος στην Ελλάδα. Οργανώνονται σωματεία γυναικών σε διάφορες πόλεις. </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Βαγγέλης\Desktop\αρχείο λήψης.jpg"/>
          <p:cNvPicPr>
            <a:picLocks noChangeAspect="1" noChangeArrowheads="1"/>
          </p:cNvPicPr>
          <p:nvPr/>
        </p:nvPicPr>
        <p:blipFill>
          <a:blip r:embed="rId2"/>
          <a:srcRect/>
          <a:stretch>
            <a:fillRect/>
          </a:stretch>
        </p:blipFill>
        <p:spPr>
          <a:xfrm>
            <a:off x="0" y="0"/>
            <a:ext cx="9144000" cy="68580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accent6"/>
                </a:solidFill>
              </a:rPr>
              <a:t>Η ΓΥΝΑΙΚΑ ΣΗΜΕΡΑ</a:t>
            </a:r>
            <a:endParaRPr lang="el-GR" dirty="0">
              <a:solidFill>
                <a:schemeClr val="accent6"/>
              </a:solidFill>
            </a:endParaRPr>
          </a:p>
        </p:txBody>
      </p:sp>
      <p:sp>
        <p:nvSpPr>
          <p:cNvPr id="3" name="2 - Θέση περιεχομένου"/>
          <p:cNvSpPr>
            <a:spLocks noGrp="1"/>
          </p:cNvSpPr>
          <p:nvPr>
            <p:ph idx="1"/>
          </p:nvPr>
        </p:nvSpPr>
        <p:spPr/>
        <p:txBody>
          <a:bodyPr>
            <a:normAutofit fontScale="85000" lnSpcReduction="20000"/>
          </a:bodyPr>
          <a:lstStyle/>
          <a:p>
            <a:r>
              <a:rPr lang="el-GR" dirty="0" smtClean="0"/>
              <a:t>Η μόρφωση, η απελευθέρωση και η αναγνώριση των δικαιωμάτων της γυναίκας, αποτελούν το χαρακτηριστικό γνώρισμα της σημερινής εποχής.</a:t>
            </a:r>
          </a:p>
          <a:p>
            <a:r>
              <a:rPr lang="el-GR" dirty="0" smtClean="0"/>
              <a:t>Το δικαίωμα στη μόρφωση, στην επιστημονική σταδιοδρομία, στην κοινωνική και πολιτική ζωή, στην επιχειρηματικότητα και το επάγγελμα αναβάθμισαν πλήρως τη θέση της γυναίκας, προσδίδοντας στη σύγχρονη οικογένεια νέα δομικά και λειτουργικά χαρακτηριστικά.</a:t>
            </a:r>
          </a:p>
          <a:p>
            <a:r>
              <a:rPr lang="el-GR" dirty="0" smtClean="0"/>
              <a:t> Όμως, ο δρόμος της συνειδητοποίησης της ίσης υπαρκτικής αξίας και ισότιμης συμμετοχής των δύο φύλων στο ταξίδι της ζωής, μοιάζει ακόμη μακρύς.</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Βαγγέλης\Desktop\marie_curie1.jpg"/>
          <p:cNvPicPr>
            <a:picLocks noChangeAspect="1" noChangeArrowheads="1"/>
          </p:cNvPicPr>
          <p:nvPr/>
        </p:nvPicPr>
        <p:blipFill>
          <a:blip r:embed="rId2"/>
          <a:srcRect/>
          <a:stretch>
            <a:fillRect/>
          </a:stretch>
        </p:blipFill>
        <p:spPr>
          <a:xfrm>
            <a:off x="0" y="0"/>
            <a:ext cx="9144000" cy="685800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Users\Βαγγέλης\Desktop\images (5).jpg"/>
          <p:cNvPicPr>
            <a:picLocks noChangeAspect="1" noChangeArrowheads="1"/>
          </p:cNvPicPr>
          <p:nvPr/>
        </p:nvPicPr>
        <p:blipFill>
          <a:blip r:embed="rId2"/>
          <a:srcRect/>
          <a:stretch>
            <a:fillRect/>
          </a:stretch>
        </p:blipFill>
        <p:spPr>
          <a:xfrm>
            <a:off x="0" y="0"/>
            <a:ext cx="4500563" cy="6858000"/>
          </a:xfrm>
          <a:prstGeom prst="rect">
            <a:avLst/>
          </a:prstGeom>
          <a:noFill/>
        </p:spPr>
      </p:pic>
      <p:pic>
        <p:nvPicPr>
          <p:cNvPr id="3" name="Picture 2" descr="C:\Users\Βαγγέλης\Desktop\αρχείο λήψης (1).jpg"/>
          <p:cNvPicPr>
            <a:picLocks noChangeAspect="1" noChangeArrowheads="1"/>
          </p:cNvPicPr>
          <p:nvPr/>
        </p:nvPicPr>
        <p:blipFill>
          <a:blip r:embed="rId3"/>
          <a:srcRect/>
          <a:stretch>
            <a:fillRect/>
          </a:stretch>
        </p:blipFill>
        <p:spPr>
          <a:xfrm>
            <a:off x="4500563" y="0"/>
            <a:ext cx="4643437"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solidFill>
                  <a:schemeClr val="accent6"/>
                </a:solidFill>
              </a:rPr>
              <a:t>τα πεδία αναζήτησής μας</a:t>
            </a:r>
            <a:endParaRPr lang="el-GR" dirty="0">
              <a:solidFill>
                <a:schemeClr val="accent6"/>
              </a:solidFill>
            </a:endParaRPr>
          </a:p>
        </p:txBody>
      </p:sp>
      <p:sp>
        <p:nvSpPr>
          <p:cNvPr id="3" name="2 - Θέση περιεχομένου"/>
          <p:cNvSpPr>
            <a:spLocks noGrp="1"/>
          </p:cNvSpPr>
          <p:nvPr>
            <p:ph idx="1"/>
          </p:nvPr>
        </p:nvSpPr>
        <p:spPr/>
        <p:txBody>
          <a:bodyPr>
            <a:normAutofit/>
          </a:bodyPr>
          <a:lstStyle/>
          <a:p>
            <a:endParaRPr lang="el-GR" sz="2400" dirty="0" smtClean="0">
              <a:latin typeface="Times New Roman" pitchFamily="18" charset="0"/>
              <a:cs typeface="Times New Roman" pitchFamily="18" charset="0"/>
            </a:endParaRPr>
          </a:p>
          <a:p>
            <a:pPr>
              <a:buNone/>
            </a:pPr>
            <a:r>
              <a:rPr lang="el-GR" sz="2400" dirty="0" smtClean="0">
                <a:latin typeface="Times New Roman" pitchFamily="18" charset="0"/>
                <a:cs typeface="Times New Roman" pitchFamily="18" charset="0"/>
              </a:rPr>
              <a:t>  Ως πεδία αναζήτησής μας στην εργασία αυτή ορίζουμε:</a:t>
            </a:r>
          </a:p>
          <a:p>
            <a:endParaRPr lang="el-GR" sz="2400" dirty="0" smtClean="0">
              <a:latin typeface="Times New Roman" pitchFamily="18" charset="0"/>
              <a:cs typeface="Times New Roman" pitchFamily="18" charset="0"/>
            </a:endParaRPr>
          </a:p>
          <a:p>
            <a:r>
              <a:rPr lang="el-GR" sz="2400" dirty="0" smtClean="0">
                <a:latin typeface="Times New Roman" pitchFamily="18" charset="0"/>
                <a:cs typeface="Times New Roman" pitchFamily="18" charset="0"/>
              </a:rPr>
              <a:t>Τη θέση της γυναίκας στην ελληνική αρχαιότητα.</a:t>
            </a:r>
          </a:p>
          <a:p>
            <a:r>
              <a:rPr lang="el-GR" sz="2400" dirty="0" smtClean="0">
                <a:latin typeface="Times New Roman" pitchFamily="18" charset="0"/>
                <a:cs typeface="Times New Roman" pitchFamily="18" charset="0"/>
              </a:rPr>
              <a:t>Τη θέση της στη βυζαντινή κοινωνία και το Ισλάμ.</a:t>
            </a:r>
          </a:p>
          <a:p>
            <a:r>
              <a:rPr lang="el-GR" sz="2400" dirty="0" smtClean="0">
                <a:latin typeface="Times New Roman" pitchFamily="18" charset="0"/>
                <a:cs typeface="Times New Roman" pitchFamily="18" charset="0"/>
              </a:rPr>
              <a:t>Τη θέση της στη σύγχρονη δυτική κοινωνία.</a:t>
            </a:r>
            <a:endParaRPr lang="el-G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p:cNvPicPr>
            <a:picLocks noChangeAspect="1" noChangeArrowheads="1"/>
          </p:cNvPicPr>
          <p:nvPr/>
        </p:nvPicPr>
        <p:blipFill>
          <a:blip r:embed="rId2"/>
          <a:srcRect/>
          <a:stretch>
            <a:fillRect/>
          </a:stretch>
        </p:blipFill>
        <p:spPr>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25470"/>
          </a:xfrm>
        </p:spPr>
        <p:txBody>
          <a:bodyPr>
            <a:normAutofit/>
          </a:bodyPr>
          <a:lstStyle/>
          <a:p>
            <a:r>
              <a:rPr lang="el-GR" sz="2800" b="1" i="1" dirty="0" smtClean="0">
                <a:solidFill>
                  <a:schemeClr val="accent6"/>
                </a:solidFill>
                <a:latin typeface="Times New Roman" pitchFamily="18" charset="0"/>
                <a:cs typeface="Times New Roman" pitchFamily="18" charset="0"/>
              </a:rPr>
              <a:t>Η ΓΥΝΑΙΚΑ ΣΤΗΝ</a:t>
            </a:r>
            <a:r>
              <a:rPr lang="en-US" sz="2800" b="1" i="1" dirty="0" smtClean="0">
                <a:solidFill>
                  <a:schemeClr val="accent6"/>
                </a:solidFill>
                <a:latin typeface="Times New Roman" pitchFamily="18" charset="0"/>
                <a:cs typeface="Times New Roman" pitchFamily="18" charset="0"/>
              </a:rPr>
              <a:t> </a:t>
            </a:r>
            <a:r>
              <a:rPr lang="el-GR" sz="2800" b="1" i="1" dirty="0" smtClean="0">
                <a:solidFill>
                  <a:schemeClr val="accent6"/>
                </a:solidFill>
                <a:latin typeface="Times New Roman" pitchFamily="18" charset="0"/>
                <a:cs typeface="Times New Roman" pitchFamily="18" charset="0"/>
              </a:rPr>
              <a:t>ΚΛΑΣΣΙΚΗ ΑΘΗΝΑ</a:t>
            </a:r>
            <a:endParaRPr lang="el-GR" sz="2800" dirty="0">
              <a:solidFill>
                <a:schemeClr val="accent6"/>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214422"/>
            <a:ext cx="8229600" cy="5286412"/>
          </a:xfrm>
        </p:spPr>
        <p:txBody>
          <a:bodyPr>
            <a:normAutofit lnSpcReduction="10000"/>
          </a:bodyPr>
          <a:lstStyle/>
          <a:p>
            <a:pPr>
              <a:lnSpc>
                <a:spcPct val="80000"/>
              </a:lnSpc>
              <a:buFont typeface="Wingdings" pitchFamily="2" charset="2"/>
              <a:buChar char="Ø"/>
              <a:defRPr/>
            </a:pPr>
            <a:r>
              <a:rPr lang="el-GR" b="1" i="1" dirty="0" smtClean="0"/>
              <a:t>Ρόλος  της γυναίκας ήταν πλήρως υποτιμημένος. </a:t>
            </a:r>
          </a:p>
          <a:p>
            <a:pPr>
              <a:lnSpc>
                <a:spcPct val="80000"/>
              </a:lnSpc>
              <a:buFont typeface="Wingdings" pitchFamily="2" charset="2"/>
              <a:buChar char="Ø"/>
              <a:defRPr/>
            </a:pPr>
            <a:r>
              <a:rPr lang="el-GR" b="1" i="1" dirty="0" smtClean="0"/>
              <a:t>Βρίσκονταν πάντα υπό την κηδεμονία κάποιου άνδρα. (πατέρας, σύζυγος, αδελφός ή συγγενής).  Βασικός ρόλος της :  η διευθέτηση του νοικοκυριού.</a:t>
            </a:r>
          </a:p>
          <a:p>
            <a:pPr>
              <a:lnSpc>
                <a:spcPct val="80000"/>
              </a:lnSpc>
              <a:buClr>
                <a:schemeClr val="tx1"/>
              </a:buClr>
              <a:buFont typeface="Wingdings" pitchFamily="2" charset="2"/>
              <a:buChar char="ü"/>
              <a:defRPr/>
            </a:pPr>
            <a:r>
              <a:rPr lang="el-GR" b="1" i="1" dirty="0" smtClean="0"/>
              <a:t>Η πλούσια Αθηναία έμενε συνέχεια σπίτι με τις υπηρέτριες κλεισμένη στο γυναικωνίτη.</a:t>
            </a:r>
          </a:p>
          <a:p>
            <a:pPr>
              <a:lnSpc>
                <a:spcPct val="80000"/>
              </a:lnSpc>
              <a:buClr>
                <a:schemeClr val="tx1"/>
              </a:buClr>
              <a:buFont typeface="Wingdings" pitchFamily="2" charset="2"/>
              <a:buChar char="ü"/>
              <a:defRPr/>
            </a:pPr>
            <a:r>
              <a:rPr lang="el-GR" b="1" i="1" dirty="0" smtClean="0"/>
              <a:t>Η πλειονότητα των Αθηναίων γυναικών αντιμετώπιζε προβλήματα βιοπορισμού. Έτσι, είτε συμμετείχαν σε αγροτικές εργασίες, είτε ασχολούνταν με μικρεμπόριο ή διατηρούσαν κατάστημα με τους συζύγους.</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Users\Βαγγέλης\Desktop\images2.jpg"/>
          <p:cNvPicPr>
            <a:picLocks noChangeAspect="1" noChangeArrowheads="1"/>
          </p:cNvPicPr>
          <p:nvPr/>
        </p:nvPicPr>
        <p:blipFill>
          <a:blip r:embed="rId2"/>
          <a:srcRect/>
          <a:stretch>
            <a:fillRect/>
          </a:stretch>
        </p:blipFill>
        <p:spPr>
          <a:xfrm>
            <a:off x="0" y="0"/>
            <a:ext cx="4500563" cy="6858000"/>
          </a:xfrm>
          <a:prstGeom prst="rect">
            <a:avLst/>
          </a:prstGeom>
          <a:noFill/>
        </p:spPr>
      </p:pic>
      <p:pic>
        <p:nvPicPr>
          <p:cNvPr id="3" name="Picture 5" descr="C:\Users\Βαγγέλης\Desktop\αρχείο λήψης (1).jpg"/>
          <p:cNvPicPr>
            <a:picLocks noChangeAspect="1" noChangeArrowheads="1"/>
          </p:cNvPicPr>
          <p:nvPr/>
        </p:nvPicPr>
        <p:blipFill>
          <a:blip r:embed="rId3"/>
          <a:srcRect/>
          <a:stretch>
            <a:fillRect/>
          </a:stretch>
        </p:blipFill>
        <p:spPr>
          <a:xfrm>
            <a:off x="4500563" y="0"/>
            <a:ext cx="4643437"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4290"/>
            <a:ext cx="8229600" cy="642942"/>
          </a:xfrm>
        </p:spPr>
        <p:txBody>
          <a:bodyPr>
            <a:normAutofit/>
          </a:bodyPr>
          <a:lstStyle/>
          <a:p>
            <a:r>
              <a:rPr lang="el-GR" sz="2400" b="1" i="1" dirty="0" smtClean="0">
                <a:solidFill>
                  <a:schemeClr val="accent6"/>
                </a:solidFill>
                <a:latin typeface="Times New Roman" pitchFamily="18" charset="0"/>
                <a:cs typeface="Times New Roman" pitchFamily="18" charset="0"/>
              </a:rPr>
              <a:t>Η ΓΥΝΑΙΚΑ ΣΤΗΝ</a:t>
            </a:r>
            <a:r>
              <a:rPr lang="en-US" sz="2400" b="1" i="1" dirty="0" smtClean="0">
                <a:solidFill>
                  <a:schemeClr val="accent6"/>
                </a:solidFill>
                <a:latin typeface="Times New Roman" pitchFamily="18" charset="0"/>
                <a:cs typeface="Times New Roman" pitchFamily="18" charset="0"/>
              </a:rPr>
              <a:t> </a:t>
            </a:r>
            <a:r>
              <a:rPr lang="el-GR" sz="2400" b="1" i="1" dirty="0" smtClean="0">
                <a:solidFill>
                  <a:schemeClr val="accent6"/>
                </a:solidFill>
                <a:latin typeface="Times New Roman" pitchFamily="18" charset="0"/>
                <a:cs typeface="Times New Roman" pitchFamily="18" charset="0"/>
              </a:rPr>
              <a:t>ΚΛΑΣΣΙΚΗ ΑΘΗΝΑ συνέχεια…</a:t>
            </a:r>
            <a:endParaRPr lang="el-GR" sz="2400" dirty="0"/>
          </a:p>
        </p:txBody>
      </p:sp>
      <p:sp>
        <p:nvSpPr>
          <p:cNvPr id="3" name="2 - Θέση περιεχομένου"/>
          <p:cNvSpPr>
            <a:spLocks noGrp="1"/>
          </p:cNvSpPr>
          <p:nvPr>
            <p:ph idx="1"/>
          </p:nvPr>
        </p:nvSpPr>
        <p:spPr>
          <a:xfrm>
            <a:off x="457200" y="1000108"/>
            <a:ext cx="8229600" cy="5715040"/>
          </a:xfrm>
        </p:spPr>
        <p:txBody>
          <a:bodyPr>
            <a:normAutofit fontScale="92500" lnSpcReduction="10000"/>
          </a:bodyPr>
          <a:lstStyle/>
          <a:p>
            <a:pPr>
              <a:lnSpc>
                <a:spcPct val="80000"/>
              </a:lnSpc>
              <a:buFont typeface="Wingdings" pitchFamily="2" charset="2"/>
              <a:buChar char="Ø"/>
              <a:defRPr/>
            </a:pPr>
            <a:r>
              <a:rPr lang="el-GR" b="1" i="1" dirty="0" smtClean="0"/>
              <a:t>Η εκπαίδευση γυναίκας</a:t>
            </a:r>
            <a:r>
              <a:rPr lang="en-US" b="1" i="1" dirty="0" smtClean="0"/>
              <a:t> =</a:t>
            </a:r>
            <a:r>
              <a:rPr lang="el-GR" b="1" i="1" dirty="0" smtClean="0"/>
              <a:t>θεσμικά ανύπαρκτη</a:t>
            </a:r>
            <a:r>
              <a:rPr lang="en-US" b="1" i="1" dirty="0" smtClean="0"/>
              <a:t>.</a:t>
            </a:r>
            <a:r>
              <a:rPr lang="el-GR" b="1" i="1" dirty="0" smtClean="0"/>
              <a:t> Ελάχιστες γνωρίζουν γραφή και αρίθμηση.</a:t>
            </a:r>
          </a:p>
          <a:p>
            <a:pPr>
              <a:lnSpc>
                <a:spcPct val="80000"/>
              </a:lnSpc>
              <a:buClr>
                <a:schemeClr val="tx1"/>
              </a:buClr>
              <a:buNone/>
              <a:defRPr/>
            </a:pPr>
            <a:r>
              <a:rPr lang="el-GR" b="1" i="1" dirty="0" smtClean="0"/>
              <a:t>	Από νομικής απόψεως </a:t>
            </a:r>
            <a:r>
              <a:rPr lang="en-US" b="1" i="1" dirty="0" smtClean="0"/>
              <a:t>:</a:t>
            </a:r>
            <a:r>
              <a:rPr lang="el-GR" b="1" i="1" dirty="0" smtClean="0"/>
              <a:t> η γυναίκα δεν είχε ούτε  δικαιώματα, της ανήκαν μόνο τα κοσμήματα και ενδύματα της.</a:t>
            </a:r>
            <a:r>
              <a:rPr lang="el-GR" b="1" i="1" dirty="0" smtClean="0">
                <a:solidFill>
                  <a:schemeClr val="tx2"/>
                </a:solidFill>
              </a:rPr>
              <a:t> </a:t>
            </a:r>
            <a:r>
              <a:rPr lang="el-GR" b="1" i="1" dirty="0" smtClean="0"/>
              <a:t>Ποινή της μοιχείας για γυναίκα - βαριά, ακόμη και θάνατος! Μπορεί να ζητήσει  διαζύγιο με δικαστική απόφαση. Βέβαια, τα παιδιά  τα κρατούσε πάντα ο πατέρας. </a:t>
            </a:r>
            <a:endParaRPr lang="el-GR" sz="2800" b="1" i="1" dirty="0" smtClean="0"/>
          </a:p>
          <a:p>
            <a:pPr>
              <a:lnSpc>
                <a:spcPct val="80000"/>
              </a:lnSpc>
              <a:buFont typeface="Wingdings" pitchFamily="2" charset="2"/>
              <a:buChar char="Ø"/>
              <a:defRPr/>
            </a:pPr>
            <a:r>
              <a:rPr lang="el-GR" b="1" i="1" dirty="0" smtClean="0">
                <a:solidFill>
                  <a:schemeClr val="tx2"/>
                </a:solidFill>
              </a:rPr>
              <a:t>Υπήρχαν μέχρι και «</a:t>
            </a:r>
            <a:r>
              <a:rPr lang="el-GR" b="1" i="1" dirty="0" err="1" smtClean="0">
                <a:solidFill>
                  <a:schemeClr val="tx2"/>
                </a:solidFill>
              </a:rPr>
              <a:t>Γυναικονόμοι</a:t>
            </a:r>
            <a:r>
              <a:rPr lang="el-GR" b="1" i="1" dirty="0" smtClean="0">
                <a:solidFill>
                  <a:schemeClr val="tx2"/>
                </a:solidFill>
              </a:rPr>
              <a:t>»</a:t>
            </a:r>
            <a:r>
              <a:rPr lang="el-GR" b="1" i="1" dirty="0" smtClean="0"/>
              <a:t> </a:t>
            </a:r>
            <a:r>
              <a:rPr lang="en-US" b="1" i="1" dirty="0" smtClean="0"/>
              <a:t>=</a:t>
            </a:r>
            <a:r>
              <a:rPr lang="el-GR" b="1" i="1" dirty="0" smtClean="0"/>
              <a:t> άρχοντες που επιτηρούσαν τη διαγωγή γυναικών στην πόλη.</a:t>
            </a:r>
          </a:p>
          <a:p>
            <a:pPr>
              <a:lnSpc>
                <a:spcPct val="80000"/>
              </a:lnSpc>
              <a:buFont typeface="Wingdings" pitchFamily="2" charset="2"/>
              <a:buChar char="Ø"/>
              <a:defRPr/>
            </a:pPr>
            <a:r>
              <a:rPr lang="el-GR" b="1" i="1" dirty="0" smtClean="0"/>
              <a:t>Αντίθετα, ο άνδρας εκλέγει και εκλέγεται -συμμετέχει σε συμπόσια -διδάσκει και διδάσκεται -συμμετέχει σε εκστρατείες και εκλέγεται στρατηγός -διορίζεται σε κυβερνητικές θέσεις. </a:t>
            </a: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C:\Users\Βαγγέλης\Desktop\images (1).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42852"/>
            <a:ext cx="8229600" cy="642942"/>
          </a:xfrm>
        </p:spPr>
        <p:txBody>
          <a:bodyPr>
            <a:normAutofit/>
          </a:bodyPr>
          <a:lstStyle/>
          <a:p>
            <a:r>
              <a:rPr lang="el-GR" sz="2800" dirty="0" smtClean="0">
                <a:solidFill>
                  <a:schemeClr val="accent6"/>
                </a:solidFill>
                <a:latin typeface="Times New Roman" pitchFamily="18" charset="0"/>
                <a:cs typeface="Times New Roman" pitchFamily="18" charset="0"/>
              </a:rPr>
              <a:t>Η ΘΕΣΗ ΤΗΣ ΓΥΝΑΙΚΑΣ ΣΤΗ ΣΠΑΡΤΗ</a:t>
            </a:r>
            <a:endParaRPr lang="el-GR" sz="2800" dirty="0">
              <a:solidFill>
                <a:schemeClr val="accent6"/>
              </a:solidFill>
              <a:latin typeface="Times New Roman" pitchFamily="18" charset="0"/>
              <a:cs typeface="Times New Roman" pitchFamily="18" charset="0"/>
            </a:endParaRPr>
          </a:p>
        </p:txBody>
      </p:sp>
      <p:sp>
        <p:nvSpPr>
          <p:cNvPr id="3" name="2 - Θέση περιεχομένου"/>
          <p:cNvSpPr>
            <a:spLocks noGrp="1"/>
          </p:cNvSpPr>
          <p:nvPr>
            <p:ph idx="1"/>
          </p:nvPr>
        </p:nvSpPr>
        <p:spPr>
          <a:xfrm>
            <a:off x="457200" y="1000108"/>
            <a:ext cx="8229600" cy="5572164"/>
          </a:xfrm>
        </p:spPr>
        <p:txBody>
          <a:bodyPr>
            <a:normAutofit lnSpcReduction="10000"/>
          </a:bodyPr>
          <a:lstStyle/>
          <a:p>
            <a:pPr>
              <a:lnSpc>
                <a:spcPct val="80000"/>
              </a:lnSpc>
              <a:buClr>
                <a:schemeClr val="tx2"/>
              </a:buClr>
              <a:buFont typeface="Wingdings" pitchFamily="2" charset="2"/>
              <a:buChar char="v"/>
              <a:defRPr/>
            </a:pPr>
            <a:r>
              <a:rPr lang="el-GR" sz="2600" i="1" dirty="0" smtClean="0"/>
              <a:t>Ο Άνδρας έλειπε πολύ καιρό από σπίτι με αποτέλεσμα η γυναίκα να έχει αυξημένα προνόμια και αρμοδιότητες στη σπαρτιατική κοινωνία.</a:t>
            </a:r>
          </a:p>
          <a:p>
            <a:pPr>
              <a:lnSpc>
                <a:spcPct val="80000"/>
              </a:lnSpc>
              <a:buClr>
                <a:schemeClr val="tx2"/>
              </a:buClr>
              <a:buFont typeface="Wingdings" pitchFamily="2" charset="2"/>
              <a:buChar char="v"/>
              <a:defRPr/>
            </a:pPr>
            <a:r>
              <a:rPr lang="el-GR" sz="2600" i="1" dirty="0" smtClean="0"/>
              <a:t>Γάμος ως θεσμός ήταν υποχρεωτικός, για όλους τους ελεύθερους και υγιείς.</a:t>
            </a:r>
          </a:p>
          <a:p>
            <a:pPr>
              <a:lnSpc>
                <a:spcPct val="80000"/>
              </a:lnSpc>
              <a:buClr>
                <a:schemeClr val="tx2"/>
              </a:buClr>
              <a:buFont typeface="Wingdings" pitchFamily="2" charset="2"/>
              <a:buChar char="v"/>
              <a:defRPr/>
            </a:pPr>
            <a:r>
              <a:rPr lang="el-GR" sz="2600" i="1" dirty="0" smtClean="0"/>
              <a:t>Επιλογή συντρόφου ήταν προσωπική υπόθεση και όχι των γονέων. Οι νεαρές σπαρτιάτισσες έφταναν σε ηλικία γάμου στα 20 και όχι στα 15, ηλικία συνηθισμένη για την Αρχαία Ελλάδα.</a:t>
            </a:r>
          </a:p>
          <a:p>
            <a:pPr>
              <a:lnSpc>
                <a:spcPct val="80000"/>
              </a:lnSpc>
              <a:buClr>
                <a:schemeClr val="tx2"/>
              </a:buClr>
              <a:buFont typeface="Wingdings" pitchFamily="2" charset="2"/>
              <a:buChar char="v"/>
              <a:defRPr/>
            </a:pPr>
            <a:r>
              <a:rPr lang="el-GR" sz="2600" i="1" dirty="0" smtClean="0"/>
              <a:t>Οι γυναίκες είχαν το προνόμιο να γυμνάζονται ισότιμα με τους άνδρες. Κυκλοφορούσαν δίχως περιορισμούς.</a:t>
            </a:r>
          </a:p>
          <a:p>
            <a:pPr marL="342900" lvl="7" indent="-342900">
              <a:lnSpc>
                <a:spcPct val="80000"/>
              </a:lnSpc>
              <a:buClr>
                <a:schemeClr val="tx2"/>
              </a:buClr>
              <a:buFont typeface="Wingdings" pitchFamily="2" charset="2"/>
              <a:buChar char="v"/>
              <a:defRPr/>
            </a:pPr>
            <a:r>
              <a:rPr lang="el-GR" sz="2600" i="1" dirty="0" smtClean="0"/>
              <a:t>Πρώτος ρόλος της σπαρτιάτισσας: η αναπαραγωγή. </a:t>
            </a:r>
          </a:p>
          <a:p>
            <a:pPr>
              <a:lnSpc>
                <a:spcPct val="80000"/>
              </a:lnSpc>
              <a:buFont typeface="Wingdings" pitchFamily="2" charset="2"/>
              <a:buChar char="v"/>
              <a:defRPr/>
            </a:pPr>
            <a:r>
              <a:rPr lang="el-GR" sz="2600" i="1" dirty="0" smtClean="0"/>
              <a:t>Οι σπαρτιάτες έδειχναν μεγάλο σεβασμό στις γυναίκες και ιδιαίτερα στις μητέρες. Λένε για τις σπαρτιάτισσες πως όταν έδιναν στα παιδιά τους ασπίδα έλεγαν: </a:t>
            </a:r>
            <a:r>
              <a:rPr lang="el-GR" sz="2600" b="1" i="1" dirty="0" smtClean="0"/>
              <a:t>«Ή </a:t>
            </a:r>
            <a:r>
              <a:rPr lang="el-GR" sz="2600" b="1" i="1" dirty="0" err="1" smtClean="0"/>
              <a:t>τάν</a:t>
            </a:r>
            <a:r>
              <a:rPr lang="el-GR" sz="2600" b="1" i="1" dirty="0" smtClean="0"/>
              <a:t> ή επί </a:t>
            </a:r>
            <a:r>
              <a:rPr lang="el-GR" sz="2600" b="1" i="1" dirty="0" err="1" smtClean="0"/>
              <a:t>τάς</a:t>
            </a:r>
            <a:r>
              <a:rPr lang="el-GR" sz="2600" b="1" i="1" dirty="0" smtClean="0"/>
              <a:t>», </a:t>
            </a:r>
            <a:r>
              <a:rPr lang="el-GR" sz="2600" i="1" dirty="0" smtClean="0"/>
              <a:t>δηλαδή ή να την φέρει (ζωντανός) ή να τον φέρουν πάνω σ' αυτή (σκοτωμένο).</a:t>
            </a:r>
          </a:p>
          <a:p>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TotalTime>
  <Words>1147</Words>
  <Application>Microsoft Office PowerPoint</Application>
  <PresentationFormat>Προβολή στην οθόνη (4:3)</PresentationFormat>
  <Paragraphs>176</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Η ΘΕΣΗ ΤΗΣ ΓΥΝΑΙΚΑΣ ΣΤΗ ΜΟΥΣΟΥΛΜΑΝΙΚΗ ΚΑΙ ΤΗ ΔΥΤΙΚΗ ΚΟΙΝΩΝΙΑ</vt:lpstr>
      <vt:lpstr> ΤΑ ΜΕΛΗ ΤΗΣ  ΟΜΑΔΑΣ </vt:lpstr>
      <vt:lpstr>τα πεδία αναζήτησής μας</vt:lpstr>
      <vt:lpstr>Παρουσίαση του PowerPoint</vt:lpstr>
      <vt:lpstr>Η ΓΥΝΑΙΚΑ ΣΤΗΝ ΚΛΑΣΣΙΚΗ ΑΘΗΝΑ</vt:lpstr>
      <vt:lpstr>Παρουσίαση του PowerPoint</vt:lpstr>
      <vt:lpstr>Η ΓΥΝΑΙΚΑ ΣΤΗΝ ΚΛΑΣΣΙΚΗ ΑΘΗΝΑ συνέχεια…</vt:lpstr>
      <vt:lpstr>Παρουσίαση του PowerPoint</vt:lpstr>
      <vt:lpstr>Η ΘΕΣΗ ΤΗΣ ΓΥΝΑΙΚΑΣ ΣΤΗ ΣΠΑΡΤΗ</vt:lpstr>
      <vt:lpstr>Παρουσίαση του PowerPoint</vt:lpstr>
      <vt:lpstr>Η ΘΕΣΗ ΤΗΣ ΓΥΝΑΙΚΑΣ  ΣΤΗΝ  ΒΥΖΑΝΤΙΝΗ ΚΟΙΝΩΝΙΑ</vt:lpstr>
      <vt:lpstr>Η ΓΥΝΑΙΚΑ  ΣΤΗΝ  ΒΥΖΑΝΤΙΝΗ ΚΟΙΝΩΝΙΑ συνέχεια…</vt:lpstr>
      <vt:lpstr>Παρουσίαση του PowerPoint</vt:lpstr>
      <vt:lpstr>Εξέχουσες Γυναικείες Προσωπικότητες</vt:lpstr>
      <vt:lpstr>Παρουσίαση του PowerPoint</vt:lpstr>
      <vt:lpstr>Η ΘΕΣΗ ΤΗΣ ΓΥΝΑΙΚΑΣ ΣΤΟ ΙΣΛΑΜ</vt:lpstr>
      <vt:lpstr>ΕΝΔΥΜΑΣΙΑ</vt:lpstr>
      <vt:lpstr>Παρουσίαση του PowerPoint</vt:lpstr>
      <vt:lpstr>ΠΟΛΥΓΑΜΙΑ</vt:lpstr>
      <vt:lpstr>Παρουσίαση του PowerPoint</vt:lpstr>
      <vt:lpstr>Η  ΠΡΟΙΚΑ  ( MAHR )</vt:lpstr>
      <vt:lpstr>Παρουσίαση του PowerPoint</vt:lpstr>
      <vt:lpstr> ΔΙΑΖΥΓΙΟ </vt:lpstr>
      <vt:lpstr>Η γυναίκα στη σύγχρονη εποχή</vt:lpstr>
      <vt:lpstr>Ο ΦΕΜΙΝΙΣΜΟΣ ΣΤΟΝ ΚΟΣΜΟ ΚΑΙ ΤΗΝ ΕΛΛΑΔΑ</vt:lpstr>
      <vt:lpstr>Παρουσίαση του PowerPoint</vt:lpstr>
      <vt:lpstr>Η ΓΥΝΑΙΚΑ ΣΗΜΕΡΑ</vt:lpstr>
      <vt:lpstr>Παρουσίαση του PowerPoint</vt:lpstr>
      <vt:lpstr>Παρουσίαση του PowerPoint</vt:lpstr>
    </vt:vector>
  </TitlesOfParts>
  <Company>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ΘΕΣΗ ΤΗΣ ΓΥΝΑΙΚΑΣ ΣΤΗ ΜΟΥΣΟΥΛΜΑΝΙΚΗ ΚΑΙ ΤΗ ΔΥΤΙΚΗ ΚΟΙΝΩΝΙΑ</dc:title>
  <dc:creator>OWNER</dc:creator>
  <cp:lastModifiedBy>lykservi</cp:lastModifiedBy>
  <cp:revision>34</cp:revision>
  <dcterms:created xsi:type="dcterms:W3CDTF">2016-04-20T10:34:21Z</dcterms:created>
  <dcterms:modified xsi:type="dcterms:W3CDTF">2016-05-26T06:28:23Z</dcterms:modified>
</cp:coreProperties>
</file>