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84"/>
  </p:notesMasterIdLst>
  <p:sldIdLst>
    <p:sldId id="256" r:id="rId2"/>
    <p:sldId id="304" r:id="rId3"/>
    <p:sldId id="351" r:id="rId4"/>
    <p:sldId id="306" r:id="rId5"/>
    <p:sldId id="349" r:id="rId6"/>
    <p:sldId id="305" r:id="rId7"/>
    <p:sldId id="307" r:id="rId8"/>
    <p:sldId id="308" r:id="rId9"/>
    <p:sldId id="292" r:id="rId10"/>
    <p:sldId id="297" r:id="rId11"/>
    <p:sldId id="298" r:id="rId12"/>
    <p:sldId id="299" r:id="rId13"/>
    <p:sldId id="300" r:id="rId14"/>
    <p:sldId id="301" r:id="rId15"/>
    <p:sldId id="257" r:id="rId16"/>
    <p:sldId id="279" r:id="rId17"/>
    <p:sldId id="280" r:id="rId18"/>
    <p:sldId id="281" r:id="rId19"/>
    <p:sldId id="282" r:id="rId20"/>
    <p:sldId id="285" r:id="rId21"/>
    <p:sldId id="286" r:id="rId22"/>
    <p:sldId id="287" r:id="rId23"/>
    <p:sldId id="288" r:id="rId24"/>
    <p:sldId id="289" r:id="rId25"/>
    <p:sldId id="290" r:id="rId26"/>
    <p:sldId id="291" r:id="rId27"/>
    <p:sldId id="283" r:id="rId28"/>
    <p:sldId id="284" r:id="rId29"/>
    <p:sldId id="327" r:id="rId30"/>
    <p:sldId id="329" r:id="rId31"/>
    <p:sldId id="328" r:id="rId32"/>
    <p:sldId id="258" r:id="rId33"/>
    <p:sldId id="259" r:id="rId34"/>
    <p:sldId id="274" r:id="rId35"/>
    <p:sldId id="275" r:id="rId36"/>
    <p:sldId id="276" r:id="rId37"/>
    <p:sldId id="277" r:id="rId38"/>
    <p:sldId id="278" r:id="rId39"/>
    <p:sldId id="260" r:id="rId40"/>
    <p:sldId id="261" r:id="rId41"/>
    <p:sldId id="262" r:id="rId42"/>
    <p:sldId id="263" r:id="rId43"/>
    <p:sldId id="264" r:id="rId44"/>
    <p:sldId id="265" r:id="rId45"/>
    <p:sldId id="268" r:id="rId46"/>
    <p:sldId id="269" r:id="rId47"/>
    <p:sldId id="270" r:id="rId48"/>
    <p:sldId id="267" r:id="rId49"/>
    <p:sldId id="271" r:id="rId50"/>
    <p:sldId id="272" r:id="rId51"/>
    <p:sldId id="330" r:id="rId52"/>
    <p:sldId id="340" r:id="rId53"/>
    <p:sldId id="331" r:id="rId54"/>
    <p:sldId id="332" r:id="rId55"/>
    <p:sldId id="333" r:id="rId56"/>
    <p:sldId id="334" r:id="rId57"/>
    <p:sldId id="337" r:id="rId58"/>
    <p:sldId id="338" r:id="rId59"/>
    <p:sldId id="339" r:id="rId60"/>
    <p:sldId id="335" r:id="rId61"/>
    <p:sldId id="311" r:id="rId62"/>
    <p:sldId id="316" r:id="rId63"/>
    <p:sldId id="314" r:id="rId64"/>
    <p:sldId id="312" r:id="rId65"/>
    <p:sldId id="313" r:id="rId66"/>
    <p:sldId id="317" r:id="rId67"/>
    <p:sldId id="318" r:id="rId68"/>
    <p:sldId id="319" r:id="rId69"/>
    <p:sldId id="344" r:id="rId70"/>
    <p:sldId id="320" r:id="rId71"/>
    <p:sldId id="321" r:id="rId72"/>
    <p:sldId id="322" r:id="rId73"/>
    <p:sldId id="324" r:id="rId74"/>
    <p:sldId id="342" r:id="rId75"/>
    <p:sldId id="325" r:id="rId76"/>
    <p:sldId id="266" r:id="rId77"/>
    <p:sldId id="345" r:id="rId78"/>
    <p:sldId id="352" r:id="rId79"/>
    <p:sldId id="353" r:id="rId80"/>
    <p:sldId id="354" r:id="rId81"/>
    <p:sldId id="346" r:id="rId82"/>
    <p:sldId id="348"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4588" autoAdjust="0"/>
  </p:normalViewPr>
  <p:slideViewPr>
    <p:cSldViewPr>
      <p:cViewPr varScale="1">
        <p:scale>
          <a:sx n="73" d="100"/>
          <a:sy n="73" d="100"/>
        </p:scale>
        <p:origin x="68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view3D>
      <c:rotX val="40"/>
      <c:rotY val="40"/>
      <c:depthPercent val="110"/>
      <c:rAngAx val="1"/>
    </c:view3D>
    <c:floor>
      <c:thickness val="0"/>
      <c:spPr>
        <a:solidFill>
          <a:srgbClr val="C00000"/>
        </a:solidFill>
      </c:spPr>
    </c:floor>
    <c:sideWall>
      <c:thickness val="0"/>
      <c:spPr>
        <a:solidFill>
          <a:srgbClr val="FF0000"/>
        </a:solidFill>
        <a:ln w="3175">
          <a:noFill/>
        </a:ln>
        <a:effectLst>
          <a:outerShdw blurRad="50800" dist="50800" dir="5400000" algn="ctr" rotWithShape="0">
            <a:schemeClr val="tx2">
              <a:lumMod val="60000"/>
              <a:lumOff val="40000"/>
            </a:schemeClr>
          </a:outerShdw>
        </a:effectLst>
        <a:scene3d>
          <a:camera prst="orthographicFront"/>
          <a:lightRig rig="threePt" dir="t"/>
        </a:scene3d>
        <a:sp3d prstMaterial="softEdge"/>
      </c:spPr>
    </c:sideWall>
    <c:backWall>
      <c:thickness val="0"/>
      <c:spPr>
        <a:solidFill>
          <a:srgbClr val="FF0000"/>
        </a:solidFill>
        <a:ln w="3175">
          <a:noFill/>
        </a:ln>
        <a:effectLst>
          <a:outerShdw blurRad="50800" dist="50800" dir="5400000" algn="ctr" rotWithShape="0">
            <a:schemeClr val="tx2">
              <a:lumMod val="60000"/>
              <a:lumOff val="40000"/>
            </a:schemeClr>
          </a:outerShdw>
        </a:effectLst>
        <a:scene3d>
          <a:camera prst="orthographicFront"/>
          <a:lightRig rig="threePt" dir="t"/>
        </a:scene3d>
        <a:sp3d prstMaterial="softEdge"/>
      </c:spPr>
    </c:backWall>
    <c:plotArea>
      <c:layout/>
      <c:bar3DChart>
        <c:barDir val="col"/>
        <c:grouping val="clustered"/>
        <c:varyColors val="0"/>
        <c:ser>
          <c:idx val="0"/>
          <c:order val="0"/>
          <c:tx>
            <c:strRef>
              <c:f>Φύλλο1!$B$1</c:f>
              <c:strCache>
                <c:ptCount val="1"/>
                <c:pt idx="0">
                  <c:v>Σειρά 1</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Φύλλο1!$A$2:$A$5</c:f>
              <c:strCache>
                <c:ptCount val="3"/>
                <c:pt idx="0">
                  <c:v> Ναι</c:v>
                </c:pt>
                <c:pt idx="1">
                  <c:v>Όχι</c:v>
                </c:pt>
                <c:pt idx="2">
                  <c:v>Μερικές φορές</c:v>
                </c:pt>
              </c:strCache>
            </c:strRef>
          </c:cat>
          <c:val>
            <c:numRef>
              <c:f>Φύλλο1!$B$2:$B$5</c:f>
              <c:numCache>
                <c:formatCode>General</c:formatCode>
                <c:ptCount val="4"/>
                <c:pt idx="0">
                  <c:v>8</c:v>
                </c:pt>
                <c:pt idx="1">
                  <c:v>1</c:v>
                </c:pt>
                <c:pt idx="2">
                  <c:v>8</c:v>
                </c:pt>
              </c:numCache>
            </c:numRef>
          </c:val>
          <c:extLst>
            <c:ext xmlns:c16="http://schemas.microsoft.com/office/drawing/2014/chart" uri="{C3380CC4-5D6E-409C-BE32-E72D297353CC}">
              <c16:uniqueId val="{00000000-1896-4B0D-820E-6BFA4C33168F}"/>
            </c:ext>
          </c:extLst>
        </c:ser>
        <c:ser>
          <c:idx val="1"/>
          <c:order val="1"/>
          <c:tx>
            <c:strRef>
              <c:f>Φύλλο1!$C$1</c:f>
              <c:strCache>
                <c:ptCount val="1"/>
                <c:pt idx="0">
                  <c:v>Στήλη1</c:v>
                </c:pt>
              </c:strCache>
            </c:strRef>
          </c:tx>
          <c:invertIfNegative val="0"/>
          <c:cat>
            <c:strRef>
              <c:f>Φύλλο1!$A$2:$A$5</c:f>
              <c:strCache>
                <c:ptCount val="3"/>
                <c:pt idx="0">
                  <c:v> Ναι</c:v>
                </c:pt>
                <c:pt idx="1">
                  <c:v>Όχι</c:v>
                </c:pt>
                <c:pt idx="2">
                  <c:v>Μερικές φορές</c:v>
                </c:pt>
              </c:strCache>
            </c:strRef>
          </c:cat>
          <c:val>
            <c:numRef>
              <c:f>Φύλλο1!$C$2:$C$5</c:f>
              <c:numCache>
                <c:formatCode>General</c:formatCode>
                <c:ptCount val="4"/>
              </c:numCache>
            </c:numRef>
          </c:val>
          <c:extLst>
            <c:ext xmlns:c16="http://schemas.microsoft.com/office/drawing/2014/chart" uri="{C3380CC4-5D6E-409C-BE32-E72D297353CC}">
              <c16:uniqueId val="{00000001-1896-4B0D-820E-6BFA4C33168F}"/>
            </c:ext>
          </c:extLst>
        </c:ser>
        <c:ser>
          <c:idx val="2"/>
          <c:order val="2"/>
          <c:tx>
            <c:strRef>
              <c:f>Φύλλο1!$D$1</c:f>
              <c:strCache>
                <c:ptCount val="1"/>
                <c:pt idx="0">
                  <c:v>Στήλη2</c:v>
                </c:pt>
              </c:strCache>
            </c:strRef>
          </c:tx>
          <c:invertIfNegative val="0"/>
          <c:cat>
            <c:strRef>
              <c:f>Φύλλο1!$A$2:$A$5</c:f>
              <c:strCache>
                <c:ptCount val="3"/>
                <c:pt idx="0">
                  <c:v> Ναι</c:v>
                </c:pt>
                <c:pt idx="1">
                  <c:v>Όχι</c:v>
                </c:pt>
                <c:pt idx="2">
                  <c:v>Μερικές φορές</c:v>
                </c:pt>
              </c:strCache>
            </c:strRef>
          </c:cat>
          <c:val>
            <c:numRef>
              <c:f>Φύλλο1!$D$2:$D$5</c:f>
              <c:numCache>
                <c:formatCode>General</c:formatCode>
                <c:ptCount val="4"/>
              </c:numCache>
            </c:numRef>
          </c:val>
          <c:extLst>
            <c:ext xmlns:c16="http://schemas.microsoft.com/office/drawing/2014/chart" uri="{C3380CC4-5D6E-409C-BE32-E72D297353CC}">
              <c16:uniqueId val="{00000002-1896-4B0D-820E-6BFA4C33168F}"/>
            </c:ext>
          </c:extLst>
        </c:ser>
        <c:dLbls>
          <c:showLegendKey val="0"/>
          <c:showVal val="0"/>
          <c:showCatName val="0"/>
          <c:showSerName val="0"/>
          <c:showPercent val="0"/>
          <c:showBubbleSize val="0"/>
        </c:dLbls>
        <c:gapWidth val="150"/>
        <c:shape val="box"/>
        <c:axId val="122861824"/>
        <c:axId val="122871808"/>
        <c:axId val="0"/>
      </c:bar3DChart>
      <c:catAx>
        <c:axId val="122861824"/>
        <c:scaling>
          <c:orientation val="minMax"/>
        </c:scaling>
        <c:delete val="0"/>
        <c:axPos val="b"/>
        <c:numFmt formatCode="General" sourceLinked="0"/>
        <c:majorTickMark val="out"/>
        <c:minorTickMark val="none"/>
        <c:tickLblPos val="nextTo"/>
        <c:crossAx val="122871808"/>
        <c:crosses val="autoZero"/>
        <c:auto val="1"/>
        <c:lblAlgn val="ctr"/>
        <c:lblOffset val="100"/>
        <c:noMultiLvlLbl val="0"/>
      </c:catAx>
      <c:valAx>
        <c:axId val="122871808"/>
        <c:scaling>
          <c:orientation val="minMax"/>
        </c:scaling>
        <c:delete val="0"/>
        <c:axPos val="l"/>
        <c:majorGridlines>
          <c:spPr>
            <a:effectLst>
              <a:outerShdw blurRad="50800" dist="50800" dir="5400000" algn="ctr" rotWithShape="0">
                <a:srgbClr val="C00000"/>
              </a:outerShdw>
            </a:effectLst>
          </c:spPr>
        </c:majorGridlines>
        <c:numFmt formatCode="General" sourceLinked="1"/>
        <c:majorTickMark val="out"/>
        <c:minorTickMark val="none"/>
        <c:tickLblPos val="nextTo"/>
        <c:crossAx val="122861824"/>
        <c:crosses val="autoZero"/>
        <c:crossBetween val="between"/>
      </c:valAx>
      <c:spPr>
        <a:noFill/>
        <a:ln w="25400">
          <a:noFill/>
        </a:ln>
      </c:spPr>
    </c:plotArea>
    <c:plotVisOnly val="1"/>
    <c:dispBlanksAs val="gap"/>
    <c:showDLblsOverMax val="0"/>
  </c:chart>
  <c:spPr>
    <a:scene3d>
      <a:camera prst="orthographicFront"/>
      <a:lightRig rig="threePt" dir="t"/>
    </a:scene3d>
    <a:sp3d>
      <a:bevelT/>
      <a:bevelB prst="relaxedInset"/>
    </a:sp3d>
  </c:spPr>
  <c:txPr>
    <a:bodyPr/>
    <a:lstStyle/>
    <a:p>
      <a:pPr>
        <a:defRPr sz="1800"/>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rAngAx val="1"/>
    </c:view3D>
    <c:floor>
      <c:thickness val="0"/>
    </c:floor>
    <c:sideWall>
      <c:thickness val="0"/>
    </c:sideWall>
    <c:backWall>
      <c:thickness val="0"/>
    </c:backWall>
    <c:plotArea>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1-2φορές/εβδομάδα</c:v>
                </c:pt>
                <c:pt idx="1">
                  <c:v>περισσότερο από 2 φορές/εβδομάδα</c:v>
                </c:pt>
                <c:pt idx="2">
                  <c:v>Λίγες φορές το μήνα</c:v>
                </c:pt>
              </c:strCache>
            </c:strRef>
          </c:cat>
          <c:val>
            <c:numRef>
              <c:f>Φύλλο1!$B$2:$B$5</c:f>
              <c:numCache>
                <c:formatCode>General</c:formatCode>
                <c:ptCount val="4"/>
                <c:pt idx="0">
                  <c:v>9</c:v>
                </c:pt>
                <c:pt idx="1">
                  <c:v>0</c:v>
                </c:pt>
                <c:pt idx="2">
                  <c:v>8</c:v>
                </c:pt>
              </c:numCache>
            </c:numRef>
          </c:val>
          <c:extLst>
            <c:ext xmlns:c16="http://schemas.microsoft.com/office/drawing/2014/chart" uri="{C3380CC4-5D6E-409C-BE32-E72D297353CC}">
              <c16:uniqueId val="{00000000-3A14-4366-B4AB-FDC1E2BB1B81}"/>
            </c:ext>
          </c:extLst>
        </c:ser>
        <c:ser>
          <c:idx val="1"/>
          <c:order val="1"/>
          <c:tx>
            <c:strRef>
              <c:f>Φύλλο1!$C$1</c:f>
              <c:strCache>
                <c:ptCount val="1"/>
                <c:pt idx="0">
                  <c:v>Σειρά 2</c:v>
                </c:pt>
              </c:strCache>
            </c:strRef>
          </c:tx>
          <c:cat>
            <c:strRef>
              <c:f>Φύλλο1!$A$2:$A$5</c:f>
              <c:strCache>
                <c:ptCount val="3"/>
                <c:pt idx="0">
                  <c:v>1-2φορές/εβδομάδα</c:v>
                </c:pt>
                <c:pt idx="1">
                  <c:v>περισσότερο από 2 φορές/εβδομάδα</c:v>
                </c:pt>
                <c:pt idx="2">
                  <c:v>Λίγες φορές το μήνα</c:v>
                </c:pt>
              </c:strCache>
            </c:strRef>
          </c:cat>
          <c:val>
            <c:numRef>
              <c:f>Φύλλο1!$C$2:$C$5</c:f>
              <c:numCache>
                <c:formatCode>General</c:formatCode>
                <c:ptCount val="4"/>
              </c:numCache>
            </c:numRef>
          </c:val>
          <c:extLst>
            <c:ext xmlns:c16="http://schemas.microsoft.com/office/drawing/2014/chart" uri="{C3380CC4-5D6E-409C-BE32-E72D297353CC}">
              <c16:uniqueId val="{00000001-3A14-4366-B4AB-FDC1E2BB1B81}"/>
            </c:ext>
          </c:extLst>
        </c:ser>
        <c:ser>
          <c:idx val="2"/>
          <c:order val="2"/>
          <c:tx>
            <c:strRef>
              <c:f>Φύλλο1!$D$1</c:f>
              <c:strCache>
                <c:ptCount val="1"/>
                <c:pt idx="0">
                  <c:v>Σειρά 3</c:v>
                </c:pt>
              </c:strCache>
            </c:strRef>
          </c:tx>
          <c:cat>
            <c:strRef>
              <c:f>Φύλλο1!$A$2:$A$5</c:f>
              <c:strCache>
                <c:ptCount val="3"/>
                <c:pt idx="0">
                  <c:v>1-2φορές/εβδομάδα</c:v>
                </c:pt>
                <c:pt idx="1">
                  <c:v>περισσότερο από 2 φορές/εβδομάδα</c:v>
                </c:pt>
                <c:pt idx="2">
                  <c:v>Λίγες φορές το μήνα</c:v>
                </c:pt>
              </c:strCache>
            </c:strRef>
          </c:cat>
          <c:val>
            <c:numRef>
              <c:f>Φύλλο1!$D$2:$D$5</c:f>
              <c:numCache>
                <c:formatCode>General</c:formatCode>
                <c:ptCount val="4"/>
              </c:numCache>
            </c:numRef>
          </c:val>
          <c:extLst>
            <c:ext xmlns:c16="http://schemas.microsoft.com/office/drawing/2014/chart" uri="{C3380CC4-5D6E-409C-BE32-E72D297353CC}">
              <c16:uniqueId val="{00000002-3A14-4366-B4AB-FDC1E2BB1B81}"/>
            </c:ext>
          </c:extLst>
        </c:ser>
        <c:dLbls>
          <c:showLegendKey val="0"/>
          <c:showVal val="0"/>
          <c:showCatName val="0"/>
          <c:showSerName val="0"/>
          <c:showPercent val="0"/>
          <c:showBubbleSize val="0"/>
          <c:showLeaderLines val="0"/>
        </c:dLbls>
      </c:pie3DChart>
      <c:spPr>
        <a:solidFill>
          <a:schemeClr val="accent3">
            <a:lumMod val="20000"/>
            <a:lumOff val="80000"/>
          </a:schemeClr>
        </a:solidFill>
      </c:spPr>
    </c:plotArea>
    <c:plotVisOnly val="1"/>
    <c:dispBlanksAs val="gap"/>
    <c:showDLblsOverMax val="0"/>
  </c:chart>
  <c:txPr>
    <a:bodyPr/>
    <a:lstStyle/>
    <a:p>
      <a:pPr>
        <a:defRPr sz="1800"/>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1-2φορές /εβδομάδα</c:v>
                </c:pt>
                <c:pt idx="1">
                  <c:v>Περισσότερο από 2φορές/εβδομάδα</c:v>
                </c:pt>
                <c:pt idx="2">
                  <c:v>Λίγες φορές το μήνα</c:v>
                </c:pt>
              </c:strCache>
            </c:strRef>
          </c:cat>
          <c:val>
            <c:numRef>
              <c:f>Φύλλο1!$B$2:$B$5</c:f>
              <c:numCache>
                <c:formatCode>General</c:formatCode>
                <c:ptCount val="4"/>
                <c:pt idx="0">
                  <c:v>14</c:v>
                </c:pt>
                <c:pt idx="1">
                  <c:v>1</c:v>
                </c:pt>
                <c:pt idx="2">
                  <c:v>2</c:v>
                </c:pt>
              </c:numCache>
            </c:numRef>
          </c:val>
          <c:extLst>
            <c:ext xmlns:c16="http://schemas.microsoft.com/office/drawing/2014/chart" uri="{C3380CC4-5D6E-409C-BE32-E72D297353CC}">
              <c16:uniqueId val="{00000000-0A5C-4ABC-A946-952B5920EF76}"/>
            </c:ext>
          </c:extLst>
        </c:ser>
        <c:ser>
          <c:idx val="1"/>
          <c:order val="1"/>
          <c:tx>
            <c:strRef>
              <c:f>Φύλλο1!$C$1</c:f>
              <c:strCache>
                <c:ptCount val="1"/>
                <c:pt idx="0">
                  <c:v>Σειρά 2</c:v>
                </c:pt>
              </c:strCache>
            </c:strRef>
          </c:tx>
          <c:cat>
            <c:strRef>
              <c:f>Φύλλο1!$A$2:$A$5</c:f>
              <c:strCache>
                <c:ptCount val="3"/>
                <c:pt idx="0">
                  <c:v>1-2φορές /εβδομάδα</c:v>
                </c:pt>
                <c:pt idx="1">
                  <c:v>Περισσότερο από 2φορές/εβδομάδα</c:v>
                </c:pt>
                <c:pt idx="2">
                  <c:v>Λίγες φορές το μήνα</c:v>
                </c:pt>
              </c:strCache>
            </c:strRef>
          </c:cat>
          <c:val>
            <c:numRef>
              <c:f>Φύλλο1!$C$2:$C$5</c:f>
              <c:numCache>
                <c:formatCode>General</c:formatCode>
                <c:ptCount val="4"/>
              </c:numCache>
            </c:numRef>
          </c:val>
          <c:extLst>
            <c:ext xmlns:c16="http://schemas.microsoft.com/office/drawing/2014/chart" uri="{C3380CC4-5D6E-409C-BE32-E72D297353CC}">
              <c16:uniqueId val="{00000001-0A5C-4ABC-A946-952B5920EF76}"/>
            </c:ext>
          </c:extLst>
        </c:ser>
        <c:ser>
          <c:idx val="2"/>
          <c:order val="2"/>
          <c:tx>
            <c:strRef>
              <c:f>Φύλλο1!$D$1</c:f>
              <c:strCache>
                <c:ptCount val="1"/>
                <c:pt idx="0">
                  <c:v>Σειρά 3</c:v>
                </c:pt>
              </c:strCache>
            </c:strRef>
          </c:tx>
          <c:cat>
            <c:strRef>
              <c:f>Φύλλο1!$A$2:$A$5</c:f>
              <c:strCache>
                <c:ptCount val="3"/>
                <c:pt idx="0">
                  <c:v>1-2φορές /εβδομάδα</c:v>
                </c:pt>
                <c:pt idx="1">
                  <c:v>Περισσότερο από 2φορές/εβδομάδα</c:v>
                </c:pt>
                <c:pt idx="2">
                  <c:v>Λίγες φορές το μήνα</c:v>
                </c:pt>
              </c:strCache>
            </c:strRef>
          </c:cat>
          <c:val>
            <c:numRef>
              <c:f>Φύλλο1!$D$2:$D$5</c:f>
              <c:numCache>
                <c:formatCode>General</c:formatCode>
                <c:ptCount val="4"/>
              </c:numCache>
            </c:numRef>
          </c:val>
          <c:extLst>
            <c:ext xmlns:c16="http://schemas.microsoft.com/office/drawing/2014/chart" uri="{C3380CC4-5D6E-409C-BE32-E72D297353CC}">
              <c16:uniqueId val="{00000002-0A5C-4ABC-A946-952B5920EF76}"/>
            </c:ext>
          </c:extLst>
        </c:ser>
        <c:dLbls>
          <c:showLegendKey val="0"/>
          <c:showVal val="0"/>
          <c:showCatName val="0"/>
          <c:showSerName val="0"/>
          <c:showPercent val="0"/>
          <c:showBubbleSize val="0"/>
          <c:showLeaderLines val="0"/>
        </c:dLbls>
      </c:pie3DChart>
      <c:spPr>
        <a:solidFill>
          <a:schemeClr val="accent3">
            <a:lumMod val="20000"/>
            <a:lumOff val="80000"/>
          </a:schemeClr>
        </a:solidFill>
      </c:spPr>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4"/>
                <c:pt idx="0">
                  <c:v>1-2φορές/εβδομάδα</c:v>
                </c:pt>
                <c:pt idx="1">
                  <c:v>3-4φορές/εβδομάδα</c:v>
                </c:pt>
                <c:pt idx="2">
                  <c:v>5-6φορές/εβδομάδα</c:v>
                </c:pt>
                <c:pt idx="3">
                  <c:v>καθημερινά</c:v>
                </c:pt>
              </c:strCache>
            </c:strRef>
          </c:cat>
          <c:val>
            <c:numRef>
              <c:f>Φύλλο1!$B$2:$B$5</c:f>
              <c:numCache>
                <c:formatCode>General</c:formatCode>
                <c:ptCount val="4"/>
                <c:pt idx="0">
                  <c:v>10</c:v>
                </c:pt>
                <c:pt idx="1">
                  <c:v>5</c:v>
                </c:pt>
                <c:pt idx="2">
                  <c:v>2</c:v>
                </c:pt>
                <c:pt idx="3">
                  <c:v>0</c:v>
                </c:pt>
              </c:numCache>
            </c:numRef>
          </c:val>
          <c:extLst>
            <c:ext xmlns:c16="http://schemas.microsoft.com/office/drawing/2014/chart" uri="{C3380CC4-5D6E-409C-BE32-E72D297353CC}">
              <c16:uniqueId val="{00000000-A089-4824-87F4-39142C5A12B6}"/>
            </c:ext>
          </c:extLst>
        </c:ser>
        <c:ser>
          <c:idx val="1"/>
          <c:order val="1"/>
          <c:tx>
            <c:strRef>
              <c:f>Φύλλο1!$C$1</c:f>
              <c:strCache>
                <c:ptCount val="1"/>
                <c:pt idx="0">
                  <c:v>Σειρά 2</c:v>
                </c:pt>
              </c:strCache>
            </c:strRef>
          </c:tx>
          <c:cat>
            <c:strRef>
              <c:f>Φύλλο1!$A$2:$A$5</c:f>
              <c:strCache>
                <c:ptCount val="4"/>
                <c:pt idx="0">
                  <c:v>1-2φορές/εβδομάδα</c:v>
                </c:pt>
                <c:pt idx="1">
                  <c:v>3-4φορές/εβδομάδα</c:v>
                </c:pt>
                <c:pt idx="2">
                  <c:v>5-6φορές/εβδομάδα</c:v>
                </c:pt>
                <c:pt idx="3">
                  <c:v>καθημερινά</c:v>
                </c:pt>
              </c:strCache>
            </c:strRef>
          </c:cat>
          <c:val>
            <c:numRef>
              <c:f>Φύλλο1!$C$2:$C$5</c:f>
              <c:numCache>
                <c:formatCode>General</c:formatCode>
                <c:ptCount val="4"/>
              </c:numCache>
            </c:numRef>
          </c:val>
          <c:extLst>
            <c:ext xmlns:c16="http://schemas.microsoft.com/office/drawing/2014/chart" uri="{C3380CC4-5D6E-409C-BE32-E72D297353CC}">
              <c16:uniqueId val="{00000001-A089-4824-87F4-39142C5A12B6}"/>
            </c:ext>
          </c:extLst>
        </c:ser>
        <c:ser>
          <c:idx val="2"/>
          <c:order val="2"/>
          <c:tx>
            <c:strRef>
              <c:f>Φύλλο1!$D$1</c:f>
              <c:strCache>
                <c:ptCount val="1"/>
                <c:pt idx="0">
                  <c:v>Σειρά 3</c:v>
                </c:pt>
              </c:strCache>
            </c:strRef>
          </c:tx>
          <c:cat>
            <c:strRef>
              <c:f>Φύλλο1!$A$2:$A$5</c:f>
              <c:strCache>
                <c:ptCount val="4"/>
                <c:pt idx="0">
                  <c:v>1-2φορές/εβδομάδα</c:v>
                </c:pt>
                <c:pt idx="1">
                  <c:v>3-4φορές/εβδομάδα</c:v>
                </c:pt>
                <c:pt idx="2">
                  <c:v>5-6φορές/εβδομάδα</c:v>
                </c:pt>
                <c:pt idx="3">
                  <c:v>καθημερινά</c:v>
                </c:pt>
              </c:strCache>
            </c:strRef>
          </c:cat>
          <c:val>
            <c:numRef>
              <c:f>Φύλλο1!$D$2:$D$5</c:f>
              <c:numCache>
                <c:formatCode>General</c:formatCode>
                <c:ptCount val="4"/>
              </c:numCache>
            </c:numRef>
          </c:val>
          <c:extLst>
            <c:ext xmlns:c16="http://schemas.microsoft.com/office/drawing/2014/chart" uri="{C3380CC4-5D6E-409C-BE32-E72D297353CC}">
              <c16:uniqueId val="{00000002-A089-4824-87F4-39142C5A12B6}"/>
            </c:ext>
          </c:extLst>
        </c:ser>
        <c:dLbls>
          <c:showLegendKey val="0"/>
          <c:showVal val="0"/>
          <c:showCatName val="0"/>
          <c:showSerName val="0"/>
          <c:showPercent val="0"/>
          <c:showBubbleSize val="0"/>
          <c:showLeaderLines val="0"/>
        </c:dLbls>
      </c:pie3DChart>
      <c:spPr>
        <a:solidFill>
          <a:srgbClr val="C0504D">
            <a:lumMod val="40000"/>
            <a:lumOff val="60000"/>
          </a:srgbClr>
        </a:solidFill>
      </c:spPr>
    </c:plotArea>
    <c:plotVisOnly val="1"/>
    <c:dispBlanksAs val="gap"/>
    <c:showDLblsOverMax val="0"/>
  </c:chart>
  <c:txPr>
    <a:bodyPr/>
    <a:lstStyle/>
    <a:p>
      <a:pPr>
        <a:defRPr sz="1800"/>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manualLayout>
          <c:layoutTarget val="inner"/>
          <c:xMode val="edge"/>
          <c:yMode val="edge"/>
          <c:x val="8.7462554942747309E-2"/>
          <c:y val="4.5740362272180056E-2"/>
          <c:w val="0.89298202637251878"/>
          <c:h val="0.5215965825844322"/>
        </c:manualLayout>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1-3φορές/εβδομάδα</c:v>
                </c:pt>
                <c:pt idx="1">
                  <c:v>4-5φορές/εβδομάδα</c:v>
                </c:pt>
                <c:pt idx="2">
                  <c:v>Σπάνια</c:v>
                </c:pt>
              </c:strCache>
            </c:strRef>
          </c:cat>
          <c:val>
            <c:numRef>
              <c:f>Φύλλο1!$B$2:$B$5</c:f>
              <c:numCache>
                <c:formatCode>General</c:formatCode>
                <c:ptCount val="4"/>
                <c:pt idx="0">
                  <c:v>9</c:v>
                </c:pt>
                <c:pt idx="1">
                  <c:v>6</c:v>
                </c:pt>
                <c:pt idx="2">
                  <c:v>2</c:v>
                </c:pt>
              </c:numCache>
            </c:numRef>
          </c:val>
          <c:extLst>
            <c:ext xmlns:c16="http://schemas.microsoft.com/office/drawing/2014/chart" uri="{C3380CC4-5D6E-409C-BE32-E72D297353CC}">
              <c16:uniqueId val="{00000000-3C27-4821-96BE-841D81005E98}"/>
            </c:ext>
          </c:extLst>
        </c:ser>
        <c:ser>
          <c:idx val="1"/>
          <c:order val="1"/>
          <c:tx>
            <c:strRef>
              <c:f>Φύλλο1!$C$1</c:f>
              <c:strCache>
                <c:ptCount val="1"/>
                <c:pt idx="0">
                  <c:v>Σειρά 2</c:v>
                </c:pt>
              </c:strCache>
            </c:strRef>
          </c:tx>
          <c:cat>
            <c:strRef>
              <c:f>Φύλλο1!$A$2:$A$5</c:f>
              <c:strCache>
                <c:ptCount val="3"/>
                <c:pt idx="0">
                  <c:v>1-3φορές/εβδομάδα</c:v>
                </c:pt>
                <c:pt idx="1">
                  <c:v>4-5φορές/εβδομάδα</c:v>
                </c:pt>
                <c:pt idx="2">
                  <c:v>Σπάνια</c:v>
                </c:pt>
              </c:strCache>
            </c:strRef>
          </c:cat>
          <c:val>
            <c:numRef>
              <c:f>Φύλλο1!$C$2:$C$5</c:f>
              <c:numCache>
                <c:formatCode>General</c:formatCode>
                <c:ptCount val="4"/>
              </c:numCache>
            </c:numRef>
          </c:val>
          <c:extLst>
            <c:ext xmlns:c16="http://schemas.microsoft.com/office/drawing/2014/chart" uri="{C3380CC4-5D6E-409C-BE32-E72D297353CC}">
              <c16:uniqueId val="{00000001-3C27-4821-96BE-841D81005E98}"/>
            </c:ext>
          </c:extLst>
        </c:ser>
        <c:ser>
          <c:idx val="2"/>
          <c:order val="2"/>
          <c:tx>
            <c:strRef>
              <c:f>Φύλλο1!$D$1</c:f>
              <c:strCache>
                <c:ptCount val="1"/>
                <c:pt idx="0">
                  <c:v>Σειρά 3</c:v>
                </c:pt>
              </c:strCache>
            </c:strRef>
          </c:tx>
          <c:cat>
            <c:strRef>
              <c:f>Φύλλο1!$A$2:$A$5</c:f>
              <c:strCache>
                <c:ptCount val="3"/>
                <c:pt idx="0">
                  <c:v>1-3φορές/εβδομάδα</c:v>
                </c:pt>
                <c:pt idx="1">
                  <c:v>4-5φορές/εβδομάδα</c:v>
                </c:pt>
                <c:pt idx="2">
                  <c:v>Σπάνια</c:v>
                </c:pt>
              </c:strCache>
            </c:strRef>
          </c:cat>
          <c:val>
            <c:numRef>
              <c:f>Φύλλο1!$D$2:$D$5</c:f>
              <c:numCache>
                <c:formatCode>General</c:formatCode>
                <c:ptCount val="4"/>
              </c:numCache>
            </c:numRef>
          </c:val>
          <c:extLst>
            <c:ext xmlns:c16="http://schemas.microsoft.com/office/drawing/2014/chart" uri="{C3380CC4-5D6E-409C-BE32-E72D297353CC}">
              <c16:uniqueId val="{00000002-3C27-4821-96BE-841D81005E98}"/>
            </c:ext>
          </c:extLst>
        </c:ser>
        <c:dLbls>
          <c:showLegendKey val="0"/>
          <c:showVal val="0"/>
          <c:showCatName val="0"/>
          <c:showSerName val="0"/>
          <c:showPercent val="0"/>
          <c:showBubbleSize val="0"/>
          <c:showLeaderLines val="0"/>
        </c:dLbls>
      </c:pie3DChart>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6468278841244E-2"/>
          <c:y val="2.8352975248577283E-2"/>
          <c:w val="0.89368972244415346"/>
          <c:h val="0.82499231049925925"/>
        </c:manualLayout>
      </c:layout>
      <c:pie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0-2 ποτήρια</c:v>
                </c:pt>
                <c:pt idx="1">
                  <c:v>3-5 ποτήρια</c:v>
                </c:pt>
                <c:pt idx="2">
                  <c:v>6-8ποτήρια</c:v>
                </c:pt>
              </c:strCache>
            </c:strRef>
          </c:cat>
          <c:val>
            <c:numRef>
              <c:f>Φύλλο1!$B$2:$B$5</c:f>
              <c:numCache>
                <c:formatCode>General</c:formatCode>
                <c:ptCount val="4"/>
                <c:pt idx="0">
                  <c:v>0</c:v>
                </c:pt>
                <c:pt idx="1">
                  <c:v>10</c:v>
                </c:pt>
                <c:pt idx="2">
                  <c:v>7</c:v>
                </c:pt>
              </c:numCache>
            </c:numRef>
          </c:val>
          <c:extLst>
            <c:ext xmlns:c16="http://schemas.microsoft.com/office/drawing/2014/chart" uri="{C3380CC4-5D6E-409C-BE32-E72D297353CC}">
              <c16:uniqueId val="{00000000-900E-4960-AF56-769800E5FFA5}"/>
            </c:ext>
          </c:extLst>
        </c:ser>
        <c:ser>
          <c:idx val="1"/>
          <c:order val="1"/>
          <c:tx>
            <c:strRef>
              <c:f>Φύλλο1!$C$1</c:f>
              <c:strCache>
                <c:ptCount val="1"/>
                <c:pt idx="0">
                  <c:v>Σειρά 2</c:v>
                </c:pt>
              </c:strCache>
            </c:strRef>
          </c:tx>
          <c:cat>
            <c:strRef>
              <c:f>Φύλλο1!$A$2:$A$5</c:f>
              <c:strCache>
                <c:ptCount val="3"/>
                <c:pt idx="0">
                  <c:v>0-2 ποτήρια</c:v>
                </c:pt>
                <c:pt idx="1">
                  <c:v>3-5 ποτήρια</c:v>
                </c:pt>
                <c:pt idx="2">
                  <c:v>6-8ποτήρια</c:v>
                </c:pt>
              </c:strCache>
            </c:strRef>
          </c:cat>
          <c:val>
            <c:numRef>
              <c:f>Φύλλο1!$C$2:$C$5</c:f>
              <c:numCache>
                <c:formatCode>General</c:formatCode>
                <c:ptCount val="4"/>
              </c:numCache>
            </c:numRef>
          </c:val>
          <c:extLst>
            <c:ext xmlns:c16="http://schemas.microsoft.com/office/drawing/2014/chart" uri="{C3380CC4-5D6E-409C-BE32-E72D297353CC}">
              <c16:uniqueId val="{00000001-900E-4960-AF56-769800E5FFA5}"/>
            </c:ext>
          </c:extLst>
        </c:ser>
        <c:ser>
          <c:idx val="2"/>
          <c:order val="2"/>
          <c:tx>
            <c:strRef>
              <c:f>Φύλλο1!$D$1</c:f>
              <c:strCache>
                <c:ptCount val="1"/>
                <c:pt idx="0">
                  <c:v>Σειρά 3</c:v>
                </c:pt>
              </c:strCache>
            </c:strRef>
          </c:tx>
          <c:cat>
            <c:strRef>
              <c:f>Φύλλο1!$A$2:$A$5</c:f>
              <c:strCache>
                <c:ptCount val="3"/>
                <c:pt idx="0">
                  <c:v>0-2 ποτήρια</c:v>
                </c:pt>
                <c:pt idx="1">
                  <c:v>3-5 ποτήρια</c:v>
                </c:pt>
                <c:pt idx="2">
                  <c:v>6-8ποτήρια</c:v>
                </c:pt>
              </c:strCache>
            </c:strRef>
          </c:cat>
          <c:val>
            <c:numRef>
              <c:f>Φύλλο1!$D$2:$D$5</c:f>
              <c:numCache>
                <c:formatCode>General</c:formatCode>
                <c:ptCount val="4"/>
              </c:numCache>
            </c:numRef>
          </c:val>
          <c:extLst>
            <c:ext xmlns:c16="http://schemas.microsoft.com/office/drawing/2014/chart" uri="{C3380CC4-5D6E-409C-BE32-E72D297353CC}">
              <c16:uniqueId val="{00000002-900E-4960-AF56-769800E5FFA5}"/>
            </c:ext>
          </c:extLst>
        </c:ser>
        <c:dLbls>
          <c:showLegendKey val="0"/>
          <c:showVal val="0"/>
          <c:showCatName val="0"/>
          <c:showSerName val="0"/>
          <c:showPercent val="0"/>
          <c:showBubbleSize val="0"/>
          <c:showLeaderLines val="0"/>
        </c:dLbls>
        <c:firstSliceAng val="0"/>
      </c:pieChart>
      <c:spPr>
        <a:solidFill>
          <a:schemeClr val="accent3">
            <a:lumMod val="20000"/>
            <a:lumOff val="80000"/>
          </a:schemeClr>
        </a:solidFill>
      </c:spPr>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0-1 ώρα</c:v>
                </c:pt>
                <c:pt idx="1">
                  <c:v>2-3 ώρες</c:v>
                </c:pt>
                <c:pt idx="2">
                  <c:v>Περισσότερο από 3 ώρες</c:v>
                </c:pt>
              </c:strCache>
            </c:strRef>
          </c:cat>
          <c:val>
            <c:numRef>
              <c:f>Φύλλο1!$B$2:$B$5</c:f>
              <c:numCache>
                <c:formatCode>General</c:formatCode>
                <c:ptCount val="4"/>
                <c:pt idx="0">
                  <c:v>4</c:v>
                </c:pt>
                <c:pt idx="1">
                  <c:v>7</c:v>
                </c:pt>
                <c:pt idx="2">
                  <c:v>6</c:v>
                </c:pt>
              </c:numCache>
            </c:numRef>
          </c:val>
          <c:extLst>
            <c:ext xmlns:c16="http://schemas.microsoft.com/office/drawing/2014/chart" uri="{C3380CC4-5D6E-409C-BE32-E72D297353CC}">
              <c16:uniqueId val="{00000000-4720-4E4E-AFDD-3776848CC75C}"/>
            </c:ext>
          </c:extLst>
        </c:ser>
        <c:ser>
          <c:idx val="1"/>
          <c:order val="1"/>
          <c:tx>
            <c:strRef>
              <c:f>Φύλλο1!$C$1</c:f>
              <c:strCache>
                <c:ptCount val="1"/>
                <c:pt idx="0">
                  <c:v>Σειρά 2</c:v>
                </c:pt>
              </c:strCache>
            </c:strRef>
          </c:tx>
          <c:cat>
            <c:strRef>
              <c:f>Φύλλο1!$A$2:$A$5</c:f>
              <c:strCache>
                <c:ptCount val="3"/>
                <c:pt idx="0">
                  <c:v>0-1 ώρα</c:v>
                </c:pt>
                <c:pt idx="1">
                  <c:v>2-3 ώρες</c:v>
                </c:pt>
                <c:pt idx="2">
                  <c:v>Περισσότερο από 3 ώρες</c:v>
                </c:pt>
              </c:strCache>
            </c:strRef>
          </c:cat>
          <c:val>
            <c:numRef>
              <c:f>Φύλλο1!$C$2:$C$5</c:f>
              <c:numCache>
                <c:formatCode>General</c:formatCode>
                <c:ptCount val="4"/>
              </c:numCache>
            </c:numRef>
          </c:val>
          <c:extLst>
            <c:ext xmlns:c16="http://schemas.microsoft.com/office/drawing/2014/chart" uri="{C3380CC4-5D6E-409C-BE32-E72D297353CC}">
              <c16:uniqueId val="{00000001-4720-4E4E-AFDD-3776848CC75C}"/>
            </c:ext>
          </c:extLst>
        </c:ser>
        <c:ser>
          <c:idx val="2"/>
          <c:order val="2"/>
          <c:tx>
            <c:strRef>
              <c:f>Φύλλο1!$D$1</c:f>
              <c:strCache>
                <c:ptCount val="1"/>
                <c:pt idx="0">
                  <c:v>Σειρά 3</c:v>
                </c:pt>
              </c:strCache>
            </c:strRef>
          </c:tx>
          <c:cat>
            <c:strRef>
              <c:f>Φύλλο1!$A$2:$A$5</c:f>
              <c:strCache>
                <c:ptCount val="3"/>
                <c:pt idx="0">
                  <c:v>0-1 ώρα</c:v>
                </c:pt>
                <c:pt idx="1">
                  <c:v>2-3 ώρες</c:v>
                </c:pt>
                <c:pt idx="2">
                  <c:v>Περισσότερο από 3 ώρες</c:v>
                </c:pt>
              </c:strCache>
            </c:strRef>
          </c:cat>
          <c:val>
            <c:numRef>
              <c:f>Φύλλο1!$D$2:$D$5</c:f>
              <c:numCache>
                <c:formatCode>General</c:formatCode>
                <c:ptCount val="4"/>
              </c:numCache>
            </c:numRef>
          </c:val>
          <c:extLst>
            <c:ext xmlns:c16="http://schemas.microsoft.com/office/drawing/2014/chart" uri="{C3380CC4-5D6E-409C-BE32-E72D297353CC}">
              <c16:uniqueId val="{00000002-4720-4E4E-AFDD-3776848CC75C}"/>
            </c:ext>
          </c:extLst>
        </c:ser>
        <c:dLbls>
          <c:showLegendKey val="0"/>
          <c:showVal val="0"/>
          <c:showCatName val="0"/>
          <c:showSerName val="0"/>
          <c:showPercent val="0"/>
          <c:showBubbleSize val="0"/>
          <c:showLeaderLines val="0"/>
        </c:dLbls>
        <c:firstSliceAng val="0"/>
      </c:pieChart>
      <c:spPr>
        <a:solidFill>
          <a:schemeClr val="accent3">
            <a:lumMod val="20000"/>
            <a:lumOff val="80000"/>
          </a:schemeClr>
        </a:solidFill>
      </c:spPr>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manualLayout>
          <c:layoutTarget val="inner"/>
          <c:xMode val="edge"/>
          <c:yMode val="edge"/>
          <c:x val="6.8045560541715819E-3"/>
          <c:y val="6.3268916817444856E-2"/>
          <c:w val="0.9931954439458287"/>
          <c:h val="0.87581462295766166"/>
        </c:manualLayout>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3"/>
                <c:pt idx="0">
                  <c:v>Ναι</c:v>
                </c:pt>
                <c:pt idx="1">
                  <c:v>Όχι</c:v>
                </c:pt>
                <c:pt idx="2">
                  <c:v>Μερικές φορές</c:v>
                </c:pt>
              </c:strCache>
            </c:strRef>
          </c:cat>
          <c:val>
            <c:numRef>
              <c:f>Φύλλο1!$B$2:$B$5</c:f>
              <c:numCache>
                <c:formatCode>General</c:formatCode>
                <c:ptCount val="4"/>
                <c:pt idx="0">
                  <c:v>8</c:v>
                </c:pt>
                <c:pt idx="1">
                  <c:v>1</c:v>
                </c:pt>
                <c:pt idx="2">
                  <c:v>8</c:v>
                </c:pt>
              </c:numCache>
            </c:numRef>
          </c:val>
          <c:extLst>
            <c:ext xmlns:c16="http://schemas.microsoft.com/office/drawing/2014/chart" uri="{C3380CC4-5D6E-409C-BE32-E72D297353CC}">
              <c16:uniqueId val="{00000000-5336-4247-BD3F-DD60F9254EF4}"/>
            </c:ext>
          </c:extLst>
        </c:ser>
        <c:ser>
          <c:idx val="1"/>
          <c:order val="1"/>
          <c:tx>
            <c:strRef>
              <c:f>Φύλλο1!$C$1</c:f>
              <c:strCache>
                <c:ptCount val="1"/>
                <c:pt idx="0">
                  <c:v>Σειρά 2</c:v>
                </c:pt>
              </c:strCache>
            </c:strRef>
          </c:tx>
          <c:cat>
            <c:strRef>
              <c:f>Φύλλο1!$A$2:$A$5</c:f>
              <c:strCache>
                <c:ptCount val="3"/>
                <c:pt idx="0">
                  <c:v>Ναι</c:v>
                </c:pt>
                <c:pt idx="1">
                  <c:v>Όχι</c:v>
                </c:pt>
                <c:pt idx="2">
                  <c:v>Μερικές φορές</c:v>
                </c:pt>
              </c:strCache>
            </c:strRef>
          </c:cat>
          <c:val>
            <c:numRef>
              <c:f>Φύλλο1!$C$2:$C$5</c:f>
              <c:numCache>
                <c:formatCode>General</c:formatCode>
                <c:ptCount val="4"/>
              </c:numCache>
            </c:numRef>
          </c:val>
          <c:extLst>
            <c:ext xmlns:c16="http://schemas.microsoft.com/office/drawing/2014/chart" uri="{C3380CC4-5D6E-409C-BE32-E72D297353CC}">
              <c16:uniqueId val="{00000001-5336-4247-BD3F-DD60F9254EF4}"/>
            </c:ext>
          </c:extLst>
        </c:ser>
        <c:ser>
          <c:idx val="2"/>
          <c:order val="2"/>
          <c:tx>
            <c:strRef>
              <c:f>Φύλλο1!$D$1</c:f>
              <c:strCache>
                <c:ptCount val="1"/>
                <c:pt idx="0">
                  <c:v>Σειρά 3</c:v>
                </c:pt>
              </c:strCache>
            </c:strRef>
          </c:tx>
          <c:cat>
            <c:strRef>
              <c:f>Φύλλο1!$A$2:$A$5</c:f>
              <c:strCache>
                <c:ptCount val="3"/>
                <c:pt idx="0">
                  <c:v>Ναι</c:v>
                </c:pt>
                <c:pt idx="1">
                  <c:v>Όχι</c:v>
                </c:pt>
                <c:pt idx="2">
                  <c:v>Μερικές φορές</c:v>
                </c:pt>
              </c:strCache>
            </c:strRef>
          </c:cat>
          <c:val>
            <c:numRef>
              <c:f>Φύλλο1!$D$2:$D$5</c:f>
              <c:numCache>
                <c:formatCode>General</c:formatCode>
                <c:ptCount val="4"/>
              </c:numCache>
            </c:numRef>
          </c:val>
          <c:extLst>
            <c:ext xmlns:c16="http://schemas.microsoft.com/office/drawing/2014/chart" uri="{C3380CC4-5D6E-409C-BE32-E72D297353CC}">
              <c16:uniqueId val="{00000002-5336-4247-BD3F-DD60F9254EF4}"/>
            </c:ext>
          </c:extLst>
        </c:ser>
        <c:dLbls>
          <c:showLegendKey val="0"/>
          <c:showVal val="0"/>
          <c:showCatName val="0"/>
          <c:showSerName val="0"/>
          <c:showPercent val="0"/>
          <c:showBubbleSize val="0"/>
          <c:showLeaderLines val="0"/>
        </c:dLbls>
      </c:pie3DChart>
      <c:spPr>
        <a:solidFill>
          <a:schemeClr val="accent3">
            <a:lumMod val="20000"/>
            <a:lumOff val="80000"/>
          </a:schemeClr>
        </a:solidFill>
      </c:spPr>
    </c:plotArea>
    <c:plotVisOnly val="1"/>
    <c:dispBlanksAs val="gap"/>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pPr>
        <a:solidFill>
          <a:srgbClr val="FF0000"/>
        </a:solidFill>
      </c:spPr>
    </c:sideWall>
    <c:backWall>
      <c:thickness val="0"/>
      <c:spPr>
        <a:solidFill>
          <a:srgbClr val="FF0000"/>
        </a:solidFill>
      </c:spPr>
    </c:backWall>
    <c:plotArea>
      <c:layout>
        <c:manualLayout>
          <c:layoutTarget val="inner"/>
          <c:xMode val="edge"/>
          <c:yMode val="edge"/>
          <c:x val="0.14216272149126141"/>
          <c:y val="0"/>
          <c:w val="0.73333313192042149"/>
          <c:h val="1"/>
        </c:manualLayout>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4"/>
                <c:pt idx="0">
                  <c:v>Γάλα</c:v>
                </c:pt>
                <c:pt idx="1">
                  <c:v>χυμό</c:v>
                </c:pt>
                <c:pt idx="2">
                  <c:v>Τσαϊ</c:v>
                </c:pt>
                <c:pt idx="3">
                  <c:v>Άλλο</c:v>
                </c:pt>
              </c:strCache>
            </c:strRef>
          </c:cat>
          <c:val>
            <c:numRef>
              <c:f>Φύλλο1!$B$2:$B$5</c:f>
              <c:numCache>
                <c:formatCode>0.0;[Red]0.0</c:formatCode>
                <c:ptCount val="4"/>
                <c:pt idx="0">
                  <c:v>12</c:v>
                </c:pt>
                <c:pt idx="1">
                  <c:v>2</c:v>
                </c:pt>
                <c:pt idx="2">
                  <c:v>0</c:v>
                </c:pt>
                <c:pt idx="3">
                  <c:v>3</c:v>
                </c:pt>
              </c:numCache>
            </c:numRef>
          </c:val>
          <c:extLst>
            <c:ext xmlns:c16="http://schemas.microsoft.com/office/drawing/2014/chart" uri="{C3380CC4-5D6E-409C-BE32-E72D297353CC}">
              <c16:uniqueId val="{00000000-E536-4BE0-915F-5EEBB9E6A822}"/>
            </c:ext>
          </c:extLst>
        </c:ser>
        <c:ser>
          <c:idx val="1"/>
          <c:order val="1"/>
          <c:tx>
            <c:strRef>
              <c:f>Φύλλο1!$C$1</c:f>
              <c:strCache>
                <c:ptCount val="1"/>
                <c:pt idx="0">
                  <c:v>Σειρά 2</c:v>
                </c:pt>
              </c:strCache>
            </c:strRef>
          </c:tx>
          <c:cat>
            <c:strRef>
              <c:f>Φύλλο1!$A$2:$A$5</c:f>
              <c:strCache>
                <c:ptCount val="4"/>
                <c:pt idx="0">
                  <c:v>Γάλα</c:v>
                </c:pt>
                <c:pt idx="1">
                  <c:v>χυμό</c:v>
                </c:pt>
                <c:pt idx="2">
                  <c:v>Τσαϊ</c:v>
                </c:pt>
                <c:pt idx="3">
                  <c:v>Άλλο</c:v>
                </c:pt>
              </c:strCache>
            </c:strRef>
          </c:cat>
          <c:val>
            <c:numRef>
              <c:f>Φύλλο1!$C$2:$C$5</c:f>
              <c:numCache>
                <c:formatCode>General</c:formatCode>
                <c:ptCount val="4"/>
              </c:numCache>
            </c:numRef>
          </c:val>
          <c:extLst>
            <c:ext xmlns:c16="http://schemas.microsoft.com/office/drawing/2014/chart" uri="{C3380CC4-5D6E-409C-BE32-E72D297353CC}">
              <c16:uniqueId val="{00000001-E536-4BE0-915F-5EEBB9E6A822}"/>
            </c:ext>
          </c:extLst>
        </c:ser>
        <c:ser>
          <c:idx val="2"/>
          <c:order val="2"/>
          <c:tx>
            <c:strRef>
              <c:f>Φύλλο1!$D$1</c:f>
              <c:strCache>
                <c:ptCount val="1"/>
                <c:pt idx="0">
                  <c:v>Σειρά 3</c:v>
                </c:pt>
              </c:strCache>
            </c:strRef>
          </c:tx>
          <c:cat>
            <c:strRef>
              <c:f>Φύλλο1!$A$2:$A$5</c:f>
              <c:strCache>
                <c:ptCount val="4"/>
                <c:pt idx="0">
                  <c:v>Γάλα</c:v>
                </c:pt>
                <c:pt idx="1">
                  <c:v>χυμό</c:v>
                </c:pt>
                <c:pt idx="2">
                  <c:v>Τσαϊ</c:v>
                </c:pt>
                <c:pt idx="3">
                  <c:v>Άλλο</c:v>
                </c:pt>
              </c:strCache>
            </c:strRef>
          </c:cat>
          <c:val>
            <c:numRef>
              <c:f>Φύλλο1!$D$2:$D$5</c:f>
              <c:numCache>
                <c:formatCode>General</c:formatCode>
                <c:ptCount val="4"/>
              </c:numCache>
            </c:numRef>
          </c:val>
          <c:extLst>
            <c:ext xmlns:c16="http://schemas.microsoft.com/office/drawing/2014/chart" uri="{C3380CC4-5D6E-409C-BE32-E72D297353CC}">
              <c16:uniqueId val="{00000002-E536-4BE0-915F-5EEBB9E6A822}"/>
            </c:ext>
          </c:extLst>
        </c:ser>
        <c:dLbls>
          <c:showLegendKey val="0"/>
          <c:showVal val="0"/>
          <c:showCatName val="0"/>
          <c:showSerName val="0"/>
          <c:showPercent val="0"/>
          <c:showBubbleSize val="0"/>
          <c:showLeaderLines val="0"/>
        </c:dLbls>
      </c:pie3DChart>
      <c:spPr>
        <a:solidFill>
          <a:schemeClr val="accent3">
            <a:lumMod val="20000"/>
            <a:lumOff val="80000"/>
          </a:schemeClr>
        </a:solidFill>
      </c:spPr>
    </c:plotArea>
    <c:plotVisOnly val="1"/>
    <c:dispBlanksAs val="gap"/>
    <c:showDLblsOverMax val="0"/>
  </c:chart>
  <c:spPr>
    <a:solidFill>
      <a:srgbClr val="C32D2E">
        <a:lumMod val="20000"/>
        <a:lumOff val="80000"/>
      </a:srgbClr>
    </a:solidFill>
  </c:spPr>
  <c:txPr>
    <a:bodyPr/>
    <a:lstStyle/>
    <a:p>
      <a:pPr>
        <a:defRPr sz="1800"/>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15511065792325"/>
          <c:y val="9.1005607949405834E-2"/>
          <c:w val="0.68630731104939935"/>
          <c:h val="0.78641836518958796"/>
        </c:manualLayout>
      </c:layout>
      <c:pie3DChart>
        <c:varyColors val="1"/>
        <c:ser>
          <c:idx val="0"/>
          <c:order val="0"/>
          <c:tx>
            <c:strRef>
              <c:f>Φύλλο1!$B$1</c:f>
              <c:strCache>
                <c:ptCount val="1"/>
                <c:pt idx="0">
                  <c:v>Στήλη1</c:v>
                </c:pt>
              </c:strCache>
            </c:strRef>
          </c:tx>
          <c:dLbls>
            <c:spPr>
              <a:scene3d>
                <a:camera prst="orthographicFront"/>
                <a:lightRig rig="threePt" dir="t"/>
              </a:scene3d>
              <a:sp3d prstMaterial="dkEdge"/>
            </c:sp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Φύλλο1!$A$2:$A$5</c:f>
              <c:strCache>
                <c:ptCount val="2"/>
                <c:pt idx="0">
                  <c:v>Ναι</c:v>
                </c:pt>
                <c:pt idx="1">
                  <c:v>Όχι</c:v>
                </c:pt>
              </c:strCache>
            </c:strRef>
          </c:cat>
          <c:val>
            <c:numRef>
              <c:f>Φύλλο1!$B$2:$B$5</c:f>
              <c:numCache>
                <c:formatCode>General</c:formatCode>
                <c:ptCount val="4"/>
                <c:pt idx="0">
                  <c:v>14</c:v>
                </c:pt>
                <c:pt idx="1">
                  <c:v>3</c:v>
                </c:pt>
              </c:numCache>
            </c:numRef>
          </c:val>
          <c:extLst>
            <c:ext xmlns:c16="http://schemas.microsoft.com/office/drawing/2014/chart" uri="{C3380CC4-5D6E-409C-BE32-E72D297353CC}">
              <c16:uniqueId val="{00000000-FFA8-4A37-8500-A81C5C120D10}"/>
            </c:ext>
          </c:extLst>
        </c:ser>
        <c:dLbls>
          <c:showLegendKey val="0"/>
          <c:showVal val="0"/>
          <c:showCatName val="0"/>
          <c:showSerName val="0"/>
          <c:showPercent val="0"/>
          <c:showBubbleSize val="0"/>
          <c:showLeaderLines val="0"/>
        </c:dLbls>
      </c:pie3DChart>
      <c:spPr>
        <a:solidFill>
          <a:schemeClr val="accent3">
            <a:lumMod val="20000"/>
            <a:lumOff val="80000"/>
          </a:schemeClr>
        </a:solidFill>
      </c:spPr>
    </c:plotArea>
    <c:legend>
      <c:legendPos val="r"/>
      <c:legendEntry>
        <c:idx val="2"/>
        <c:delete val="1"/>
      </c:legendEntry>
      <c:legendEntry>
        <c:idx val="3"/>
        <c:delete val="1"/>
      </c:legendEntry>
      <c:overlay val="0"/>
    </c:legend>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tx>
            <c:strRef>
              <c:f>Φύλλο1!$C$1</c:f>
              <c:strCache>
                <c:ptCount val="1"/>
                <c:pt idx="0">
                  <c:v>Σειρά 2</c:v>
                </c:pt>
              </c:strCache>
            </c:strRef>
          </c:tx>
          <c:explosion val="25"/>
          <c:cat>
            <c:strRef>
              <c:f>Φύλλο1!$A$2:$A$7</c:f>
              <c:strCache>
                <c:ptCount val="6"/>
                <c:pt idx="0">
                  <c:v>Σάντουϊτς</c:v>
                </c:pt>
                <c:pt idx="1">
                  <c:v>Τυρόπιτα</c:v>
                </c:pt>
                <c:pt idx="2">
                  <c:v>Κρουασάν</c:v>
                </c:pt>
                <c:pt idx="3">
                  <c:v>Διάφορα γλυκίσματα</c:v>
                </c:pt>
                <c:pt idx="4">
                  <c:v>φρούτα</c:v>
                </c:pt>
                <c:pt idx="5">
                  <c:v>Από το σπίτι</c:v>
                </c:pt>
              </c:strCache>
            </c:strRef>
          </c:cat>
          <c:val>
            <c:numRef>
              <c:f>Φύλλο1!$C$2:$C$7</c:f>
              <c:numCache>
                <c:formatCode>General</c:formatCode>
                <c:ptCount val="6"/>
              </c:numCache>
            </c:numRef>
          </c:val>
          <c:extLst>
            <c:ext xmlns:c16="http://schemas.microsoft.com/office/drawing/2014/chart" uri="{C3380CC4-5D6E-409C-BE32-E72D297353CC}">
              <c16:uniqueId val="{00000000-DC6A-4CA2-A8E3-5570F8797C86}"/>
            </c:ext>
          </c:extLst>
        </c:ser>
        <c:ser>
          <c:idx val="2"/>
          <c:order val="2"/>
          <c:tx>
            <c:strRef>
              <c:f>Φύλλο1!$D$1</c:f>
              <c:strCache>
                <c:ptCount val="1"/>
                <c:pt idx="0">
                  <c:v>Σειρά 3</c:v>
                </c:pt>
              </c:strCache>
            </c:strRef>
          </c:tx>
          <c:explosion val="25"/>
          <c:cat>
            <c:strRef>
              <c:f>Φύλλο1!$A$2:$A$7</c:f>
              <c:strCache>
                <c:ptCount val="6"/>
                <c:pt idx="0">
                  <c:v>Σάντουϊτς</c:v>
                </c:pt>
                <c:pt idx="1">
                  <c:v>Τυρόπιτα</c:v>
                </c:pt>
                <c:pt idx="2">
                  <c:v>Κρουασάν</c:v>
                </c:pt>
                <c:pt idx="3">
                  <c:v>Διάφορα γλυκίσματα</c:v>
                </c:pt>
                <c:pt idx="4">
                  <c:v>φρούτα</c:v>
                </c:pt>
                <c:pt idx="5">
                  <c:v>Από το σπίτι</c:v>
                </c:pt>
              </c:strCache>
            </c:strRef>
          </c:cat>
          <c:val>
            <c:numRef>
              <c:f>Φύλλο1!$D$2:$D$7</c:f>
              <c:numCache>
                <c:formatCode>General</c:formatCode>
                <c:ptCount val="6"/>
              </c:numCache>
            </c:numRef>
          </c:val>
          <c:extLst>
            <c:ext xmlns:c16="http://schemas.microsoft.com/office/drawing/2014/chart" uri="{C3380CC4-5D6E-409C-BE32-E72D297353CC}">
              <c16:uniqueId val="{00000001-DC6A-4CA2-A8E3-5570F8797C86}"/>
            </c:ext>
          </c:extLst>
        </c:ser>
        <c:dLbls>
          <c:showLegendKey val="0"/>
          <c:showVal val="0"/>
          <c:showCatName val="0"/>
          <c:showSerName val="0"/>
          <c:showPercent val="0"/>
          <c:showBubbleSize val="0"/>
          <c:showLeaderLines val="1"/>
        </c:dLbls>
        <c:firstSliceAng val="0"/>
      </c:pieChart>
      <c:pie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Φύλλο1!$A$2:$A$7</c:f>
              <c:strCache>
                <c:ptCount val="6"/>
                <c:pt idx="0">
                  <c:v>Σάντουϊτς</c:v>
                </c:pt>
                <c:pt idx="1">
                  <c:v>Τυρόπιτα</c:v>
                </c:pt>
                <c:pt idx="2">
                  <c:v>Κρουασάν</c:v>
                </c:pt>
                <c:pt idx="3">
                  <c:v>Διάφορα γλυκίσματα</c:v>
                </c:pt>
                <c:pt idx="4">
                  <c:v>φρούτα</c:v>
                </c:pt>
                <c:pt idx="5">
                  <c:v>Από το σπίτι</c:v>
                </c:pt>
              </c:strCache>
            </c:strRef>
          </c:cat>
          <c:val>
            <c:numRef>
              <c:f>Φύλλο1!$B$2:$B$7</c:f>
              <c:numCache>
                <c:formatCode>General</c:formatCode>
                <c:ptCount val="6"/>
                <c:pt idx="0">
                  <c:v>9</c:v>
                </c:pt>
                <c:pt idx="1">
                  <c:v>3</c:v>
                </c:pt>
                <c:pt idx="2">
                  <c:v>4</c:v>
                </c:pt>
                <c:pt idx="3">
                  <c:v>0</c:v>
                </c:pt>
                <c:pt idx="4">
                  <c:v>0</c:v>
                </c:pt>
                <c:pt idx="5">
                  <c:v>1</c:v>
                </c:pt>
              </c:numCache>
            </c:numRef>
          </c:val>
          <c:extLst>
            <c:ext xmlns:c16="http://schemas.microsoft.com/office/drawing/2014/chart" uri="{C3380CC4-5D6E-409C-BE32-E72D297353CC}">
              <c16:uniqueId val="{00000002-DC6A-4CA2-A8E3-5570F8797C86}"/>
            </c:ext>
          </c:extLst>
        </c:ser>
        <c:dLbls>
          <c:showLegendKey val="0"/>
          <c:showVal val="0"/>
          <c:showCatName val="0"/>
          <c:showSerName val="0"/>
          <c:showPercent val="0"/>
          <c:showBubbleSize val="0"/>
          <c:showLeaderLines val="0"/>
        </c:dLbls>
        <c:firstSliceAng val="0"/>
      </c:pieChart>
      <c:spPr>
        <a:solidFill>
          <a:schemeClr val="accent3">
            <a:lumMod val="20000"/>
            <a:lumOff val="80000"/>
          </a:schemeClr>
        </a:solidFill>
      </c:spPr>
    </c:plotArea>
    <c:plotVisOnly val="1"/>
    <c:dispBlanksAs val="gap"/>
    <c:showDLblsOverMax val="0"/>
  </c:chart>
  <c:spPr>
    <a:solidFill>
      <a:srgbClr val="C32D2E">
        <a:lumMod val="20000"/>
        <a:lumOff val="80000"/>
      </a:srgbClr>
    </a:solidFill>
  </c:spPr>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Σειρά 1</c:v>
                </c:pt>
              </c:strCache>
            </c:strRef>
          </c:tx>
          <c:spPr>
            <a:ln w="28575">
              <a:noFill/>
            </a:ln>
          </c:spPr>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2"/>
                <c:pt idx="0">
                  <c:v>Ναι</c:v>
                </c:pt>
                <c:pt idx="1">
                  <c:v>Όχι</c:v>
                </c:pt>
              </c:strCache>
            </c:strRef>
          </c:cat>
          <c:val>
            <c:numRef>
              <c:f>Φύλλο1!$B$2:$B$5</c:f>
              <c:numCache>
                <c:formatCode>General</c:formatCode>
                <c:ptCount val="4"/>
                <c:pt idx="0">
                  <c:v>10</c:v>
                </c:pt>
                <c:pt idx="1">
                  <c:v>7</c:v>
                </c:pt>
              </c:numCache>
            </c:numRef>
          </c:val>
          <c:extLst>
            <c:ext xmlns:c16="http://schemas.microsoft.com/office/drawing/2014/chart" uri="{C3380CC4-5D6E-409C-BE32-E72D297353CC}">
              <c16:uniqueId val="{00000000-E803-41D6-83F8-7422304DD12D}"/>
            </c:ext>
          </c:extLst>
        </c:ser>
        <c:ser>
          <c:idx val="1"/>
          <c:order val="1"/>
          <c:tx>
            <c:strRef>
              <c:f>Φύλλο1!$C$1</c:f>
              <c:strCache>
                <c:ptCount val="1"/>
                <c:pt idx="0">
                  <c:v>Σειρά 2</c:v>
                </c:pt>
              </c:strCache>
            </c:strRef>
          </c:tx>
          <c:spPr>
            <a:ln w="28575">
              <a:noFill/>
            </a:ln>
          </c:spPr>
          <c:cat>
            <c:strRef>
              <c:f>Φύλλο1!$A$2:$A$5</c:f>
              <c:strCache>
                <c:ptCount val="2"/>
                <c:pt idx="0">
                  <c:v>Ναι</c:v>
                </c:pt>
                <c:pt idx="1">
                  <c:v>Όχι</c:v>
                </c:pt>
              </c:strCache>
            </c:strRef>
          </c:cat>
          <c:val>
            <c:numRef>
              <c:f>Φύλλο1!$C$2:$C$5</c:f>
              <c:numCache>
                <c:formatCode>General</c:formatCode>
                <c:ptCount val="4"/>
              </c:numCache>
            </c:numRef>
          </c:val>
          <c:extLst>
            <c:ext xmlns:c16="http://schemas.microsoft.com/office/drawing/2014/chart" uri="{C3380CC4-5D6E-409C-BE32-E72D297353CC}">
              <c16:uniqueId val="{00000001-E803-41D6-83F8-7422304DD12D}"/>
            </c:ext>
          </c:extLst>
        </c:ser>
        <c:ser>
          <c:idx val="2"/>
          <c:order val="2"/>
          <c:tx>
            <c:strRef>
              <c:f>Φύλλο1!$D$1</c:f>
              <c:strCache>
                <c:ptCount val="1"/>
                <c:pt idx="0">
                  <c:v>Σειρά 3</c:v>
                </c:pt>
              </c:strCache>
            </c:strRef>
          </c:tx>
          <c:spPr>
            <a:ln w="28575">
              <a:noFill/>
            </a:ln>
          </c:spPr>
          <c:cat>
            <c:strRef>
              <c:f>Φύλλο1!$A$2:$A$5</c:f>
              <c:strCache>
                <c:ptCount val="2"/>
                <c:pt idx="0">
                  <c:v>Ναι</c:v>
                </c:pt>
                <c:pt idx="1">
                  <c:v>Όχι</c:v>
                </c:pt>
              </c:strCache>
            </c:strRef>
          </c:cat>
          <c:val>
            <c:numRef>
              <c:f>Φύλλο1!$D$2:$D$5</c:f>
              <c:numCache>
                <c:formatCode>General</c:formatCode>
                <c:ptCount val="4"/>
              </c:numCache>
            </c:numRef>
          </c:val>
          <c:extLst>
            <c:ext xmlns:c16="http://schemas.microsoft.com/office/drawing/2014/chart" uri="{C3380CC4-5D6E-409C-BE32-E72D297353CC}">
              <c16:uniqueId val="{00000002-E803-41D6-83F8-7422304DD12D}"/>
            </c:ext>
          </c:extLst>
        </c:ser>
        <c:dLbls>
          <c:showLegendKey val="0"/>
          <c:showVal val="0"/>
          <c:showCatName val="0"/>
          <c:showSerName val="0"/>
          <c:showPercent val="0"/>
          <c:showBubbleSize val="0"/>
          <c:showLeaderLines val="0"/>
        </c:dLbls>
        <c:firstSliceAng val="0"/>
      </c:pieChart>
      <c:spPr>
        <a:solidFill>
          <a:schemeClr val="accent3">
            <a:lumMod val="20000"/>
            <a:lumOff val="80000"/>
          </a:schemeClr>
        </a:solidFill>
      </c:spPr>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pie3DChart>
        <c:varyColors val="1"/>
        <c:ser>
          <c:idx val="0"/>
          <c:order val="0"/>
          <c:tx>
            <c:strRef>
              <c:f>Φύλλο1!$B$1</c:f>
              <c:strCache>
                <c:ptCount val="1"/>
                <c:pt idx="0">
                  <c:v>Σειρά 1</c:v>
                </c:pt>
              </c:strCache>
            </c:strRef>
          </c:tx>
          <c:dLbls>
            <c:dLbl>
              <c:idx val="4"/>
              <c:layout>
                <c:manualLayout>
                  <c:x val="-9.1306686015073663E-2"/>
                  <c:y val="7.70574958134119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80-487C-B11E-C8F0F2CB3649}"/>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Φύλλο1!$A$2:$A$6</c:f>
              <c:strCache>
                <c:ptCount val="5"/>
                <c:pt idx="0">
                  <c:v>1φορά/εβδομάδα</c:v>
                </c:pt>
                <c:pt idx="1">
                  <c:v>2-3φορές/εβδομάδα</c:v>
                </c:pt>
                <c:pt idx="2">
                  <c:v>4-5φορές/εβδομάδα</c:v>
                </c:pt>
                <c:pt idx="3">
                  <c:v>6-7φορές/εβδομάδ</c:v>
                </c:pt>
                <c:pt idx="4">
                  <c:v>καθημερινά</c:v>
                </c:pt>
              </c:strCache>
            </c:strRef>
          </c:cat>
          <c:val>
            <c:numRef>
              <c:f>Φύλλο1!$B$2:$B$6</c:f>
              <c:numCache>
                <c:formatCode>General</c:formatCode>
                <c:ptCount val="5"/>
                <c:pt idx="0">
                  <c:v>6</c:v>
                </c:pt>
                <c:pt idx="1">
                  <c:v>8</c:v>
                </c:pt>
                <c:pt idx="2">
                  <c:v>2</c:v>
                </c:pt>
                <c:pt idx="3">
                  <c:v>0</c:v>
                </c:pt>
                <c:pt idx="4">
                  <c:v>0</c:v>
                </c:pt>
              </c:numCache>
            </c:numRef>
          </c:val>
          <c:extLst>
            <c:ext xmlns:c16="http://schemas.microsoft.com/office/drawing/2014/chart" uri="{C3380CC4-5D6E-409C-BE32-E72D297353CC}">
              <c16:uniqueId val="{00000001-0E80-487C-B11E-C8F0F2CB3649}"/>
            </c:ext>
          </c:extLst>
        </c:ser>
        <c:ser>
          <c:idx val="1"/>
          <c:order val="1"/>
          <c:tx>
            <c:strRef>
              <c:f>Φύλλο1!$C$1</c:f>
              <c:strCache>
                <c:ptCount val="1"/>
                <c:pt idx="0">
                  <c:v>Σειρά 2</c:v>
                </c:pt>
              </c:strCache>
            </c:strRef>
          </c:tx>
          <c:cat>
            <c:strRef>
              <c:f>Φύλλο1!$A$2:$A$6</c:f>
              <c:strCache>
                <c:ptCount val="5"/>
                <c:pt idx="0">
                  <c:v>1φορά/εβδομάδα</c:v>
                </c:pt>
                <c:pt idx="1">
                  <c:v>2-3φορές/εβδομάδα</c:v>
                </c:pt>
                <c:pt idx="2">
                  <c:v>4-5φορές/εβδομάδα</c:v>
                </c:pt>
                <c:pt idx="3">
                  <c:v>6-7φορές/εβδομάδ</c:v>
                </c:pt>
                <c:pt idx="4">
                  <c:v>καθημερινά</c:v>
                </c:pt>
              </c:strCache>
            </c:strRef>
          </c:cat>
          <c:val>
            <c:numRef>
              <c:f>Φύλλο1!$C$2:$C$6</c:f>
              <c:numCache>
                <c:formatCode>General</c:formatCode>
                <c:ptCount val="5"/>
              </c:numCache>
            </c:numRef>
          </c:val>
          <c:extLst>
            <c:ext xmlns:c16="http://schemas.microsoft.com/office/drawing/2014/chart" uri="{C3380CC4-5D6E-409C-BE32-E72D297353CC}">
              <c16:uniqueId val="{00000002-0E80-487C-B11E-C8F0F2CB3649}"/>
            </c:ext>
          </c:extLst>
        </c:ser>
        <c:ser>
          <c:idx val="2"/>
          <c:order val="2"/>
          <c:tx>
            <c:strRef>
              <c:f>Φύλλο1!$D$1</c:f>
              <c:strCache>
                <c:ptCount val="1"/>
                <c:pt idx="0">
                  <c:v>Σειρά 3</c:v>
                </c:pt>
              </c:strCache>
            </c:strRef>
          </c:tx>
          <c:cat>
            <c:strRef>
              <c:f>Φύλλο1!$A$2:$A$6</c:f>
              <c:strCache>
                <c:ptCount val="5"/>
                <c:pt idx="0">
                  <c:v>1φορά/εβδομάδα</c:v>
                </c:pt>
                <c:pt idx="1">
                  <c:v>2-3φορές/εβδομάδα</c:v>
                </c:pt>
                <c:pt idx="2">
                  <c:v>4-5φορές/εβδομάδα</c:v>
                </c:pt>
                <c:pt idx="3">
                  <c:v>6-7φορές/εβδομάδ</c:v>
                </c:pt>
                <c:pt idx="4">
                  <c:v>καθημερινά</c:v>
                </c:pt>
              </c:strCache>
            </c:strRef>
          </c:cat>
          <c:val>
            <c:numRef>
              <c:f>Φύλλο1!$D$2:$D$6</c:f>
              <c:numCache>
                <c:formatCode>General</c:formatCode>
                <c:ptCount val="5"/>
              </c:numCache>
            </c:numRef>
          </c:val>
          <c:extLst>
            <c:ext xmlns:c16="http://schemas.microsoft.com/office/drawing/2014/chart" uri="{C3380CC4-5D6E-409C-BE32-E72D297353CC}">
              <c16:uniqueId val="{00000003-0E80-487C-B11E-C8F0F2CB3649}"/>
            </c:ext>
          </c:extLst>
        </c:ser>
        <c:dLbls>
          <c:showLegendKey val="0"/>
          <c:showVal val="0"/>
          <c:showCatName val="0"/>
          <c:showSerName val="0"/>
          <c:showPercent val="0"/>
          <c:showBubbleSize val="0"/>
          <c:showLeaderLines val="0"/>
        </c:dLbls>
      </c:pie3DChart>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4"/>
                <c:pt idx="0">
                  <c:v>καθημερινά</c:v>
                </c:pt>
                <c:pt idx="1">
                  <c:v>2-3φορές/εβδομάδα</c:v>
                </c:pt>
                <c:pt idx="2">
                  <c:v>4-6φορές/εβδομάδα</c:v>
                </c:pt>
                <c:pt idx="3">
                  <c:v>Σπάνια</c:v>
                </c:pt>
              </c:strCache>
            </c:strRef>
          </c:cat>
          <c:val>
            <c:numRef>
              <c:f>Φύλλο1!$B$2:$B$5</c:f>
              <c:numCache>
                <c:formatCode>General</c:formatCode>
                <c:ptCount val="4"/>
                <c:pt idx="0">
                  <c:v>4</c:v>
                </c:pt>
                <c:pt idx="1">
                  <c:v>6</c:v>
                </c:pt>
                <c:pt idx="2">
                  <c:v>3</c:v>
                </c:pt>
                <c:pt idx="3">
                  <c:v>4</c:v>
                </c:pt>
              </c:numCache>
            </c:numRef>
          </c:val>
          <c:extLst>
            <c:ext xmlns:c16="http://schemas.microsoft.com/office/drawing/2014/chart" uri="{C3380CC4-5D6E-409C-BE32-E72D297353CC}">
              <c16:uniqueId val="{00000000-13B0-41E0-BBCC-5CC385F172B5}"/>
            </c:ext>
          </c:extLst>
        </c:ser>
        <c:ser>
          <c:idx val="1"/>
          <c:order val="1"/>
          <c:tx>
            <c:strRef>
              <c:f>Φύλλο1!$C$1</c:f>
              <c:strCache>
                <c:ptCount val="1"/>
                <c:pt idx="0">
                  <c:v>Σειρά 2</c:v>
                </c:pt>
              </c:strCache>
            </c:strRef>
          </c:tx>
          <c:cat>
            <c:strRef>
              <c:f>Φύλλο1!$A$2:$A$5</c:f>
              <c:strCache>
                <c:ptCount val="4"/>
                <c:pt idx="0">
                  <c:v>καθημερινά</c:v>
                </c:pt>
                <c:pt idx="1">
                  <c:v>2-3φορές/εβδομάδα</c:v>
                </c:pt>
                <c:pt idx="2">
                  <c:v>4-6φορές/εβδομάδα</c:v>
                </c:pt>
                <c:pt idx="3">
                  <c:v>Σπάνια</c:v>
                </c:pt>
              </c:strCache>
            </c:strRef>
          </c:cat>
          <c:val>
            <c:numRef>
              <c:f>Φύλλο1!$C$2:$C$5</c:f>
              <c:numCache>
                <c:formatCode>General</c:formatCode>
                <c:ptCount val="4"/>
              </c:numCache>
            </c:numRef>
          </c:val>
          <c:extLst>
            <c:ext xmlns:c16="http://schemas.microsoft.com/office/drawing/2014/chart" uri="{C3380CC4-5D6E-409C-BE32-E72D297353CC}">
              <c16:uniqueId val="{00000001-13B0-41E0-BBCC-5CC385F172B5}"/>
            </c:ext>
          </c:extLst>
        </c:ser>
        <c:ser>
          <c:idx val="2"/>
          <c:order val="2"/>
          <c:tx>
            <c:strRef>
              <c:f>Φύλλο1!$D$1</c:f>
              <c:strCache>
                <c:ptCount val="1"/>
                <c:pt idx="0">
                  <c:v>Σειρά 3</c:v>
                </c:pt>
              </c:strCache>
            </c:strRef>
          </c:tx>
          <c:cat>
            <c:strRef>
              <c:f>Φύλλο1!$A$2:$A$5</c:f>
              <c:strCache>
                <c:ptCount val="4"/>
                <c:pt idx="0">
                  <c:v>καθημερινά</c:v>
                </c:pt>
                <c:pt idx="1">
                  <c:v>2-3φορές/εβδομάδα</c:v>
                </c:pt>
                <c:pt idx="2">
                  <c:v>4-6φορές/εβδομάδα</c:v>
                </c:pt>
                <c:pt idx="3">
                  <c:v>Σπάνια</c:v>
                </c:pt>
              </c:strCache>
            </c:strRef>
          </c:cat>
          <c:val>
            <c:numRef>
              <c:f>Φύλλο1!$D$2:$D$5</c:f>
              <c:numCache>
                <c:formatCode>General</c:formatCode>
                <c:ptCount val="4"/>
              </c:numCache>
            </c:numRef>
          </c:val>
          <c:extLst>
            <c:ext xmlns:c16="http://schemas.microsoft.com/office/drawing/2014/chart" uri="{C3380CC4-5D6E-409C-BE32-E72D297353CC}">
              <c16:uniqueId val="{00000002-13B0-41E0-BBCC-5CC385F172B5}"/>
            </c:ext>
          </c:extLst>
        </c:ser>
        <c:dLbls>
          <c:showLegendKey val="0"/>
          <c:showVal val="0"/>
          <c:showCatName val="0"/>
          <c:showSerName val="0"/>
          <c:showPercent val="0"/>
          <c:showBubbleSize val="0"/>
          <c:showLeaderLines val="0"/>
        </c:dLbls>
      </c:pie3DChart>
      <c:spPr>
        <a:solidFill>
          <a:srgbClr val="C0504D">
            <a:lumMod val="40000"/>
            <a:lumOff val="60000"/>
          </a:srgbClr>
        </a:solidFill>
      </c:spPr>
    </c:plotArea>
    <c:plotVisOnly val="1"/>
    <c:dispBlanksAs val="gap"/>
    <c:showDLblsOverMax val="0"/>
  </c:chart>
  <c:txPr>
    <a:bodyPr/>
    <a:lstStyle/>
    <a:p>
      <a:pPr>
        <a:defRPr sz="1800"/>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spPr>
        <a:solidFill>
          <a:srgbClr val="FFFF00"/>
        </a:solidFill>
      </c:spPr>
    </c:floor>
    <c:sideWall>
      <c:thickness val="0"/>
      <c:spPr>
        <a:solidFill>
          <a:srgbClr val="FF0000"/>
        </a:solidFill>
      </c:spPr>
    </c:sideWall>
    <c:backWall>
      <c:thickness val="0"/>
      <c:spPr>
        <a:solidFill>
          <a:srgbClr val="FF0000"/>
        </a:solidFill>
      </c:spPr>
    </c:backWall>
    <c:plotArea>
      <c:layout>
        <c:manualLayout>
          <c:layoutTarget val="inner"/>
          <c:xMode val="edge"/>
          <c:yMode val="edge"/>
          <c:x val="7.0099582475134273E-2"/>
          <c:y val="0.1851326999970459"/>
          <c:w val="0.86619940585873978"/>
          <c:h val="0.46085337054343312"/>
        </c:manualLayout>
      </c:layout>
      <c:pie3DChart>
        <c:varyColors val="1"/>
        <c:ser>
          <c:idx val="0"/>
          <c:order val="0"/>
          <c:tx>
            <c:strRef>
              <c:f>Φύλλο1!$B$1</c:f>
              <c:strCache>
                <c:ptCount val="1"/>
                <c:pt idx="0">
                  <c:v>Σειρά 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Φύλλο1!$A$2:$A$5</c:f>
              <c:strCache>
                <c:ptCount val="4"/>
                <c:pt idx="0">
                  <c:v>καθημερινά</c:v>
                </c:pt>
                <c:pt idx="1">
                  <c:v>2-3φορές/εβδομάδα</c:v>
                </c:pt>
                <c:pt idx="2">
                  <c:v>4-6φορές/εβδομάδα</c:v>
                </c:pt>
                <c:pt idx="3">
                  <c:v>Σπάνια</c:v>
                </c:pt>
              </c:strCache>
            </c:strRef>
          </c:cat>
          <c:val>
            <c:numRef>
              <c:f>Φύλλο1!$B$2:$B$5</c:f>
              <c:numCache>
                <c:formatCode>General</c:formatCode>
                <c:ptCount val="4"/>
                <c:pt idx="0">
                  <c:v>4</c:v>
                </c:pt>
                <c:pt idx="1">
                  <c:v>6</c:v>
                </c:pt>
                <c:pt idx="2">
                  <c:v>3</c:v>
                </c:pt>
                <c:pt idx="3">
                  <c:v>4</c:v>
                </c:pt>
              </c:numCache>
            </c:numRef>
          </c:val>
          <c:extLst>
            <c:ext xmlns:c16="http://schemas.microsoft.com/office/drawing/2014/chart" uri="{C3380CC4-5D6E-409C-BE32-E72D297353CC}">
              <c16:uniqueId val="{00000000-DC2C-495A-AB91-1A6DE144E449}"/>
            </c:ext>
          </c:extLst>
        </c:ser>
        <c:ser>
          <c:idx val="1"/>
          <c:order val="1"/>
          <c:tx>
            <c:strRef>
              <c:f>Φύλλο1!$C$1</c:f>
              <c:strCache>
                <c:ptCount val="1"/>
                <c:pt idx="0">
                  <c:v>Σειρά 2</c:v>
                </c:pt>
              </c:strCache>
            </c:strRef>
          </c:tx>
          <c:cat>
            <c:strRef>
              <c:f>Φύλλο1!$A$2:$A$5</c:f>
              <c:strCache>
                <c:ptCount val="4"/>
                <c:pt idx="0">
                  <c:v>καθημερινά</c:v>
                </c:pt>
                <c:pt idx="1">
                  <c:v>2-3φορές/εβδομάδα</c:v>
                </c:pt>
                <c:pt idx="2">
                  <c:v>4-6φορές/εβδομάδα</c:v>
                </c:pt>
                <c:pt idx="3">
                  <c:v>Σπάνια</c:v>
                </c:pt>
              </c:strCache>
            </c:strRef>
          </c:cat>
          <c:val>
            <c:numRef>
              <c:f>Φύλλο1!$C$2:$C$5</c:f>
              <c:numCache>
                <c:formatCode>General</c:formatCode>
                <c:ptCount val="4"/>
              </c:numCache>
            </c:numRef>
          </c:val>
          <c:extLst>
            <c:ext xmlns:c16="http://schemas.microsoft.com/office/drawing/2014/chart" uri="{C3380CC4-5D6E-409C-BE32-E72D297353CC}">
              <c16:uniqueId val="{00000001-DC2C-495A-AB91-1A6DE144E449}"/>
            </c:ext>
          </c:extLst>
        </c:ser>
        <c:ser>
          <c:idx val="2"/>
          <c:order val="2"/>
          <c:tx>
            <c:strRef>
              <c:f>Φύλλο1!$D$1</c:f>
              <c:strCache>
                <c:ptCount val="1"/>
                <c:pt idx="0">
                  <c:v>Σειρά 3</c:v>
                </c:pt>
              </c:strCache>
            </c:strRef>
          </c:tx>
          <c:cat>
            <c:strRef>
              <c:f>Φύλλο1!$A$2:$A$5</c:f>
              <c:strCache>
                <c:ptCount val="4"/>
                <c:pt idx="0">
                  <c:v>καθημερινά</c:v>
                </c:pt>
                <c:pt idx="1">
                  <c:v>2-3φορές/εβδομάδα</c:v>
                </c:pt>
                <c:pt idx="2">
                  <c:v>4-6φορές/εβδομάδα</c:v>
                </c:pt>
                <c:pt idx="3">
                  <c:v>Σπάνια</c:v>
                </c:pt>
              </c:strCache>
            </c:strRef>
          </c:cat>
          <c:val>
            <c:numRef>
              <c:f>Φύλλο1!$D$2:$D$5</c:f>
              <c:numCache>
                <c:formatCode>General</c:formatCode>
                <c:ptCount val="4"/>
              </c:numCache>
            </c:numRef>
          </c:val>
          <c:extLst>
            <c:ext xmlns:c16="http://schemas.microsoft.com/office/drawing/2014/chart" uri="{C3380CC4-5D6E-409C-BE32-E72D297353CC}">
              <c16:uniqueId val="{00000002-DC2C-495A-AB91-1A6DE144E449}"/>
            </c:ext>
          </c:extLst>
        </c:ser>
        <c:dLbls>
          <c:showLegendKey val="0"/>
          <c:showVal val="0"/>
          <c:showCatName val="0"/>
          <c:showSerName val="0"/>
          <c:showPercent val="0"/>
          <c:showBubbleSize val="0"/>
          <c:showLeaderLines val="0"/>
        </c:dLbls>
      </c:pie3DChart>
    </c:plotArea>
    <c:plotVisOnly val="1"/>
    <c:dispBlanksAs val="gap"/>
    <c:showDLblsOverMax val="0"/>
  </c:chart>
  <c:spPr>
    <a:solidFill>
      <a:schemeClr val="accent3">
        <a:lumMod val="20000"/>
        <a:lumOff val="80000"/>
      </a:schemeClr>
    </a:solidFill>
  </c:spPr>
  <c:txPr>
    <a:bodyPr/>
    <a:lstStyle/>
    <a:p>
      <a:pPr>
        <a:defRPr sz="1800"/>
      </a:pPr>
      <a:endParaRPr lang="el-G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3A8B3-EA2C-4D0C-AD96-43DE2B09570A}" type="datetimeFigureOut">
              <a:rPr lang="el-GR" smtClean="0"/>
              <a:pPr/>
              <a:t>7/7/2016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256F6-64CA-497E-887C-7331C8B9599C}" type="slidenum">
              <a:rPr lang="el-GR" smtClean="0"/>
              <a:pPr/>
              <a:t>‹#›</a:t>
            </a:fld>
            <a:endParaRPr lang="el-GR"/>
          </a:p>
        </p:txBody>
      </p:sp>
    </p:spTree>
    <p:extLst>
      <p:ext uri="{BB962C8B-B14F-4D97-AF65-F5344CB8AC3E}">
        <p14:creationId xmlns:p14="http://schemas.microsoft.com/office/powerpoint/2010/main" val="6931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12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19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27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49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A0256F6-64CA-497E-887C-7331C8B9599C}" type="slidenum">
              <a:rPr lang="el-GR" smtClean="0"/>
              <a:pPr/>
              <a:t>52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24F89CB8-70D6-4F77-9142-79FFE7F3E257}" type="datetime1">
              <a:rPr lang="el-GR" smtClean="0"/>
              <a:pPr/>
              <a:t>7/7/2016</a:t>
            </a:fld>
            <a:endParaRPr lang="el-GR"/>
          </a:p>
        </p:txBody>
      </p:sp>
      <p:sp>
        <p:nvSpPr>
          <p:cNvPr id="20" name="19 - Θέση υποσέλιδου"/>
          <p:cNvSpPr>
            <a:spLocks noGrp="1"/>
          </p:cNvSpPr>
          <p:nvPr>
            <p:ph type="ftr" sz="quarter" idx="11"/>
          </p:nvPr>
        </p:nvSpPr>
        <p:spPr/>
        <p:txBody>
          <a:bodyPr/>
          <a:lstStyle/>
          <a:p>
            <a:endParaRPr lang="el-GR"/>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46C5D3E-467C-4B49-AB13-A2568FFFC767}"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E27D359-C239-497B-BC4F-31075289BF0D}"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10B612EA-B3AB-444F-A419-C5272C5A1756}"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0D61E9C-45EF-460E-BE71-2B4095667570}" type="datetime1">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8AA04288-FF7D-491D-A2E3-86042120037C}" type="datetime1">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4F2354EB-0E9A-44B6-9A96-7EC4DE953BA0}" type="datetime1">
              <a:rPr lang="el-GR" smtClean="0"/>
              <a:pPr/>
              <a:t>7/7/2016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B0871B6-843D-4E26-AB4B-B9F510FDEDED}" type="datetime1">
              <a:rPr lang="el-GR" smtClean="0"/>
              <a:pPr/>
              <a:t>7/7/2016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E5583847-9A13-4D74-9F19-8055477AE506}" type="datetime1">
              <a:rPr lang="el-GR" smtClean="0"/>
              <a:pPr/>
              <a:t>7/7/2016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DCE7193E-2484-4CF6-B42F-AB41D09AE097}" type="datetime1">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6A68496-9049-45A5-9342-8B283917084B}" type="datetime1">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5DF3EE9-4C89-4EFC-BE32-F6704582B8CB}" type="datetime1">
              <a:rPr lang="el-GR" smtClean="0"/>
              <a:pPr/>
              <a:t>7/7/2016</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F1D1C4-C2D9-4231-9FB2-B2D9D97AA41D}"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359898"/>
            <a:ext cx="7406640" cy="5998060"/>
          </a:xfrm>
          <a:blipFill>
            <a:blip r:embed="rId3" cstate="print"/>
            <a:tile tx="0" ty="0" sx="100000" sy="100000" flip="none" algn="tl"/>
          </a:blipFill>
          <a:ln w="12700">
            <a:solidFill>
              <a:schemeClr val="tx2"/>
            </a:solidFill>
            <a:prstDash val="solid"/>
          </a:ln>
        </p:spPr>
        <p:txBody>
          <a:bodyPr>
            <a:normAutofit/>
          </a:bodyPr>
          <a:lstStyle/>
          <a:p>
            <a:pPr algn="ctr"/>
            <a:r>
              <a:rPr lang="en-US" sz="1800" dirty="0">
                <a:solidFill>
                  <a:schemeClr val="tx1"/>
                </a:solidFill>
                <a:effectLst/>
                <a:latin typeface="Arial Black" pitchFamily="34" charset="0"/>
                <a:cs typeface="Arial" pitchFamily="34" charset="0"/>
              </a:rPr>
              <a:t>A’ </a:t>
            </a:r>
            <a:r>
              <a:rPr lang="el-GR" sz="1800" dirty="0">
                <a:solidFill>
                  <a:schemeClr val="tx1"/>
                </a:solidFill>
                <a:effectLst/>
                <a:latin typeface="Arial Black" pitchFamily="34" charset="0"/>
                <a:cs typeface="Arial" pitchFamily="34" charset="0"/>
              </a:rPr>
              <a:t> ΤΑΞΗ </a:t>
            </a: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ΓΕΛ </a:t>
            </a: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ΣΕΡΒΙΩΝ</a:t>
            </a: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ΠΡΟΓΡΑΜΜΑ ΑΓΩΓΗΣ ΥΓΕΙΑΣ</a:t>
            </a: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ΜΕ ΘΕΜΑ:</a:t>
            </a: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«ΕΙΜΑΣΤΕ Ο,ΤΙ ΤΡΩΜΕ……»</a:t>
            </a: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br>
              <a:rPr lang="el-GR" sz="1800" dirty="0">
                <a:solidFill>
                  <a:schemeClr val="tx1"/>
                </a:solidFill>
                <a:effectLst/>
                <a:latin typeface="Arial Black" pitchFamily="34" charset="0"/>
                <a:cs typeface="Arial" pitchFamily="34" charset="0"/>
              </a:rPr>
            </a:br>
            <a:r>
              <a:rPr lang="el-GR" sz="1800" dirty="0">
                <a:solidFill>
                  <a:schemeClr val="tx1"/>
                </a:solidFill>
                <a:effectLst/>
                <a:latin typeface="Arial Black" pitchFamily="34" charset="0"/>
                <a:cs typeface="Arial" pitchFamily="34" charset="0"/>
              </a:rPr>
              <a:t>ΑΠΡΙΛΙΟΣ 2016</a:t>
            </a:r>
            <a:br>
              <a:rPr lang="el-GR" sz="1800" dirty="0">
                <a:solidFill>
                  <a:schemeClr val="tx1"/>
                </a:solidFill>
                <a:effectLst/>
                <a:latin typeface="Arial Black" pitchFamily="34" charset="0"/>
                <a:cs typeface="Arial" pitchFamily="34" charset="0"/>
              </a:rPr>
            </a:br>
            <a:endParaRPr lang="el-GR" sz="1800" dirty="0">
              <a:solidFill>
                <a:schemeClr val="tx1"/>
              </a:solidFill>
              <a:effectLst/>
              <a:latin typeface="Arial Black" pitchFamily="34" charset="0"/>
              <a:cs typeface="Arial" pitchFamily="34" charset="0"/>
            </a:endParaRPr>
          </a:p>
        </p:txBody>
      </p:sp>
      <p:pic>
        <p:nvPicPr>
          <p:cNvPr id="1026" name="Picture 2" descr="C:\Users\Compaq\Desktop\αρχείο λήψης.jpg"/>
          <p:cNvPicPr>
            <a:picLocks noChangeAspect="1" noChangeArrowheads="1"/>
          </p:cNvPicPr>
          <p:nvPr/>
        </p:nvPicPr>
        <p:blipFill>
          <a:blip r:embed="rId4" cstate="print"/>
          <a:srcRect/>
          <a:stretch>
            <a:fillRect/>
          </a:stretch>
        </p:blipFill>
        <p:spPr bwMode="auto">
          <a:xfrm>
            <a:off x="3286116" y="2714620"/>
            <a:ext cx="3714776" cy="2286016"/>
          </a:xfrm>
          <a:prstGeom prst="rect">
            <a:avLst/>
          </a:prstGeom>
          <a:noFill/>
        </p:spPr>
      </p:pic>
      <p:sp>
        <p:nvSpPr>
          <p:cNvPr id="7" name="6 - TextBox"/>
          <p:cNvSpPr txBox="1"/>
          <p:nvPr/>
        </p:nvSpPr>
        <p:spPr>
          <a:xfrm>
            <a:off x="1857356" y="5143512"/>
            <a:ext cx="6286544" cy="646331"/>
          </a:xfrm>
          <a:prstGeom prst="rect">
            <a:avLst/>
          </a:prstGeom>
          <a:noFill/>
        </p:spPr>
        <p:txBody>
          <a:bodyPr wrap="square" rtlCol="0">
            <a:spAutoFit/>
          </a:bodyPr>
          <a:lstStyle/>
          <a:p>
            <a:pPr algn="ctr"/>
            <a:r>
              <a:rPr lang="el-GR" b="1" dirty="0">
                <a:solidFill>
                  <a:schemeClr val="bg2">
                    <a:lumMod val="50000"/>
                  </a:schemeClr>
                </a:solidFill>
                <a:latin typeface="Arial" pitchFamily="34" charset="0"/>
                <a:cs typeface="Arial" pitchFamily="34" charset="0"/>
              </a:rPr>
              <a:t>ΕΠΙΒΛΕΠΟΥΣΕΣ  ΚΑΘΗΓΗΤΡΙΕΣ</a:t>
            </a:r>
            <a:r>
              <a:rPr lang="el-GR" b="1" dirty="0">
                <a:solidFill>
                  <a:schemeClr val="bg2">
                    <a:lumMod val="50000"/>
                  </a:schemeClr>
                </a:solidFill>
              </a:rPr>
              <a:t>:</a:t>
            </a:r>
          </a:p>
          <a:p>
            <a:pPr algn="ctr"/>
            <a:r>
              <a:rPr lang="el-GR" b="1" dirty="0">
                <a:solidFill>
                  <a:schemeClr val="bg2">
                    <a:lumMod val="50000"/>
                  </a:schemeClr>
                </a:solidFill>
              </a:rPr>
              <a:t>ΚΟΥΡΕΛΗ ΑΘΑΝΑΣΙΑ  - ΔΑΡΔΙΩΤΗ ΚΑΛΛΙΟΠΗ</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1142984"/>
          </a:xfrm>
        </p:spPr>
        <p:txBody>
          <a:bodyPr>
            <a:normAutofit/>
          </a:bodyPr>
          <a:lstStyle/>
          <a:p>
            <a:pPr algn="ctr"/>
            <a:r>
              <a:rPr lang="el-GR" sz="2000" b="1" dirty="0">
                <a:latin typeface="Arial" pitchFamily="34" charset="0"/>
                <a:cs typeface="Arial" pitchFamily="34" charset="0"/>
              </a:rPr>
              <a:t>ΤΙ ΕΙΝΑΙ Η ΜΕΣΟΓΕΙΑΚΗ ΔΙΑΤΡΟΦΗ</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
        <p:nvSpPr>
          <p:cNvPr id="5" name="4 - TextBox"/>
          <p:cNvSpPr txBox="1"/>
          <p:nvPr/>
        </p:nvSpPr>
        <p:spPr>
          <a:xfrm>
            <a:off x="1285852" y="1155275"/>
            <a:ext cx="7572428" cy="3416320"/>
          </a:xfrm>
          <a:prstGeom prst="rect">
            <a:avLst/>
          </a:prstGeom>
          <a:noFill/>
        </p:spPr>
        <p:txBody>
          <a:bodyPr wrap="square" rtlCol="0" anchor="ctr" anchorCtr="1">
            <a:spAutoFit/>
          </a:bodyPr>
          <a:lstStyle/>
          <a:p>
            <a:pPr>
              <a:buClr>
                <a:schemeClr val="tx1"/>
              </a:buClr>
              <a:buFont typeface="Wingdings" pitchFamily="2" charset="2"/>
              <a:buChar char="v"/>
            </a:pPr>
            <a:r>
              <a:rPr lang="el-GR" dirty="0">
                <a:latin typeface="Arial" pitchFamily="34" charset="0"/>
                <a:cs typeface="Arial" pitchFamily="34" charset="0"/>
              </a:rPr>
              <a:t> Η μεσογειακή διατροφή είναι πλούσια σε φρούτα, λαχανικά και     </a:t>
            </a:r>
          </a:p>
          <a:p>
            <a:pPr>
              <a:buClr>
                <a:schemeClr val="tx1"/>
              </a:buClr>
            </a:pPr>
            <a:r>
              <a:rPr lang="el-GR" dirty="0">
                <a:latin typeface="Arial" pitchFamily="34" charset="0"/>
                <a:cs typeface="Arial" pitchFamily="34" charset="0"/>
              </a:rPr>
              <a:t>     περιλαμβάνει ζυμαρικά, ψωμί, δημητριακά, ρύζι και πατάτες</a:t>
            </a:r>
          </a:p>
          <a:p>
            <a:pPr>
              <a:buClr>
                <a:schemeClr val="tx1"/>
              </a:buClr>
            </a:pPr>
            <a:r>
              <a:rPr lang="el-GR" dirty="0">
                <a:latin typeface="Arial" pitchFamily="34" charset="0"/>
                <a:cs typeface="Arial" pitchFamily="34" charset="0"/>
              </a:rPr>
              <a:t>     πουλερικά  και ψάρια, γαλακτοκομικά προϊόντα και ελάχιστο κρέας</a:t>
            </a:r>
          </a:p>
          <a:p>
            <a:pPr>
              <a:buClr>
                <a:schemeClr val="tx1"/>
              </a:buClr>
              <a:buFont typeface="Wingdings" pitchFamily="2" charset="2"/>
              <a:buChar char="v"/>
            </a:pPr>
            <a:r>
              <a:rPr lang="el-GR" dirty="0">
                <a:latin typeface="Arial" pitchFamily="34" charset="0"/>
                <a:cs typeface="Arial" pitchFamily="34" charset="0"/>
              </a:rPr>
              <a:t> Το ελαιόλαδο αποτελεί την κύρια πηγή λίπους</a:t>
            </a:r>
          </a:p>
          <a:p>
            <a:pPr>
              <a:buClr>
                <a:schemeClr val="tx1"/>
              </a:buClr>
              <a:buFont typeface="Wingdings" pitchFamily="2" charset="2"/>
              <a:buChar char="v"/>
            </a:pPr>
            <a:r>
              <a:rPr lang="el-GR" dirty="0">
                <a:latin typeface="Arial" pitchFamily="34" charset="0"/>
                <a:cs typeface="Arial" pitchFamily="34" charset="0"/>
              </a:rPr>
              <a:t> Το πιο συνηθισμένο επιδόρπιο αποτελούν τα φρούτα εποχής</a:t>
            </a:r>
          </a:p>
          <a:p>
            <a:pPr>
              <a:buClr>
                <a:schemeClr val="tx1"/>
              </a:buClr>
              <a:buFont typeface="Wingdings" pitchFamily="2" charset="2"/>
              <a:buChar char="v"/>
            </a:pPr>
            <a:r>
              <a:rPr lang="el-GR" dirty="0">
                <a:latin typeface="Arial" pitchFamily="34" charset="0"/>
                <a:cs typeface="Arial" pitchFamily="34" charset="0"/>
              </a:rPr>
              <a:t> Τα γλυκά καταναλώνονται λίγες φορές την εβδομάδα ενώ την θέση της </a:t>
            </a:r>
          </a:p>
          <a:p>
            <a:pPr>
              <a:buClr>
                <a:schemeClr val="tx1"/>
              </a:buClr>
            </a:pPr>
            <a:r>
              <a:rPr lang="el-GR" dirty="0">
                <a:latin typeface="Arial" pitchFamily="34" charset="0"/>
                <a:cs typeface="Arial" pitchFamily="34" charset="0"/>
              </a:rPr>
              <a:t>     ζάχαρης παίρνει το μέλι</a:t>
            </a:r>
          </a:p>
          <a:p>
            <a:pPr>
              <a:buClr>
                <a:schemeClr val="tx1"/>
              </a:buClr>
              <a:buFont typeface="Wingdings" pitchFamily="2" charset="2"/>
              <a:buChar char="v"/>
            </a:pPr>
            <a:r>
              <a:rPr lang="el-GR" dirty="0">
                <a:latin typeface="Arial" pitchFamily="34" charset="0"/>
                <a:cs typeface="Arial" pitchFamily="34" charset="0"/>
              </a:rPr>
              <a:t> Το κόκκινο κρέας καταναλώνεται λίγες φορές τον μήνα και σε μικρές  </a:t>
            </a:r>
          </a:p>
          <a:p>
            <a:pPr>
              <a:buClr>
                <a:schemeClr val="tx1"/>
              </a:buClr>
            </a:pPr>
            <a:r>
              <a:rPr lang="el-GR" dirty="0">
                <a:latin typeface="Arial" pitchFamily="34" charset="0"/>
                <a:cs typeface="Arial" pitchFamily="34" charset="0"/>
              </a:rPr>
              <a:t>     ποσότητες</a:t>
            </a:r>
          </a:p>
          <a:p>
            <a:pPr>
              <a:buClr>
                <a:schemeClr val="tx1"/>
              </a:buClr>
              <a:buFont typeface="Wingdings" pitchFamily="2" charset="2"/>
              <a:buChar char="v"/>
            </a:pPr>
            <a:r>
              <a:rPr lang="el-GR" dirty="0">
                <a:latin typeface="Arial" pitchFamily="34" charset="0"/>
                <a:cs typeface="Arial" pitchFamily="34" charset="0"/>
              </a:rPr>
              <a:t> Σε αντίθεση το κοτόπουλο και το ψάρι καταναλώνονται κάθε εβδομάδα</a:t>
            </a:r>
          </a:p>
          <a:p>
            <a:pPr>
              <a:buClr>
                <a:schemeClr val="tx1"/>
              </a:buClr>
              <a:buFont typeface="Wingdings" pitchFamily="2" charset="2"/>
              <a:buChar char="v"/>
            </a:pPr>
            <a:r>
              <a:rPr lang="el-GR" dirty="0">
                <a:latin typeface="Arial" pitchFamily="34" charset="0"/>
                <a:cs typeface="Arial" pitchFamily="34" charset="0"/>
              </a:rPr>
              <a:t> Τέλος συχνή είναι η κατανάλωση κρασιού(ένα ή δύο ποτηράκια την  </a:t>
            </a:r>
          </a:p>
          <a:p>
            <a:pPr>
              <a:buClr>
                <a:schemeClr val="tx1"/>
              </a:buClr>
            </a:pPr>
            <a:r>
              <a:rPr lang="el-GR" dirty="0">
                <a:latin typeface="Arial" pitchFamily="34" charset="0"/>
                <a:cs typeface="Arial" pitchFamily="34" charset="0"/>
              </a:rPr>
              <a:t>     ημέρα</a:t>
            </a:r>
          </a:p>
        </p:txBody>
      </p:sp>
      <p:pic>
        <p:nvPicPr>
          <p:cNvPr id="6" name="Picture 2" descr="C:\Users\Sofia\Desktop\imag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56" y="4929198"/>
            <a:ext cx="2344738" cy="1576388"/>
          </a:xfrm>
          <a:prstGeom prst="rect">
            <a:avLst/>
          </a:prstGeom>
          <a:noFill/>
          <a:ln w="9525">
            <a:noFill/>
            <a:miter lim="800000"/>
            <a:headEnd/>
            <a:tailEnd/>
          </a:ln>
        </p:spPr>
      </p:pic>
      <p:pic>
        <p:nvPicPr>
          <p:cNvPr id="7" name="Picture 3" descr="C:\Users\Sofia\Desktop\What-Is-The-Mediterranean-Di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6380" y="4714884"/>
            <a:ext cx="2517775" cy="16589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714356"/>
          </a:xfrm>
        </p:spPr>
        <p:txBody>
          <a:bodyPr>
            <a:normAutofit/>
          </a:bodyPr>
          <a:lstStyle/>
          <a:p>
            <a:pPr algn="ctr"/>
            <a:r>
              <a:rPr lang="el-GR" sz="2000" b="1" dirty="0">
                <a:latin typeface="Arial" pitchFamily="34" charset="0"/>
                <a:cs typeface="Arial" pitchFamily="34" charset="0"/>
              </a:rPr>
              <a:t>ΔΙΑΤΡΟΦΙΚΗ ΠΥΡΑΜΙΔΑ</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
        <p:nvSpPr>
          <p:cNvPr id="5" name="4 - TextBox"/>
          <p:cNvSpPr txBox="1"/>
          <p:nvPr/>
        </p:nvSpPr>
        <p:spPr>
          <a:xfrm>
            <a:off x="1428728" y="642918"/>
            <a:ext cx="7215238" cy="2339102"/>
          </a:xfrm>
          <a:prstGeom prst="rect">
            <a:avLst/>
          </a:prstGeom>
          <a:noFill/>
        </p:spPr>
        <p:txBody>
          <a:bodyPr wrap="square" rtlCol="0">
            <a:spAutoFit/>
          </a:bodyPr>
          <a:lstStyle/>
          <a:p>
            <a:pPr>
              <a:buFont typeface="Wingdings" pitchFamily="2" charset="2"/>
              <a:buNone/>
            </a:pPr>
            <a:r>
              <a:rPr lang="el-GR" sz="2000" b="1" i="1" dirty="0">
                <a:solidFill>
                  <a:srgbClr val="C00000"/>
                </a:solidFill>
                <a:latin typeface="Arial" pitchFamily="34" charset="0"/>
                <a:cs typeface="Arial" pitchFamily="34" charset="0"/>
              </a:rPr>
              <a:t>Τι είναι:</a:t>
            </a:r>
          </a:p>
          <a:p>
            <a:pPr>
              <a:buFont typeface="Wingdings" pitchFamily="2" charset="2"/>
              <a:buChar char="Ø"/>
            </a:pPr>
            <a:r>
              <a:rPr lang="el-GR" dirty="0">
                <a:latin typeface="Arial" pitchFamily="34" charset="0"/>
                <a:cs typeface="Arial" pitchFamily="34" charset="0"/>
              </a:rPr>
              <a:t> Μια γραφική παράσταση των ποσοτήτων των διαφόρων</a:t>
            </a:r>
          </a:p>
          <a:p>
            <a:r>
              <a:rPr lang="el-GR" dirty="0">
                <a:latin typeface="Arial" pitchFamily="34" charset="0"/>
                <a:cs typeface="Arial" pitchFamily="34" charset="0"/>
              </a:rPr>
              <a:t>    συστατικών της δίαιτας με μορφή πυραμίδας</a:t>
            </a:r>
          </a:p>
          <a:p>
            <a:pPr algn="just">
              <a:buFont typeface="Wingdings" pitchFamily="2" charset="2"/>
              <a:buChar char="Ø"/>
            </a:pPr>
            <a:r>
              <a:rPr lang="el-GR" dirty="0">
                <a:latin typeface="Arial" pitchFamily="34" charset="0"/>
                <a:cs typeface="Arial" pitchFamily="34" charset="0"/>
              </a:rPr>
              <a:t> Αναπτύχθηκε από τα Υπουργεία Γεωργίας και Υγείας των ΗΠΑ με</a:t>
            </a:r>
          </a:p>
          <a:p>
            <a:pPr algn="just"/>
            <a:r>
              <a:rPr lang="el-GR" dirty="0">
                <a:latin typeface="Arial" pitchFamily="34" charset="0"/>
                <a:cs typeface="Arial" pitchFamily="34" charset="0"/>
              </a:rPr>
              <a:t>    με σκοπό να χρησιμοποιηθεί ως εργαλείο για υγιεινή διατροφή. </a:t>
            </a:r>
          </a:p>
          <a:p>
            <a:pPr algn="just"/>
            <a:r>
              <a:rPr lang="el-GR" dirty="0">
                <a:latin typeface="Arial" pitchFamily="34" charset="0"/>
                <a:cs typeface="Arial" pitchFamily="34" charset="0"/>
              </a:rPr>
              <a:t> </a:t>
            </a:r>
          </a:p>
          <a:p>
            <a:pPr algn="just"/>
            <a:r>
              <a:rPr lang="el-GR" dirty="0">
                <a:latin typeface="Arial" pitchFamily="34" charset="0"/>
                <a:cs typeface="Arial" pitchFamily="34" charset="0"/>
              </a:rPr>
              <a:t>   </a:t>
            </a:r>
          </a:p>
          <a:p>
            <a:pPr algn="just"/>
            <a:r>
              <a:rPr lang="el-GR" dirty="0">
                <a:latin typeface="Arial" pitchFamily="34" charset="0"/>
                <a:cs typeface="Arial" pitchFamily="34" charset="0"/>
              </a:rPr>
              <a:t>    </a:t>
            </a:r>
          </a:p>
        </p:txBody>
      </p:sp>
      <p:pic>
        <p:nvPicPr>
          <p:cNvPr id="7" name="Picture 4" descr="Συστάσεις Καθημερινών Ποτών 6 ποτήρια νερό Μέτρια κατανάλωση κρασιού κρέας γλυκά αυγά πουλερικά ψάρια τυρί και γιαούρτι ελαιόλαδο φρούτα φασόλια όσπρια ξηροί καρποί λαχανικά ψωμί  ζυμαρικά ρύζι κουσκούς  &amp; άλλα δημητριακά ολικής αλέσεως και πατάτες&#10;Μηνιαία Εβδομαδιαία Καθημερινά Καθημερινή Σωματική άσκηση&#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32" y="2214554"/>
            <a:ext cx="5438775" cy="46434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1214422"/>
          </a:xfrm>
        </p:spPr>
        <p:txBody>
          <a:bodyPr>
            <a:normAutofit/>
          </a:bodyPr>
          <a:lstStyle/>
          <a:p>
            <a:pPr algn="ctr"/>
            <a:r>
              <a:rPr lang="el-GR" sz="2000" b="1" dirty="0">
                <a:effectLst>
                  <a:outerShdw blurRad="38100" dist="38100" dir="2700000" algn="tl">
                    <a:srgbClr val="000000">
                      <a:alpha val="43137"/>
                    </a:srgbClr>
                  </a:outerShdw>
                </a:effectLst>
                <a:latin typeface="Arial" pitchFamily="34" charset="0"/>
                <a:cs typeface="Arial" pitchFamily="34" charset="0"/>
              </a:rPr>
              <a:t>ΠΛΕΟΝΕΚΤΗΜΑΤΑ ΤΗΣ ΜΕΣΟΓΕΙΑΚΗΣ ΔΙΑΤΡΟΦΗΣ</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
        <p:nvSpPr>
          <p:cNvPr id="5" name="4 - TextBox"/>
          <p:cNvSpPr txBox="1"/>
          <p:nvPr/>
        </p:nvSpPr>
        <p:spPr>
          <a:xfrm>
            <a:off x="1357290" y="785794"/>
            <a:ext cx="7286676" cy="4247317"/>
          </a:xfrm>
          <a:prstGeom prst="rect">
            <a:avLst/>
          </a:prstGeom>
          <a:noFill/>
        </p:spPr>
        <p:txBody>
          <a:bodyPr wrap="square" rtlCol="0">
            <a:spAutoFit/>
          </a:bodyPr>
          <a:lstStyle/>
          <a:p>
            <a:pPr>
              <a:lnSpc>
                <a:spcPct val="150000"/>
              </a:lnSpc>
              <a:buFont typeface="Wingdings" pitchFamily="2" charset="2"/>
              <a:buChar char="Ø"/>
            </a:pPr>
            <a:r>
              <a:rPr lang="el-GR" dirty="0">
                <a:latin typeface="Arial" pitchFamily="34" charset="0"/>
                <a:cs typeface="Arial" pitchFamily="34" charset="0"/>
              </a:rPr>
              <a:t> Είναι η πιο υγιεινή από την διατροφή άλλων χωρών επειδή</a:t>
            </a:r>
          </a:p>
          <a:p>
            <a:pPr>
              <a:lnSpc>
                <a:spcPct val="150000"/>
              </a:lnSpc>
            </a:pPr>
            <a:r>
              <a:rPr lang="el-GR" dirty="0">
                <a:latin typeface="Arial" pitchFamily="34" charset="0"/>
                <a:cs typeface="Arial" pitchFamily="34" charset="0"/>
              </a:rPr>
              <a:t>    προσφέρει στον οργανισμό έναν πλούτο αντιοξειδωτικών ουσιών. </a:t>
            </a:r>
          </a:p>
          <a:p>
            <a:pPr>
              <a:lnSpc>
                <a:spcPct val="150000"/>
              </a:lnSpc>
            </a:pPr>
            <a:r>
              <a:rPr lang="el-GR" dirty="0">
                <a:latin typeface="Arial" pitchFamily="34" charset="0"/>
                <a:cs typeface="Arial" pitchFamily="34" charset="0"/>
              </a:rPr>
              <a:t>    Στα αντιοξειδωτικά ανήκουν οι βιταμίνες Α, Ε και </a:t>
            </a:r>
            <a:r>
              <a:rPr lang="en-US" dirty="0">
                <a:latin typeface="Arial" pitchFamily="34" charset="0"/>
                <a:cs typeface="Arial" pitchFamily="34" charset="0"/>
              </a:rPr>
              <a:t>C </a:t>
            </a:r>
            <a:r>
              <a:rPr lang="el-GR" dirty="0">
                <a:latin typeface="Arial" pitchFamily="34" charset="0"/>
                <a:cs typeface="Arial" pitchFamily="34" charset="0"/>
              </a:rPr>
              <a:t>το</a:t>
            </a:r>
          </a:p>
          <a:p>
            <a:pPr>
              <a:lnSpc>
                <a:spcPct val="150000"/>
              </a:lnSpc>
            </a:pPr>
            <a:r>
              <a:rPr lang="el-GR" dirty="0">
                <a:latin typeface="Arial" pitchFamily="34" charset="0"/>
                <a:cs typeface="Arial" pitchFamily="34" charset="0"/>
              </a:rPr>
              <a:t>    β-καροτένιο και τα φλαβονοειδή, όπως για παράδειγμα του</a:t>
            </a:r>
          </a:p>
          <a:p>
            <a:pPr>
              <a:lnSpc>
                <a:spcPct val="150000"/>
              </a:lnSpc>
            </a:pPr>
            <a:r>
              <a:rPr lang="el-GR" dirty="0">
                <a:latin typeface="Arial" pitchFamily="34" charset="0"/>
                <a:cs typeface="Arial" pitchFamily="34" charset="0"/>
              </a:rPr>
              <a:t>    ελαιολάδου, τα οποία καταπολεμούν την οξείδωση, δηλαδή την </a:t>
            </a:r>
          </a:p>
          <a:p>
            <a:pPr>
              <a:lnSpc>
                <a:spcPct val="150000"/>
              </a:lnSpc>
            </a:pPr>
            <a:r>
              <a:rPr lang="el-GR" dirty="0">
                <a:latin typeface="Arial" pitchFamily="34" charset="0"/>
                <a:cs typeface="Arial" pitchFamily="34" charset="0"/>
              </a:rPr>
              <a:t>    γήρανση των κυττάρων.</a:t>
            </a:r>
          </a:p>
          <a:p>
            <a:pPr>
              <a:lnSpc>
                <a:spcPct val="150000"/>
              </a:lnSpc>
              <a:buFont typeface="Wingdings" pitchFamily="2" charset="2"/>
              <a:buChar char="Ø"/>
            </a:pPr>
            <a:r>
              <a:rPr lang="el-GR" dirty="0">
                <a:latin typeface="Arial" pitchFamily="34" charset="0"/>
                <a:cs typeface="Arial" pitchFamily="34" charset="0"/>
              </a:rPr>
              <a:t>Περιέχει ποικιλία τροφών γι</a:t>
            </a:r>
            <a:r>
              <a:rPr lang="en-US" dirty="0">
                <a:latin typeface="Arial" pitchFamily="34" charset="0"/>
                <a:cs typeface="Arial" pitchFamily="34" charset="0"/>
              </a:rPr>
              <a:t> </a:t>
            </a:r>
            <a:r>
              <a:rPr lang="el-GR" dirty="0">
                <a:latin typeface="Arial" pitchFamily="34" charset="0"/>
                <a:cs typeface="Arial" pitchFamily="34" charset="0"/>
              </a:rPr>
              <a:t>’αυτό είναι υγιεινή χωρίς να είναι βαρετή</a:t>
            </a:r>
          </a:p>
          <a:p>
            <a:pPr>
              <a:lnSpc>
                <a:spcPct val="150000"/>
              </a:lnSpc>
              <a:buFont typeface="Wingdings" pitchFamily="2" charset="2"/>
              <a:buChar char="Ø"/>
            </a:pPr>
            <a:r>
              <a:rPr lang="el-GR" dirty="0">
                <a:latin typeface="Arial" pitchFamily="34" charset="0"/>
                <a:cs typeface="Arial" pitchFamily="34" charset="0"/>
              </a:rPr>
              <a:t> Προστατεύει την καρδιά</a:t>
            </a:r>
          </a:p>
          <a:p>
            <a:pPr>
              <a:lnSpc>
                <a:spcPct val="150000"/>
              </a:lnSpc>
              <a:buFont typeface="Wingdings" pitchFamily="2" charset="2"/>
              <a:buChar char="Ø"/>
            </a:pPr>
            <a:r>
              <a:rPr lang="el-GR" dirty="0">
                <a:latin typeface="Arial" pitchFamily="34" charset="0"/>
                <a:cs typeface="Arial" pitchFamily="34" charset="0"/>
              </a:rPr>
              <a:t> Προφυλάσσει από σοβαρές ασθένειες</a:t>
            </a:r>
          </a:p>
          <a:p>
            <a:pPr>
              <a:lnSpc>
                <a:spcPct val="150000"/>
              </a:lnSpc>
              <a:buFont typeface="Wingdings" pitchFamily="2" charset="2"/>
              <a:buChar char="Ø"/>
            </a:pPr>
            <a:r>
              <a:rPr lang="el-GR" dirty="0">
                <a:latin typeface="Arial" pitchFamily="34" charset="0"/>
                <a:cs typeface="Arial" pitchFamily="34" charset="0"/>
              </a:rPr>
              <a:t> Έχει ισχυρή </a:t>
            </a:r>
            <a:r>
              <a:rPr lang="el-GR" dirty="0" err="1">
                <a:latin typeface="Arial" pitchFamily="34" charset="0"/>
                <a:cs typeface="Arial" pitchFamily="34" charset="0"/>
              </a:rPr>
              <a:t>αντιγηραντική</a:t>
            </a:r>
            <a:r>
              <a:rPr lang="el-GR" dirty="0">
                <a:latin typeface="Arial" pitchFamily="34" charset="0"/>
                <a:cs typeface="Arial" pitchFamily="34" charset="0"/>
              </a:rPr>
              <a:t> δράση </a:t>
            </a:r>
          </a:p>
        </p:txBody>
      </p:sp>
      <p:pic>
        <p:nvPicPr>
          <p:cNvPr id="7" name="Picture 2" descr="https://encrypted-tbn1.gstatic.com/images?q=tbn:ANd9GcRGAs0_Kjvkqo4UAd42IojwmNUfxZSNi7mB_JyUUcFbmMjOokVGpg"/>
          <p:cNvPicPr>
            <a:picLocks noChangeAspect="1" noChangeArrowheads="1"/>
          </p:cNvPicPr>
          <p:nvPr/>
        </p:nvPicPr>
        <p:blipFill>
          <a:blip r:embed="rId3" cstate="print"/>
          <a:srcRect/>
          <a:stretch>
            <a:fillRect/>
          </a:stretch>
        </p:blipFill>
        <p:spPr bwMode="auto">
          <a:xfrm>
            <a:off x="1648334" y="4857761"/>
            <a:ext cx="3638045" cy="2000240"/>
          </a:xfrm>
          <a:prstGeom prst="rect">
            <a:avLst/>
          </a:prstGeom>
          <a:noFill/>
          <a:ln w="9525">
            <a:noFill/>
            <a:miter lim="800000"/>
            <a:headEnd/>
            <a:tailEnd/>
          </a:ln>
        </p:spPr>
      </p:pic>
      <p:pic>
        <p:nvPicPr>
          <p:cNvPr id="8" name="Picture 4" descr="https://encrypted-tbn3.gstatic.com/images?q=tbn:ANd9GcS9MiCW3LB46fphuvFKchEKrxE4PtkcPgGf86I31KpNblRcYMuR1g"/>
          <p:cNvPicPr>
            <a:picLocks noChangeAspect="1" noChangeArrowheads="1"/>
          </p:cNvPicPr>
          <p:nvPr/>
        </p:nvPicPr>
        <p:blipFill>
          <a:blip r:embed="rId4" cstate="print"/>
          <a:srcRect/>
          <a:stretch>
            <a:fillRect/>
          </a:stretch>
        </p:blipFill>
        <p:spPr bwMode="auto">
          <a:xfrm>
            <a:off x="5286380" y="4787900"/>
            <a:ext cx="3313112" cy="2070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940102"/>
          </a:xfrm>
        </p:spPr>
        <p:txBody>
          <a:bodyPr>
            <a:normAutofit/>
          </a:bodyPr>
          <a:lstStyle/>
          <a:p>
            <a:pPr algn="ctr"/>
            <a:r>
              <a:rPr lang="el-GR" sz="2000" b="1" dirty="0">
                <a:latin typeface="Arial" pitchFamily="34" charset="0"/>
                <a:cs typeface="Arial" pitchFamily="34" charset="0"/>
              </a:rPr>
              <a:t>ΟΙ ΠΑΓΙΔΕΣ ΤΗΣ ΜΕΣΟΓΕΙΑΚΗΣ ΔΙΑΤΡΟΦΗΣ</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
        <p:nvSpPr>
          <p:cNvPr id="10" name="9 - TextBox"/>
          <p:cNvSpPr txBox="1"/>
          <p:nvPr/>
        </p:nvSpPr>
        <p:spPr>
          <a:xfrm>
            <a:off x="1714480" y="1214422"/>
            <a:ext cx="6786610" cy="3416320"/>
          </a:xfrm>
          <a:prstGeom prst="rect">
            <a:avLst/>
          </a:prstGeom>
          <a:noFill/>
        </p:spPr>
        <p:txBody>
          <a:bodyPr wrap="square" rtlCol="0">
            <a:spAutoFit/>
          </a:bodyPr>
          <a:lstStyle/>
          <a:p>
            <a:pPr algn="just">
              <a:lnSpc>
                <a:spcPct val="150000"/>
              </a:lnSpc>
              <a:buFont typeface="Wingdings" pitchFamily="2" charset="2"/>
              <a:buNone/>
            </a:pPr>
            <a:r>
              <a:rPr lang="el-GR" dirty="0">
                <a:latin typeface="Arial" pitchFamily="34" charset="0"/>
                <a:cs typeface="Arial" pitchFamily="34" charset="0"/>
              </a:rPr>
              <a:t>Η κατανάλωση μεγάλης ποσότητας τροφής ακόμη και όταν θεωρείται υγιεινή, οδηγεί στην αύξηση του βάρους.</a:t>
            </a:r>
          </a:p>
          <a:p>
            <a:pPr algn="just">
              <a:lnSpc>
                <a:spcPct val="150000"/>
              </a:lnSpc>
              <a:buFont typeface="Wingdings" pitchFamily="2" charset="2"/>
              <a:buNone/>
            </a:pPr>
            <a:r>
              <a:rPr lang="el-GR" dirty="0">
                <a:latin typeface="Arial" pitchFamily="34" charset="0"/>
                <a:cs typeface="Arial" pitchFamily="34" charset="0"/>
              </a:rPr>
              <a:t>Κατά συνέπεια, ακόμη και στην Μεσογειακή διατροφή πρέπει να </a:t>
            </a:r>
          </a:p>
          <a:p>
            <a:pPr algn="just">
              <a:lnSpc>
                <a:spcPct val="150000"/>
              </a:lnSpc>
              <a:buFont typeface="Wingdings" pitchFamily="2" charset="2"/>
              <a:buNone/>
            </a:pPr>
            <a:r>
              <a:rPr lang="el-GR" dirty="0">
                <a:latin typeface="Arial" pitchFamily="34" charset="0"/>
                <a:cs typeface="Arial" pitchFamily="34" charset="0"/>
              </a:rPr>
              <a:t>τηρείται ο κανόνας «</a:t>
            </a:r>
            <a:r>
              <a:rPr lang="el-GR" i="1" dirty="0">
                <a:latin typeface="Arial" pitchFamily="34" charset="0"/>
                <a:cs typeface="Arial" pitchFamily="34" charset="0"/>
              </a:rPr>
              <a:t>Παν μέτρον άριστον».</a:t>
            </a:r>
          </a:p>
          <a:p>
            <a:pPr algn="just">
              <a:lnSpc>
                <a:spcPct val="150000"/>
              </a:lnSpc>
              <a:buFont typeface="Wingdings" pitchFamily="2" charset="2"/>
              <a:buNone/>
            </a:pPr>
            <a:r>
              <a:rPr lang="el-GR" b="1" i="1" dirty="0">
                <a:latin typeface="Arial" pitchFamily="34" charset="0"/>
                <a:cs typeface="Arial" pitchFamily="34" charset="0"/>
              </a:rPr>
              <a:t>Τα συνήθη λάθη της διατροφής:</a:t>
            </a:r>
          </a:p>
          <a:p>
            <a:pPr algn="just">
              <a:lnSpc>
                <a:spcPct val="150000"/>
              </a:lnSpc>
              <a:buFont typeface="Wingdings" pitchFamily="2" charset="2"/>
              <a:buChar char="v"/>
            </a:pPr>
            <a:r>
              <a:rPr lang="el-GR" i="1" dirty="0">
                <a:latin typeface="Arial" pitchFamily="34" charset="0"/>
                <a:cs typeface="Arial" pitchFamily="34" charset="0"/>
              </a:rPr>
              <a:t>Η κατανάλωση μεγάλης ποσότητας λαδιού</a:t>
            </a:r>
          </a:p>
          <a:p>
            <a:pPr algn="just">
              <a:lnSpc>
                <a:spcPct val="150000"/>
              </a:lnSpc>
              <a:buFont typeface="Wingdings" pitchFamily="2" charset="2"/>
              <a:buChar char="v"/>
            </a:pPr>
            <a:r>
              <a:rPr lang="el-GR" i="1" dirty="0">
                <a:latin typeface="Arial" pitchFamily="34" charset="0"/>
                <a:cs typeface="Arial" pitchFamily="34" charset="0"/>
              </a:rPr>
              <a:t>Η κατανάλωση μεγάλης ποσότητας ψωμιού και ζυμαρικών </a:t>
            </a:r>
          </a:p>
          <a:p>
            <a:pPr algn="just">
              <a:lnSpc>
                <a:spcPct val="150000"/>
              </a:lnSpc>
              <a:buFont typeface="Wingdings" pitchFamily="2" charset="2"/>
              <a:buChar char="v"/>
            </a:pPr>
            <a:r>
              <a:rPr lang="el-GR" i="1" dirty="0">
                <a:latin typeface="Arial" pitchFamily="34" charset="0"/>
                <a:cs typeface="Arial" pitchFamily="34" charset="0"/>
              </a:rPr>
              <a:t>Ο συνδυασμός των παραπάνω</a:t>
            </a:r>
          </a:p>
        </p:txBody>
      </p:sp>
      <p:pic>
        <p:nvPicPr>
          <p:cNvPr id="12" name="Picture 2" descr="C:\Users\Sofia\Desktop\u12596997.jpg"/>
          <p:cNvPicPr>
            <a:picLocks noChangeAspect="1" noChangeArrowheads="1"/>
          </p:cNvPicPr>
          <p:nvPr/>
        </p:nvPicPr>
        <p:blipFill>
          <a:blip r:embed="rId2" cstate="print"/>
          <a:srcRect/>
          <a:stretch>
            <a:fillRect/>
          </a:stretch>
        </p:blipFill>
        <p:spPr bwMode="auto">
          <a:xfrm>
            <a:off x="1428728" y="5000636"/>
            <a:ext cx="2228851" cy="1571612"/>
          </a:xfrm>
          <a:prstGeom prst="rect">
            <a:avLst/>
          </a:prstGeom>
          <a:noFill/>
          <a:ln w="9525">
            <a:noFill/>
            <a:miter lim="800000"/>
            <a:headEnd/>
            <a:tailEnd/>
          </a:ln>
        </p:spPr>
      </p:pic>
      <p:pic>
        <p:nvPicPr>
          <p:cNvPr id="13" name="Picture 4" descr="1"/>
          <p:cNvPicPr>
            <a:picLocks noChangeAspect="1" noChangeArrowheads="1"/>
          </p:cNvPicPr>
          <p:nvPr/>
        </p:nvPicPr>
        <p:blipFill>
          <a:blip r:embed="rId3" cstate="print"/>
          <a:srcRect/>
          <a:stretch>
            <a:fillRect/>
          </a:stretch>
        </p:blipFill>
        <p:spPr bwMode="auto">
          <a:xfrm>
            <a:off x="3571868" y="4986338"/>
            <a:ext cx="2520950" cy="1657372"/>
          </a:xfrm>
          <a:prstGeom prst="rect">
            <a:avLst/>
          </a:prstGeom>
          <a:noFill/>
          <a:ln w="9525">
            <a:noFill/>
            <a:miter lim="800000"/>
            <a:headEnd/>
            <a:tailEnd/>
          </a:ln>
        </p:spPr>
      </p:pic>
      <p:pic>
        <p:nvPicPr>
          <p:cNvPr id="14" name="Picture 8" descr="https://encrypted-tbn1.gstatic.com/images?q=tbn:ANd9GcS09CxDD_cmL-eqEaOsroVICTatGrlEjV1souF6qCWeG8cJkZ-H"/>
          <p:cNvPicPr>
            <a:picLocks noChangeAspect="1" noChangeArrowheads="1"/>
          </p:cNvPicPr>
          <p:nvPr/>
        </p:nvPicPr>
        <p:blipFill>
          <a:blip r:embed="rId4" cstate="print"/>
          <a:srcRect/>
          <a:stretch>
            <a:fillRect/>
          </a:stretch>
        </p:blipFill>
        <p:spPr bwMode="auto">
          <a:xfrm>
            <a:off x="6000760" y="5050756"/>
            <a:ext cx="2700338" cy="14691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940102"/>
          </a:xfrm>
        </p:spPr>
        <p:txBody>
          <a:bodyPr>
            <a:normAutofit/>
          </a:bodyPr>
          <a:lstStyle/>
          <a:p>
            <a:pPr algn="ctr"/>
            <a:r>
              <a:rPr lang="el-GR" sz="2000" b="1" dirty="0">
                <a:latin typeface="Arial" pitchFamily="34" charset="0"/>
                <a:cs typeface="Arial" pitchFamily="34" charset="0"/>
              </a:rPr>
              <a:t>1</a:t>
            </a:r>
            <a:r>
              <a:rPr lang="el-GR" sz="2000" b="1" baseline="30000" dirty="0">
                <a:latin typeface="Arial" pitchFamily="34" charset="0"/>
                <a:cs typeface="Arial" pitchFamily="34" charset="0"/>
              </a:rPr>
              <a:t>η</a:t>
            </a:r>
            <a:r>
              <a:rPr lang="el-GR" sz="2000" b="1" dirty="0">
                <a:latin typeface="Arial" pitchFamily="34" charset="0"/>
                <a:cs typeface="Arial" pitchFamily="34" charset="0"/>
              </a:rPr>
              <a:t> ΔΡΑΣΤΗΡΙΟΤΗΤΑ :</a:t>
            </a:r>
            <a:br>
              <a:rPr lang="el-GR" sz="2000" b="1" dirty="0">
                <a:latin typeface="Arial" pitchFamily="34" charset="0"/>
                <a:cs typeface="Arial" pitchFamily="34" charset="0"/>
              </a:rPr>
            </a:br>
            <a:r>
              <a:rPr lang="el-GR" sz="2000" b="1" dirty="0">
                <a:latin typeface="Arial" pitchFamily="34" charset="0"/>
                <a:cs typeface="Arial" pitchFamily="34" charset="0"/>
              </a:rPr>
              <a:t> ΕΡΩΤΗΜΑΤΟΛΟΓΙΟ</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
        <p:nvSpPr>
          <p:cNvPr id="5" name="4 - TextBox"/>
          <p:cNvSpPr txBox="1"/>
          <p:nvPr/>
        </p:nvSpPr>
        <p:spPr>
          <a:xfrm>
            <a:off x="1428728" y="1142984"/>
            <a:ext cx="7215238" cy="5109091"/>
          </a:xfrm>
          <a:prstGeom prst="rect">
            <a:avLst/>
          </a:prstGeom>
          <a:solidFill>
            <a:schemeClr val="accent3">
              <a:lumMod val="20000"/>
              <a:lumOff val="80000"/>
            </a:schemeClr>
          </a:solidFill>
        </p:spPr>
        <p:txBody>
          <a:bodyPr wrap="square" rtlCol="0">
            <a:spAutoFit/>
          </a:bodyPr>
          <a:lstStyle/>
          <a:p>
            <a:pPr marL="274320" indent="-274320" algn="ctr" fontAlgn="auto">
              <a:spcAft>
                <a:spcPts val="0"/>
              </a:spcAft>
              <a:buFont typeface="Wingdings"/>
              <a:buNone/>
              <a:defRPr/>
            </a:pPr>
            <a:r>
              <a:rPr lang="el-GR" sz="2000" b="1" dirty="0">
                <a:latin typeface="Arial" pitchFamily="34" charset="0"/>
                <a:cs typeface="Arial" pitchFamily="34" charset="0"/>
              </a:rPr>
              <a:t>ΤΑΥΤΟΤΗΤΑ ΤΗΣ ΕΡΕΥΝΑΣ</a:t>
            </a:r>
          </a:p>
          <a:p>
            <a:pPr marL="274320" indent="-274320" algn="just" fontAlgn="auto">
              <a:spcAft>
                <a:spcPts val="0"/>
              </a:spcAft>
              <a:buFont typeface="Wingdings" pitchFamily="2" charset="2"/>
              <a:buChar char="Ø"/>
              <a:defRPr/>
            </a:pPr>
            <a:r>
              <a:rPr lang="el-GR" b="1" i="1" dirty="0">
                <a:latin typeface="Arial" pitchFamily="34" charset="0"/>
                <a:cs typeface="Arial" pitchFamily="34" charset="0"/>
              </a:rPr>
              <a:t>Σκοπός</a:t>
            </a:r>
            <a:r>
              <a:rPr lang="el-GR" b="1" i="1" dirty="0">
                <a:solidFill>
                  <a:srgbClr val="C00000"/>
                </a:solidFill>
                <a:latin typeface="Arial" pitchFamily="34" charset="0"/>
                <a:cs typeface="Arial" pitchFamily="34" charset="0"/>
              </a:rPr>
              <a:t>:</a:t>
            </a:r>
            <a:r>
              <a:rPr lang="el-GR" dirty="0">
                <a:latin typeface="Arial" pitchFamily="34" charset="0"/>
                <a:cs typeface="Arial" pitchFamily="34" charset="0"/>
              </a:rPr>
              <a:t> να ερευνήσουμε τις διατροφικές συνήθειες των μαθητών του σχολείου μας</a:t>
            </a:r>
          </a:p>
          <a:p>
            <a:pPr marL="274320" indent="-274320" algn="just" fontAlgn="auto">
              <a:spcAft>
                <a:spcPts val="0"/>
              </a:spcAft>
              <a:buFont typeface="Wingdings" pitchFamily="2" charset="2"/>
              <a:buChar char="Ø"/>
              <a:defRPr/>
            </a:pPr>
            <a:r>
              <a:rPr lang="el-GR" b="1" dirty="0">
                <a:latin typeface="Arial" pitchFamily="34" charset="0"/>
                <a:cs typeface="Arial" pitchFamily="34" charset="0"/>
              </a:rPr>
              <a:t>Το δείγμα</a:t>
            </a:r>
            <a:r>
              <a:rPr lang="el-GR" dirty="0">
                <a:latin typeface="Arial" pitchFamily="34" charset="0"/>
                <a:cs typeface="Arial" pitchFamily="34" charset="0"/>
              </a:rPr>
              <a:t>:  οι </a:t>
            </a:r>
            <a:r>
              <a:rPr lang="el-GR" dirty="0">
                <a:ln>
                  <a:solidFill>
                    <a:schemeClr val="tx2"/>
                  </a:solidFill>
                </a:ln>
                <a:latin typeface="Arial" pitchFamily="34" charset="0"/>
                <a:cs typeface="Arial" pitchFamily="34" charset="0"/>
              </a:rPr>
              <a:t>μαθητές</a:t>
            </a:r>
            <a:r>
              <a:rPr lang="el-GR" dirty="0">
                <a:latin typeface="Arial" pitchFamily="34" charset="0"/>
                <a:cs typeface="Arial" pitchFamily="34" charset="0"/>
              </a:rPr>
              <a:t> του σχολείου μας ηλικίας 16-18 ετών</a:t>
            </a:r>
          </a:p>
          <a:p>
            <a:pPr marL="274320" indent="-274320" algn="just" fontAlgn="auto">
              <a:spcAft>
                <a:spcPts val="0"/>
              </a:spcAft>
              <a:buFont typeface="Wingdings" pitchFamily="2" charset="2"/>
              <a:buChar char="Ø"/>
              <a:defRPr/>
            </a:pPr>
            <a:r>
              <a:rPr lang="el-GR" b="1" i="1" dirty="0" err="1">
                <a:latin typeface="Arial" pitchFamily="34" charset="0"/>
                <a:cs typeface="Arial" pitchFamily="34" charset="0"/>
              </a:rPr>
              <a:t>Ημ</a:t>
            </a:r>
            <a:r>
              <a:rPr lang="el-GR" b="1" i="1" dirty="0">
                <a:latin typeface="Arial" pitchFamily="34" charset="0"/>
                <a:cs typeface="Arial" pitchFamily="34" charset="0"/>
              </a:rPr>
              <a:t>/</a:t>
            </a:r>
            <a:r>
              <a:rPr lang="el-GR" b="1" i="1" dirty="0" err="1">
                <a:latin typeface="Arial" pitchFamily="34" charset="0"/>
                <a:cs typeface="Arial" pitchFamily="34" charset="0"/>
              </a:rPr>
              <a:t>νία</a:t>
            </a:r>
            <a:r>
              <a:rPr lang="el-GR" b="1" i="1" dirty="0">
                <a:latin typeface="Arial" pitchFamily="34" charset="0"/>
                <a:cs typeface="Arial" pitchFamily="34" charset="0"/>
              </a:rPr>
              <a:t> διεξαγωγής</a:t>
            </a:r>
            <a:r>
              <a:rPr lang="el-GR" dirty="0">
                <a:latin typeface="Arial" pitchFamily="34" charset="0"/>
                <a:cs typeface="Arial" pitchFamily="34" charset="0"/>
              </a:rPr>
              <a:t>: Νοέμβριος 2015</a:t>
            </a:r>
          </a:p>
          <a:p>
            <a:pPr marL="274320" indent="-274320" algn="just" fontAlgn="auto">
              <a:spcAft>
                <a:spcPts val="0"/>
              </a:spcAft>
              <a:buFont typeface="Wingdings" pitchFamily="2" charset="2"/>
              <a:buChar char="Ø"/>
              <a:defRPr/>
            </a:pPr>
            <a:r>
              <a:rPr lang="el-GR" b="1" i="1" dirty="0">
                <a:latin typeface="Arial" pitchFamily="34" charset="0"/>
                <a:cs typeface="Arial" pitchFamily="34" charset="0"/>
              </a:rPr>
              <a:t>Η μεθοδολογία</a:t>
            </a:r>
            <a:r>
              <a:rPr lang="el-GR" dirty="0">
                <a:latin typeface="Arial" pitchFamily="34" charset="0"/>
                <a:cs typeface="Arial" pitchFamily="34" charset="0"/>
              </a:rPr>
              <a:t>: ερωτηματολόγιο με 14 ερωτήσεις</a:t>
            </a:r>
            <a:r>
              <a:rPr lang="en-US" dirty="0">
                <a:latin typeface="Arial" pitchFamily="34" charset="0"/>
                <a:cs typeface="Arial" pitchFamily="34" charset="0"/>
              </a:rPr>
              <a:t>.</a:t>
            </a:r>
          </a:p>
          <a:p>
            <a:pPr marL="274320" indent="-274320" algn="just" fontAlgn="auto">
              <a:spcAft>
                <a:spcPts val="0"/>
              </a:spcAft>
              <a:buFont typeface="Wingdings" pitchFamily="2" charset="2"/>
              <a:buChar char="Ø"/>
              <a:defRPr/>
            </a:pPr>
            <a:endParaRPr lang="el-GR" dirty="0">
              <a:latin typeface="Arial" pitchFamily="34" charset="0"/>
              <a:cs typeface="Arial" pitchFamily="34" charset="0"/>
            </a:endParaRPr>
          </a:p>
          <a:p>
            <a:pPr marL="274320" indent="-274320" algn="just" fontAlgn="auto">
              <a:spcAft>
                <a:spcPts val="0"/>
              </a:spcAft>
              <a:buFont typeface="Wingdings"/>
              <a:buNone/>
              <a:defRPr/>
            </a:pPr>
            <a:r>
              <a:rPr lang="el-GR" dirty="0">
                <a:latin typeface="Arial" pitchFamily="34" charset="0"/>
                <a:cs typeface="Arial" pitchFamily="34" charset="0"/>
              </a:rPr>
              <a:t>    Η κωδικοποίηση των αποτελεσμάτων και τα γραφήματα έγιναν με την βοήθεια του </a:t>
            </a:r>
            <a:r>
              <a:rPr lang="en-US" dirty="0" err="1">
                <a:latin typeface="Arial" pitchFamily="34" charset="0"/>
                <a:cs typeface="Arial" pitchFamily="34" charset="0"/>
              </a:rPr>
              <a:t>excell</a:t>
            </a: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latin typeface="Arial" pitchFamily="34" charset="0"/>
              <a:cs typeface="Arial" pitchFamily="34" charset="0"/>
            </a:endParaRPr>
          </a:p>
          <a:p>
            <a:pPr marL="274320" indent="-274320" algn="just" fontAlgn="auto">
              <a:spcAft>
                <a:spcPts val="0"/>
              </a:spcAft>
              <a:buFont typeface="Wingdings"/>
              <a:buNone/>
              <a:defRPr/>
            </a:pPr>
            <a:endParaRPr lang="el-GR" dirty="0"/>
          </a:p>
        </p:txBody>
      </p:sp>
      <p:pic>
        <p:nvPicPr>
          <p:cNvPr id="1026" name="Picture 2" descr="C:\Users\Compaq\Desktop\images.jpg"/>
          <p:cNvPicPr>
            <a:picLocks noChangeAspect="1" noChangeArrowheads="1"/>
          </p:cNvPicPr>
          <p:nvPr/>
        </p:nvPicPr>
        <p:blipFill>
          <a:blip r:embed="rId2" cstate="print"/>
          <a:srcRect/>
          <a:stretch>
            <a:fillRect/>
          </a:stretch>
        </p:blipFill>
        <p:spPr bwMode="auto">
          <a:xfrm>
            <a:off x="3286116" y="4143380"/>
            <a:ext cx="2857520" cy="2000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297444"/>
            <a:ext cx="6858048" cy="400110"/>
          </a:xfrm>
          <a:solidFill>
            <a:schemeClr val="accent3">
              <a:lumMod val="20000"/>
              <a:lumOff val="80000"/>
            </a:schemeClr>
          </a:solidFill>
          <a:ln>
            <a:noFill/>
          </a:ln>
          <a:effectLst/>
        </p:spPr>
        <p:txBody>
          <a:bodyPr wrap="square">
            <a:spAutoFit/>
          </a:bodyPr>
          <a:lstStyle/>
          <a:p>
            <a:pPr algn="ctr"/>
            <a:r>
              <a:rPr lang="el-GR" sz="2000" b="1" dirty="0">
                <a:ln>
                  <a:solidFill>
                    <a:schemeClr val="tx2"/>
                  </a:solidFill>
                </a:ln>
                <a:effectLst/>
                <a:latin typeface="Arial" pitchFamily="34" charset="0"/>
                <a:cs typeface="Arial" pitchFamily="34" charset="0"/>
              </a:rPr>
              <a:t>Λαμβάνετε πρωινό</a:t>
            </a:r>
            <a:endParaRPr lang="el-GR" sz="2400" b="1" dirty="0">
              <a:latin typeface="Arial" pitchFamily="34" charset="0"/>
              <a:cs typeface="Arial" pitchFamily="34" charset="0"/>
            </a:endParaRPr>
          </a:p>
        </p:txBody>
      </p:sp>
      <p:graphicFrame>
        <p:nvGraphicFramePr>
          <p:cNvPr id="7" name="6 - Θέση περιεχομένου"/>
          <p:cNvGraphicFramePr>
            <a:graphicFrameLocks noGrp="1"/>
          </p:cNvGraphicFramePr>
          <p:nvPr>
            <p:ph idx="1"/>
          </p:nvPr>
        </p:nvGraphicFramePr>
        <p:xfrm>
          <a:off x="1142976" y="1214421"/>
          <a:ext cx="6929486" cy="3714777"/>
        </p:xfrm>
        <a:graphic>
          <a:graphicData uri="http://schemas.openxmlformats.org/drawingml/2006/chart">
            <c:chart xmlns:c="http://schemas.openxmlformats.org/drawingml/2006/chart" xmlns:r="http://schemas.openxmlformats.org/officeDocument/2006/relationships" r:id="rId3"/>
          </a:graphicData>
        </a:graphic>
      </p:graphicFrame>
      <p:sp>
        <p:nvSpPr>
          <p:cNvPr id="4" name="3 - Θέση υποσέλιδου"/>
          <p:cNvSpPr>
            <a:spLocks noGrp="1"/>
          </p:cNvSpPr>
          <p:nvPr>
            <p:ph type="ftr" sz="quarter" idx="11"/>
          </p:nvPr>
        </p:nvSpPr>
        <p:spPr>
          <a:xfrm>
            <a:off x="2339752" y="5445224"/>
            <a:ext cx="5184576" cy="1008112"/>
          </a:xfrm>
        </p:spPr>
        <p:txBody>
          <a:bodyPr/>
          <a:lstStyle/>
          <a:p>
            <a:r>
              <a:rPr lang="el-GR" sz="1800" b="1" dirty="0">
                <a:solidFill>
                  <a:schemeClr val="tx1"/>
                </a:solidFill>
              </a:rPr>
              <a:t>ΠΑΡΑΤΗΡΟΥΜΕ ΌΤΙ  ΤΟ ΜΕΓΑΛΥΤΕΡΟ ΠΟΣΟΣΤΟ  ΤΩΝ ΜΑΘΗΤΩΝ ΛΑΜΒΑΝΕΙ ΠΡΩΙΝΟ!</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graphicFrame>
        <p:nvGraphicFramePr>
          <p:cNvPr id="11" name="10 - Γράφημα"/>
          <p:cNvGraphicFramePr/>
          <p:nvPr/>
        </p:nvGraphicFramePr>
        <p:xfrm>
          <a:off x="1071538" y="785794"/>
          <a:ext cx="6977090" cy="43894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2643174" y="5572140"/>
            <a:ext cx="5385210" cy="665172"/>
          </a:xfrm>
        </p:spPr>
        <p:txBody>
          <a:bodyPr/>
          <a:lstStyle/>
          <a:p>
            <a:pPr algn="ctr"/>
            <a:r>
              <a:rPr lang="el-GR" sz="2000" b="1" dirty="0">
                <a:solidFill>
                  <a:schemeClr val="tx1"/>
                </a:solidFill>
              </a:rPr>
              <a:t>ΜΕΓΑΛΟ ΠΟΣΟΣΤΟ  ΤΩΝ ΜΑΘΗΤΩΝ  ΕΧΕΙ ΩΣ ΒΑΣΙΚΟ ΡΟΦΗΜΑ ΤΟ ΓΑΛΑ</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
        <p:nvSpPr>
          <p:cNvPr id="6" name="5 - TextBox"/>
          <p:cNvSpPr txBox="1"/>
          <p:nvPr/>
        </p:nvSpPr>
        <p:spPr>
          <a:xfrm>
            <a:off x="1500166" y="285728"/>
            <a:ext cx="6500858" cy="400110"/>
          </a:xfrm>
          <a:prstGeom prst="rect">
            <a:avLst/>
          </a:prstGeom>
          <a:solidFill>
            <a:schemeClr val="accent3">
              <a:lumMod val="20000"/>
              <a:lumOff val="80000"/>
            </a:schemeClr>
          </a:solidFill>
          <a:effectLst>
            <a:innerShdw blurRad="63500" dist="50800" dir="13500000">
              <a:prstClr val="black">
                <a:alpha val="50000"/>
              </a:prstClr>
            </a:innerShdw>
          </a:effectLst>
        </p:spPr>
        <p:txBody>
          <a:bodyPr wrap="square" rtlCol="0">
            <a:spAutoFit/>
          </a:bodyPr>
          <a:lstStyle/>
          <a:p>
            <a:pPr algn="ctr"/>
            <a:r>
              <a:rPr lang="el-GR" sz="2000" b="1" dirty="0">
                <a:latin typeface="Arial" pitchFamily="34" charset="0"/>
                <a:cs typeface="Arial" pitchFamily="34" charset="0"/>
              </a:rPr>
              <a:t>Το πρωινό σας περιλαμβάνει  σαν βασικό ρόφημα:</a:t>
            </a:r>
          </a:p>
        </p:txBody>
      </p:sp>
      <p:graphicFrame>
        <p:nvGraphicFramePr>
          <p:cNvPr id="7" name="6 - Γράφημα"/>
          <p:cNvGraphicFramePr/>
          <p:nvPr/>
        </p:nvGraphicFramePr>
        <p:xfrm>
          <a:off x="1475656" y="980728"/>
          <a:ext cx="6619900" cy="44608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979712" y="5589240"/>
            <a:ext cx="6408712" cy="792088"/>
          </a:xfrm>
        </p:spPr>
        <p:txBody>
          <a:bodyPr/>
          <a:lstStyle/>
          <a:p>
            <a:pPr algn="ctr"/>
            <a:r>
              <a:rPr lang="el-GR" sz="2000" b="1" dirty="0">
                <a:solidFill>
                  <a:schemeClr val="tx1"/>
                </a:solidFill>
              </a:rPr>
              <a:t>ΤΟ  ΜΕΓΑΛΥΤΕΡΟ  ΠΟΣΟΣΤΟ  ΤΩΝ  ΜΑΘΗΤΩΝ  ΚΑΤΑΝΑΛΩΝΕΙ  ΔΕΚΑΤΙΑΝΟ</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
        <p:nvSpPr>
          <p:cNvPr id="4" name="3 - TextBox"/>
          <p:cNvSpPr txBox="1"/>
          <p:nvPr/>
        </p:nvSpPr>
        <p:spPr>
          <a:xfrm>
            <a:off x="1571604" y="357166"/>
            <a:ext cx="6715172" cy="400110"/>
          </a:xfrm>
          <a:prstGeom prst="rect">
            <a:avLst/>
          </a:prstGeom>
          <a:solidFill>
            <a:schemeClr val="accent3">
              <a:lumMod val="20000"/>
              <a:lumOff val="80000"/>
            </a:schemeClr>
          </a:solidFill>
        </p:spPr>
        <p:txBody>
          <a:bodyPr wrap="square" rtlCol="0">
            <a:spAutoFit/>
          </a:bodyPr>
          <a:lstStyle/>
          <a:p>
            <a:pPr algn="ctr"/>
            <a:r>
              <a:rPr lang="el-GR" sz="2000" b="1" dirty="0">
                <a:effectLst>
                  <a:outerShdw blurRad="38100" dist="38100" dir="2700000" algn="tl">
                    <a:srgbClr val="000000">
                      <a:alpha val="43137"/>
                    </a:srgbClr>
                  </a:outerShdw>
                </a:effectLst>
                <a:latin typeface="Arial" pitchFamily="34" charset="0"/>
                <a:cs typeface="Arial" pitchFamily="34" charset="0"/>
              </a:rPr>
              <a:t>Καταναλώνετε </a:t>
            </a:r>
            <a:r>
              <a:rPr lang="el-GR" sz="2000" b="1" dirty="0" err="1">
                <a:effectLst>
                  <a:outerShdw blurRad="38100" dist="38100" dir="2700000" algn="tl">
                    <a:srgbClr val="000000">
                      <a:alpha val="43137"/>
                    </a:srgbClr>
                  </a:outerShdw>
                </a:effectLst>
                <a:latin typeface="Arial" pitchFamily="34" charset="0"/>
                <a:cs typeface="Arial" pitchFamily="34" charset="0"/>
              </a:rPr>
              <a:t>δεκατιανό</a:t>
            </a:r>
            <a:r>
              <a:rPr lang="el-GR" sz="2000" b="1" dirty="0">
                <a:effectLst>
                  <a:outerShdw blurRad="38100" dist="38100" dir="2700000" algn="tl">
                    <a:srgbClr val="000000">
                      <a:alpha val="43137"/>
                    </a:srgbClr>
                  </a:outerShdw>
                </a:effectLst>
                <a:latin typeface="Arial" pitchFamily="34" charset="0"/>
                <a:cs typeface="Arial" pitchFamily="34" charset="0"/>
              </a:rPr>
              <a:t>(κολατσιό);</a:t>
            </a:r>
          </a:p>
        </p:txBody>
      </p:sp>
      <p:graphicFrame>
        <p:nvGraphicFramePr>
          <p:cNvPr id="5" name="4 - Γράφημα"/>
          <p:cNvGraphicFramePr/>
          <p:nvPr/>
        </p:nvGraphicFramePr>
        <p:xfrm>
          <a:off x="1979712" y="1196752"/>
          <a:ext cx="5929354"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43042" y="5429264"/>
            <a:ext cx="6745382" cy="880056"/>
          </a:xfrm>
        </p:spPr>
        <p:txBody>
          <a:bodyPr/>
          <a:lstStyle/>
          <a:p>
            <a:pPr algn="ctr"/>
            <a:r>
              <a:rPr lang="el-GR" sz="1400" b="1" dirty="0">
                <a:solidFill>
                  <a:schemeClr val="tx1"/>
                </a:solidFill>
                <a:latin typeface="Arial" pitchFamily="34" charset="0"/>
                <a:cs typeface="Arial" pitchFamily="34" charset="0"/>
              </a:rPr>
              <a:t>ΜΟΛΙΣ ΤΟ 6% ΚΑΤΑΝΑΛΩΝΕΙ ΠΡΩΪΝΟ ΠΟΥ ΕΧΕΙ ΕΤΟΙΜΑΣΤΕΙ ΣΤΟ ΣΠΙΤΙ. ΧΑΡΑΚΤΗΡΙΣΤΙΚΗ ΕΙΝΑΙ Η ΑΠΟΥΣΙΑ ΤΩΝ ΦΡΟΥΤΩΝ</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
        <p:nvSpPr>
          <p:cNvPr id="4" name="3 - TextBox"/>
          <p:cNvSpPr txBox="1"/>
          <p:nvPr/>
        </p:nvSpPr>
        <p:spPr>
          <a:xfrm>
            <a:off x="1428728" y="285728"/>
            <a:ext cx="6500858" cy="707886"/>
          </a:xfrm>
          <a:prstGeom prst="rect">
            <a:avLst/>
          </a:prstGeom>
          <a:solidFill>
            <a:srgbClr val="C32D2E">
              <a:lumMod val="20000"/>
              <a:lumOff val="80000"/>
            </a:srgbClr>
          </a:solidFill>
        </p:spPr>
        <p:txBody>
          <a:bodyPr wrap="square" rtlCol="0">
            <a:spAutoFit/>
          </a:bodyPr>
          <a:lstStyle/>
          <a:p>
            <a:pPr algn="ctr"/>
            <a:r>
              <a:rPr lang="el-GR" sz="2000" b="1" dirty="0">
                <a:latin typeface="Arial" pitchFamily="34" charset="0"/>
                <a:cs typeface="Arial" pitchFamily="34" charset="0"/>
              </a:rPr>
              <a:t>Εάν ναι(στην προηγούμενη ερώτηση) τι τρώτε συνήθως;</a:t>
            </a:r>
          </a:p>
        </p:txBody>
      </p:sp>
      <p:graphicFrame>
        <p:nvGraphicFramePr>
          <p:cNvPr id="5" name="4 - Γράφημα"/>
          <p:cNvGraphicFramePr/>
          <p:nvPr/>
        </p:nvGraphicFramePr>
        <p:xfrm>
          <a:off x="1643042" y="1214422"/>
          <a:ext cx="6762776" cy="41751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91680" y="5572140"/>
            <a:ext cx="6696744" cy="881196"/>
          </a:xfrm>
        </p:spPr>
        <p:txBody>
          <a:bodyPr/>
          <a:lstStyle/>
          <a:p>
            <a:pPr algn="ctr"/>
            <a:r>
              <a:rPr lang="en-US" sz="1800" b="1" dirty="0">
                <a:solidFill>
                  <a:schemeClr val="tx1"/>
                </a:solidFill>
              </a:rPr>
              <a:t> </a:t>
            </a:r>
            <a:r>
              <a:rPr lang="el-GR" sz="1800" b="1" dirty="0">
                <a:solidFill>
                  <a:schemeClr val="tx1"/>
                </a:solidFill>
              </a:rPr>
              <a:t>ΜΕΓΑΛΟ ΠΟΣΟΣΤΟ  41% ΤΩΝ  ΕΡΩΤΗΘΕΝΤΩΝ ΜΑΘΗΤΩΝ   ΔΕΝ ΚΑΤΑΝΑΛΩΝΕΙ  ΚΑΘΗΜΕΡΙΝΑ  ΤΑ  ΑΠΑΡΑΙΤΗΤΑ  ΓΕΥΜΑΤΑ!</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
        <p:nvSpPr>
          <p:cNvPr id="4" name="3 - TextBox"/>
          <p:cNvSpPr txBox="1"/>
          <p:nvPr/>
        </p:nvSpPr>
        <p:spPr>
          <a:xfrm>
            <a:off x="1643042" y="214290"/>
            <a:ext cx="6786610"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Τρώτε καθημερινά τα απαραίτητα γεύματα</a:t>
            </a:r>
            <a:r>
              <a:rPr lang="el-GR" b="1" dirty="0">
                <a:latin typeface="Arial" pitchFamily="34" charset="0"/>
                <a:cs typeface="Arial" pitchFamily="34" charset="0"/>
              </a:rPr>
              <a:t>;</a:t>
            </a:r>
          </a:p>
        </p:txBody>
      </p:sp>
      <p:graphicFrame>
        <p:nvGraphicFramePr>
          <p:cNvPr id="5" name="4 - Γράφημα"/>
          <p:cNvGraphicFramePr/>
          <p:nvPr/>
        </p:nvGraphicFramePr>
        <p:xfrm>
          <a:off x="1571604" y="857232"/>
          <a:ext cx="7048528" cy="4603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14290"/>
            <a:ext cx="7498080" cy="785818"/>
          </a:xfrm>
        </p:spPr>
        <p:txBody>
          <a:bodyPr>
            <a:normAutofit/>
          </a:bodyPr>
          <a:lstStyle/>
          <a:p>
            <a:pPr algn="ctr"/>
            <a:r>
              <a:rPr lang="el-GR" sz="2000" b="1" dirty="0">
                <a:latin typeface="Arial" pitchFamily="34" charset="0"/>
                <a:cs typeface="Arial" pitchFamily="34" charset="0"/>
              </a:rPr>
              <a:t>ΜΑΘΗΤΕΣ ΠΟΥ ΣΥΜΜΕΤΕΙΧΑΝ ΣΤΟ </a:t>
            </a:r>
            <a:br>
              <a:rPr lang="el-GR" sz="2000" b="1" dirty="0">
                <a:latin typeface="Arial" pitchFamily="34" charset="0"/>
                <a:cs typeface="Arial" pitchFamily="34" charset="0"/>
              </a:rPr>
            </a:br>
            <a:r>
              <a:rPr lang="el-GR" sz="2000" b="1" dirty="0">
                <a:latin typeface="Arial" pitchFamily="34" charset="0"/>
                <a:cs typeface="Arial" pitchFamily="34" charset="0"/>
              </a:rPr>
              <a:t>ΠΡΟΓΡΑΜΜΑ</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
        <p:nvSpPr>
          <p:cNvPr id="5" name="4 - TextBox"/>
          <p:cNvSpPr txBox="1"/>
          <p:nvPr/>
        </p:nvSpPr>
        <p:spPr>
          <a:xfrm>
            <a:off x="1285852" y="1285860"/>
            <a:ext cx="7572428" cy="369332"/>
          </a:xfrm>
          <a:prstGeom prst="rect">
            <a:avLst/>
          </a:prstGeom>
          <a:noFill/>
        </p:spPr>
        <p:txBody>
          <a:bodyPr wrap="square" rtlCol="0">
            <a:spAutoFit/>
          </a:bodyPr>
          <a:lstStyle/>
          <a:p>
            <a:endParaRPr lang="el-GR" dirty="0">
              <a:latin typeface="Arial" pitchFamily="34" charset="0"/>
              <a:cs typeface="Arial" pitchFamily="34" charset="0"/>
            </a:endParaRPr>
          </a:p>
        </p:txBody>
      </p:sp>
      <p:graphicFrame>
        <p:nvGraphicFramePr>
          <p:cNvPr id="7" name="6 - Πίνακας"/>
          <p:cNvGraphicFramePr>
            <a:graphicFrameLocks noGrp="1"/>
          </p:cNvGraphicFramePr>
          <p:nvPr>
            <p:extLst>
              <p:ext uri="{D42A27DB-BD31-4B8C-83A1-F6EECF244321}">
                <p14:modId xmlns:p14="http://schemas.microsoft.com/office/powerpoint/2010/main" val="1941568542"/>
              </p:ext>
            </p:extLst>
          </p:nvPr>
        </p:nvGraphicFramePr>
        <p:xfrm>
          <a:off x="1524000" y="1142983"/>
          <a:ext cx="7191404" cy="4591080"/>
        </p:xfrm>
        <a:graphic>
          <a:graphicData uri="http://schemas.openxmlformats.org/drawingml/2006/table">
            <a:tbl>
              <a:tblPr firstRow="1" bandRow="1">
                <a:tableStyleId>{5C22544A-7EE6-4342-B048-85BDC9FD1C3A}</a:tableStyleId>
              </a:tblPr>
              <a:tblGrid>
                <a:gridCol w="3595702">
                  <a:extLst>
                    <a:ext uri="{9D8B030D-6E8A-4147-A177-3AD203B41FA5}">
                      <a16:colId xmlns:a16="http://schemas.microsoft.com/office/drawing/2014/main" val="20000"/>
                    </a:ext>
                  </a:extLst>
                </a:gridCol>
                <a:gridCol w="3595702">
                  <a:extLst>
                    <a:ext uri="{9D8B030D-6E8A-4147-A177-3AD203B41FA5}">
                      <a16:colId xmlns:a16="http://schemas.microsoft.com/office/drawing/2014/main" val="20001"/>
                    </a:ext>
                  </a:extLst>
                </a:gridCol>
              </a:tblGrid>
              <a:tr h="399420">
                <a:tc>
                  <a:txBody>
                    <a:bodyPr/>
                    <a:lstStyle/>
                    <a:p>
                      <a:pPr algn="ctr"/>
                      <a:r>
                        <a:rPr lang="el-GR" b="1" dirty="0">
                          <a:solidFill>
                            <a:schemeClr val="tx1"/>
                          </a:solidFill>
                          <a:latin typeface="Arial" pitchFamily="34" charset="0"/>
                          <a:cs typeface="Arial" pitchFamily="34" charset="0"/>
                        </a:rPr>
                        <a:t>ΟΜΑΔΑ</a:t>
                      </a:r>
                    </a:p>
                  </a:txBody>
                  <a:tcPr>
                    <a:solidFill>
                      <a:schemeClr val="accent3">
                        <a:lumMod val="40000"/>
                        <a:lumOff val="60000"/>
                      </a:schemeClr>
                    </a:solidFill>
                  </a:tcPr>
                </a:tc>
                <a:tc>
                  <a:txBody>
                    <a:bodyPr/>
                    <a:lstStyle/>
                    <a:p>
                      <a:pPr algn="ctr"/>
                      <a:r>
                        <a:rPr lang="el-GR" b="1" dirty="0">
                          <a:solidFill>
                            <a:schemeClr val="tx1"/>
                          </a:solidFill>
                        </a:rPr>
                        <a:t>ΟΝΟΜ</a:t>
                      </a:r>
                      <a:r>
                        <a:rPr lang="el-GR" b="1" baseline="0" dirty="0">
                          <a:solidFill>
                            <a:schemeClr val="tx1"/>
                          </a:solidFill>
                        </a:rPr>
                        <a:t> ΑΤΕΠΩΝΥΜΟ  ΜΑΘΗΤΗ</a:t>
                      </a:r>
                      <a:endParaRPr lang="el-GR" b="1"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365718">
                <a:tc>
                  <a:txBody>
                    <a:bodyPr/>
                    <a:lstStyle/>
                    <a:p>
                      <a:r>
                        <a:rPr lang="el-GR" b="1" dirty="0">
                          <a:solidFill>
                            <a:schemeClr val="tx1"/>
                          </a:solidFill>
                          <a:latin typeface="Arial" pitchFamily="34" charset="0"/>
                          <a:cs typeface="Arial" pitchFamily="34" charset="0"/>
                        </a:rPr>
                        <a:t>ΟΜΑΔΑ 1</a:t>
                      </a:r>
                      <a:r>
                        <a:rPr lang="el-GR" b="1" baseline="30000" dirty="0">
                          <a:solidFill>
                            <a:schemeClr val="tx1"/>
                          </a:solidFill>
                          <a:latin typeface="Arial" pitchFamily="34" charset="0"/>
                          <a:cs typeface="Arial" pitchFamily="34" charset="0"/>
                        </a:rPr>
                        <a:t>η</a:t>
                      </a:r>
                      <a:r>
                        <a:rPr lang="el-GR" b="1" baseline="0" dirty="0">
                          <a:solidFill>
                            <a:schemeClr val="tx1"/>
                          </a:solidFill>
                          <a:latin typeface="Arial" pitchFamily="34" charset="0"/>
                          <a:cs typeface="Arial" pitchFamily="34" charset="0"/>
                        </a:rPr>
                        <a:t> :</a:t>
                      </a:r>
                      <a:endParaRPr lang="el-GR" b="1"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ΦΑΡΜΑΚΗ</a:t>
                      </a:r>
                      <a:r>
                        <a:rPr lang="el-GR" baseline="0" dirty="0">
                          <a:solidFill>
                            <a:schemeClr val="tx1"/>
                          </a:solidFill>
                          <a:latin typeface="Arial" pitchFamily="34" charset="0"/>
                          <a:cs typeface="Arial" pitchFamily="34" charset="0"/>
                        </a:rPr>
                        <a:t> ΜΑΡΙΑ</a:t>
                      </a:r>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ΤΣΟΛΗ ΣΤΕΡΙΑΝΗ</a:t>
                      </a:r>
                    </a:p>
                  </a:txBody>
                  <a:tcPr>
                    <a:solidFill>
                      <a:schemeClr val="accent3">
                        <a:lumMod val="20000"/>
                        <a:lumOff val="80000"/>
                      </a:schemeClr>
                    </a:solidFill>
                  </a:tcPr>
                </a:tc>
                <a:extLst>
                  <a:ext uri="{0D108BD9-81ED-4DB2-BD59-A6C34878D82A}">
                    <a16:rowId xmlns:a16="http://schemas.microsoft.com/office/drawing/2014/main" val="10002"/>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ΠΑΠΑΝΙΚΟΠΟΥΛΟΣ</a:t>
                      </a:r>
                      <a:r>
                        <a:rPr lang="el-GR" baseline="0" dirty="0">
                          <a:solidFill>
                            <a:schemeClr val="tx1"/>
                          </a:solidFill>
                          <a:latin typeface="Arial" pitchFamily="34" charset="0"/>
                          <a:cs typeface="Arial" pitchFamily="34" charset="0"/>
                        </a:rPr>
                        <a:t> ΛΑΜΠΡΟΣ</a:t>
                      </a:r>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ΤΖΟΥΝΑ  ΙΩΑΝΝΑ</a:t>
                      </a:r>
                    </a:p>
                    <a:p>
                      <a:endParaRPr lang="el-GR" dirty="0">
                        <a:solidFill>
                          <a:schemeClr val="tx1"/>
                        </a:solidFill>
                        <a:latin typeface="Arial" pitchFamily="34" charset="0"/>
                        <a:cs typeface="Arial" pitchFamily="34" charset="0"/>
                      </a:endParaRPr>
                    </a:p>
                    <a:p>
                      <a:r>
                        <a:rPr lang="el-GR" dirty="0">
                          <a:solidFill>
                            <a:schemeClr val="tx1"/>
                          </a:solidFill>
                          <a:latin typeface="Arial" pitchFamily="34" charset="0"/>
                          <a:cs typeface="Arial" pitchFamily="34" charset="0"/>
                        </a:rPr>
                        <a:t>ΤΖΙΟΥΤΖΙΑ ΧΡΥΣΟΥΛΑ</a:t>
                      </a:r>
                    </a:p>
                  </a:txBody>
                  <a:tcPr>
                    <a:solidFill>
                      <a:schemeClr val="accent3">
                        <a:lumMod val="20000"/>
                        <a:lumOff val="80000"/>
                      </a:schemeClr>
                    </a:solidFill>
                  </a:tcPr>
                </a:tc>
                <a:extLst>
                  <a:ext uri="{0D108BD9-81ED-4DB2-BD59-A6C34878D82A}">
                    <a16:rowId xmlns:a16="http://schemas.microsoft.com/office/drawing/2014/main" val="10004"/>
                  </a:ext>
                </a:extLst>
              </a:tr>
              <a:tr h="399420">
                <a:tc>
                  <a:txBody>
                    <a:bodyPr/>
                    <a:lstStyle/>
                    <a:p>
                      <a:r>
                        <a:rPr lang="el-GR" b="1" dirty="0">
                          <a:solidFill>
                            <a:schemeClr val="tx1"/>
                          </a:solidFill>
                          <a:latin typeface="Arial" pitchFamily="34" charset="0"/>
                          <a:cs typeface="Arial" pitchFamily="34" charset="0"/>
                        </a:rPr>
                        <a:t>ΟΜΑΔΑ</a:t>
                      </a:r>
                      <a:r>
                        <a:rPr lang="el-GR" b="1" baseline="0" dirty="0">
                          <a:solidFill>
                            <a:schemeClr val="tx1"/>
                          </a:solidFill>
                          <a:latin typeface="Arial" pitchFamily="34" charset="0"/>
                          <a:cs typeface="Arial" pitchFamily="34" charset="0"/>
                        </a:rPr>
                        <a:t> 2</a:t>
                      </a:r>
                      <a:r>
                        <a:rPr lang="el-GR" b="1" baseline="30000" dirty="0">
                          <a:solidFill>
                            <a:schemeClr val="tx1"/>
                          </a:solidFill>
                          <a:latin typeface="Arial" pitchFamily="34" charset="0"/>
                          <a:cs typeface="Arial" pitchFamily="34" charset="0"/>
                        </a:rPr>
                        <a:t>η</a:t>
                      </a:r>
                      <a:r>
                        <a:rPr lang="el-GR" b="1" baseline="0" dirty="0">
                          <a:solidFill>
                            <a:schemeClr val="tx1"/>
                          </a:solidFill>
                          <a:latin typeface="Arial" pitchFamily="34" charset="0"/>
                          <a:cs typeface="Arial" pitchFamily="34" charset="0"/>
                        </a:rPr>
                        <a:t>:</a:t>
                      </a:r>
                      <a:endParaRPr lang="el-GR" b="1"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ΠΑΠΑΙΩΑΝΝΟΥ ΓΕΩΡΓΙΟΣ</a:t>
                      </a:r>
                    </a:p>
                  </a:txBody>
                  <a:tcPr>
                    <a:solidFill>
                      <a:schemeClr val="accent3">
                        <a:lumMod val="20000"/>
                        <a:lumOff val="80000"/>
                      </a:schemeClr>
                    </a:solidFill>
                  </a:tcPr>
                </a:tc>
                <a:extLst>
                  <a:ext uri="{0D108BD9-81ED-4DB2-BD59-A6C34878D82A}">
                    <a16:rowId xmlns:a16="http://schemas.microsoft.com/office/drawing/2014/main" val="10005"/>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ΠΑΠΑΝΙΚΟΠΟΥΛΟΥ ΔΕΣΠΟΙΝΑ</a:t>
                      </a:r>
                    </a:p>
                  </a:txBody>
                  <a:tcPr>
                    <a:solidFill>
                      <a:schemeClr val="accent3">
                        <a:lumMod val="20000"/>
                        <a:lumOff val="80000"/>
                      </a:schemeClr>
                    </a:solidFill>
                  </a:tcPr>
                </a:tc>
                <a:extLst>
                  <a:ext uri="{0D108BD9-81ED-4DB2-BD59-A6C34878D82A}">
                    <a16:rowId xmlns:a16="http://schemas.microsoft.com/office/drawing/2014/main" val="10006"/>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ΠΑΠΑΣΤΕΡΓΙΟΣ ΣΤΕΦΑΝΟΣ</a:t>
                      </a:r>
                    </a:p>
                  </a:txBody>
                  <a:tcPr>
                    <a:solidFill>
                      <a:schemeClr val="accent3">
                        <a:lumMod val="20000"/>
                        <a:lumOff val="80000"/>
                      </a:schemeClr>
                    </a:solidFill>
                  </a:tcPr>
                </a:tc>
                <a:extLst>
                  <a:ext uri="{0D108BD9-81ED-4DB2-BD59-A6C34878D82A}">
                    <a16:rowId xmlns:a16="http://schemas.microsoft.com/office/drawing/2014/main" val="10007"/>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ΣΤΕΦΑΝΙΔΟΥ ΜΑΡΙΑΝΘΗ</a:t>
                      </a:r>
                    </a:p>
                    <a:p>
                      <a:r>
                        <a:rPr lang="el-GR" dirty="0">
                          <a:solidFill>
                            <a:schemeClr val="tx1"/>
                          </a:solidFill>
                          <a:latin typeface="Arial" pitchFamily="34" charset="0"/>
                          <a:cs typeface="Arial" pitchFamily="34" charset="0"/>
                        </a:rPr>
                        <a:t>ΤΖΟΥΝΑ ΕΛΕΝΗ</a:t>
                      </a:r>
                    </a:p>
                    <a:p>
                      <a:r>
                        <a:rPr lang="el-GR" dirty="0">
                          <a:solidFill>
                            <a:schemeClr val="tx1"/>
                          </a:solidFill>
                          <a:latin typeface="Arial" pitchFamily="34" charset="0"/>
                          <a:cs typeface="Arial" pitchFamily="34" charset="0"/>
                        </a:rPr>
                        <a:t>ΣΑΛΤΣΙΔΗΣ ΧΡΗΣΤΟΣ</a:t>
                      </a:r>
                    </a:p>
                  </a:txBody>
                  <a:tcPr>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403648" y="5643578"/>
            <a:ext cx="7206952" cy="857256"/>
          </a:xfrm>
        </p:spPr>
        <p:txBody>
          <a:bodyPr/>
          <a:lstStyle/>
          <a:p>
            <a:r>
              <a:rPr lang="el-GR" sz="1800" b="1" dirty="0">
                <a:solidFill>
                  <a:schemeClr val="tx1"/>
                </a:solidFill>
              </a:rPr>
              <a:t> ΠΕΡΙΠΟΥ ΟΙ ΜΙΣΟΙ ΑΠΟ  ΤΟΥΣ ΕΡΩΤΗΘΕΝΤΕΣ</a:t>
            </a:r>
            <a:r>
              <a:rPr lang="en-US" sz="1800" b="1" dirty="0">
                <a:solidFill>
                  <a:schemeClr val="tx1"/>
                </a:solidFill>
              </a:rPr>
              <a:t> </a:t>
            </a:r>
            <a:r>
              <a:rPr lang="el-GR" sz="1800" b="1" dirty="0">
                <a:solidFill>
                  <a:schemeClr val="tx1"/>
                </a:solidFill>
              </a:rPr>
              <a:t> ΤΡΩΝΕ ΠΑΝΩ ΑΠΌ  ΤΡΕΙΣ ΦΟΡΕΣ ΤΗΝ ΕΒΔΟΜΑΔΑ ΣΕ </a:t>
            </a:r>
            <a:r>
              <a:rPr lang="en-US" sz="1800" b="1" dirty="0">
                <a:solidFill>
                  <a:schemeClr val="tx1"/>
                </a:solidFill>
              </a:rPr>
              <a:t>FAST FOOD</a:t>
            </a:r>
            <a:endParaRPr lang="el-GR" sz="1800" b="1" dirty="0">
              <a:solidFill>
                <a:schemeClr val="tx1"/>
              </a:solidFill>
            </a:endParaRP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
        <p:nvSpPr>
          <p:cNvPr id="4" name="3 - TextBox"/>
          <p:cNvSpPr txBox="1"/>
          <p:nvPr/>
        </p:nvSpPr>
        <p:spPr>
          <a:xfrm>
            <a:off x="1142976" y="428604"/>
            <a:ext cx="7072362"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τρώτε έτοιμο φαγητό ή</a:t>
            </a:r>
            <a:r>
              <a:rPr lang="en-US" sz="2000" b="1" dirty="0">
                <a:latin typeface="Arial" pitchFamily="34" charset="0"/>
                <a:cs typeface="Arial" pitchFamily="34" charset="0"/>
              </a:rPr>
              <a:t> fast food;</a:t>
            </a:r>
            <a:endParaRPr lang="el-GR" sz="2000" b="1" dirty="0">
              <a:latin typeface="Arial" pitchFamily="34" charset="0"/>
              <a:cs typeface="Arial" pitchFamily="34" charset="0"/>
            </a:endParaRPr>
          </a:p>
        </p:txBody>
      </p:sp>
      <p:graphicFrame>
        <p:nvGraphicFramePr>
          <p:cNvPr id="5" name="4 - Γράφημα"/>
          <p:cNvGraphicFramePr/>
          <p:nvPr/>
        </p:nvGraphicFramePr>
        <p:xfrm>
          <a:off x="1619672" y="1052736"/>
          <a:ext cx="7119966" cy="45323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19672" y="5589240"/>
            <a:ext cx="6336704" cy="864096"/>
          </a:xfrm>
        </p:spPr>
        <p:txBody>
          <a:bodyPr/>
          <a:lstStyle/>
          <a:p>
            <a:pPr algn="ctr"/>
            <a:r>
              <a:rPr lang="el-GR" sz="1800" b="1" dirty="0">
                <a:solidFill>
                  <a:schemeClr val="tx1"/>
                </a:solidFill>
              </a:rPr>
              <a:t>ΜΙΚΡΟ ΠΟΣΟΣΤΟ ΤΩΝ  ΜΑΘΗΤΩΝ  ΚΑΤΑΝΑΛΩΝΕΙ ΣΕ ΚΑΘΗΜΕΡΙΝΗ  ΒΑΣΗ  ΦΡΟΥΤΑ!</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
        <p:nvSpPr>
          <p:cNvPr id="5" name="4 - TextBox"/>
          <p:cNvSpPr txBox="1"/>
          <p:nvPr/>
        </p:nvSpPr>
        <p:spPr>
          <a:xfrm>
            <a:off x="1500166" y="357166"/>
            <a:ext cx="6215106"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καταναλώνετε φρούτα</a:t>
            </a:r>
            <a:endParaRPr lang="en-US" sz="2000" b="1" dirty="0">
              <a:latin typeface="Arial" pitchFamily="34" charset="0"/>
              <a:cs typeface="Arial" pitchFamily="34" charset="0"/>
            </a:endParaRPr>
          </a:p>
        </p:txBody>
      </p:sp>
      <p:graphicFrame>
        <p:nvGraphicFramePr>
          <p:cNvPr id="6" name="5 - Γράφημα"/>
          <p:cNvGraphicFramePr/>
          <p:nvPr/>
        </p:nvGraphicFramePr>
        <p:xfrm>
          <a:off x="1524000" y="928670"/>
          <a:ext cx="6619900" cy="45323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500166" y="5500702"/>
            <a:ext cx="6480720" cy="841296"/>
          </a:xfrm>
        </p:spPr>
        <p:txBody>
          <a:bodyPr/>
          <a:lstStyle/>
          <a:p>
            <a:pPr algn="ctr"/>
            <a:r>
              <a:rPr lang="el-GR" sz="1800" b="1" dirty="0">
                <a:solidFill>
                  <a:schemeClr val="tx1"/>
                </a:solidFill>
              </a:rPr>
              <a:t>ΣΗΜΑΝΤΙΚΗ ΘΕΣΗ ΣΤΟ ΔΙΑΤΡΟΦΟΛΟΓΙΟ ΤΩΝ ΕΡΩΤΗΘΕΝΤΩΝ  ΜΑΘΗΤΩΝ  ΕΧΕΙ Η ΚΑΤΑΝΑΛΩΣΗ ΤΩΝ ΛΑΧΑΝΙΚΩΝ</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sp>
        <p:nvSpPr>
          <p:cNvPr id="4" name="3 - TextBox"/>
          <p:cNvSpPr txBox="1"/>
          <p:nvPr/>
        </p:nvSpPr>
        <p:spPr>
          <a:xfrm>
            <a:off x="1142976" y="285728"/>
            <a:ext cx="7429552"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καταναλώνετε λαχανικά;</a:t>
            </a:r>
          </a:p>
        </p:txBody>
      </p:sp>
      <p:graphicFrame>
        <p:nvGraphicFramePr>
          <p:cNvPr id="5" name="4 - Γράφημα"/>
          <p:cNvGraphicFramePr/>
          <p:nvPr/>
        </p:nvGraphicFramePr>
        <p:xfrm>
          <a:off x="1714480" y="785794"/>
          <a:ext cx="6691338" cy="4603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91680" y="5517232"/>
            <a:ext cx="6918920" cy="616496"/>
          </a:xfrm>
        </p:spPr>
        <p:txBody>
          <a:bodyPr/>
          <a:lstStyle/>
          <a:p>
            <a:r>
              <a:rPr lang="el-GR" sz="1800" b="1" dirty="0">
                <a:solidFill>
                  <a:schemeClr val="tx1"/>
                </a:solidFill>
              </a:rPr>
              <a:t>ΜΟΝΟ ΟΙ ΜΙΣΟΙ ΣΧΕΔΟΝ ΜΑΘΗΤΕΣ ΚΑΤΑΝΑΛΩΝΟΥΝ  ΤΙΣ ΑΠΑΡΑΙΤΗΤΕΣ ΜΕΡΙΔΕΣ ΨΑΡΙΩΝ  ΤΗΝ  ΕΒΔΟΜΑΔΑ</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
        <p:nvSpPr>
          <p:cNvPr id="4" name="3 - TextBox"/>
          <p:cNvSpPr txBox="1"/>
          <p:nvPr/>
        </p:nvSpPr>
        <p:spPr>
          <a:xfrm>
            <a:off x="1571604" y="357166"/>
            <a:ext cx="6500858"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καταναλώνετε ψάρια;</a:t>
            </a:r>
          </a:p>
        </p:txBody>
      </p:sp>
      <p:graphicFrame>
        <p:nvGraphicFramePr>
          <p:cNvPr id="5" name="4 - Γράφημα"/>
          <p:cNvGraphicFramePr/>
          <p:nvPr/>
        </p:nvGraphicFramePr>
        <p:xfrm>
          <a:off x="1357290" y="1000108"/>
          <a:ext cx="6834214" cy="44608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91680" y="5517232"/>
            <a:ext cx="6846912" cy="720080"/>
          </a:xfrm>
        </p:spPr>
        <p:txBody>
          <a:bodyPr/>
          <a:lstStyle/>
          <a:p>
            <a:pPr algn="ctr"/>
            <a:r>
              <a:rPr lang="el-GR" sz="1800" b="1" dirty="0">
                <a:solidFill>
                  <a:schemeClr val="tx1"/>
                </a:solidFill>
              </a:rPr>
              <a:t>ΠΑΡΑΤΗΡΟΥΜΕ ΌΤΙ ΤΑ ΟΣΠΡΙΑ ΚΑΤΕΧΟΥΝ ΣΗΜΑΝΤΙΚΗ ΘΕΣΗ ΣΤΗ ΔΙΑΤΡΟΦΗ ΤΩΝ ΕΡΩΤΗΘΕΝΤΩΝ  ΜΑΘΗΤΩΝ</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sp>
        <p:nvSpPr>
          <p:cNvPr id="4" name="3 - TextBox"/>
          <p:cNvSpPr txBox="1"/>
          <p:nvPr/>
        </p:nvSpPr>
        <p:spPr>
          <a:xfrm>
            <a:off x="1785918" y="285728"/>
            <a:ext cx="6500858"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Πόσες φορές την εβδομάδα καταναλώνετε όσπρια;</a:t>
            </a:r>
          </a:p>
        </p:txBody>
      </p:sp>
      <p:graphicFrame>
        <p:nvGraphicFramePr>
          <p:cNvPr id="5" name="4 - Γράφημα"/>
          <p:cNvGraphicFramePr/>
          <p:nvPr/>
        </p:nvGraphicFramePr>
        <p:xfrm>
          <a:off x="1785918" y="785794"/>
          <a:ext cx="6667504"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1691680" y="5877272"/>
            <a:ext cx="6840760" cy="576064"/>
          </a:xfrm>
        </p:spPr>
        <p:txBody>
          <a:bodyPr/>
          <a:lstStyle/>
          <a:p>
            <a:pPr algn="ctr"/>
            <a:r>
              <a:rPr lang="el-GR" sz="1800" b="1" dirty="0">
                <a:solidFill>
                  <a:schemeClr val="tx1"/>
                </a:solidFill>
              </a:rPr>
              <a:t>ΜΕΓΑΛΟ  ΠΟΣΟΣΤΟ  ΤΩΝ  ΕΡΩΤΗΘΕΝΤΩΝ  ΚΑΤΑΝΑΛΩΝΕΙ   ΚΡΕΑΣ  </a:t>
            </a:r>
            <a:r>
              <a:rPr lang="en-US" sz="1800" b="1" dirty="0">
                <a:solidFill>
                  <a:schemeClr val="tx1"/>
                </a:solidFill>
              </a:rPr>
              <a:t>2</a:t>
            </a:r>
            <a:r>
              <a:rPr lang="el-GR" sz="1800" b="1" dirty="0">
                <a:solidFill>
                  <a:schemeClr val="tx1"/>
                </a:solidFill>
              </a:rPr>
              <a:t>  ΦΟΡΕΣ  ΤΗΝ ΕΒΔΟΜΑΔΑ!</a:t>
            </a: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sp>
        <p:nvSpPr>
          <p:cNvPr id="5" name="4 - TextBox"/>
          <p:cNvSpPr txBox="1"/>
          <p:nvPr/>
        </p:nvSpPr>
        <p:spPr>
          <a:xfrm>
            <a:off x="1500166" y="285728"/>
            <a:ext cx="6858048"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καταναλώνετε κόκκινο κρέας;</a:t>
            </a:r>
          </a:p>
        </p:txBody>
      </p:sp>
      <p:graphicFrame>
        <p:nvGraphicFramePr>
          <p:cNvPr id="6" name="5 - Γράφημα"/>
          <p:cNvGraphicFramePr/>
          <p:nvPr/>
        </p:nvGraphicFramePr>
        <p:xfrm>
          <a:off x="1571604" y="714356"/>
          <a:ext cx="7072362" cy="4960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sp>
        <p:nvSpPr>
          <p:cNvPr id="4" name="3 - TextBox"/>
          <p:cNvSpPr txBox="1"/>
          <p:nvPr/>
        </p:nvSpPr>
        <p:spPr>
          <a:xfrm>
            <a:off x="1428728" y="285728"/>
            <a:ext cx="6929486"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Πόσο συχνά καταναλώνετε γλυκά;</a:t>
            </a:r>
          </a:p>
        </p:txBody>
      </p:sp>
      <p:graphicFrame>
        <p:nvGraphicFramePr>
          <p:cNvPr id="5" name="4 - Γράφημα"/>
          <p:cNvGraphicFramePr/>
          <p:nvPr/>
        </p:nvGraphicFramePr>
        <p:xfrm>
          <a:off x="1428728" y="1142984"/>
          <a:ext cx="6858048"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7" name="6 - TextBox"/>
          <p:cNvSpPr txBox="1"/>
          <p:nvPr/>
        </p:nvSpPr>
        <p:spPr>
          <a:xfrm>
            <a:off x="1500166" y="5429264"/>
            <a:ext cx="6715172" cy="646331"/>
          </a:xfrm>
          <a:prstGeom prst="rect">
            <a:avLst/>
          </a:prstGeom>
          <a:noFill/>
        </p:spPr>
        <p:txBody>
          <a:bodyPr wrap="square" rtlCol="0">
            <a:spAutoFit/>
          </a:bodyPr>
          <a:lstStyle/>
          <a:p>
            <a:pPr algn="ctr"/>
            <a:r>
              <a:rPr lang="el-GR" dirty="0"/>
              <a:t>ΠΑΡΑΤΗΡΟΥΜΕ ΌΤΙ  ΤΑ ΓΛΥΚΑ ΕΧΟΥΝ  ΙΔΙΑΙΤΕΡΗ ΘΕΣΗ ΣΤΗ ΔΙΑΤΡΟΦΗ ΤΩΝ ΠΑΙΔΙΩΝ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sp>
        <p:nvSpPr>
          <p:cNvPr id="4" name="3 - TextBox"/>
          <p:cNvSpPr txBox="1"/>
          <p:nvPr/>
        </p:nvSpPr>
        <p:spPr>
          <a:xfrm>
            <a:off x="1285852" y="357166"/>
            <a:ext cx="6715172" cy="400110"/>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Πόσα ποτήρια νερό πίνετε ημερησίως;</a:t>
            </a:r>
          </a:p>
        </p:txBody>
      </p:sp>
      <p:graphicFrame>
        <p:nvGraphicFramePr>
          <p:cNvPr id="5" name="4 - Γράφημα"/>
          <p:cNvGraphicFramePr/>
          <p:nvPr/>
        </p:nvGraphicFramePr>
        <p:xfrm>
          <a:off x="1428728" y="1000108"/>
          <a:ext cx="6691338"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6" name="5 - TextBox"/>
          <p:cNvSpPr txBox="1"/>
          <p:nvPr/>
        </p:nvSpPr>
        <p:spPr>
          <a:xfrm>
            <a:off x="1643042" y="5572140"/>
            <a:ext cx="6572296" cy="923330"/>
          </a:xfrm>
          <a:prstGeom prst="rect">
            <a:avLst/>
          </a:prstGeom>
          <a:noFill/>
        </p:spPr>
        <p:txBody>
          <a:bodyPr wrap="square" rtlCol="0">
            <a:spAutoFit/>
          </a:bodyPr>
          <a:lstStyle/>
          <a:p>
            <a:r>
              <a:rPr lang="el-GR" b="1" dirty="0">
                <a:latin typeface="Arial" pitchFamily="34" charset="0"/>
                <a:cs typeface="Arial" pitchFamily="34" charset="0"/>
              </a:rPr>
              <a:t>Μόνο το 41% του δείγματος  μας απάντησε πως πίνει 6-8 ποτήρια νερό όπως επιβάλλεται στα πλαίσια ενός ισορροπημένου διαιτολογίου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sp>
        <p:nvSpPr>
          <p:cNvPr id="4" name="3 - TextBox"/>
          <p:cNvSpPr txBox="1"/>
          <p:nvPr/>
        </p:nvSpPr>
        <p:spPr>
          <a:xfrm>
            <a:off x="1285852" y="214290"/>
            <a:ext cx="6715172" cy="707886"/>
          </a:xfrm>
          <a:prstGeom prst="rect">
            <a:avLst/>
          </a:prstGeom>
          <a:solidFill>
            <a:schemeClr val="accent3">
              <a:lumMod val="20000"/>
              <a:lumOff val="80000"/>
            </a:schemeClr>
          </a:solidFill>
        </p:spPr>
        <p:txBody>
          <a:bodyPr wrap="square" rtlCol="0">
            <a:spAutoFit/>
          </a:bodyPr>
          <a:lstStyle/>
          <a:p>
            <a:pPr algn="ctr"/>
            <a:r>
              <a:rPr lang="el-GR" sz="2000" b="1" dirty="0">
                <a:latin typeface="Arial" pitchFamily="34" charset="0"/>
                <a:cs typeface="Arial" pitchFamily="34" charset="0"/>
              </a:rPr>
              <a:t>Πόσα λεπτά την εβδομάδα ασκείτε φυσική δραστηριότητα;</a:t>
            </a:r>
          </a:p>
        </p:txBody>
      </p:sp>
      <p:graphicFrame>
        <p:nvGraphicFramePr>
          <p:cNvPr id="5" name="4 - Γράφημα"/>
          <p:cNvGraphicFramePr/>
          <p:nvPr/>
        </p:nvGraphicFramePr>
        <p:xfrm>
          <a:off x="1285852" y="1142984"/>
          <a:ext cx="6858048" cy="4389454"/>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1500166" y="5500702"/>
            <a:ext cx="6929486" cy="1200329"/>
          </a:xfrm>
          <a:prstGeom prst="rect">
            <a:avLst/>
          </a:prstGeom>
          <a:noFill/>
        </p:spPr>
        <p:txBody>
          <a:bodyPr wrap="square" rtlCol="0">
            <a:spAutoFit/>
          </a:bodyPr>
          <a:lstStyle/>
          <a:p>
            <a:r>
              <a:rPr lang="el-GR" b="1" dirty="0">
                <a:latin typeface="Arial" pitchFamily="34" charset="0"/>
                <a:cs typeface="Arial" pitchFamily="34" charset="0"/>
              </a:rPr>
              <a:t>Παρόλο που σημαντικό ποσοστό αθλείται  πάνω από</a:t>
            </a:r>
          </a:p>
          <a:p>
            <a:r>
              <a:rPr lang="el-GR" b="1" dirty="0">
                <a:latin typeface="Arial" pitchFamily="34" charset="0"/>
                <a:cs typeface="Arial" pitchFamily="34" charset="0"/>
              </a:rPr>
              <a:t> 2 με 3  ώρες την εβδομάδα εντούτοις υπάρχει και ένα ποσοστό που δεν αθλείται καθόλου ή το πολύ 1 ώρα την εβδομάδα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sp>
        <p:nvSpPr>
          <p:cNvPr id="4" name="3 - Ορθογώνιο"/>
          <p:cNvSpPr/>
          <p:nvPr/>
        </p:nvSpPr>
        <p:spPr>
          <a:xfrm>
            <a:off x="1357290" y="357166"/>
            <a:ext cx="7429552" cy="4170372"/>
          </a:xfrm>
          <a:prstGeom prst="rect">
            <a:avLst/>
          </a:prstGeom>
        </p:spPr>
        <p:txBody>
          <a:bodyPr wrap="square">
            <a:spAutoFit/>
          </a:bodyPr>
          <a:lstStyle/>
          <a:p>
            <a:pPr algn="ctr">
              <a:buFont typeface="Wingdings" pitchFamily="2" charset="2"/>
              <a:buNone/>
            </a:pPr>
            <a:r>
              <a:rPr lang="el-GR" sz="2000" b="1" dirty="0">
                <a:latin typeface="Arial" pitchFamily="34" charset="0"/>
                <a:cs typeface="Arial" pitchFamily="34" charset="0"/>
              </a:rPr>
              <a:t>Κατάλογος  επιτρεπόμενων προϊόντων</a:t>
            </a:r>
          </a:p>
          <a:p>
            <a:pPr algn="ctr">
              <a:buFont typeface="Wingdings" pitchFamily="2" charset="2"/>
              <a:buNone/>
            </a:pPr>
            <a:r>
              <a:rPr lang="el-GR" sz="2000" b="1" dirty="0">
                <a:latin typeface="Arial" pitchFamily="34" charset="0"/>
                <a:cs typeface="Arial" pitchFamily="34" charset="0"/>
              </a:rPr>
              <a:t> στα σχολικά κυλικεία</a:t>
            </a:r>
          </a:p>
          <a:p>
            <a:pPr>
              <a:buFont typeface="Wingdings" pitchFamily="2" charset="2"/>
              <a:buNone/>
            </a:pPr>
            <a:endParaRPr lang="el-GR" dirty="0"/>
          </a:p>
          <a:p>
            <a:pPr algn="just">
              <a:lnSpc>
                <a:spcPct val="150000"/>
              </a:lnSpc>
              <a:buFont typeface="Wingdings" pitchFamily="2" charset="2"/>
              <a:buChar char="v"/>
            </a:pPr>
            <a:r>
              <a:rPr lang="en-US" dirty="0">
                <a:latin typeface="Arial" pitchFamily="34" charset="0"/>
                <a:cs typeface="Arial" pitchFamily="34" charset="0"/>
              </a:rPr>
              <a:t> </a:t>
            </a:r>
            <a:r>
              <a:rPr lang="el-GR" dirty="0">
                <a:latin typeface="Arial" pitchFamily="34" charset="0"/>
                <a:cs typeface="Arial" pitchFamily="34" charset="0"/>
              </a:rPr>
              <a:t>Σάντουιτς – τοστ, με ψωμί ολικής αλέσεως ή λευκό, τυρί, γαλοπούλα, </a:t>
            </a:r>
            <a:r>
              <a:rPr lang="en-US" dirty="0">
                <a:latin typeface="Arial" pitchFamily="34" charset="0"/>
                <a:cs typeface="Arial" pitchFamily="34" charset="0"/>
              </a:rPr>
              <a:t>   </a:t>
            </a:r>
            <a:r>
              <a:rPr lang="el-GR" dirty="0">
                <a:latin typeface="Arial" pitchFamily="34" charset="0"/>
                <a:cs typeface="Arial" pitchFamily="34" charset="0"/>
              </a:rPr>
              <a:t>ντομάτα, χωρίς μαγιονέζα και χωρίς βούτυρο. </a:t>
            </a:r>
          </a:p>
          <a:p>
            <a:pPr algn="just">
              <a:lnSpc>
                <a:spcPct val="150000"/>
              </a:lnSpc>
              <a:buFont typeface="Wingdings" pitchFamily="2" charset="2"/>
              <a:buChar char="v"/>
            </a:pPr>
            <a:r>
              <a:rPr lang="en-US" dirty="0">
                <a:latin typeface="Arial" pitchFamily="34" charset="0"/>
                <a:cs typeface="Arial" pitchFamily="34" charset="0"/>
              </a:rPr>
              <a:t> </a:t>
            </a:r>
            <a:r>
              <a:rPr lang="el-GR" dirty="0">
                <a:latin typeface="Arial" pitchFamily="34" charset="0"/>
                <a:cs typeface="Arial" pitchFamily="34" charset="0"/>
              </a:rPr>
              <a:t>Απλά αρτοσκευάσματα</a:t>
            </a:r>
          </a:p>
          <a:p>
            <a:pPr algn="just">
              <a:lnSpc>
                <a:spcPct val="150000"/>
              </a:lnSpc>
              <a:buFont typeface="Wingdings" pitchFamily="2" charset="2"/>
              <a:buChar char="v"/>
            </a:pPr>
            <a:r>
              <a:rPr lang="en-US" dirty="0">
                <a:latin typeface="Arial" pitchFamily="34" charset="0"/>
                <a:cs typeface="Arial" pitchFamily="34" charset="0"/>
              </a:rPr>
              <a:t> </a:t>
            </a:r>
            <a:r>
              <a:rPr lang="el-GR" dirty="0">
                <a:latin typeface="Arial" pitchFamily="34" charset="0"/>
                <a:cs typeface="Arial" pitchFamily="34" charset="0"/>
              </a:rPr>
              <a:t>Σταφιδόψωμο, μουστοκούλουρα.</a:t>
            </a:r>
          </a:p>
          <a:p>
            <a:pPr algn="just">
              <a:lnSpc>
                <a:spcPct val="150000"/>
              </a:lnSpc>
              <a:buFont typeface="Wingdings" pitchFamily="2" charset="2"/>
              <a:buChar char="v"/>
            </a:pPr>
            <a:r>
              <a:rPr lang="en-US" dirty="0">
                <a:latin typeface="Arial" pitchFamily="34" charset="0"/>
                <a:cs typeface="Arial" pitchFamily="34" charset="0"/>
              </a:rPr>
              <a:t> </a:t>
            </a:r>
            <a:r>
              <a:rPr lang="el-GR" dirty="0">
                <a:latin typeface="Arial" pitchFamily="34" charset="0"/>
                <a:cs typeface="Arial" pitchFamily="34" charset="0"/>
              </a:rPr>
              <a:t>Μπισκότα απλά, χωρίς γέμιση, σε ατομική συσκευασία</a:t>
            </a:r>
          </a:p>
          <a:p>
            <a:pPr algn="just">
              <a:lnSpc>
                <a:spcPct val="150000"/>
              </a:lnSpc>
              <a:buFont typeface="Wingdings" pitchFamily="2" charset="2"/>
              <a:buChar char="v"/>
            </a:pPr>
            <a:r>
              <a:rPr lang="en-US" dirty="0">
                <a:latin typeface="Arial" pitchFamily="34" charset="0"/>
                <a:cs typeface="Arial" pitchFamily="34" charset="0"/>
              </a:rPr>
              <a:t> </a:t>
            </a:r>
            <a:r>
              <a:rPr lang="el-GR" dirty="0">
                <a:latin typeface="Arial" pitchFamily="34" charset="0"/>
                <a:cs typeface="Arial" pitchFamily="34" charset="0"/>
              </a:rPr>
              <a:t>Τυρόπιτα – σπανακόπιτα, με τυρί φέτα ή κασέρι.</a:t>
            </a:r>
          </a:p>
          <a:p>
            <a:pPr algn="just">
              <a:lnSpc>
                <a:spcPct val="150000"/>
              </a:lnSpc>
              <a:buFont typeface="Wingdings" pitchFamily="2" charset="2"/>
              <a:buChar char="v"/>
            </a:pPr>
            <a:endParaRPr lang="el-GR" dirty="0"/>
          </a:p>
          <a:p>
            <a:pPr>
              <a:buFont typeface="Wingdings" pitchFamily="2" charset="2"/>
              <a:buChar char="v"/>
            </a:pPr>
            <a:endParaRPr lang="el-GR" dirty="0"/>
          </a:p>
        </p:txBody>
      </p:sp>
      <p:pic>
        <p:nvPicPr>
          <p:cNvPr id="5" name="Picture 7" descr="C:\Users\Sofia\Desktop\ky.jpg"/>
          <p:cNvPicPr>
            <a:picLocks noChangeAspect="1" noChangeArrowheads="1"/>
          </p:cNvPicPr>
          <p:nvPr/>
        </p:nvPicPr>
        <p:blipFill>
          <a:blip r:embed="rId2" cstate="print"/>
          <a:srcRect/>
          <a:stretch>
            <a:fillRect/>
          </a:stretch>
        </p:blipFill>
        <p:spPr bwMode="auto">
          <a:xfrm>
            <a:off x="1214414" y="4071942"/>
            <a:ext cx="3065462" cy="2379660"/>
          </a:xfrm>
          <a:prstGeom prst="rect">
            <a:avLst/>
          </a:prstGeom>
          <a:noFill/>
          <a:ln w="9525">
            <a:noFill/>
            <a:miter lim="800000"/>
            <a:headEnd/>
            <a:tailEnd/>
          </a:ln>
        </p:spPr>
      </p:pic>
      <p:pic>
        <p:nvPicPr>
          <p:cNvPr id="6" name="Picture 6" descr="C:\Users\Sofia\Desktop\images8.jpg"/>
          <p:cNvPicPr>
            <a:picLocks noChangeAspect="1" noChangeArrowheads="1"/>
          </p:cNvPicPr>
          <p:nvPr/>
        </p:nvPicPr>
        <p:blipFill>
          <a:blip r:embed="rId3" cstate="print"/>
          <a:srcRect/>
          <a:stretch>
            <a:fillRect/>
          </a:stretch>
        </p:blipFill>
        <p:spPr bwMode="auto">
          <a:xfrm>
            <a:off x="5076825" y="4143380"/>
            <a:ext cx="3138513" cy="21431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332656"/>
            <a:ext cx="7498080" cy="1143000"/>
          </a:xfrm>
        </p:spPr>
        <p:txBody>
          <a:bodyPr>
            <a:normAutofit/>
          </a:bodyPr>
          <a:lstStyle/>
          <a:p>
            <a:pPr algn="ctr"/>
            <a:r>
              <a:rPr lang="el-GR" sz="1400" b="1" dirty="0">
                <a:latin typeface="Arial" pitchFamily="34" charset="0"/>
                <a:cs typeface="Arial" pitchFamily="34" charset="0"/>
              </a:rPr>
              <a:t>ΜΑΘΗΤΕΣ ΠΟΥ ΣΥΜΜΕΤΕΙΧΑΝ ΣΤΟ </a:t>
            </a:r>
            <a:br>
              <a:rPr lang="el-GR" sz="1400" b="1" dirty="0">
                <a:latin typeface="Arial" pitchFamily="34" charset="0"/>
                <a:cs typeface="Arial" pitchFamily="34" charset="0"/>
              </a:rPr>
            </a:br>
            <a:r>
              <a:rPr lang="el-GR" sz="1400" b="1" dirty="0">
                <a:latin typeface="Arial" pitchFamily="34" charset="0"/>
                <a:cs typeface="Arial" pitchFamily="34" charset="0"/>
              </a:rPr>
              <a:t>ΠΡΟΓΡΑΜΜΑ</a:t>
            </a:r>
            <a:endParaRPr lang="el-GR" sz="1400" dirty="0"/>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3</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552319791"/>
              </p:ext>
            </p:extLst>
          </p:nvPr>
        </p:nvGraphicFramePr>
        <p:xfrm>
          <a:off x="1475656" y="1484784"/>
          <a:ext cx="7191404" cy="4377164"/>
        </p:xfrm>
        <a:graphic>
          <a:graphicData uri="http://schemas.openxmlformats.org/drawingml/2006/table">
            <a:tbl>
              <a:tblPr firstRow="1" bandRow="1">
                <a:tableStyleId>{5C22544A-7EE6-4342-B048-85BDC9FD1C3A}</a:tableStyleId>
              </a:tblPr>
              <a:tblGrid>
                <a:gridCol w="3595702">
                  <a:extLst>
                    <a:ext uri="{9D8B030D-6E8A-4147-A177-3AD203B41FA5}">
                      <a16:colId xmlns:a16="http://schemas.microsoft.com/office/drawing/2014/main" val="20000"/>
                    </a:ext>
                  </a:extLst>
                </a:gridCol>
                <a:gridCol w="3595702">
                  <a:extLst>
                    <a:ext uri="{9D8B030D-6E8A-4147-A177-3AD203B41FA5}">
                      <a16:colId xmlns:a16="http://schemas.microsoft.com/office/drawing/2014/main" val="20001"/>
                    </a:ext>
                  </a:extLst>
                </a:gridCol>
              </a:tblGrid>
              <a:tr h="399420">
                <a:tc>
                  <a:txBody>
                    <a:bodyPr/>
                    <a:lstStyle/>
                    <a:p>
                      <a:r>
                        <a:rPr lang="el-GR" b="1" dirty="0">
                          <a:solidFill>
                            <a:schemeClr val="tx1"/>
                          </a:solidFill>
                          <a:latin typeface="Arial" pitchFamily="34" charset="0"/>
                          <a:cs typeface="Arial" pitchFamily="34" charset="0"/>
                        </a:rPr>
                        <a:t>ΟΜΑΔΑ</a:t>
                      </a:r>
                      <a:r>
                        <a:rPr lang="el-GR" b="1" baseline="0" dirty="0">
                          <a:solidFill>
                            <a:schemeClr val="tx1"/>
                          </a:solidFill>
                          <a:latin typeface="Arial" pitchFamily="34" charset="0"/>
                          <a:cs typeface="Arial" pitchFamily="34" charset="0"/>
                        </a:rPr>
                        <a:t> 3</a:t>
                      </a:r>
                      <a:r>
                        <a:rPr lang="el-GR" b="1" baseline="30000" dirty="0">
                          <a:solidFill>
                            <a:schemeClr val="tx1"/>
                          </a:solidFill>
                          <a:latin typeface="Arial" pitchFamily="34" charset="0"/>
                          <a:cs typeface="Arial" pitchFamily="34" charset="0"/>
                        </a:rPr>
                        <a:t>η</a:t>
                      </a:r>
                      <a:r>
                        <a:rPr lang="el-GR" b="1" baseline="0" dirty="0">
                          <a:solidFill>
                            <a:schemeClr val="tx1"/>
                          </a:solidFill>
                          <a:latin typeface="Arial" pitchFamily="34" charset="0"/>
                          <a:cs typeface="Arial" pitchFamily="34" charset="0"/>
                        </a:rPr>
                        <a:t> :</a:t>
                      </a:r>
                      <a:endParaRPr lang="el-GR" b="1"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solidFill>
                        </a:rPr>
                        <a:t>ΟΝΟΜ</a:t>
                      </a:r>
                      <a:r>
                        <a:rPr lang="el-GR" b="1" baseline="0" dirty="0">
                          <a:solidFill>
                            <a:schemeClr val="tx1"/>
                          </a:solidFill>
                        </a:rPr>
                        <a:t> ΑΤΕΠΩΝΥΜΟ  ΜΑΘΗΤΗ</a:t>
                      </a:r>
                      <a:endParaRPr lang="el-GR" b="1" dirty="0">
                        <a:solidFill>
                          <a:schemeClr val="tx1"/>
                        </a:solidFill>
                      </a:endParaRPr>
                    </a:p>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0"/>
                  </a:ext>
                </a:extLst>
              </a:tr>
              <a:tr h="536684">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ΠΟΥΛΙΟΠΟΥΛΟΥ</a:t>
                      </a:r>
                      <a:r>
                        <a:rPr lang="el-GR" baseline="0" dirty="0">
                          <a:solidFill>
                            <a:schemeClr val="tx1"/>
                          </a:solidFill>
                          <a:latin typeface="Arial" pitchFamily="34" charset="0"/>
                          <a:cs typeface="Arial" pitchFamily="34" charset="0"/>
                        </a:rPr>
                        <a:t> ΝΙΚΗ</a:t>
                      </a:r>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solidFill>
                          <a:latin typeface="Arial" pitchFamily="34" charset="0"/>
                          <a:cs typeface="Arial" pitchFamily="34" charset="0"/>
                        </a:rPr>
                        <a:t>ΠΑΠΑΧΑΡΙΣΙΟΥ ΜΟΡΦΩ</a:t>
                      </a:r>
                    </a:p>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399420">
                <a:tc>
                  <a:txBody>
                    <a:bodyPr/>
                    <a:lstStyle/>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l-GR" dirty="0">
                          <a:solidFill>
                            <a:schemeClr val="tx1"/>
                          </a:solidFill>
                          <a:latin typeface="Arial" pitchFamily="34" charset="0"/>
                          <a:cs typeface="Arial" pitchFamily="34" charset="0"/>
                        </a:rPr>
                        <a:t>ΣΑΒΒΙΔΟΥ ΑΘΗΝΑ</a:t>
                      </a:r>
                    </a:p>
                    <a:p>
                      <a:r>
                        <a:rPr lang="el-GR" sz="1800" dirty="0"/>
                        <a:t>ΣΑΓΑΝΗ</a:t>
                      </a:r>
                      <a:r>
                        <a:rPr lang="el-GR" sz="1800" baseline="0" dirty="0"/>
                        <a:t> ΕΛΕΝΗ</a:t>
                      </a:r>
                    </a:p>
                    <a:p>
                      <a:r>
                        <a:rPr lang="el-GR" sz="1800" baseline="0" dirty="0"/>
                        <a:t>ΤΣΙΦΤΣΙΑΝ ΑΝΘΗ</a:t>
                      </a:r>
                    </a:p>
                    <a:p>
                      <a:endParaRPr lang="el-GR" dirty="0">
                        <a:solidFill>
                          <a:schemeClr val="tx1"/>
                        </a:solidFill>
                        <a:latin typeface="Arial" pitchFamily="34" charset="0"/>
                        <a:cs typeface="Arial" pitchFamily="34" charset="0"/>
                      </a:endParaRPr>
                    </a:p>
                    <a:p>
                      <a:endParaRPr lang="el-GR" dirty="0">
                        <a:solidFill>
                          <a:schemeClr val="tx1"/>
                        </a:solidFill>
                        <a:latin typeface="Arial" pitchFamily="34" charset="0"/>
                        <a:cs typeface="Arial" pitchFamily="34" charset="0"/>
                      </a:endParaRPr>
                    </a:p>
                    <a:p>
                      <a:endParaRPr lang="el-GR" dirty="0">
                        <a:solidFill>
                          <a:schemeClr val="tx1"/>
                        </a:solidFill>
                        <a:latin typeface="Arial" pitchFamily="34" charset="0"/>
                        <a:cs typeface="Arial" pitchFamily="34" charset="0"/>
                      </a:endParaRPr>
                    </a:p>
                    <a:p>
                      <a:endParaRPr lang="el-GR" dirty="0">
                        <a:solidFill>
                          <a:schemeClr val="tx1"/>
                        </a:solidFill>
                        <a:latin typeface="Arial" pitchFamily="34" charset="0"/>
                        <a:cs typeface="Arial" pitchFamily="34" charset="0"/>
                      </a:endParaRPr>
                    </a:p>
                    <a:p>
                      <a:endParaRPr lang="el-GR" dirty="0">
                        <a:solidFill>
                          <a:schemeClr val="tx1"/>
                        </a:solidFill>
                        <a:latin typeface="Arial" pitchFamily="34" charset="0"/>
                        <a:cs typeface="Arial" pitchFamily="34" charset="0"/>
                      </a:endParaRPr>
                    </a:p>
                    <a:p>
                      <a:endParaRPr lang="el-GR"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580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
        <p:nvSpPr>
          <p:cNvPr id="5" name="4 - Ορθογώνιο"/>
          <p:cNvSpPr/>
          <p:nvPr/>
        </p:nvSpPr>
        <p:spPr>
          <a:xfrm>
            <a:off x="1357290" y="285728"/>
            <a:ext cx="7215238" cy="5866350"/>
          </a:xfrm>
          <a:prstGeom prst="rect">
            <a:avLst/>
          </a:prstGeom>
        </p:spPr>
        <p:txBody>
          <a:bodyPr wrap="square">
            <a:spAutoFit/>
          </a:bodyPr>
          <a:lstStyle/>
          <a:p>
            <a:pPr>
              <a:lnSpc>
                <a:spcPct val="150000"/>
              </a:lnSpc>
              <a:buFont typeface="Wingdings" pitchFamily="2" charset="2"/>
              <a:buChar char="v"/>
            </a:pPr>
            <a:r>
              <a:rPr lang="el-GR" dirty="0"/>
              <a:t>Γιαούρτι</a:t>
            </a:r>
          </a:p>
          <a:p>
            <a:pPr>
              <a:lnSpc>
                <a:spcPct val="150000"/>
              </a:lnSpc>
              <a:buFont typeface="Wingdings" pitchFamily="2" charset="2"/>
              <a:buChar char="v"/>
            </a:pPr>
            <a:r>
              <a:rPr lang="el-GR" dirty="0"/>
              <a:t>Φρέσκα φρούτα, καλά πλυμένα και σε ατομική συσκευασία.</a:t>
            </a:r>
          </a:p>
          <a:p>
            <a:pPr>
              <a:lnSpc>
                <a:spcPct val="150000"/>
              </a:lnSpc>
              <a:buFont typeface="Wingdings" pitchFamily="2" charset="2"/>
              <a:buChar char="v"/>
            </a:pPr>
            <a:r>
              <a:rPr lang="el-GR" dirty="0"/>
              <a:t>Ξερά φρούτα</a:t>
            </a:r>
          </a:p>
          <a:p>
            <a:pPr>
              <a:lnSpc>
                <a:spcPct val="150000"/>
              </a:lnSpc>
              <a:buFont typeface="Wingdings" pitchFamily="2" charset="2"/>
              <a:buChar char="v"/>
            </a:pPr>
            <a:r>
              <a:rPr lang="el-GR" dirty="0"/>
              <a:t>Γάλα χαμηλό σε λιπαρά, πλήρες ή με κακάο, χωρίς συνθετικές γλυκαντικές ουσίες</a:t>
            </a:r>
          </a:p>
          <a:p>
            <a:pPr>
              <a:lnSpc>
                <a:spcPct val="150000"/>
              </a:lnSpc>
              <a:buFont typeface="Wingdings" pitchFamily="2" charset="2"/>
              <a:buChar char="v"/>
            </a:pPr>
            <a:r>
              <a:rPr lang="el-GR" dirty="0"/>
              <a:t>Ρυζόγαλο, κρέμα χωρίς προσθήκη άλλων συστατικών</a:t>
            </a:r>
          </a:p>
          <a:p>
            <a:pPr>
              <a:lnSpc>
                <a:spcPct val="150000"/>
              </a:lnSpc>
              <a:buFont typeface="Wingdings" pitchFamily="2" charset="2"/>
              <a:buChar char="v"/>
            </a:pPr>
            <a:r>
              <a:rPr lang="el-GR" dirty="0"/>
              <a:t>Φυσικοί χυμοί φρούτων, χωρίς πρόσθετη ζάχαρη</a:t>
            </a:r>
          </a:p>
          <a:p>
            <a:pPr>
              <a:lnSpc>
                <a:spcPct val="150000"/>
              </a:lnSpc>
              <a:buFont typeface="Wingdings" pitchFamily="2" charset="2"/>
              <a:buChar char="v"/>
            </a:pPr>
            <a:r>
              <a:rPr lang="el-GR" dirty="0"/>
              <a:t>Εμφιαλωμένο νερό </a:t>
            </a:r>
          </a:p>
          <a:p>
            <a:pPr>
              <a:lnSpc>
                <a:spcPct val="150000"/>
              </a:lnSpc>
              <a:buFont typeface="Wingdings" pitchFamily="2" charset="2"/>
              <a:buChar char="v"/>
            </a:pPr>
            <a:r>
              <a:rPr lang="el-GR" dirty="0"/>
              <a:t>Ξηροί καρποί, ανάλατοι.</a:t>
            </a:r>
          </a:p>
          <a:p>
            <a:pPr>
              <a:lnSpc>
                <a:spcPct val="150000"/>
              </a:lnSpc>
              <a:buFont typeface="Wingdings" pitchFamily="2" charset="2"/>
              <a:buChar char="v"/>
            </a:pPr>
            <a:r>
              <a:rPr lang="el-GR" dirty="0"/>
              <a:t>Μέλι, σε ατομική συσκευασία.</a:t>
            </a:r>
          </a:p>
          <a:p>
            <a:pPr>
              <a:lnSpc>
                <a:spcPct val="150000"/>
              </a:lnSpc>
              <a:buFont typeface="Wingdings" pitchFamily="2" charset="2"/>
              <a:buChar char="v"/>
            </a:pPr>
            <a:r>
              <a:rPr lang="el-GR" dirty="0"/>
              <a:t>Χαλβάς – παστέλι.</a:t>
            </a:r>
          </a:p>
          <a:p>
            <a:pPr>
              <a:lnSpc>
                <a:spcPct val="150000"/>
              </a:lnSpc>
              <a:buFont typeface="Wingdings" pitchFamily="2" charset="2"/>
              <a:buChar char="v"/>
            </a:pPr>
            <a:r>
              <a:rPr lang="el-GR" dirty="0"/>
              <a:t>Σοκολάτα υγείας και γάλακτος, χωρίς γέμιση. </a:t>
            </a:r>
          </a:p>
          <a:p>
            <a:pPr>
              <a:lnSpc>
                <a:spcPct val="150000"/>
              </a:lnSpc>
              <a:buFont typeface="Wingdings" pitchFamily="2" charset="2"/>
              <a:buChar char="v"/>
            </a:pPr>
            <a:r>
              <a:rPr lang="el-GR" dirty="0"/>
              <a:t>Από όλα τα κυλικεία, διατίθεται καφές, και αφεψήματα, μόνο για το προσωπικό του σχολείου.</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sp>
        <p:nvSpPr>
          <p:cNvPr id="4" name="3 - Ορθογώνιο"/>
          <p:cNvSpPr/>
          <p:nvPr/>
        </p:nvSpPr>
        <p:spPr>
          <a:xfrm>
            <a:off x="1357290" y="214290"/>
            <a:ext cx="7429552" cy="5078313"/>
          </a:xfrm>
          <a:prstGeom prst="rect">
            <a:avLst/>
          </a:prstGeom>
        </p:spPr>
        <p:txBody>
          <a:bodyPr wrap="square">
            <a:spAutoFit/>
          </a:bodyPr>
          <a:lstStyle/>
          <a:p>
            <a:pPr algn="ctr" fontAlgn="auto">
              <a:spcBef>
                <a:spcPts val="0"/>
              </a:spcBef>
              <a:spcAft>
                <a:spcPts val="0"/>
              </a:spcAft>
              <a:defRPr/>
            </a:pPr>
            <a:r>
              <a:rPr lang="en-US" b="1" i="1" u="sng" dirty="0">
                <a:solidFill>
                  <a:srgbClr val="FF0000"/>
                </a:solidFill>
                <a:latin typeface="Arial" pitchFamily="34" charset="0"/>
                <a:cs typeface="Arial" pitchFamily="34" charset="0"/>
              </a:rPr>
              <a:t>10 </a:t>
            </a:r>
            <a:r>
              <a:rPr lang="el-GR" b="1" i="1" u="sng" dirty="0">
                <a:solidFill>
                  <a:srgbClr val="FF0000"/>
                </a:solidFill>
                <a:latin typeface="Arial" pitchFamily="34" charset="0"/>
                <a:cs typeface="Arial" pitchFamily="34" charset="0"/>
              </a:rPr>
              <a:t>Συμβουλές για καλή υγεία</a:t>
            </a:r>
            <a:endParaRPr lang="en-US" b="1" i="1" u="sng" dirty="0">
              <a:solidFill>
                <a:srgbClr val="FF0000"/>
              </a:solidFill>
              <a:latin typeface="Arial" pitchFamily="34" charset="0"/>
              <a:cs typeface="Arial" pitchFamily="34" charset="0"/>
            </a:endParaRPr>
          </a:p>
          <a:p>
            <a:pPr algn="ctr" fontAlgn="auto">
              <a:spcBef>
                <a:spcPts val="0"/>
              </a:spcBef>
              <a:spcAft>
                <a:spcPts val="0"/>
              </a:spcAft>
              <a:defRPr/>
            </a:pPr>
            <a:endParaRPr lang="el-GR" b="1" i="1" u="sng" dirty="0">
              <a:latin typeface="Arial" pitchFamily="34" charset="0"/>
              <a:cs typeface="Arial" pitchFamily="34" charset="0"/>
            </a:endParaRP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Τρώμε ποικιλία τροφών</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Τρώμε συχνά φρούτα και λαχανικά</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Όχι στο έτοιμο φαγητό</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Πίνουμε πολλά υγρά</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Τρώμε πρωινό</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Γλυκά ναι, αλλά με μέτρο</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Προτιμούμε προϊόντα ολικής άλεσης</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Δεν καπνίζουμε</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Αλκοόλ με μέτρο</a:t>
            </a:r>
          </a:p>
          <a:p>
            <a:pPr marL="457200" indent="-457200" algn="just" fontAlgn="auto">
              <a:lnSpc>
                <a:spcPct val="150000"/>
              </a:lnSpc>
              <a:spcBef>
                <a:spcPts val="0"/>
              </a:spcBef>
              <a:spcAft>
                <a:spcPts val="0"/>
              </a:spcAft>
              <a:buFont typeface="+mj-lt"/>
              <a:buAutoNum type="arabicPeriod"/>
              <a:defRPr/>
            </a:pPr>
            <a:r>
              <a:rPr lang="el-GR" b="1" dirty="0">
                <a:latin typeface="Arial" pitchFamily="34" charset="0"/>
                <a:cs typeface="Arial" pitchFamily="34" charset="0"/>
              </a:rPr>
              <a:t>Αθλούμαστε καθημερινά</a:t>
            </a:r>
          </a:p>
          <a:p>
            <a:pPr marL="457200" indent="-457200" fontAlgn="auto">
              <a:spcBef>
                <a:spcPts val="0"/>
              </a:spcBef>
              <a:spcAft>
                <a:spcPts val="0"/>
              </a:spcAft>
              <a:defRPr/>
            </a:pPr>
            <a:endParaRPr lang="el-GR" dirty="0"/>
          </a:p>
        </p:txBody>
      </p:sp>
      <p:pic>
        <p:nvPicPr>
          <p:cNvPr id="1026" name="Picture 2" descr="C:\Users\Compaq\Desktop\αρχείο λήψης (1).jpg"/>
          <p:cNvPicPr>
            <a:picLocks noChangeAspect="1" noChangeArrowheads="1"/>
          </p:cNvPicPr>
          <p:nvPr/>
        </p:nvPicPr>
        <p:blipFill>
          <a:blip r:embed="rId2" cstate="print"/>
          <a:srcRect/>
          <a:stretch>
            <a:fillRect/>
          </a:stretch>
        </p:blipFill>
        <p:spPr bwMode="auto">
          <a:xfrm>
            <a:off x="5857884" y="5000636"/>
            <a:ext cx="2681289" cy="1785825"/>
          </a:xfrm>
          <a:prstGeom prst="rect">
            <a:avLst/>
          </a:prstGeom>
          <a:noFill/>
        </p:spPr>
      </p:pic>
      <p:pic>
        <p:nvPicPr>
          <p:cNvPr id="1027" name="Picture 3" descr="C:\Users\Compaq\Desktop\images (9).jpg"/>
          <p:cNvPicPr>
            <a:picLocks noChangeAspect="1" noChangeArrowheads="1"/>
          </p:cNvPicPr>
          <p:nvPr/>
        </p:nvPicPr>
        <p:blipFill>
          <a:blip r:embed="rId3" cstate="print"/>
          <a:srcRect/>
          <a:stretch>
            <a:fillRect/>
          </a:stretch>
        </p:blipFill>
        <p:spPr bwMode="auto">
          <a:xfrm>
            <a:off x="2032213" y="5034643"/>
            <a:ext cx="2543175" cy="18002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2582858"/>
          </a:xfrm>
        </p:spPr>
        <p:txBody>
          <a:bodyPr>
            <a:normAutofit/>
          </a:bodyPr>
          <a:lstStyle/>
          <a:p>
            <a:pPr algn="ctr"/>
            <a:r>
              <a:rPr lang="el-GR" sz="1800" dirty="0">
                <a:latin typeface="Arial Black" pitchFamily="34" charset="0"/>
              </a:rPr>
              <a:t>2ος ΕΡΕΥΝΗΤΙΚΟΣ ΑΞΟΝΑΣ</a:t>
            </a:r>
            <a:br>
              <a:rPr lang="el-GR" sz="1800" dirty="0">
                <a:latin typeface="Arial Black" pitchFamily="34" charset="0"/>
              </a:rPr>
            </a:br>
            <a:br>
              <a:rPr lang="el-GR" sz="1800" dirty="0">
                <a:latin typeface="Arial Black" pitchFamily="34" charset="0"/>
              </a:rPr>
            </a:br>
            <a:br>
              <a:rPr lang="el-GR" sz="1800" dirty="0">
                <a:latin typeface="Arial Black" pitchFamily="34" charset="0"/>
              </a:rPr>
            </a:br>
            <a:br>
              <a:rPr lang="el-GR" sz="1800" dirty="0">
                <a:latin typeface="Arial Black" pitchFamily="34" charset="0"/>
              </a:rPr>
            </a:br>
            <a:br>
              <a:rPr lang="el-GR" sz="1800" dirty="0">
                <a:latin typeface="Arial Black" pitchFamily="34" charset="0"/>
              </a:rPr>
            </a:br>
            <a:br>
              <a:rPr lang="el-GR" sz="1800" dirty="0">
                <a:latin typeface="Arial Black" pitchFamily="34" charset="0"/>
              </a:rPr>
            </a:br>
            <a:br>
              <a:rPr lang="el-GR" sz="1800" dirty="0">
                <a:latin typeface="Arial Black" pitchFamily="34" charset="0"/>
              </a:rPr>
            </a:br>
            <a:endParaRPr lang="el-GR" sz="1800" dirty="0">
              <a:latin typeface="Arial Black" pitchFamily="34" charset="0"/>
            </a:endParaRPr>
          </a:p>
        </p:txBody>
      </p:sp>
      <p:sp>
        <p:nvSpPr>
          <p:cNvPr id="3" name="2 - Θέση περιεχομένου"/>
          <p:cNvSpPr>
            <a:spLocks noGrp="1"/>
          </p:cNvSpPr>
          <p:nvPr>
            <p:ph idx="1"/>
          </p:nvPr>
        </p:nvSpPr>
        <p:spPr>
          <a:xfrm>
            <a:off x="1435608" y="1000108"/>
            <a:ext cx="7498080" cy="5248292"/>
          </a:xfrm>
        </p:spPr>
        <p:txBody>
          <a:bodyPr>
            <a:normAutofit/>
          </a:bodyPr>
          <a:lstStyle/>
          <a:p>
            <a:pPr algn="ctr">
              <a:buNone/>
            </a:pPr>
            <a:r>
              <a:rPr lang="el-GR" sz="2000" dirty="0">
                <a:latin typeface="Arial Black" pitchFamily="34" charset="0"/>
                <a:cs typeface="Arial" pitchFamily="34" charset="0"/>
              </a:rPr>
              <a:t>Παραδοσιακή </a:t>
            </a:r>
            <a:r>
              <a:rPr lang="el-GR" sz="2000" dirty="0" err="1">
                <a:latin typeface="Arial Black" pitchFamily="34" charset="0"/>
                <a:cs typeface="Arial" pitchFamily="34" charset="0"/>
              </a:rPr>
              <a:t>κουζίνα……….Μεσογειακή</a:t>
            </a:r>
            <a:r>
              <a:rPr lang="el-GR" sz="2000" dirty="0">
                <a:latin typeface="Arial Black" pitchFamily="34" charset="0"/>
                <a:cs typeface="Arial" pitchFamily="34" charset="0"/>
              </a:rPr>
              <a:t> διατροφή</a:t>
            </a:r>
          </a:p>
          <a:p>
            <a:pPr algn="ctr">
              <a:buNone/>
            </a:pPr>
            <a:endParaRPr lang="el-GR" sz="2000" dirty="0">
              <a:latin typeface="Arial Black" pitchFamily="34" charset="0"/>
              <a:cs typeface="Arial" pitchFamily="34" charset="0"/>
            </a:endParaRPr>
          </a:p>
          <a:p>
            <a:pPr>
              <a:buNone/>
            </a:pPr>
            <a:endParaRPr lang="el-GR" sz="1800" dirty="0">
              <a:latin typeface="Arial Black" pitchFamily="34" charset="0"/>
              <a:cs typeface="Arial" pitchFamily="34" charset="0"/>
            </a:endParaRPr>
          </a:p>
          <a:p>
            <a:pPr>
              <a:buNone/>
            </a:pPr>
            <a:endParaRPr lang="el-GR" sz="2000" dirty="0">
              <a:latin typeface="Arial Black" pitchFamily="34" charset="0"/>
              <a:cs typeface="Arial" pitchFamily="34" charset="0"/>
            </a:endParaRPr>
          </a:p>
          <a:p>
            <a:pPr>
              <a:buFont typeface="Wingdings" pitchFamily="2" charset="2"/>
              <a:buChar char="Ø"/>
            </a:pPr>
            <a:endParaRPr lang="el-GR" sz="2000" dirty="0">
              <a:latin typeface="Arial Black" pitchFamily="34" charset="0"/>
              <a:cs typeface="Arial" pitchFamily="34" charset="0"/>
            </a:endParaRPr>
          </a:p>
          <a:p>
            <a:pPr>
              <a:buFont typeface="Wingdings" pitchFamily="2" charset="2"/>
              <a:buChar char="Ø"/>
            </a:pPr>
            <a:endParaRPr lang="el-GR" sz="2000" dirty="0">
              <a:latin typeface="Arial Black" pitchFamily="34" charset="0"/>
              <a:cs typeface="Arial" pitchFamily="34" charset="0"/>
            </a:endParaRPr>
          </a:p>
          <a:p>
            <a:pPr>
              <a:buFont typeface="Wingdings" pitchFamily="2" charset="2"/>
              <a:buChar char="Ø"/>
            </a:pPr>
            <a:endParaRPr lang="el-GR" sz="2000" dirty="0">
              <a:latin typeface="Arial Black" pitchFamily="34" charset="0"/>
              <a:cs typeface="Arial" pitchFamily="34" charset="0"/>
            </a:endParaRPr>
          </a:p>
          <a:p>
            <a:pPr>
              <a:buNone/>
            </a:pPr>
            <a:endParaRPr lang="el-GR" sz="2000" dirty="0">
              <a:latin typeface="Arial Black" pitchFamily="34" charset="0"/>
              <a:cs typeface="Arial" pitchFamily="34" charset="0"/>
            </a:endParaRPr>
          </a:p>
          <a:p>
            <a:pPr>
              <a:buNone/>
            </a:pPr>
            <a:endParaRPr lang="el-GR" sz="2000" dirty="0">
              <a:latin typeface="Arial Black" pitchFamily="34" charset="0"/>
              <a:cs typeface="Arial" pitchFamily="34" charset="0"/>
            </a:endParaRPr>
          </a:p>
          <a:p>
            <a:pPr>
              <a:buFont typeface="Wingdings" pitchFamily="2" charset="2"/>
              <a:buChar char="Ø"/>
            </a:pPr>
            <a:r>
              <a:rPr lang="el-GR" sz="2000" dirty="0">
                <a:solidFill>
                  <a:schemeClr val="tx2"/>
                </a:solidFill>
                <a:latin typeface="Arial Black" pitchFamily="34" charset="0"/>
                <a:cs typeface="Arial" pitchFamily="34" charset="0"/>
              </a:rPr>
              <a:t>Βασικά συστατικά της παραδοσιακής κουζίνας</a:t>
            </a:r>
          </a:p>
          <a:p>
            <a:pPr>
              <a:buFont typeface="Wingdings" pitchFamily="2" charset="2"/>
              <a:buChar char="Ø"/>
            </a:pPr>
            <a:r>
              <a:rPr lang="el-GR" sz="2000" dirty="0">
                <a:solidFill>
                  <a:schemeClr val="tx2"/>
                </a:solidFill>
                <a:latin typeface="Arial Black" pitchFamily="34" charset="0"/>
                <a:cs typeface="Arial" pitchFamily="34" charset="0"/>
              </a:rPr>
              <a:t>Παραδοσιακές συνταγές του τόπου μας </a:t>
            </a:r>
          </a:p>
          <a:p>
            <a:pPr>
              <a:buNone/>
            </a:pPr>
            <a:r>
              <a:rPr lang="el-GR" sz="2000" dirty="0">
                <a:solidFill>
                  <a:schemeClr val="tx2"/>
                </a:solidFill>
                <a:latin typeface="Arial Black" pitchFamily="34" charset="0"/>
                <a:cs typeface="Arial" pitchFamily="34" charset="0"/>
              </a:rPr>
              <a:t>	(καταγραφή- θρεπτική αξία)</a:t>
            </a:r>
          </a:p>
          <a:p>
            <a:pPr>
              <a:buNone/>
            </a:pPr>
            <a:endParaRPr lang="el-GR" sz="2000" dirty="0">
              <a:latin typeface="Arial Black" pitchFamily="34" charset="0"/>
              <a:cs typeface="Arial" pitchFamily="34" charset="0"/>
            </a:endParaRPr>
          </a:p>
          <a:p>
            <a:pPr>
              <a:buFont typeface="Wingdings" pitchFamily="2" charset="2"/>
              <a:buChar char="Ø"/>
            </a:pPr>
            <a:endParaRPr lang="el-GR" sz="2000" dirty="0">
              <a:latin typeface="Arial Black"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a:p>
        </p:txBody>
      </p:sp>
      <p:pic>
        <p:nvPicPr>
          <p:cNvPr id="2052" name="Picture 4" descr="C:\Users\Compaq\Desktop\images.jpg"/>
          <p:cNvPicPr>
            <a:picLocks noChangeAspect="1" noChangeArrowheads="1"/>
          </p:cNvPicPr>
          <p:nvPr/>
        </p:nvPicPr>
        <p:blipFill>
          <a:blip r:embed="rId2" cstate="print"/>
          <a:srcRect/>
          <a:stretch>
            <a:fillRect/>
          </a:stretch>
        </p:blipFill>
        <p:spPr bwMode="auto">
          <a:xfrm>
            <a:off x="2000232" y="1690437"/>
            <a:ext cx="2410247" cy="2221880"/>
          </a:xfrm>
          <a:prstGeom prst="rect">
            <a:avLst/>
          </a:prstGeom>
          <a:noFill/>
        </p:spPr>
      </p:pic>
      <p:pic>
        <p:nvPicPr>
          <p:cNvPr id="2053" name="Picture 5" descr="C:\Users\Compaq\Desktop\images (2).jpg"/>
          <p:cNvPicPr>
            <a:picLocks noChangeAspect="1" noChangeArrowheads="1"/>
          </p:cNvPicPr>
          <p:nvPr/>
        </p:nvPicPr>
        <p:blipFill>
          <a:blip r:embed="rId3" cstate="print"/>
          <a:srcRect/>
          <a:stretch>
            <a:fillRect/>
          </a:stretch>
        </p:blipFill>
        <p:spPr bwMode="auto">
          <a:xfrm>
            <a:off x="4643438" y="1714488"/>
            <a:ext cx="3286148" cy="221457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214290"/>
            <a:ext cx="7498080" cy="6215106"/>
          </a:xfrm>
        </p:spPr>
        <p:txBody>
          <a:bodyPr>
            <a:normAutofit/>
          </a:bodyPr>
          <a:lstStyle/>
          <a:p>
            <a:endParaRPr lang="el-GR" dirty="0"/>
          </a:p>
        </p:txBody>
      </p:sp>
      <p:sp>
        <p:nvSpPr>
          <p:cNvPr id="3" name="2 - Θέση περιεχομένου"/>
          <p:cNvSpPr>
            <a:spLocks noGrp="1"/>
          </p:cNvSpPr>
          <p:nvPr>
            <p:ph idx="1"/>
          </p:nvPr>
        </p:nvSpPr>
        <p:spPr>
          <a:xfrm>
            <a:off x="1435608" y="214290"/>
            <a:ext cx="7498080" cy="6215106"/>
          </a:xfrm>
        </p:spPr>
        <p:txBody>
          <a:bodyPr>
            <a:normAutofit/>
          </a:bodyPr>
          <a:lstStyle/>
          <a:p>
            <a:pPr>
              <a:lnSpc>
                <a:spcPct val="150000"/>
              </a:lnSpc>
              <a:buNone/>
            </a:pPr>
            <a:endParaRPr lang="el-GR" sz="1800" dirty="0">
              <a:latin typeface="Arial Black" pitchFamily="34" charset="0"/>
              <a:cs typeface="Times New Roman" pitchFamily="18" charset="0"/>
            </a:endParaRPr>
          </a:p>
          <a:p>
            <a:pPr>
              <a:lnSpc>
                <a:spcPct val="150000"/>
              </a:lnSpc>
              <a:buFont typeface="Wingdings" pitchFamily="2" charset="2"/>
              <a:buChar char="Ø"/>
            </a:pPr>
            <a:r>
              <a:rPr lang="el-GR" sz="1800" dirty="0">
                <a:latin typeface="Arial" pitchFamily="34" charset="0"/>
                <a:cs typeface="Arial" pitchFamily="34" charset="0"/>
              </a:rPr>
              <a:t>Η παραδοσιακή ελληνική κουζίνα είναι μία από τις πιο υγιεινές στον πλανήτη</a:t>
            </a:r>
          </a:p>
          <a:p>
            <a:pPr>
              <a:lnSpc>
                <a:spcPct val="150000"/>
              </a:lnSpc>
              <a:buFont typeface="Wingdings" pitchFamily="2" charset="2"/>
              <a:buChar char="Ø"/>
            </a:pPr>
            <a:r>
              <a:rPr lang="el-GR" sz="1800" dirty="0">
                <a:latin typeface="Arial" pitchFamily="34" charset="0"/>
                <a:cs typeface="Arial" pitchFamily="34" charset="0"/>
              </a:rPr>
              <a:t>Αξίζει να σημειωθεί ότι οι ελληνικές παραδοσιακές συνταγές  εκτός από τη συμβολή τους στην παράδοση ξεχωρίζουν και για την υψηλή τους διατροφική αξία</a:t>
            </a:r>
          </a:p>
          <a:p>
            <a:pPr>
              <a:lnSpc>
                <a:spcPct val="150000"/>
              </a:lnSpc>
              <a:buFont typeface="Wingdings" pitchFamily="2" charset="2"/>
              <a:buChar char="Ø"/>
            </a:pPr>
            <a:endParaRPr lang="el-GR" sz="1800" dirty="0">
              <a:latin typeface="Arial Black" pitchFamily="34" charset="0"/>
              <a:cs typeface="Times New Roman" pitchFamily="18" charset="0"/>
            </a:endParaRPr>
          </a:p>
          <a:p>
            <a:pPr>
              <a:lnSpc>
                <a:spcPct val="150000"/>
              </a:lnSpc>
              <a:buFont typeface="Wingdings" pitchFamily="2" charset="2"/>
              <a:buChar char="Ø"/>
            </a:pPr>
            <a:endParaRPr lang="el-GR" sz="1800" dirty="0">
              <a:latin typeface="Arial Black" pitchFamily="34" charset="0"/>
              <a:cs typeface="Times New Roman" pitchFamily="18" charset="0"/>
            </a:endParaRPr>
          </a:p>
          <a:p>
            <a:pPr>
              <a:lnSpc>
                <a:spcPct val="150000"/>
              </a:lnSpc>
              <a:buFont typeface="Wingdings" pitchFamily="2" charset="2"/>
              <a:buChar char="Ø"/>
            </a:pPr>
            <a:endParaRPr lang="el-GR" sz="1800" dirty="0">
              <a:latin typeface="Arial Black" pitchFamily="34" charset="0"/>
              <a:cs typeface="Times New Roman" pitchFamily="18" charset="0"/>
            </a:endParaRPr>
          </a:p>
          <a:p>
            <a:pPr>
              <a:lnSpc>
                <a:spcPct val="150000"/>
              </a:lnSpc>
              <a:buFont typeface="Wingdings" pitchFamily="2" charset="2"/>
              <a:buChar char="Ø"/>
            </a:pPr>
            <a:endParaRPr lang="el-GR" sz="1800" dirty="0">
              <a:latin typeface="Arial Black" pitchFamily="34" charset="0"/>
              <a:cs typeface="Times New Roman" pitchFamily="18" charset="0"/>
            </a:endParaRPr>
          </a:p>
          <a:p>
            <a:pPr>
              <a:lnSpc>
                <a:spcPct val="150000"/>
              </a:lnSpc>
              <a:buFont typeface="Wingdings" pitchFamily="2" charset="2"/>
              <a:buChar char="Ø"/>
            </a:pPr>
            <a:r>
              <a:rPr lang="el-GR" sz="1800" dirty="0">
                <a:latin typeface="Arial Black" pitchFamily="34" charset="0"/>
                <a:cs typeface="Times New Roman" pitchFamily="18" charset="0"/>
              </a:rPr>
              <a:t>α</a:t>
            </a:r>
          </a:p>
        </p:txBody>
      </p:sp>
      <p:sp>
        <p:nvSpPr>
          <p:cNvPr id="4" name="3 - Θέση υποσέλιδου"/>
          <p:cNvSpPr>
            <a:spLocks noGrp="1"/>
          </p:cNvSpPr>
          <p:nvPr>
            <p:ph type="ftr" sz="quarter" idx="11"/>
          </p:nvPr>
        </p:nvSpPr>
        <p:spPr>
          <a:xfrm>
            <a:off x="5715000" y="6000768"/>
            <a:ext cx="2895600" cy="357190"/>
          </a:xfrm>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pic>
        <p:nvPicPr>
          <p:cNvPr id="3074" name="Picture 2" descr="C:\Users\Compaq\Desktop\images (3).jpg"/>
          <p:cNvPicPr>
            <a:picLocks noChangeAspect="1" noChangeArrowheads="1"/>
          </p:cNvPicPr>
          <p:nvPr/>
        </p:nvPicPr>
        <p:blipFill>
          <a:blip r:embed="rId2" cstate="print"/>
          <a:srcRect/>
          <a:stretch>
            <a:fillRect/>
          </a:stretch>
        </p:blipFill>
        <p:spPr bwMode="auto">
          <a:xfrm>
            <a:off x="1571605" y="3071811"/>
            <a:ext cx="2881155" cy="2286015"/>
          </a:xfrm>
          <a:prstGeom prst="rect">
            <a:avLst/>
          </a:prstGeom>
          <a:noFill/>
        </p:spPr>
      </p:pic>
      <p:pic>
        <p:nvPicPr>
          <p:cNvPr id="3075" name="Picture 3" descr="C:\Users\Compaq\Desktop\images (5).jpg"/>
          <p:cNvPicPr>
            <a:picLocks noChangeAspect="1" noChangeArrowheads="1"/>
          </p:cNvPicPr>
          <p:nvPr/>
        </p:nvPicPr>
        <p:blipFill>
          <a:blip r:embed="rId3" cstate="print"/>
          <a:srcRect/>
          <a:stretch>
            <a:fillRect/>
          </a:stretch>
        </p:blipFill>
        <p:spPr bwMode="auto">
          <a:xfrm>
            <a:off x="4415297" y="3071810"/>
            <a:ext cx="2014091" cy="2286016"/>
          </a:xfrm>
          <a:prstGeom prst="rect">
            <a:avLst/>
          </a:prstGeom>
          <a:noFill/>
        </p:spPr>
      </p:pic>
      <p:pic>
        <p:nvPicPr>
          <p:cNvPr id="3078" name="Picture 6" descr="C:\Users\Compaq\Desktop\images (6).jpg"/>
          <p:cNvPicPr>
            <a:picLocks noChangeAspect="1" noChangeArrowheads="1"/>
          </p:cNvPicPr>
          <p:nvPr/>
        </p:nvPicPr>
        <p:blipFill>
          <a:blip r:embed="rId4" cstate="print"/>
          <a:srcRect/>
          <a:stretch>
            <a:fillRect/>
          </a:stretch>
        </p:blipFill>
        <p:spPr bwMode="auto">
          <a:xfrm rot="16200000">
            <a:off x="6512702" y="2944247"/>
            <a:ext cx="2357453" cy="247657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sp>
        <p:nvSpPr>
          <p:cNvPr id="4" name="3 - TextBox"/>
          <p:cNvSpPr txBox="1"/>
          <p:nvPr/>
        </p:nvSpPr>
        <p:spPr>
          <a:xfrm>
            <a:off x="1142976" y="428604"/>
            <a:ext cx="7358114" cy="1015663"/>
          </a:xfrm>
          <a:prstGeom prst="rect">
            <a:avLst/>
          </a:prstGeom>
          <a:noFill/>
        </p:spPr>
        <p:txBody>
          <a:bodyPr wrap="square" rtlCol="0">
            <a:spAutoFit/>
          </a:bodyPr>
          <a:lstStyle/>
          <a:p>
            <a:pPr>
              <a:buFont typeface="Wingdings" pitchFamily="2" charset="2"/>
              <a:buChar char="v"/>
            </a:pPr>
            <a:r>
              <a:rPr lang="el-GR" sz="2000" b="1" i="1" u="sng" dirty="0">
                <a:solidFill>
                  <a:srgbClr val="FF0000"/>
                </a:solidFill>
                <a:latin typeface="Arial" pitchFamily="34" charset="0"/>
                <a:cs typeface="Arial" pitchFamily="34" charset="0"/>
              </a:rPr>
              <a:t> ΕΛΛΗΝΙΚΗ ΠΑΡΑΔΟΣΙΑΚΗ ΔΙΑΤΡΟΦΗ</a:t>
            </a:r>
          </a:p>
          <a:p>
            <a:pPr>
              <a:buFont typeface="Wingdings" pitchFamily="2" charset="2"/>
              <a:buChar char="v"/>
            </a:pPr>
            <a:endParaRPr lang="el-GR" sz="2000" b="1" i="1" u="sng" dirty="0">
              <a:solidFill>
                <a:srgbClr val="FF0000"/>
              </a:solidFill>
              <a:latin typeface="Arial" pitchFamily="34" charset="0"/>
              <a:cs typeface="Arial" pitchFamily="34" charset="0"/>
            </a:endParaRPr>
          </a:p>
          <a:p>
            <a:endParaRPr lang="el-GR" sz="2000" b="1" i="1" u="sng" dirty="0">
              <a:solidFill>
                <a:srgbClr val="FF0000"/>
              </a:solidFill>
              <a:latin typeface="Arial" pitchFamily="34" charset="0"/>
              <a:cs typeface="Arial" pitchFamily="34" charset="0"/>
            </a:endParaRPr>
          </a:p>
        </p:txBody>
      </p:sp>
      <p:sp>
        <p:nvSpPr>
          <p:cNvPr id="5" name="4 - Ορθογώνιο"/>
          <p:cNvSpPr/>
          <p:nvPr/>
        </p:nvSpPr>
        <p:spPr>
          <a:xfrm>
            <a:off x="1214414" y="1071546"/>
            <a:ext cx="6786610" cy="3226524"/>
          </a:xfrm>
          <a:prstGeom prst="rect">
            <a:avLst/>
          </a:prstGeom>
        </p:spPr>
        <p:txBody>
          <a:bodyPr wrap="square">
            <a:spAutoFit/>
          </a:bodyPr>
          <a:lstStyle/>
          <a:p>
            <a:endParaRPr lang="el-GR" dirty="0">
              <a:latin typeface="Arial" pitchFamily="34" charset="0"/>
              <a:cs typeface="Arial" pitchFamily="34" charset="0"/>
            </a:endParaRPr>
          </a:p>
          <a:p>
            <a:pPr algn="just">
              <a:lnSpc>
                <a:spcPct val="150000"/>
              </a:lnSpc>
            </a:pPr>
            <a:r>
              <a:rPr lang="el-GR" dirty="0">
                <a:latin typeface="Arial" pitchFamily="34" charset="0"/>
                <a:cs typeface="Arial" pitchFamily="34" charset="0"/>
              </a:rPr>
              <a:t> Η ελληνική παραδοσιακή διατροφή έχει γίνει γνωστή παγκοσμίως, γιατί έχει αποδειχθεί ότι προάγει την υγεία και προλαμβάνει τις ασθένειες σε πολύ μεγαλύτερο βαθμό από τη διατροφή άλλων λαών της γης. Γι' αυτό, η συζήτηση με τους σημαντικούς ενήλικες στη ζωή μας, όπως η μητέρα, ο πατέρας, οι παππούδες και οι γιαγιάδες, οι θείες και οι θείοι, μπορεί να είναι χρήσιμη.</a:t>
            </a:r>
          </a:p>
        </p:txBody>
      </p:sp>
      <p:pic>
        <p:nvPicPr>
          <p:cNvPr id="1026" name="Picture 2" descr="C:\Users\Compaq\Desktop\2.jpg"/>
          <p:cNvPicPr>
            <a:picLocks noChangeAspect="1" noChangeArrowheads="1"/>
          </p:cNvPicPr>
          <p:nvPr/>
        </p:nvPicPr>
        <p:blipFill>
          <a:blip r:embed="rId2" cstate="print"/>
          <a:srcRect/>
          <a:stretch>
            <a:fillRect/>
          </a:stretch>
        </p:blipFill>
        <p:spPr bwMode="auto">
          <a:xfrm>
            <a:off x="3143240" y="4286256"/>
            <a:ext cx="3071834" cy="196691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sp>
        <p:nvSpPr>
          <p:cNvPr id="5" name="4 - TextBox"/>
          <p:cNvSpPr txBox="1"/>
          <p:nvPr/>
        </p:nvSpPr>
        <p:spPr>
          <a:xfrm>
            <a:off x="1071538" y="214290"/>
            <a:ext cx="7715304" cy="6940361"/>
          </a:xfrm>
          <a:prstGeom prst="rect">
            <a:avLst/>
          </a:prstGeom>
          <a:noFill/>
        </p:spPr>
        <p:txBody>
          <a:bodyPr wrap="square" rtlCol="0">
            <a:spAutoFit/>
          </a:bodyPr>
          <a:lstStyle/>
          <a:p>
            <a:pPr>
              <a:buFont typeface="Wingdings" pitchFamily="2" charset="2"/>
              <a:buChar char="v"/>
            </a:pPr>
            <a:r>
              <a:rPr lang="el-GR" sz="2000" dirty="0">
                <a:solidFill>
                  <a:srgbClr val="FF0000"/>
                </a:solidFill>
                <a:latin typeface="Arial" pitchFamily="34" charset="0"/>
                <a:cs typeface="Arial" pitchFamily="34" charset="0"/>
              </a:rPr>
              <a:t> </a:t>
            </a:r>
            <a:r>
              <a:rPr lang="el-GR" sz="2000" b="1" i="1" u="sng" dirty="0">
                <a:solidFill>
                  <a:srgbClr val="FF0000"/>
                </a:solidFill>
                <a:latin typeface="Arial" pitchFamily="34" charset="0"/>
                <a:cs typeface="Arial" pitchFamily="34" charset="0"/>
              </a:rPr>
              <a:t>Τα βασικά στοιχεία της Ελληνικής Παραδοσιακής </a:t>
            </a:r>
          </a:p>
          <a:p>
            <a:r>
              <a:rPr lang="el-GR" sz="2000" b="1" i="1" dirty="0">
                <a:solidFill>
                  <a:srgbClr val="FF0000"/>
                </a:solidFill>
                <a:latin typeface="Arial" pitchFamily="34" charset="0"/>
                <a:cs typeface="Arial" pitchFamily="34" charset="0"/>
              </a:rPr>
              <a:t>      </a:t>
            </a:r>
            <a:r>
              <a:rPr lang="el-GR" sz="2000" b="1" i="1" u="sng" dirty="0">
                <a:solidFill>
                  <a:srgbClr val="FF0000"/>
                </a:solidFill>
                <a:latin typeface="Arial" pitchFamily="34" charset="0"/>
                <a:cs typeface="Arial" pitchFamily="34" charset="0"/>
              </a:rPr>
              <a:t>Διατροφής</a:t>
            </a:r>
          </a:p>
          <a:p>
            <a:pPr>
              <a:lnSpc>
                <a:spcPct val="150000"/>
              </a:lnSpc>
              <a:buFont typeface="Wingdings" pitchFamily="2" charset="2"/>
              <a:buChar char="Ø"/>
            </a:pPr>
            <a:r>
              <a:rPr lang="el-GR" dirty="0">
                <a:latin typeface="Arial" pitchFamily="34" charset="0"/>
                <a:cs typeface="Arial" pitchFamily="34" charset="0"/>
              </a:rPr>
              <a:t>Τα κύρια στοιχεία της παραδοσιακής διατροφής είναι η ποικιλία των φαγητών όπου δεσπόζουν τα όσπρια, τα δημητριακά, τα άγρια χόρτα, το ελαιόλαδο, τα ψάρια, τα φρέσκα φρούτα και τα λαχανικά.</a:t>
            </a:r>
          </a:p>
          <a:p>
            <a:pPr>
              <a:lnSpc>
                <a:spcPct val="150000"/>
              </a:lnSpc>
              <a:buFont typeface="Wingdings" pitchFamily="2" charset="2"/>
              <a:buChar char="Ø"/>
            </a:pPr>
            <a:r>
              <a:rPr lang="el-GR" dirty="0">
                <a:latin typeface="Arial" pitchFamily="34" charset="0"/>
                <a:cs typeface="Arial" pitchFamily="34" charset="0"/>
              </a:rPr>
              <a:t>Αντίθετα συνιστάται μικρή κατανάλωση κόκκινων κρεάτων και περιορισμένη ποσότητα γαλακτοκομικών.</a:t>
            </a:r>
            <a:r>
              <a:rPr lang="el-GR" dirty="0"/>
              <a:t>  </a:t>
            </a:r>
          </a:p>
          <a:p>
            <a:pPr>
              <a:lnSpc>
                <a:spcPct val="150000"/>
              </a:lnSpc>
              <a:buFont typeface="Wingdings" pitchFamily="2" charset="2"/>
              <a:buChar char="Ø"/>
            </a:pPr>
            <a:r>
              <a:rPr lang="el-GR" dirty="0">
                <a:latin typeface="Arial" pitchFamily="34" charset="0"/>
                <a:cs typeface="Arial" pitchFamily="34" charset="0"/>
              </a:rPr>
              <a:t>Πρωταγωνιστής στο ελληνικό τραπέζι ήταν από την αρχαιότητα και συνεχίζει να είναι το ιερό υγρό του θεού Διονύσου, το κρασί.</a:t>
            </a:r>
          </a:p>
          <a:p>
            <a:pPr>
              <a:lnSpc>
                <a:spcPct val="150000"/>
              </a:lnSpc>
              <a:buFont typeface="Wingdings" pitchFamily="2" charset="2"/>
              <a:buChar char="Ø"/>
            </a:pPr>
            <a:r>
              <a:rPr lang="el-GR" dirty="0">
                <a:latin typeface="Arial" pitchFamily="34" charset="0"/>
                <a:cs typeface="Arial" pitchFamily="34" charset="0"/>
              </a:rPr>
              <a:t>Τα κύρια χαρακτηριστικά των ελληνικών γλυκών είναι οι ξηροί καρποί  και το μέλι ενώ συχνά χρησιμοποιούνται και διάφορα φρούτα κυρίως για τα λεγόμενα γλυκά του κουταλιού.</a:t>
            </a:r>
          </a:p>
          <a:p>
            <a:pPr>
              <a:lnSpc>
                <a:spcPct val="150000"/>
              </a:lnSpc>
            </a:pPr>
            <a:endParaRPr lang="el-GR" b="1" i="1" u="sng" dirty="0">
              <a:solidFill>
                <a:srgbClr val="FF0000"/>
              </a:solidFill>
              <a:latin typeface="Arial" pitchFamily="34" charset="0"/>
              <a:cs typeface="Arial" pitchFamily="34" charset="0"/>
            </a:endParaRPr>
          </a:p>
          <a:p>
            <a:pPr>
              <a:lnSpc>
                <a:spcPct val="150000"/>
              </a:lnSpc>
            </a:pPr>
            <a:endParaRPr lang="el-GR" b="1" i="1" u="sng" dirty="0">
              <a:solidFill>
                <a:srgbClr val="FF0000"/>
              </a:solidFill>
              <a:latin typeface="Arial" pitchFamily="34" charset="0"/>
              <a:cs typeface="Arial" pitchFamily="34" charset="0"/>
            </a:endParaRPr>
          </a:p>
          <a:p>
            <a:pPr>
              <a:lnSpc>
                <a:spcPct val="150000"/>
              </a:lnSpc>
            </a:pPr>
            <a:endParaRPr lang="el-GR" b="1" i="1" u="sng" dirty="0">
              <a:solidFill>
                <a:srgbClr val="FF0000"/>
              </a:solidFill>
              <a:latin typeface="Arial" pitchFamily="34" charset="0"/>
              <a:cs typeface="Arial" pitchFamily="34" charset="0"/>
            </a:endParaRPr>
          </a:p>
          <a:p>
            <a:pPr>
              <a:lnSpc>
                <a:spcPct val="150000"/>
              </a:lnSpc>
            </a:pPr>
            <a:endParaRPr lang="el-GR" b="1" i="1" u="sng" dirty="0">
              <a:solidFill>
                <a:srgbClr val="FF0000"/>
              </a:solidFill>
              <a:latin typeface="Arial" pitchFamily="34" charset="0"/>
              <a:cs typeface="Arial" pitchFamily="34" charset="0"/>
            </a:endParaRPr>
          </a:p>
          <a:p>
            <a:pPr>
              <a:lnSpc>
                <a:spcPct val="150000"/>
              </a:lnSpc>
            </a:pPr>
            <a:r>
              <a:rPr lang="el-GR" i="1" u="sng" dirty="0">
                <a:solidFill>
                  <a:srgbClr val="FF0000"/>
                </a:solidFill>
                <a:latin typeface="Arial" pitchFamily="34" charset="0"/>
                <a:cs typeface="Arial" pitchFamily="34" charset="0"/>
              </a:rPr>
              <a:t> </a:t>
            </a:r>
          </a:p>
        </p:txBody>
      </p:sp>
      <p:pic>
        <p:nvPicPr>
          <p:cNvPr id="2051" name="Picture 3" descr="C:\Users\Compaq\Desktop\images.jpg"/>
          <p:cNvPicPr>
            <a:picLocks noChangeAspect="1" noChangeArrowheads="1"/>
          </p:cNvPicPr>
          <p:nvPr/>
        </p:nvPicPr>
        <p:blipFill>
          <a:blip r:embed="rId2" cstate="print"/>
          <a:srcRect/>
          <a:stretch>
            <a:fillRect/>
          </a:stretch>
        </p:blipFill>
        <p:spPr bwMode="auto">
          <a:xfrm>
            <a:off x="1214414" y="4929198"/>
            <a:ext cx="2657475" cy="1724025"/>
          </a:xfrm>
          <a:prstGeom prst="rect">
            <a:avLst/>
          </a:prstGeom>
          <a:noFill/>
        </p:spPr>
      </p:pic>
      <p:pic>
        <p:nvPicPr>
          <p:cNvPr id="2052" name="Picture 4" descr="C:\Users\Compaq\Desktop\αρχείο λήψης.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4761" y="4857760"/>
            <a:ext cx="2371602" cy="1776412"/>
          </a:xfrm>
          <a:prstGeom prst="rect">
            <a:avLst/>
          </a:prstGeom>
          <a:noFill/>
        </p:spPr>
      </p:pic>
      <p:pic>
        <p:nvPicPr>
          <p:cNvPr id="2053" name="Picture 5" descr="C:\Users\Compaq\Desktop\αρχείο λήψης (1).jpg"/>
          <p:cNvPicPr>
            <a:picLocks noChangeAspect="1" noChangeArrowheads="1"/>
          </p:cNvPicPr>
          <p:nvPr/>
        </p:nvPicPr>
        <p:blipFill>
          <a:blip r:embed="rId4" cstate="print"/>
          <a:srcRect/>
          <a:stretch>
            <a:fillRect/>
          </a:stretch>
        </p:blipFill>
        <p:spPr bwMode="auto">
          <a:xfrm>
            <a:off x="3714744" y="4929198"/>
            <a:ext cx="2857500" cy="17145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sp>
        <p:nvSpPr>
          <p:cNvPr id="4" name="3 - TextBox"/>
          <p:cNvSpPr txBox="1"/>
          <p:nvPr/>
        </p:nvSpPr>
        <p:spPr>
          <a:xfrm>
            <a:off x="1214414" y="357166"/>
            <a:ext cx="7429552" cy="4862870"/>
          </a:xfrm>
          <a:prstGeom prst="rect">
            <a:avLst/>
          </a:prstGeom>
          <a:noFill/>
        </p:spPr>
        <p:txBody>
          <a:bodyPr wrap="square" rtlCol="0">
            <a:spAutoFit/>
          </a:bodyPr>
          <a:lstStyle/>
          <a:p>
            <a:pPr>
              <a:buFont typeface="Wingdings" pitchFamily="2" charset="2"/>
              <a:buChar char="v"/>
            </a:pPr>
            <a:r>
              <a:rPr lang="el-GR" dirty="0">
                <a:solidFill>
                  <a:srgbClr val="FF0000"/>
                </a:solidFill>
                <a:latin typeface="Arial" pitchFamily="34" charset="0"/>
                <a:cs typeface="Arial" pitchFamily="34" charset="0"/>
              </a:rPr>
              <a:t> </a:t>
            </a:r>
            <a:r>
              <a:rPr lang="el-GR" sz="2000" b="1" i="1" u="sng" dirty="0">
                <a:solidFill>
                  <a:srgbClr val="FF0000"/>
                </a:solidFill>
                <a:latin typeface="Arial" pitchFamily="34" charset="0"/>
                <a:cs typeface="Arial" pitchFamily="34" charset="0"/>
              </a:rPr>
              <a:t>Τοπικές παραδοσιακές κουζίνες</a:t>
            </a:r>
          </a:p>
          <a:p>
            <a:endParaRPr lang="el-GR" sz="2000" b="1" i="1" u="sng" dirty="0">
              <a:solidFill>
                <a:srgbClr val="FF0000"/>
              </a:solidFill>
              <a:latin typeface="Arial" pitchFamily="34" charset="0"/>
              <a:cs typeface="Arial" pitchFamily="34" charset="0"/>
            </a:endParaRPr>
          </a:p>
          <a:p>
            <a:pPr algn="just">
              <a:lnSpc>
                <a:spcPct val="150000"/>
              </a:lnSpc>
              <a:buFont typeface="Wingdings" pitchFamily="2" charset="2"/>
              <a:buChar char="Ø"/>
            </a:pPr>
            <a:r>
              <a:rPr lang="el-GR" dirty="0">
                <a:latin typeface="Arial" pitchFamily="34" charset="0"/>
                <a:cs typeface="Arial" pitchFamily="34" charset="0"/>
              </a:rPr>
              <a:t>Ο τρόπος παρασκευής φαγητών και γλυκισμάτων στους διάφορους τόπους της Ελλάδας, επαναλαμβανόμενος ανά τους αιώνες, από τόπο σε τόπο, από νοικοκυριό σε νοικοκυριό και από εστιατόριο σε εστιατόριο, συνετέλεσε ώστε να δημιουργηθεί η Παραδοσιακή Ελληνική Κουζίνα.</a:t>
            </a:r>
          </a:p>
          <a:p>
            <a:pPr algn="just">
              <a:lnSpc>
                <a:spcPct val="150000"/>
              </a:lnSpc>
              <a:buFont typeface="Wingdings" pitchFamily="2" charset="2"/>
              <a:buChar char="Ø"/>
            </a:pPr>
            <a:r>
              <a:rPr lang="el-GR" dirty="0">
                <a:latin typeface="Arial" pitchFamily="34" charset="0"/>
                <a:cs typeface="Arial" pitchFamily="34" charset="0"/>
              </a:rPr>
              <a:t> Σε αυτό το γενικό μοντέλο της Ελληνικής Παραδοσιακής Κουζίνας, οι κάτοικοι των ελληνικών επαρχιών, έβαλαν το δικό τους μεράκι, τις δικές τους ιδιαίτερες γεύσεις και στη βάση των τοπικών τους προϊόντων δημιούργησαν Τοπικές Παραδοσιακές Κουζίνες.</a:t>
            </a:r>
            <a:endParaRPr lang="el-GR" b="1" i="1" u="sng" dirty="0">
              <a:solidFill>
                <a:srgbClr val="FF0000"/>
              </a:solidFill>
              <a:latin typeface="Arial" pitchFamily="34" charset="0"/>
              <a:cs typeface="Arial" pitchFamily="34" charset="0"/>
            </a:endParaRPr>
          </a:p>
          <a:p>
            <a:pPr>
              <a:lnSpc>
                <a:spcPct val="150000"/>
              </a:lnSpc>
            </a:pPr>
            <a:endParaRPr lang="el-GR" b="1" i="1" u="sng" dirty="0">
              <a:solidFill>
                <a:srgbClr val="FF0000"/>
              </a:solidFill>
              <a:latin typeface="Arial" pitchFamily="34" charset="0"/>
              <a:cs typeface="Arial" pitchFamily="34" charset="0"/>
            </a:endParaRPr>
          </a:p>
        </p:txBody>
      </p:sp>
      <p:pic>
        <p:nvPicPr>
          <p:cNvPr id="4099" name="Picture 3" descr="C:\Users\Compaq\Desktop\images (7).jpg"/>
          <p:cNvPicPr>
            <a:picLocks noChangeAspect="1" noChangeArrowheads="1"/>
          </p:cNvPicPr>
          <p:nvPr/>
        </p:nvPicPr>
        <p:blipFill>
          <a:blip r:embed="rId2" cstate="print"/>
          <a:srcRect/>
          <a:stretch>
            <a:fillRect/>
          </a:stretch>
        </p:blipFill>
        <p:spPr bwMode="auto">
          <a:xfrm>
            <a:off x="3286116" y="4857760"/>
            <a:ext cx="3243264" cy="164307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sp>
        <p:nvSpPr>
          <p:cNvPr id="4" name="3 - TextBox"/>
          <p:cNvSpPr txBox="1"/>
          <p:nvPr/>
        </p:nvSpPr>
        <p:spPr>
          <a:xfrm>
            <a:off x="1142976" y="285728"/>
            <a:ext cx="7715304" cy="5170646"/>
          </a:xfrm>
          <a:prstGeom prst="rect">
            <a:avLst/>
          </a:prstGeom>
          <a:noFill/>
        </p:spPr>
        <p:txBody>
          <a:bodyPr wrap="square" rtlCol="0">
            <a:spAutoFit/>
          </a:bodyPr>
          <a:lstStyle/>
          <a:p>
            <a:pPr>
              <a:buFont typeface="Wingdings" pitchFamily="2" charset="2"/>
              <a:buChar char="v"/>
            </a:pPr>
            <a:r>
              <a:rPr lang="el-GR" b="1" i="1" dirty="0">
                <a:solidFill>
                  <a:srgbClr val="FF0000"/>
                </a:solidFill>
                <a:latin typeface="Arial" pitchFamily="34" charset="0"/>
                <a:cs typeface="Arial" pitchFamily="34" charset="0"/>
              </a:rPr>
              <a:t> </a:t>
            </a:r>
            <a:r>
              <a:rPr lang="el-GR" sz="2000" b="1" i="1" u="sng" dirty="0">
                <a:solidFill>
                  <a:srgbClr val="FF0000"/>
                </a:solidFill>
                <a:latin typeface="Arial" pitchFamily="34" charset="0"/>
                <a:cs typeface="Arial" pitchFamily="34" charset="0"/>
              </a:rPr>
              <a:t>Τοπικές παραδοσιακές κουζίνες</a:t>
            </a:r>
          </a:p>
          <a:p>
            <a:endParaRPr lang="el-GR" sz="2000" b="1" i="1" u="sng" dirty="0">
              <a:solidFill>
                <a:srgbClr val="FF0000"/>
              </a:solidFill>
              <a:latin typeface="Arial" pitchFamily="34" charset="0"/>
              <a:cs typeface="Arial" pitchFamily="34" charset="0"/>
            </a:endParaRPr>
          </a:p>
          <a:p>
            <a:pPr>
              <a:lnSpc>
                <a:spcPct val="150000"/>
              </a:lnSpc>
              <a:buFont typeface="Wingdings" pitchFamily="2" charset="2"/>
              <a:buChar char="Ø"/>
            </a:pPr>
            <a:r>
              <a:rPr lang="el-GR" dirty="0">
                <a:latin typeface="Arial" pitchFamily="34" charset="0"/>
                <a:cs typeface="Arial" pitchFamily="34" charset="0"/>
              </a:rPr>
              <a:t>στη διαμόρφωση της τοπικής κουζίνας ρόλο παίζουν οι τοπικές συνθήκες, όπως ο φυσικός πλούτος της κάθε περιοχής, το κλίμα της αλλά και οι επιρροές που δέχτηκε η κάθε περιοχή από άλλους λαούς και άλλες παραδόσεις. </a:t>
            </a:r>
          </a:p>
          <a:p>
            <a:pPr>
              <a:lnSpc>
                <a:spcPct val="150000"/>
              </a:lnSpc>
              <a:buFont typeface="Wingdings" pitchFamily="2" charset="2"/>
              <a:buChar char="Ø"/>
            </a:pPr>
            <a:r>
              <a:rPr lang="el-GR" dirty="0">
                <a:latin typeface="Arial" pitchFamily="34" charset="0"/>
                <a:cs typeface="Arial" pitchFamily="34" charset="0"/>
              </a:rPr>
              <a:t>Η ελληνική κουζίνα έχει επηρεαστεί από την τουρκική, και αυτό φαίνεται σήμερα σε πιάτα ορεκτικών όπως το τζατζίκι, το </a:t>
            </a:r>
            <a:r>
              <a:rPr lang="el-GR" dirty="0" err="1">
                <a:latin typeface="Arial" pitchFamily="34" charset="0"/>
                <a:cs typeface="Arial" pitchFamily="34" charset="0"/>
              </a:rPr>
              <a:t>ιμάμ</a:t>
            </a:r>
            <a:r>
              <a:rPr lang="el-GR" dirty="0">
                <a:latin typeface="Arial" pitchFamily="34" charset="0"/>
                <a:cs typeface="Arial" pitchFamily="34" charset="0"/>
              </a:rPr>
              <a:t> </a:t>
            </a:r>
            <a:r>
              <a:rPr lang="el-GR" dirty="0" err="1">
                <a:latin typeface="Arial" pitchFamily="34" charset="0"/>
                <a:cs typeface="Arial" pitchFamily="34" charset="0"/>
              </a:rPr>
              <a:t>μπαϊλντί</a:t>
            </a:r>
            <a:r>
              <a:rPr lang="el-GR" dirty="0">
                <a:latin typeface="Arial" pitchFamily="34" charset="0"/>
                <a:cs typeface="Arial" pitchFamily="34" charset="0"/>
              </a:rPr>
              <a:t>, το σουβλάκι και ο μουσακάς, αλλά και από την ενετική, ιδιαίτερα στις περιοχές των νησιών του Ιονίου όπου οι Ενετοί ως κατακτητές έζησαν για πολλά χρόνια μεταδίδοντας στους κατοίκους των Ιονίων νησιών την αγάπη για τα ζυμαρικά και τις διάφορες πίτες. </a:t>
            </a:r>
            <a:endParaRPr lang="el-GR" b="1" i="1" u="sng" dirty="0">
              <a:solidFill>
                <a:srgbClr val="FF0000"/>
              </a:solidFill>
              <a:latin typeface="Arial" pitchFamily="34" charset="0"/>
              <a:cs typeface="Arial" pitchFamily="34" charset="0"/>
            </a:endParaRPr>
          </a:p>
          <a:p>
            <a:endParaRPr lang="el-GR" sz="2000" dirty="0"/>
          </a:p>
        </p:txBody>
      </p:sp>
      <p:pic>
        <p:nvPicPr>
          <p:cNvPr id="3075" name="Picture 3" descr="C:\Users\Compaq\Desktop\αρχείο λήψης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7620" y="5072074"/>
            <a:ext cx="2486025" cy="1624035"/>
          </a:xfrm>
          <a:prstGeom prst="rect">
            <a:avLst/>
          </a:prstGeom>
          <a:noFill/>
        </p:spPr>
      </p:pic>
      <p:pic>
        <p:nvPicPr>
          <p:cNvPr id="3076" name="Picture 4" descr="C:\Users\Compaq\Desktop\αρχείο λήψης.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5852" y="5072074"/>
            <a:ext cx="2608063" cy="1604962"/>
          </a:xfrm>
          <a:prstGeom prst="rect">
            <a:avLst/>
          </a:prstGeom>
          <a:noFill/>
        </p:spPr>
      </p:pic>
      <p:pic>
        <p:nvPicPr>
          <p:cNvPr id="3077" name="Picture 5" descr="C:\Users\Compaq\Desktop\αρχείο λήψης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950" y="5000636"/>
            <a:ext cx="2538412" cy="168116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sp>
        <p:nvSpPr>
          <p:cNvPr id="4" name="3 - TextBox"/>
          <p:cNvSpPr txBox="1"/>
          <p:nvPr/>
        </p:nvSpPr>
        <p:spPr>
          <a:xfrm>
            <a:off x="1285852" y="357166"/>
            <a:ext cx="7143800" cy="5078313"/>
          </a:xfrm>
          <a:prstGeom prst="rect">
            <a:avLst/>
          </a:prstGeom>
          <a:noFill/>
        </p:spPr>
        <p:txBody>
          <a:bodyPr wrap="square" rtlCol="0">
            <a:spAutoFit/>
          </a:bodyPr>
          <a:lstStyle/>
          <a:p>
            <a:pPr>
              <a:lnSpc>
                <a:spcPct val="150000"/>
              </a:lnSpc>
            </a:pPr>
            <a:r>
              <a:rPr lang="el-GR" sz="2000" b="1" i="1" u="sng" dirty="0">
                <a:solidFill>
                  <a:srgbClr val="FF0000"/>
                </a:solidFill>
                <a:latin typeface="Arial" pitchFamily="34" charset="0"/>
                <a:cs typeface="Arial" pitchFamily="34" charset="0"/>
              </a:rPr>
              <a:t>Οι κύριες περιφερειακές κουζίνες</a:t>
            </a:r>
          </a:p>
          <a:p>
            <a:pPr>
              <a:lnSpc>
                <a:spcPct val="150000"/>
              </a:lnSpc>
            </a:pPr>
            <a:endParaRPr lang="el-GR" dirty="0">
              <a:latin typeface="Arial" pitchFamily="34" charset="0"/>
              <a:cs typeface="Arial" pitchFamily="34" charset="0"/>
            </a:endParaRPr>
          </a:p>
          <a:p>
            <a:pPr>
              <a:lnSpc>
                <a:spcPct val="150000"/>
              </a:lnSpc>
              <a:buFont typeface="Wingdings" pitchFamily="2" charset="2"/>
              <a:buChar char="Ø"/>
            </a:pPr>
            <a:r>
              <a:rPr lang="el-GR" dirty="0">
                <a:latin typeface="Arial" pitchFamily="34" charset="0"/>
                <a:cs typeface="Arial" pitchFamily="34" charset="0"/>
              </a:rPr>
              <a:t>Κρητική κουζίνα</a:t>
            </a:r>
          </a:p>
          <a:p>
            <a:pPr>
              <a:lnSpc>
                <a:spcPct val="150000"/>
              </a:lnSpc>
              <a:buFont typeface="Wingdings" pitchFamily="2" charset="2"/>
              <a:buChar char="Ø"/>
            </a:pPr>
            <a:r>
              <a:rPr lang="el-GR" dirty="0">
                <a:latin typeface="Arial" pitchFamily="34" charset="0"/>
                <a:cs typeface="Arial" pitchFamily="34" charset="0"/>
              </a:rPr>
              <a:t>Ηπειρωτική κουζίνα</a:t>
            </a:r>
          </a:p>
          <a:p>
            <a:pPr>
              <a:lnSpc>
                <a:spcPct val="150000"/>
              </a:lnSpc>
              <a:buFont typeface="Wingdings" pitchFamily="2" charset="2"/>
              <a:buChar char="Ø"/>
            </a:pPr>
            <a:r>
              <a:rPr lang="el-GR" dirty="0">
                <a:latin typeface="Arial" pitchFamily="34" charset="0"/>
                <a:cs typeface="Arial" pitchFamily="34" charset="0"/>
              </a:rPr>
              <a:t>Κουζίνα του Αιγαίου</a:t>
            </a:r>
          </a:p>
          <a:p>
            <a:pPr>
              <a:lnSpc>
                <a:spcPct val="150000"/>
              </a:lnSpc>
              <a:buFont typeface="Wingdings" pitchFamily="2" charset="2"/>
              <a:buChar char="Ø"/>
            </a:pPr>
            <a:r>
              <a:rPr lang="el-GR" dirty="0">
                <a:latin typeface="Arial" pitchFamily="34" charset="0"/>
                <a:cs typeface="Arial" pitchFamily="34" charset="0"/>
              </a:rPr>
              <a:t>Θρακική κουζίνα</a:t>
            </a:r>
          </a:p>
          <a:p>
            <a:pPr>
              <a:lnSpc>
                <a:spcPct val="150000"/>
              </a:lnSpc>
              <a:buFont typeface="Wingdings" pitchFamily="2" charset="2"/>
              <a:buChar char="Ø"/>
            </a:pPr>
            <a:r>
              <a:rPr lang="el-GR" dirty="0">
                <a:latin typeface="Arial" pitchFamily="34" charset="0"/>
                <a:cs typeface="Arial" pitchFamily="34" charset="0"/>
              </a:rPr>
              <a:t>Κυπριακή κουζίνα</a:t>
            </a:r>
          </a:p>
          <a:p>
            <a:pPr>
              <a:lnSpc>
                <a:spcPct val="150000"/>
              </a:lnSpc>
              <a:buFont typeface="Wingdings" pitchFamily="2" charset="2"/>
              <a:buChar char="Ø"/>
            </a:pPr>
            <a:r>
              <a:rPr lang="el-GR" dirty="0">
                <a:latin typeface="Arial" pitchFamily="34" charset="0"/>
                <a:cs typeface="Arial" pitchFamily="34" charset="0"/>
              </a:rPr>
              <a:t>Επτανησιακή κουζίνα</a:t>
            </a:r>
          </a:p>
          <a:p>
            <a:pPr>
              <a:lnSpc>
                <a:spcPct val="150000"/>
              </a:lnSpc>
              <a:buFont typeface="Wingdings" pitchFamily="2" charset="2"/>
              <a:buChar char="Ø"/>
            </a:pPr>
            <a:r>
              <a:rPr lang="el-GR" dirty="0">
                <a:latin typeface="Arial" pitchFamily="34" charset="0"/>
                <a:cs typeface="Arial" pitchFamily="34" charset="0"/>
              </a:rPr>
              <a:t>Μακεδονική κουζίνα</a:t>
            </a:r>
          </a:p>
          <a:p>
            <a:pPr>
              <a:lnSpc>
                <a:spcPct val="150000"/>
              </a:lnSpc>
              <a:buFont typeface="Wingdings" pitchFamily="2" charset="2"/>
              <a:buChar char="Ø"/>
            </a:pPr>
            <a:r>
              <a:rPr lang="el-GR" dirty="0">
                <a:latin typeface="Arial" pitchFamily="34" charset="0"/>
                <a:cs typeface="Arial" pitchFamily="34" charset="0"/>
              </a:rPr>
              <a:t>Μικρασιατική κουζίνα (συμπεριλαμβάνει και την Πολίτικη κουζίνα)</a:t>
            </a:r>
          </a:p>
          <a:p>
            <a:pPr>
              <a:lnSpc>
                <a:spcPct val="150000"/>
              </a:lnSpc>
              <a:buFont typeface="Wingdings" pitchFamily="2" charset="2"/>
              <a:buChar char="Ø"/>
            </a:pPr>
            <a:r>
              <a:rPr lang="el-GR" dirty="0">
                <a:latin typeface="Arial" pitchFamily="34" charset="0"/>
                <a:cs typeface="Arial" pitchFamily="34" charset="0"/>
              </a:rPr>
              <a:t>Ποντιακή κουζίνα</a:t>
            </a:r>
          </a:p>
          <a:p>
            <a:pPr>
              <a:lnSpc>
                <a:spcPct val="150000"/>
              </a:lnSpc>
            </a:pPr>
            <a:endParaRPr lang="el-GR" b="1" i="1" u="sng" dirty="0">
              <a:solidFill>
                <a:srgbClr val="FF0000"/>
              </a:solidFill>
              <a:latin typeface="Arial" pitchFamily="34" charset="0"/>
              <a:cs typeface="Arial" pitchFamily="34" charset="0"/>
            </a:endParaRPr>
          </a:p>
        </p:txBody>
      </p:sp>
      <p:pic>
        <p:nvPicPr>
          <p:cNvPr id="5" name="Picture 2" descr="C:\Users\Compaq\Desktop\images (1).jpg"/>
          <p:cNvPicPr>
            <a:picLocks noChangeAspect="1" noChangeArrowheads="1"/>
          </p:cNvPicPr>
          <p:nvPr/>
        </p:nvPicPr>
        <p:blipFill>
          <a:blip r:embed="rId2" cstate="print"/>
          <a:srcRect/>
          <a:stretch>
            <a:fillRect/>
          </a:stretch>
        </p:blipFill>
        <p:spPr bwMode="auto">
          <a:xfrm>
            <a:off x="1785918" y="5076825"/>
            <a:ext cx="2786082" cy="1781175"/>
          </a:xfrm>
          <a:prstGeom prst="rect">
            <a:avLst/>
          </a:prstGeom>
          <a:noFill/>
        </p:spPr>
      </p:pic>
      <p:pic>
        <p:nvPicPr>
          <p:cNvPr id="5122" name="Picture 2" descr="C:\Users\Compaq\Desktop\thumbnail.jpg"/>
          <p:cNvPicPr>
            <a:picLocks noChangeAspect="1" noChangeArrowheads="1"/>
          </p:cNvPicPr>
          <p:nvPr/>
        </p:nvPicPr>
        <p:blipFill>
          <a:blip r:embed="rId3" cstate="print"/>
          <a:srcRect/>
          <a:stretch>
            <a:fillRect/>
          </a:stretch>
        </p:blipFill>
        <p:spPr bwMode="auto">
          <a:xfrm>
            <a:off x="3857620" y="1428736"/>
            <a:ext cx="4238625" cy="2390775"/>
          </a:xfrm>
          <a:prstGeom prst="rect">
            <a:avLst/>
          </a:prstGeom>
          <a:noFill/>
        </p:spPr>
      </p:pic>
      <p:pic>
        <p:nvPicPr>
          <p:cNvPr id="5123" name="Picture 3" descr="C:\Users\Compaq\Desktop\αρχείο λήψης (2).jpg"/>
          <p:cNvPicPr>
            <a:picLocks noChangeAspect="1" noChangeArrowheads="1"/>
          </p:cNvPicPr>
          <p:nvPr/>
        </p:nvPicPr>
        <p:blipFill>
          <a:blip r:embed="rId4" cstate="print"/>
          <a:srcRect/>
          <a:stretch>
            <a:fillRect/>
          </a:stretch>
        </p:blipFill>
        <p:spPr bwMode="auto">
          <a:xfrm>
            <a:off x="5357818" y="5072074"/>
            <a:ext cx="2876550" cy="178592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sp>
        <p:nvSpPr>
          <p:cNvPr id="6" name="5 - Ορθογώνιο"/>
          <p:cNvSpPr/>
          <p:nvPr/>
        </p:nvSpPr>
        <p:spPr>
          <a:xfrm>
            <a:off x="1214414" y="571480"/>
            <a:ext cx="7358114" cy="5693866"/>
          </a:xfrm>
          <a:prstGeom prst="rect">
            <a:avLst/>
          </a:prstGeom>
          <a:ln>
            <a:solidFill>
              <a:schemeClr val="bg2">
                <a:lumMod val="75000"/>
              </a:schemeClr>
            </a:solidFill>
          </a:ln>
        </p:spPr>
        <p:txBody>
          <a:bodyPr wrap="square">
            <a:spAutoFit/>
          </a:bodyPr>
          <a:lstStyle/>
          <a:p>
            <a:pPr algn="ctr"/>
            <a:endParaRPr lang="el-GR" sz="2000" b="1" u="sng" dirty="0">
              <a:latin typeface="Arial Black" pitchFamily="34" charset="0"/>
            </a:endParaRPr>
          </a:p>
          <a:p>
            <a:pPr algn="ctr"/>
            <a:r>
              <a:rPr lang="el-GR" dirty="0">
                <a:latin typeface="Arial Black" pitchFamily="34" charset="0"/>
              </a:rPr>
              <a:t> </a:t>
            </a:r>
            <a:r>
              <a:rPr lang="el-GR" sz="2000" b="1" i="1" dirty="0">
                <a:effectLst>
                  <a:outerShdw blurRad="38100" dist="38100" dir="2700000" algn="tl">
                    <a:srgbClr val="000000">
                      <a:alpha val="43137"/>
                    </a:srgbClr>
                  </a:outerShdw>
                </a:effectLst>
                <a:latin typeface="Arial Black" pitchFamily="34" charset="0"/>
              </a:rPr>
              <a:t>Παραδοσιακές συνταγές του τόπου μας</a:t>
            </a:r>
          </a:p>
          <a:p>
            <a:endParaRPr lang="el-GR" dirty="0">
              <a:latin typeface="Trebuchet MS" pitchFamily="34" charset="0"/>
            </a:endParaRPr>
          </a:p>
          <a:p>
            <a:r>
              <a:rPr lang="el-GR" b="1" i="1" u="sng" dirty="0">
                <a:solidFill>
                  <a:srgbClr val="FF0000"/>
                </a:solidFill>
                <a:latin typeface="Arial Black" pitchFamily="34" charset="0"/>
              </a:rPr>
              <a:t>Σκοπός:</a:t>
            </a:r>
          </a:p>
          <a:p>
            <a:pPr>
              <a:buFont typeface="Wingdings" pitchFamily="2" charset="2"/>
              <a:buChar char="v"/>
            </a:pPr>
            <a:r>
              <a:rPr lang="el-GR" b="1" dirty="0">
                <a:latin typeface="Arial" pitchFamily="34" charset="0"/>
                <a:cs typeface="Arial" pitchFamily="34" charset="0"/>
              </a:rPr>
              <a:t> Να κατανοήσουμε την σημασία της ελληνικής παραδοσιακής</a:t>
            </a:r>
          </a:p>
          <a:p>
            <a:r>
              <a:rPr lang="el-GR" b="1" dirty="0">
                <a:latin typeface="Arial" pitchFamily="34" charset="0"/>
                <a:cs typeface="Arial" pitchFamily="34" charset="0"/>
              </a:rPr>
              <a:t>    κουζίνας   </a:t>
            </a:r>
          </a:p>
          <a:p>
            <a:pPr>
              <a:buFont typeface="Wingdings" pitchFamily="2" charset="2"/>
              <a:buChar char="v"/>
            </a:pPr>
            <a:r>
              <a:rPr lang="el-GR" dirty="0">
                <a:solidFill>
                  <a:srgbClr val="FF0000"/>
                </a:solidFill>
                <a:latin typeface="Arial Black" pitchFamily="34" charset="0"/>
              </a:rPr>
              <a:t> </a:t>
            </a:r>
            <a:r>
              <a:rPr lang="el-GR" b="1" dirty="0">
                <a:latin typeface="Arial" pitchFamily="34" charset="0"/>
                <a:cs typeface="Arial" pitchFamily="34" charset="0"/>
              </a:rPr>
              <a:t>να καταγράψουμε παραδοσιακές συνταγές του τόπου </a:t>
            </a:r>
          </a:p>
          <a:p>
            <a:r>
              <a:rPr lang="el-GR" b="1" dirty="0">
                <a:solidFill>
                  <a:srgbClr val="FF0000"/>
                </a:solidFill>
                <a:latin typeface="Arial" pitchFamily="34" charset="0"/>
                <a:cs typeface="Arial" pitchFamily="34" charset="0"/>
              </a:rPr>
              <a:t>    </a:t>
            </a:r>
            <a:r>
              <a:rPr lang="el-GR" b="1" dirty="0">
                <a:latin typeface="Arial" pitchFamily="34" charset="0"/>
                <a:cs typeface="Arial" pitchFamily="34" charset="0"/>
              </a:rPr>
              <a:t>μας</a:t>
            </a:r>
          </a:p>
          <a:p>
            <a:pPr>
              <a:buFont typeface="Wingdings" pitchFamily="2" charset="2"/>
              <a:buChar char="v"/>
            </a:pPr>
            <a:r>
              <a:rPr lang="el-GR" b="1" dirty="0">
                <a:solidFill>
                  <a:srgbClr val="FF0000"/>
                </a:solidFill>
                <a:latin typeface="Arial" pitchFamily="34" charset="0"/>
                <a:cs typeface="Arial" pitchFamily="34" charset="0"/>
              </a:rPr>
              <a:t> </a:t>
            </a:r>
            <a:r>
              <a:rPr lang="el-GR" b="1" dirty="0">
                <a:latin typeface="Arial" pitchFamily="34" charset="0"/>
                <a:cs typeface="Arial" pitchFamily="34" charset="0"/>
              </a:rPr>
              <a:t>Να μάθουμε για την διατροφική αξία των παραπάνω </a:t>
            </a:r>
          </a:p>
          <a:p>
            <a:r>
              <a:rPr lang="el-GR" b="1" dirty="0">
                <a:latin typeface="Arial" pitchFamily="34" charset="0"/>
                <a:cs typeface="Arial" pitchFamily="34" charset="0"/>
              </a:rPr>
              <a:t>    συνταγών</a:t>
            </a:r>
            <a:endParaRPr lang="el-GR" b="1" i="1" u="sng" dirty="0">
              <a:solidFill>
                <a:srgbClr val="FF0000"/>
              </a:solidFill>
              <a:latin typeface="Arial" pitchFamily="34" charset="0"/>
              <a:cs typeface="Arial" pitchFamily="34" charset="0"/>
            </a:endParaRPr>
          </a:p>
          <a:p>
            <a:r>
              <a:rPr lang="el-GR" b="1" i="1" u="sng" dirty="0">
                <a:solidFill>
                  <a:srgbClr val="FF0000"/>
                </a:solidFill>
                <a:latin typeface="Arial Black" pitchFamily="34" charset="0"/>
              </a:rPr>
              <a:t>Μεθοδολογία:</a:t>
            </a:r>
          </a:p>
          <a:p>
            <a:pPr>
              <a:buFont typeface="Wingdings" pitchFamily="2" charset="2"/>
              <a:buChar char="v"/>
            </a:pPr>
            <a:r>
              <a:rPr lang="el-GR" dirty="0">
                <a:solidFill>
                  <a:srgbClr val="FF0000"/>
                </a:solidFill>
                <a:latin typeface="Arial Black" pitchFamily="34" charset="0"/>
              </a:rPr>
              <a:t> </a:t>
            </a:r>
            <a:r>
              <a:rPr lang="el-GR" b="1" dirty="0">
                <a:latin typeface="Arial" pitchFamily="34" charset="0"/>
                <a:cs typeface="Arial" pitchFamily="34" charset="0"/>
              </a:rPr>
              <a:t>Καταγραφή, με την βοήθεια των γονέων</a:t>
            </a:r>
            <a:r>
              <a:rPr lang="en-US" b="1" dirty="0">
                <a:latin typeface="Arial" pitchFamily="34" charset="0"/>
                <a:cs typeface="Arial" pitchFamily="34" charset="0"/>
              </a:rPr>
              <a:t> </a:t>
            </a:r>
            <a:r>
              <a:rPr lang="el-GR" b="1" dirty="0">
                <a:latin typeface="Arial" pitchFamily="34" charset="0"/>
                <a:cs typeface="Arial" pitchFamily="34" charset="0"/>
              </a:rPr>
              <a:t>, συνταγών</a:t>
            </a:r>
          </a:p>
          <a:p>
            <a:r>
              <a:rPr lang="el-GR" b="1" dirty="0">
                <a:latin typeface="Arial" pitchFamily="34" charset="0"/>
                <a:cs typeface="Arial" pitchFamily="34" charset="0"/>
              </a:rPr>
              <a:t>    του   τόπου μας και παρουσίαση τους στην τάξη</a:t>
            </a:r>
          </a:p>
          <a:p>
            <a:endParaRPr lang="el-GR" dirty="0">
              <a:solidFill>
                <a:srgbClr val="FF0000"/>
              </a:solidFill>
              <a:latin typeface="Arial Black" pitchFamily="34" charset="0"/>
            </a:endParaRPr>
          </a:p>
          <a:p>
            <a:endParaRPr lang="el-GR" dirty="0">
              <a:solidFill>
                <a:srgbClr val="FF0000"/>
              </a:solidFill>
              <a:latin typeface="Arial Black" pitchFamily="34" charset="0"/>
            </a:endParaRPr>
          </a:p>
          <a:p>
            <a:endParaRPr lang="el-GR" dirty="0">
              <a:solidFill>
                <a:srgbClr val="FF0000"/>
              </a:solidFill>
              <a:latin typeface="Arial Black" pitchFamily="34" charset="0"/>
            </a:endParaRPr>
          </a:p>
          <a:p>
            <a:endParaRPr lang="el-GR" dirty="0">
              <a:solidFill>
                <a:srgbClr val="FF0000"/>
              </a:solidFill>
              <a:latin typeface="Arial Black" pitchFamily="34" charset="0"/>
            </a:endParaRPr>
          </a:p>
          <a:p>
            <a:endParaRPr lang="el-GR" dirty="0">
              <a:latin typeface="Arial Black" pitchFamily="34" charset="0"/>
            </a:endParaRPr>
          </a:p>
          <a:p>
            <a:pPr>
              <a:buFont typeface="Wingdings" pitchFamily="2" charset="2"/>
              <a:buChar char="v"/>
            </a:pPr>
            <a:endParaRPr lang="el-GR" b="1" i="1" u="sng" dirty="0">
              <a:solidFill>
                <a:srgbClr val="FF0000"/>
              </a:solidFill>
              <a:latin typeface="Arial Black" pitchFamily="34" charset="0"/>
            </a:endParaRPr>
          </a:p>
          <a:p>
            <a:endParaRPr lang="el-GR" b="1" i="1" u="sng" dirty="0">
              <a:solidFill>
                <a:srgbClr val="FF0000"/>
              </a:solidFill>
              <a:latin typeface="Arial Black" pitchFamily="34" charset="0"/>
            </a:endParaRPr>
          </a:p>
        </p:txBody>
      </p:sp>
      <p:pic>
        <p:nvPicPr>
          <p:cNvPr id="4098" name="Picture 2" descr="C:\Users\Compaq\Desktop\images (3).jpg"/>
          <p:cNvPicPr>
            <a:picLocks noChangeAspect="1" noChangeArrowheads="1"/>
          </p:cNvPicPr>
          <p:nvPr/>
        </p:nvPicPr>
        <p:blipFill>
          <a:blip r:embed="rId2" cstate="print"/>
          <a:srcRect/>
          <a:stretch>
            <a:fillRect/>
          </a:stretch>
        </p:blipFill>
        <p:spPr bwMode="auto">
          <a:xfrm>
            <a:off x="3857620" y="4224322"/>
            <a:ext cx="3071834" cy="18137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1800" b="1" dirty="0">
                <a:latin typeface="Arial" pitchFamily="34" charset="0"/>
                <a:cs typeface="Arial" pitchFamily="34" charset="0"/>
              </a:rPr>
              <a:t>ΜΑΘΗΤΕΣ ΠΟΥ ΣΥΜΜΕΤΕΙΧΑΝ ΣΤΟ </a:t>
            </a:r>
            <a:br>
              <a:rPr lang="el-GR" sz="1800" b="1" dirty="0">
                <a:latin typeface="Arial" pitchFamily="34" charset="0"/>
                <a:cs typeface="Arial" pitchFamily="34" charset="0"/>
              </a:rPr>
            </a:br>
            <a:r>
              <a:rPr lang="el-GR" sz="1800" b="1" dirty="0">
                <a:latin typeface="Arial" pitchFamily="34" charset="0"/>
                <a:cs typeface="Arial" pitchFamily="34" charset="0"/>
              </a:rPr>
              <a:t>ΠΡΟΓΡΑΜΜΑ</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graphicFrame>
        <p:nvGraphicFramePr>
          <p:cNvPr id="6" name="5 - Πίνακας"/>
          <p:cNvGraphicFramePr>
            <a:graphicFrameLocks noGrp="1"/>
          </p:cNvGraphicFramePr>
          <p:nvPr>
            <p:extLst>
              <p:ext uri="{D42A27DB-BD31-4B8C-83A1-F6EECF244321}">
                <p14:modId xmlns:p14="http://schemas.microsoft.com/office/powerpoint/2010/main" val="2244018767"/>
              </p:ext>
            </p:extLst>
          </p:nvPr>
        </p:nvGraphicFramePr>
        <p:xfrm>
          <a:off x="1547664" y="1412776"/>
          <a:ext cx="7119966" cy="3521516"/>
        </p:xfrm>
        <a:graphic>
          <a:graphicData uri="http://schemas.openxmlformats.org/drawingml/2006/table">
            <a:tbl>
              <a:tblPr firstRow="1" bandRow="1">
                <a:tableStyleId>{5C22544A-7EE6-4342-B048-85BDC9FD1C3A}</a:tableStyleId>
              </a:tblPr>
              <a:tblGrid>
                <a:gridCol w="3559983">
                  <a:extLst>
                    <a:ext uri="{9D8B030D-6E8A-4147-A177-3AD203B41FA5}">
                      <a16:colId xmlns:a16="http://schemas.microsoft.com/office/drawing/2014/main" val="20000"/>
                    </a:ext>
                  </a:extLst>
                </a:gridCol>
                <a:gridCol w="3559983">
                  <a:extLst>
                    <a:ext uri="{9D8B030D-6E8A-4147-A177-3AD203B41FA5}">
                      <a16:colId xmlns:a16="http://schemas.microsoft.com/office/drawing/2014/main" val="20001"/>
                    </a:ext>
                  </a:extLst>
                </a:gridCol>
              </a:tblGrid>
              <a:tr h="655407">
                <a:tc>
                  <a:txBody>
                    <a:bodyPr/>
                    <a:lstStyle/>
                    <a:p>
                      <a:pPr algn="ctr"/>
                      <a:r>
                        <a:rPr lang="el-GR" dirty="0">
                          <a:solidFill>
                            <a:schemeClr val="tx1"/>
                          </a:solidFill>
                          <a:latin typeface="Arial" pitchFamily="34" charset="0"/>
                          <a:cs typeface="Arial" pitchFamily="34" charset="0"/>
                        </a:rPr>
                        <a:t>ΟΜΑΔΑ</a:t>
                      </a:r>
                    </a:p>
                  </a:txBody>
                  <a:tcPr>
                    <a:solidFill>
                      <a:schemeClr val="accent3">
                        <a:lumMod val="40000"/>
                        <a:lumOff val="60000"/>
                      </a:schemeClr>
                    </a:solidFill>
                  </a:tcPr>
                </a:tc>
                <a:tc>
                  <a:txBody>
                    <a:bodyPr/>
                    <a:lstStyle/>
                    <a:p>
                      <a:r>
                        <a:rPr lang="el-GR" dirty="0">
                          <a:solidFill>
                            <a:schemeClr val="tx1"/>
                          </a:solidFill>
                          <a:latin typeface="Arial" pitchFamily="34" charset="0"/>
                          <a:cs typeface="Arial" pitchFamily="34" charset="0"/>
                        </a:rPr>
                        <a:t>ΟΝΟΜΑΤΕΠΩΝΥΜΟ</a:t>
                      </a:r>
                      <a:r>
                        <a:rPr lang="el-GR" baseline="0" dirty="0">
                          <a:solidFill>
                            <a:schemeClr val="tx1"/>
                          </a:solidFill>
                          <a:latin typeface="Arial" pitchFamily="34" charset="0"/>
                          <a:cs typeface="Arial" pitchFamily="34" charset="0"/>
                        </a:rPr>
                        <a:t> ΜΑΘΗΤΗ</a:t>
                      </a:r>
                      <a:endParaRPr lang="el-GR" dirty="0">
                        <a:solidFill>
                          <a:schemeClr val="tx1"/>
                        </a:solidFill>
                        <a:latin typeface="Arial" pitchFamily="34" charset="0"/>
                        <a:cs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599819">
                <a:tc>
                  <a:txBody>
                    <a:bodyPr/>
                    <a:lstStyle/>
                    <a:p>
                      <a:r>
                        <a:rPr lang="el-GR" dirty="0"/>
                        <a:t>ΟΜΑΔΑ 4η</a:t>
                      </a:r>
                    </a:p>
                  </a:txBody>
                  <a:tcPr>
                    <a:solidFill>
                      <a:schemeClr val="accent3">
                        <a:lumMod val="20000"/>
                        <a:lumOff val="80000"/>
                      </a:schemeClr>
                    </a:solidFill>
                  </a:tcPr>
                </a:tc>
                <a:tc>
                  <a:txBody>
                    <a:bodyPr/>
                    <a:lstStyle/>
                    <a:p>
                      <a:endParaRPr lang="el-GR" dirty="0"/>
                    </a:p>
                  </a:txBody>
                  <a:tcPr>
                    <a:solidFill>
                      <a:schemeClr val="accent3">
                        <a:lumMod val="20000"/>
                        <a:lumOff val="80000"/>
                      </a:schemeClr>
                    </a:solidFill>
                  </a:tcPr>
                </a:tc>
                <a:extLst>
                  <a:ext uri="{0D108BD9-81ED-4DB2-BD59-A6C34878D82A}">
                    <a16:rowId xmlns:a16="http://schemas.microsoft.com/office/drawing/2014/main" val="10001"/>
                  </a:ext>
                </a:extLst>
              </a:tr>
              <a:tr h="599819">
                <a:tc>
                  <a:txBody>
                    <a:bodyPr/>
                    <a:lstStyle/>
                    <a:p>
                      <a:endParaRPr lang="el-GR" dirty="0"/>
                    </a:p>
                  </a:txBody>
                  <a:tcPr>
                    <a:solidFill>
                      <a:schemeClr val="accent3">
                        <a:lumMod val="20000"/>
                        <a:lumOff val="80000"/>
                      </a:schemeClr>
                    </a:solidFill>
                  </a:tcPr>
                </a:tc>
                <a:tc>
                  <a:txBody>
                    <a:bodyPr/>
                    <a:lstStyle/>
                    <a:p>
                      <a:r>
                        <a:rPr lang="el-GR" baseline="0" dirty="0"/>
                        <a:t>ΤΣΑΡΑΒΑ ΑΙΚΑΤΕΡΙΝΗ</a:t>
                      </a:r>
                      <a:endParaRPr lang="el-GR" dirty="0"/>
                    </a:p>
                    <a:p>
                      <a:endParaRPr lang="el-GR" dirty="0"/>
                    </a:p>
                  </a:txBody>
                  <a:tcPr>
                    <a:solidFill>
                      <a:schemeClr val="accent3">
                        <a:lumMod val="20000"/>
                        <a:lumOff val="80000"/>
                      </a:schemeClr>
                    </a:solidFill>
                  </a:tcPr>
                </a:tc>
                <a:extLst>
                  <a:ext uri="{0D108BD9-81ED-4DB2-BD59-A6C34878D82A}">
                    <a16:rowId xmlns:a16="http://schemas.microsoft.com/office/drawing/2014/main" val="10002"/>
                  </a:ext>
                </a:extLst>
              </a:tr>
              <a:tr h="599819">
                <a:tc>
                  <a:txBody>
                    <a:bodyPr/>
                    <a:lstStyle/>
                    <a:p>
                      <a:endParaRPr lang="el-GR" dirty="0"/>
                    </a:p>
                  </a:txBody>
                  <a:tcPr>
                    <a:solidFill>
                      <a:schemeClr val="accent3">
                        <a:lumMod val="20000"/>
                        <a:lumOff val="80000"/>
                      </a:schemeClr>
                    </a:solidFill>
                  </a:tcPr>
                </a:tc>
                <a:tc>
                  <a:txBody>
                    <a:bodyPr/>
                    <a:lstStyle/>
                    <a:p>
                      <a:r>
                        <a:rPr lang="el-GR" dirty="0"/>
                        <a:t>ΣΚΕΤΟΠΟΥΛΟΣ</a:t>
                      </a:r>
                      <a:r>
                        <a:rPr lang="el-GR" baseline="0" dirty="0"/>
                        <a:t>  ΓΕΩΡΓΙΟΣ</a:t>
                      </a:r>
                    </a:p>
                    <a:p>
                      <a:r>
                        <a:rPr lang="el-GR" dirty="0"/>
                        <a:t>ΣΤΑΜΚΟΠΟΥΛΟΥ</a:t>
                      </a:r>
                      <a:r>
                        <a:rPr lang="el-GR" baseline="0" dirty="0"/>
                        <a:t> ΑΝΤΩΝΙΑ</a:t>
                      </a:r>
                      <a:endParaRPr lang="el-GR" dirty="0"/>
                    </a:p>
                  </a:txBody>
                  <a:tcPr>
                    <a:solidFill>
                      <a:schemeClr val="accent3">
                        <a:lumMod val="20000"/>
                        <a:lumOff val="80000"/>
                      </a:schemeClr>
                    </a:solidFill>
                  </a:tcPr>
                </a:tc>
                <a:extLst>
                  <a:ext uri="{0D108BD9-81ED-4DB2-BD59-A6C34878D82A}">
                    <a16:rowId xmlns:a16="http://schemas.microsoft.com/office/drawing/2014/main" val="10003"/>
                  </a:ext>
                </a:extLst>
              </a:tr>
              <a:tr h="986130">
                <a:tc>
                  <a:txBody>
                    <a:bodyPr/>
                    <a:lstStyle/>
                    <a:p>
                      <a:endParaRPr lang="el-GR" dirty="0"/>
                    </a:p>
                  </a:txBody>
                  <a:tcPr>
                    <a:solidFill>
                      <a:schemeClr val="accent3">
                        <a:lumMod val="20000"/>
                        <a:lumOff val="80000"/>
                      </a:schemeClr>
                    </a:solidFill>
                  </a:tcPr>
                </a:tc>
                <a:tc>
                  <a:txBody>
                    <a:bodyPr/>
                    <a:lstStyle/>
                    <a:p>
                      <a:r>
                        <a:rPr lang="el-GR" dirty="0"/>
                        <a:t>ΤΑΧΑΤΟΥ</a:t>
                      </a:r>
                      <a:r>
                        <a:rPr lang="el-GR" baseline="0" dirty="0"/>
                        <a:t> ΑΝΔΡΙΑΝΑ</a:t>
                      </a:r>
                    </a:p>
                    <a:p>
                      <a:r>
                        <a:rPr lang="el-GR" baseline="0" dirty="0"/>
                        <a:t>ΤΖΙΚΑΝΟΥΛΑΣ ΙΩΑΝΝΗΣ</a:t>
                      </a:r>
                      <a:endParaRPr lang="el-GR" dirty="0"/>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dirty="0"/>
          </a:p>
        </p:txBody>
      </p:sp>
      <p:sp>
        <p:nvSpPr>
          <p:cNvPr id="4" name="3 - Ορθογώνιο"/>
          <p:cNvSpPr/>
          <p:nvPr/>
        </p:nvSpPr>
        <p:spPr>
          <a:xfrm>
            <a:off x="1928794" y="285728"/>
            <a:ext cx="5500725" cy="400110"/>
          </a:xfrm>
          <a:prstGeom prst="rect">
            <a:avLst/>
          </a:prstGeom>
        </p:spPr>
        <p:txBody>
          <a:bodyPr wrap="square">
            <a:spAutoFit/>
          </a:bodyPr>
          <a:lstStyle/>
          <a:p>
            <a:r>
              <a:rPr lang="el-GR" sz="2000" i="1" dirty="0">
                <a:solidFill>
                  <a:schemeClr val="tx2"/>
                </a:solidFill>
                <a:latin typeface="Arial Black" pitchFamily="34" charset="0"/>
              </a:rPr>
              <a:t>Παραδοσιακές</a:t>
            </a:r>
            <a:r>
              <a:rPr lang="el-GR" sz="2000" i="1" dirty="0">
                <a:solidFill>
                  <a:schemeClr val="tx2"/>
                </a:solidFill>
                <a:effectLst>
                  <a:outerShdw blurRad="38100" dist="38100" dir="2700000" algn="tl">
                    <a:srgbClr val="000000">
                      <a:alpha val="43137"/>
                    </a:srgbClr>
                  </a:outerShdw>
                </a:effectLst>
                <a:latin typeface="Arial Black" pitchFamily="34" charset="0"/>
              </a:rPr>
              <a:t> </a:t>
            </a:r>
            <a:r>
              <a:rPr lang="el-GR" sz="2000" i="1" dirty="0">
                <a:solidFill>
                  <a:schemeClr val="tx2"/>
                </a:solidFill>
                <a:latin typeface="Arial Black" pitchFamily="34" charset="0"/>
              </a:rPr>
              <a:t>συνταγές του τόπου μας</a:t>
            </a:r>
          </a:p>
        </p:txBody>
      </p:sp>
      <p:sp>
        <p:nvSpPr>
          <p:cNvPr id="5" name="4 - TextBox"/>
          <p:cNvSpPr txBox="1"/>
          <p:nvPr/>
        </p:nvSpPr>
        <p:spPr>
          <a:xfrm>
            <a:off x="1500166" y="1428736"/>
            <a:ext cx="6215106" cy="369332"/>
          </a:xfrm>
          <a:prstGeom prst="rect">
            <a:avLst/>
          </a:prstGeom>
          <a:noFill/>
        </p:spPr>
        <p:txBody>
          <a:bodyPr wrap="square" rtlCol="0">
            <a:spAutoFit/>
          </a:bodyPr>
          <a:lstStyle/>
          <a:p>
            <a:endParaRPr lang="el-GR" dirty="0"/>
          </a:p>
        </p:txBody>
      </p:sp>
      <p:sp>
        <p:nvSpPr>
          <p:cNvPr id="9" name="8 - TextBox"/>
          <p:cNvSpPr txBox="1"/>
          <p:nvPr/>
        </p:nvSpPr>
        <p:spPr>
          <a:xfrm>
            <a:off x="1357290" y="928670"/>
            <a:ext cx="4000528" cy="3170099"/>
          </a:xfrm>
          <a:prstGeom prst="rect">
            <a:avLst/>
          </a:prstGeom>
          <a:noFill/>
        </p:spPr>
        <p:txBody>
          <a:bodyPr wrap="square" rtlCol="0">
            <a:spAutoFit/>
          </a:bodyPr>
          <a:lstStyle/>
          <a:p>
            <a:pPr marL="274320" indent="-274320" fontAlgn="auto">
              <a:spcAft>
                <a:spcPts val="0"/>
              </a:spcAft>
              <a:buFont typeface="Wingdings" pitchFamily="2" charset="2"/>
              <a:buChar char="v"/>
              <a:defRPr/>
            </a:pPr>
            <a:r>
              <a:rPr lang="el-GR" sz="2000" b="1" i="1" u="sng" dirty="0" err="1">
                <a:solidFill>
                  <a:srgbClr val="FF0000"/>
                </a:solidFill>
                <a:latin typeface="Arial" pitchFamily="34" charset="0"/>
                <a:cs typeface="Arial" pitchFamily="34" charset="0"/>
              </a:rPr>
              <a:t>Κουσιάφι</a:t>
            </a:r>
            <a:endParaRPr lang="el-GR" sz="2000" b="1" i="1" u="sng" dirty="0">
              <a:solidFill>
                <a:srgbClr val="FF0000"/>
              </a:solidFill>
              <a:latin typeface="Arial" pitchFamily="34" charset="0"/>
              <a:cs typeface="Arial" pitchFamily="34" charset="0"/>
            </a:endParaRPr>
          </a:p>
          <a:p>
            <a:pPr marL="274320" indent="-274320" fontAlgn="auto">
              <a:spcAft>
                <a:spcPts val="0"/>
              </a:spcAft>
              <a:buFont typeface="Wingdings"/>
              <a:buNone/>
              <a:defRPr/>
            </a:pPr>
            <a:r>
              <a:rPr lang="el-GR" sz="2000" b="1" i="1" u="sng" dirty="0">
                <a:latin typeface="Arial" pitchFamily="34" charset="0"/>
                <a:cs typeface="Arial" pitchFamily="34" charset="0"/>
              </a:rPr>
              <a:t>Υλικά:</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200 </a:t>
            </a:r>
            <a:r>
              <a:rPr lang="el-GR" b="1" i="1" dirty="0" err="1">
                <a:latin typeface="Arial" pitchFamily="34" charset="0"/>
                <a:cs typeface="Arial" pitchFamily="34" charset="0"/>
              </a:rPr>
              <a:t>γρ.σταφίδες</a:t>
            </a:r>
            <a:endParaRPr lang="el-GR" b="1" i="1" dirty="0">
              <a:latin typeface="Arial" pitchFamily="34" charset="0"/>
              <a:cs typeface="Arial" pitchFamily="34" charset="0"/>
            </a:endParaRPr>
          </a:p>
          <a:p>
            <a:pPr marL="274320" indent="-274320" fontAlgn="auto">
              <a:spcAft>
                <a:spcPts val="0"/>
              </a:spcAft>
              <a:buFont typeface="Wingdings" pitchFamily="2" charset="2"/>
              <a:buChar char="ü"/>
              <a:defRPr/>
            </a:pPr>
            <a:r>
              <a:rPr lang="el-GR" b="1" i="1" dirty="0">
                <a:latin typeface="Arial" pitchFamily="34" charset="0"/>
                <a:cs typeface="Arial" pitchFamily="34" charset="0"/>
              </a:rPr>
              <a:t>1 λεμόνι φέτες</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2 ξύλα κανέλας </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700 </a:t>
            </a:r>
            <a:r>
              <a:rPr lang="el-GR" b="1" i="1" dirty="0" err="1">
                <a:latin typeface="Arial" pitchFamily="34" charset="0"/>
                <a:cs typeface="Arial" pitchFamily="34" charset="0"/>
              </a:rPr>
              <a:t>γρ</a:t>
            </a:r>
            <a:r>
              <a:rPr lang="el-GR" b="1" i="1" dirty="0">
                <a:latin typeface="Arial" pitchFamily="34" charset="0"/>
                <a:cs typeface="Arial" pitchFamily="34" charset="0"/>
              </a:rPr>
              <a:t>. ζάχαρη</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½ κιλό μήλα καθαρισμένα</a:t>
            </a:r>
          </a:p>
          <a:p>
            <a:pPr marL="274320" indent="-274320" fontAlgn="auto">
              <a:spcAft>
                <a:spcPts val="0"/>
              </a:spcAft>
              <a:buFont typeface="Wingdings"/>
              <a:buNone/>
              <a:defRPr/>
            </a:pPr>
            <a:r>
              <a:rPr lang="el-GR" b="1" i="1" dirty="0">
                <a:latin typeface="Arial" pitchFamily="34" charset="0"/>
                <a:cs typeface="Arial" pitchFamily="34" charset="0"/>
              </a:rPr>
              <a:t>     και κομμένα στα τέσσερα</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 ½ κιλό πορτοκάλια</a:t>
            </a:r>
          </a:p>
          <a:p>
            <a:pPr marL="274320" indent="-274320" fontAlgn="auto">
              <a:spcAft>
                <a:spcPts val="0"/>
              </a:spcAft>
              <a:buFont typeface="Wingdings" pitchFamily="2" charset="2"/>
              <a:buChar char="ü"/>
              <a:defRPr/>
            </a:pPr>
            <a:r>
              <a:rPr lang="el-GR" b="1" i="1" dirty="0">
                <a:latin typeface="Arial" pitchFamily="34" charset="0"/>
                <a:cs typeface="Arial" pitchFamily="34" charset="0"/>
              </a:rPr>
              <a:t>1 κιλό κυδώνια καθαρισμένα</a:t>
            </a:r>
          </a:p>
          <a:p>
            <a:pPr marL="274320" indent="-274320" fontAlgn="auto">
              <a:spcAft>
                <a:spcPts val="0"/>
              </a:spcAft>
              <a:buFont typeface="Wingdings"/>
              <a:buNone/>
              <a:defRPr/>
            </a:pPr>
            <a:r>
              <a:rPr lang="el-GR" b="1" i="1" dirty="0">
                <a:latin typeface="Arial" pitchFamily="34" charset="0"/>
                <a:cs typeface="Arial" pitchFamily="34" charset="0"/>
              </a:rPr>
              <a:t>     κομμένα στα έξι</a:t>
            </a:r>
          </a:p>
        </p:txBody>
      </p:sp>
      <p:pic>
        <p:nvPicPr>
          <p:cNvPr id="10" name="Picture 2" descr="C:\Users\Sofia\Desktop\κουσιαφι.jpg"/>
          <p:cNvPicPr>
            <a:picLocks noChangeAspect="1" noChangeArrowheads="1"/>
          </p:cNvPicPr>
          <p:nvPr/>
        </p:nvPicPr>
        <p:blipFill>
          <a:blip r:embed="rId2" cstate="print"/>
          <a:srcRect/>
          <a:stretch>
            <a:fillRect/>
          </a:stretch>
        </p:blipFill>
        <p:spPr>
          <a:xfrm>
            <a:off x="5000628" y="1125538"/>
            <a:ext cx="3357586" cy="2760019"/>
          </a:xfrm>
          <a:prstGeom prst="rect">
            <a:avLst/>
          </a:prstGeom>
        </p:spPr>
      </p:pic>
      <p:sp>
        <p:nvSpPr>
          <p:cNvPr id="11" name="10 - TextBox"/>
          <p:cNvSpPr txBox="1"/>
          <p:nvPr/>
        </p:nvSpPr>
        <p:spPr>
          <a:xfrm>
            <a:off x="1357290" y="4214818"/>
            <a:ext cx="7286676" cy="2339102"/>
          </a:xfrm>
          <a:prstGeom prst="rect">
            <a:avLst/>
          </a:prstGeom>
          <a:noFill/>
        </p:spPr>
        <p:txBody>
          <a:bodyPr wrap="square" rtlCol="0">
            <a:spAutoFit/>
          </a:bodyPr>
          <a:lstStyle/>
          <a:p>
            <a:r>
              <a:rPr lang="el-GR" sz="2000" b="1" i="1" u="sng" dirty="0">
                <a:solidFill>
                  <a:srgbClr val="FF0000"/>
                </a:solidFill>
                <a:latin typeface="Arial" pitchFamily="34" charset="0"/>
                <a:cs typeface="Arial" pitchFamily="34" charset="0"/>
              </a:rPr>
              <a:t>Διατροφική αξία: </a:t>
            </a:r>
          </a:p>
          <a:p>
            <a:pPr>
              <a:buFont typeface="Wingdings" pitchFamily="2" charset="2"/>
              <a:buChar char="ü"/>
            </a:pPr>
            <a:r>
              <a:rPr lang="el-GR" b="1" dirty="0">
                <a:latin typeface="Arial" pitchFamily="34" charset="0"/>
                <a:cs typeface="Arial" pitchFamily="34" charset="0"/>
              </a:rPr>
              <a:t>Κανέλα:</a:t>
            </a:r>
            <a:r>
              <a:rPr lang="el-GR" dirty="0">
                <a:latin typeface="Arial" pitchFamily="34" charset="0"/>
                <a:cs typeface="Arial" pitchFamily="34" charset="0"/>
              </a:rPr>
              <a:t> πλούσια σε αντιοξειδωτικά</a:t>
            </a:r>
          </a:p>
          <a:p>
            <a:pPr>
              <a:buFont typeface="Wingdings" pitchFamily="2" charset="2"/>
              <a:buChar char="ü"/>
            </a:pPr>
            <a:r>
              <a:rPr lang="el-GR" b="1" dirty="0">
                <a:latin typeface="Arial" pitchFamily="34" charset="0"/>
                <a:cs typeface="Arial" pitchFamily="34" charset="0"/>
              </a:rPr>
              <a:t>Σταφίδα: </a:t>
            </a:r>
            <a:r>
              <a:rPr lang="el-GR" dirty="0">
                <a:latin typeface="Arial" pitchFamily="34" charset="0"/>
                <a:cs typeface="Arial" pitchFamily="34" charset="0"/>
              </a:rPr>
              <a:t>βιταμίνη Α, βιταμίνες του συμπλέγματος Β, κάλλιο,    </a:t>
            </a:r>
          </a:p>
          <a:p>
            <a:r>
              <a:rPr lang="el-GR" dirty="0">
                <a:latin typeface="Arial" pitchFamily="34" charset="0"/>
                <a:cs typeface="Arial" pitchFamily="34" charset="0"/>
              </a:rPr>
              <a:t>   μεταλλικές ίνες</a:t>
            </a:r>
          </a:p>
          <a:p>
            <a:pPr>
              <a:buFont typeface="Wingdings" pitchFamily="2" charset="2"/>
              <a:buChar char="ü"/>
            </a:pPr>
            <a:r>
              <a:rPr lang="el-GR" b="1" dirty="0">
                <a:latin typeface="Arial" pitchFamily="34" charset="0"/>
                <a:cs typeface="Arial" pitchFamily="34" charset="0"/>
              </a:rPr>
              <a:t>Κυδών</a:t>
            </a:r>
            <a:r>
              <a:rPr lang="el-GR" dirty="0">
                <a:latin typeface="Arial" pitchFamily="34" charset="0"/>
                <a:cs typeface="Arial" pitchFamily="34" charset="0"/>
              </a:rPr>
              <a:t>ι: βιταμίνη </a:t>
            </a:r>
            <a:r>
              <a:rPr lang="en-US" dirty="0">
                <a:latin typeface="Arial" pitchFamily="34" charset="0"/>
                <a:cs typeface="Arial" pitchFamily="34" charset="0"/>
              </a:rPr>
              <a:t>C, A</a:t>
            </a:r>
            <a:r>
              <a:rPr lang="el-GR" dirty="0">
                <a:latin typeface="Arial" pitchFamily="34" charset="0"/>
                <a:cs typeface="Arial" pitchFamily="34" charset="0"/>
              </a:rPr>
              <a:t>  και βιταμίνη του συμπλέγματος Β</a:t>
            </a:r>
          </a:p>
          <a:p>
            <a:pPr>
              <a:buFont typeface="Wingdings" pitchFamily="2" charset="2"/>
              <a:buChar char="ü"/>
            </a:pPr>
            <a:r>
              <a:rPr lang="el-GR" b="1" dirty="0" err="1">
                <a:latin typeface="Arial" pitchFamily="34" charset="0"/>
                <a:cs typeface="Arial" pitchFamily="34" charset="0"/>
              </a:rPr>
              <a:t>Μήλα</a:t>
            </a:r>
            <a:r>
              <a:rPr lang="el-GR" dirty="0" err="1">
                <a:latin typeface="Arial" pitchFamily="34" charset="0"/>
                <a:cs typeface="Arial" pitchFamily="34" charset="0"/>
              </a:rPr>
              <a:t>:πλούσιο</a:t>
            </a:r>
            <a:r>
              <a:rPr lang="el-GR" dirty="0">
                <a:latin typeface="Arial" pitchFamily="34" charset="0"/>
                <a:cs typeface="Arial" pitchFamily="34" charset="0"/>
              </a:rPr>
              <a:t> σε βιταμίνες, διαιτητικές ίνες, μεταλλικά στοιχεία</a:t>
            </a:r>
          </a:p>
          <a:p>
            <a:r>
              <a:rPr lang="el-GR" dirty="0">
                <a:latin typeface="Arial" pitchFamily="34" charset="0"/>
                <a:cs typeface="Arial" pitchFamily="34" charset="0"/>
              </a:rPr>
              <a:t>   </a:t>
            </a:r>
          </a:p>
          <a:p>
            <a:r>
              <a:rPr lang="el-GR" dirty="0">
                <a:latin typeface="Trebuchet MS"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sp>
        <p:nvSpPr>
          <p:cNvPr id="4" name="3 - TextBox"/>
          <p:cNvSpPr txBox="1"/>
          <p:nvPr/>
        </p:nvSpPr>
        <p:spPr>
          <a:xfrm>
            <a:off x="1285852" y="500042"/>
            <a:ext cx="3286148" cy="3286148"/>
          </a:xfrm>
          <a:prstGeom prst="rect">
            <a:avLst/>
          </a:prstGeom>
          <a:noFill/>
        </p:spPr>
        <p:txBody>
          <a:bodyPr wrap="square" rtlCol="0">
            <a:spAutoFit/>
          </a:bodyPr>
          <a:lstStyle/>
          <a:p>
            <a:pPr>
              <a:buFont typeface="Wingdings" pitchFamily="2" charset="2"/>
              <a:buChar char="v"/>
            </a:pPr>
            <a:r>
              <a:rPr lang="el-GR" sz="2000" b="1" i="1" u="sng" dirty="0">
                <a:solidFill>
                  <a:srgbClr val="FF0000"/>
                </a:solidFill>
                <a:latin typeface="Arial" pitchFamily="34" charset="0"/>
                <a:cs typeface="Arial" pitchFamily="34" charset="0"/>
              </a:rPr>
              <a:t>Γαλατόπιτα</a:t>
            </a:r>
          </a:p>
          <a:p>
            <a:r>
              <a:rPr lang="el-GR" b="1" i="1" u="sng" dirty="0">
                <a:latin typeface="Arial" pitchFamily="34" charset="0"/>
                <a:cs typeface="Arial" pitchFamily="34" charset="0"/>
              </a:rPr>
              <a:t>Υλικά (γέμιση):</a:t>
            </a:r>
          </a:p>
          <a:p>
            <a:pPr>
              <a:buFont typeface="Wingdings" pitchFamily="2" charset="2"/>
              <a:buChar char="ü"/>
            </a:pPr>
            <a:r>
              <a:rPr lang="el-GR" i="1" dirty="0">
                <a:latin typeface="Arial" pitchFamily="34" charset="0"/>
                <a:cs typeface="Arial" pitchFamily="34" charset="0"/>
              </a:rPr>
              <a:t>2 κ</a:t>
            </a:r>
            <a:r>
              <a:rPr lang="en-US" i="1" dirty="0" err="1">
                <a:latin typeface="Arial" pitchFamily="34" charset="0"/>
                <a:cs typeface="Arial" pitchFamily="34" charset="0"/>
              </a:rPr>
              <a:t>gr</a:t>
            </a:r>
            <a:r>
              <a:rPr lang="en-US" i="1" dirty="0">
                <a:latin typeface="Arial" pitchFamily="34" charset="0"/>
                <a:cs typeface="Arial" pitchFamily="34" charset="0"/>
              </a:rPr>
              <a:t> </a:t>
            </a:r>
            <a:r>
              <a:rPr lang="el-GR" i="1" dirty="0">
                <a:latin typeface="Arial" pitchFamily="34" charset="0"/>
                <a:cs typeface="Arial" pitchFamily="34" charset="0"/>
              </a:rPr>
              <a:t>γάλα</a:t>
            </a:r>
          </a:p>
          <a:p>
            <a:pPr>
              <a:buFont typeface="Wingdings" pitchFamily="2" charset="2"/>
              <a:buChar char="ü"/>
            </a:pPr>
            <a:r>
              <a:rPr lang="el-GR" i="1" dirty="0">
                <a:latin typeface="Arial" pitchFamily="34" charset="0"/>
                <a:cs typeface="Arial" pitchFamily="34" charset="0"/>
              </a:rPr>
              <a:t>250 </a:t>
            </a:r>
            <a:r>
              <a:rPr lang="en-US" i="1" dirty="0" err="1">
                <a:latin typeface="Arial" pitchFamily="34" charset="0"/>
                <a:cs typeface="Arial" pitchFamily="34" charset="0"/>
              </a:rPr>
              <a:t>gr</a:t>
            </a:r>
            <a:r>
              <a:rPr lang="en-US" i="1" dirty="0">
                <a:latin typeface="Arial" pitchFamily="34" charset="0"/>
                <a:cs typeface="Arial" pitchFamily="34" charset="0"/>
              </a:rPr>
              <a:t> </a:t>
            </a:r>
            <a:r>
              <a:rPr lang="el-GR" i="1" dirty="0">
                <a:latin typeface="Arial" pitchFamily="34" charset="0"/>
                <a:cs typeface="Arial" pitchFamily="34" charset="0"/>
              </a:rPr>
              <a:t>σιμιγδάλι χονδρό</a:t>
            </a:r>
          </a:p>
          <a:p>
            <a:pPr>
              <a:buFont typeface="Wingdings" pitchFamily="2" charset="2"/>
              <a:buChar char="ü"/>
            </a:pPr>
            <a:r>
              <a:rPr lang="el-GR" i="1" dirty="0">
                <a:latin typeface="Arial" pitchFamily="34" charset="0"/>
                <a:cs typeface="Arial" pitchFamily="34" charset="0"/>
              </a:rPr>
              <a:t>3 αυγά</a:t>
            </a:r>
          </a:p>
          <a:p>
            <a:pPr>
              <a:buFont typeface="Wingdings" pitchFamily="2" charset="2"/>
              <a:buChar char="ü"/>
            </a:pPr>
            <a:r>
              <a:rPr lang="el-GR" i="1" dirty="0">
                <a:latin typeface="Arial" pitchFamily="34" charset="0"/>
                <a:cs typeface="Arial" pitchFamily="34" charset="0"/>
              </a:rPr>
              <a:t>1 ½ </a:t>
            </a:r>
            <a:r>
              <a:rPr lang="en-US" i="1" dirty="0" err="1">
                <a:latin typeface="Arial" pitchFamily="34" charset="0"/>
                <a:cs typeface="Arial" pitchFamily="34" charset="0"/>
              </a:rPr>
              <a:t>kgr</a:t>
            </a:r>
            <a:r>
              <a:rPr lang="en-US" i="1" dirty="0">
                <a:latin typeface="Arial" pitchFamily="34" charset="0"/>
                <a:cs typeface="Arial" pitchFamily="34" charset="0"/>
              </a:rPr>
              <a:t> </a:t>
            </a:r>
            <a:r>
              <a:rPr lang="el-GR" i="1" dirty="0">
                <a:latin typeface="Arial" pitchFamily="34" charset="0"/>
                <a:cs typeface="Arial" pitchFamily="34" charset="0"/>
              </a:rPr>
              <a:t>ζάχαρη</a:t>
            </a:r>
          </a:p>
          <a:p>
            <a:r>
              <a:rPr lang="el-GR" b="1" i="1" u="sng" dirty="0">
                <a:latin typeface="Arial" pitchFamily="34" charset="0"/>
                <a:cs typeface="Arial" pitchFamily="34" charset="0"/>
              </a:rPr>
              <a:t>Υλικά (φύλλο</a:t>
            </a:r>
            <a:r>
              <a:rPr lang="el-GR" i="1" u="sng" dirty="0">
                <a:latin typeface="Arial" pitchFamily="34" charset="0"/>
                <a:cs typeface="Arial" pitchFamily="34" charset="0"/>
              </a:rPr>
              <a:t>):</a:t>
            </a:r>
          </a:p>
          <a:p>
            <a:pPr>
              <a:buFont typeface="Wingdings" pitchFamily="2" charset="2"/>
              <a:buChar char="ü"/>
            </a:pPr>
            <a:r>
              <a:rPr lang="el-GR" dirty="0">
                <a:latin typeface="Arial" pitchFamily="34" charset="0"/>
                <a:cs typeface="Arial" pitchFamily="34" charset="0"/>
              </a:rPr>
              <a:t>Αλεύρι</a:t>
            </a:r>
          </a:p>
          <a:p>
            <a:pPr>
              <a:buFont typeface="Wingdings" pitchFamily="2" charset="2"/>
              <a:buChar char="ü"/>
            </a:pPr>
            <a:r>
              <a:rPr lang="el-GR" dirty="0">
                <a:latin typeface="Arial" pitchFamily="34" charset="0"/>
                <a:cs typeface="Arial" pitchFamily="34" charset="0"/>
              </a:rPr>
              <a:t>Ελαιόλαδο</a:t>
            </a:r>
          </a:p>
          <a:p>
            <a:pPr>
              <a:buFont typeface="Wingdings" pitchFamily="2" charset="2"/>
              <a:buChar char="ü"/>
            </a:pPr>
            <a:r>
              <a:rPr lang="el-GR" dirty="0">
                <a:latin typeface="Arial" pitchFamily="34" charset="0"/>
                <a:cs typeface="Arial" pitchFamily="34" charset="0"/>
              </a:rPr>
              <a:t>Αλάτι</a:t>
            </a:r>
          </a:p>
          <a:p>
            <a:pPr>
              <a:buFont typeface="Wingdings" pitchFamily="2" charset="2"/>
              <a:buChar char="ü"/>
            </a:pPr>
            <a:r>
              <a:rPr lang="el-GR" dirty="0">
                <a:latin typeface="Arial" pitchFamily="34" charset="0"/>
                <a:cs typeface="Arial" pitchFamily="34" charset="0"/>
              </a:rPr>
              <a:t>Λίγο ξίδι</a:t>
            </a:r>
          </a:p>
        </p:txBody>
      </p:sp>
      <p:sp>
        <p:nvSpPr>
          <p:cNvPr id="5" name="4 - TextBox"/>
          <p:cNvSpPr txBox="1"/>
          <p:nvPr/>
        </p:nvSpPr>
        <p:spPr>
          <a:xfrm>
            <a:off x="1142976" y="3929066"/>
            <a:ext cx="7851549" cy="1785104"/>
          </a:xfrm>
          <a:prstGeom prst="rect">
            <a:avLst/>
          </a:prstGeom>
          <a:noFill/>
        </p:spPr>
        <p:txBody>
          <a:bodyPr wrap="square" rtlCol="0">
            <a:spAutoFit/>
          </a:bodyPr>
          <a:lstStyle/>
          <a:p>
            <a:r>
              <a:rPr lang="el-GR" sz="2000" b="1" i="1" u="sng" dirty="0">
                <a:solidFill>
                  <a:srgbClr val="FF0000"/>
                </a:solidFill>
                <a:latin typeface="Arial" pitchFamily="34" charset="0"/>
                <a:cs typeface="Arial" pitchFamily="34" charset="0"/>
              </a:rPr>
              <a:t>Διατροφική αξία: </a:t>
            </a:r>
          </a:p>
          <a:p>
            <a:pPr>
              <a:buFont typeface="Wingdings" pitchFamily="2" charset="2"/>
              <a:buChar char="ü"/>
            </a:pPr>
            <a:r>
              <a:rPr lang="el-GR" b="1" dirty="0" err="1">
                <a:latin typeface="Arial" pitchFamily="34" charset="0"/>
                <a:cs typeface="Arial" pitchFamily="34" charset="0"/>
              </a:rPr>
              <a:t>Γάλα:</a:t>
            </a:r>
            <a:r>
              <a:rPr lang="el-GR" dirty="0" err="1">
                <a:latin typeface="Arial" pitchFamily="34" charset="0"/>
                <a:cs typeface="Arial" pitchFamily="34" charset="0"/>
              </a:rPr>
              <a:t>βιταμίνη</a:t>
            </a:r>
            <a:r>
              <a:rPr lang="el-GR" dirty="0">
                <a:latin typeface="Arial" pitchFamily="34" charset="0"/>
                <a:cs typeface="Arial" pitchFamily="34" charset="0"/>
              </a:rPr>
              <a:t> Α, </a:t>
            </a:r>
            <a:r>
              <a:rPr lang="en-US" dirty="0">
                <a:latin typeface="Arial" pitchFamily="34" charset="0"/>
                <a:cs typeface="Arial" pitchFamily="34" charset="0"/>
              </a:rPr>
              <a:t>D, </a:t>
            </a:r>
            <a:r>
              <a:rPr lang="el-GR" dirty="0" err="1">
                <a:latin typeface="Arial" pitchFamily="34" charset="0"/>
                <a:cs typeface="Arial" pitchFamily="34" charset="0"/>
              </a:rPr>
              <a:t>νιασίνη</a:t>
            </a:r>
            <a:r>
              <a:rPr lang="el-GR" dirty="0">
                <a:latin typeface="Arial" pitchFamily="34" charset="0"/>
                <a:cs typeface="Arial" pitchFamily="34" charset="0"/>
              </a:rPr>
              <a:t>  καθώς και βιταμίνη Β1 και Β12</a:t>
            </a:r>
          </a:p>
          <a:p>
            <a:pPr>
              <a:buFont typeface="Wingdings" pitchFamily="2" charset="2"/>
              <a:buChar char="ü"/>
            </a:pPr>
            <a:r>
              <a:rPr lang="el-GR" b="1" dirty="0">
                <a:latin typeface="Arial" pitchFamily="34" charset="0"/>
                <a:cs typeface="Arial" pitchFamily="34" charset="0"/>
              </a:rPr>
              <a:t>Σιμιγδάλι:</a:t>
            </a:r>
            <a:r>
              <a:rPr lang="el-GR" dirty="0">
                <a:latin typeface="Arial" pitchFamily="34" charset="0"/>
                <a:cs typeface="Arial" pitchFamily="34" charset="0"/>
              </a:rPr>
              <a:t>   μαγνήσιο, φώσφορο, ψευδάργυρο, </a:t>
            </a:r>
            <a:r>
              <a:rPr lang="el-GR" dirty="0" err="1">
                <a:latin typeface="Arial" pitchFamily="34" charset="0"/>
                <a:cs typeface="Arial" pitchFamily="34" charset="0"/>
              </a:rPr>
              <a:t>νιασίνη</a:t>
            </a:r>
            <a:r>
              <a:rPr lang="el-GR" dirty="0">
                <a:latin typeface="Arial" pitchFamily="34" charset="0"/>
                <a:cs typeface="Arial" pitchFamily="34" charset="0"/>
              </a:rPr>
              <a:t>  </a:t>
            </a:r>
          </a:p>
          <a:p>
            <a:pPr>
              <a:buFont typeface="Wingdings" pitchFamily="2" charset="2"/>
              <a:buChar char="ü"/>
            </a:pPr>
            <a:r>
              <a:rPr lang="el-GR" b="1" dirty="0" err="1">
                <a:latin typeface="Arial" pitchFamily="34" charset="0"/>
                <a:cs typeface="Arial" pitchFamily="34" charset="0"/>
              </a:rPr>
              <a:t>Αυγά</a:t>
            </a:r>
            <a:r>
              <a:rPr lang="el-GR" dirty="0" err="1">
                <a:latin typeface="Arial" pitchFamily="34" charset="0"/>
                <a:cs typeface="Arial" pitchFamily="34" charset="0"/>
              </a:rPr>
              <a:t>:περιλαμβάνουν</a:t>
            </a:r>
            <a:r>
              <a:rPr lang="el-GR" dirty="0">
                <a:latin typeface="Arial" pitchFamily="34" charset="0"/>
                <a:cs typeface="Arial" pitchFamily="34" charset="0"/>
              </a:rPr>
              <a:t> όλες τις βιταμίνες της οικογένειας  Α, Β καθώς </a:t>
            </a:r>
          </a:p>
          <a:p>
            <a:r>
              <a:rPr lang="el-GR" dirty="0">
                <a:latin typeface="Arial" pitchFamily="34" charset="0"/>
                <a:cs typeface="Arial" pitchFamily="34" charset="0"/>
              </a:rPr>
              <a:t>   και όλες από την οικογένεια Β συμπεριλαμβανομένου και του </a:t>
            </a:r>
          </a:p>
          <a:p>
            <a:r>
              <a:rPr lang="el-GR" dirty="0">
                <a:latin typeface="Arial" pitchFamily="34" charset="0"/>
                <a:cs typeface="Arial" pitchFamily="34" charset="0"/>
              </a:rPr>
              <a:t>   </a:t>
            </a:r>
            <a:r>
              <a:rPr lang="el-GR" dirty="0" err="1">
                <a:latin typeface="Arial" pitchFamily="34" charset="0"/>
                <a:cs typeface="Arial" pitchFamily="34" charset="0"/>
              </a:rPr>
              <a:t>φολικού</a:t>
            </a:r>
            <a:r>
              <a:rPr lang="el-GR" dirty="0">
                <a:latin typeface="Arial" pitchFamily="34" charset="0"/>
                <a:cs typeface="Arial" pitchFamily="34" charset="0"/>
              </a:rPr>
              <a:t> οξέος</a:t>
            </a:r>
          </a:p>
        </p:txBody>
      </p:sp>
      <p:pic>
        <p:nvPicPr>
          <p:cNvPr id="6" name="Picture 2" descr="C:\Users\Sofia\Desktop\images.jpg"/>
          <p:cNvPicPr>
            <a:picLocks noChangeAspect="1" noChangeArrowheads="1"/>
          </p:cNvPicPr>
          <p:nvPr/>
        </p:nvPicPr>
        <p:blipFill>
          <a:blip r:embed="rId2" cstate="print"/>
          <a:srcRect/>
          <a:stretch>
            <a:fillRect/>
          </a:stretch>
        </p:blipFill>
        <p:spPr bwMode="auto">
          <a:xfrm>
            <a:off x="4427538" y="714355"/>
            <a:ext cx="3716362" cy="303702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pic>
        <p:nvPicPr>
          <p:cNvPr id="4" name="Picture 2" descr="C:\Users\Sofia\Desktop\foto project\IMG_35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0563" y="-2422525"/>
            <a:ext cx="15605126" cy="117046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
        <p:nvSpPr>
          <p:cNvPr id="4" name="3 - Ορθογώνιο"/>
          <p:cNvSpPr/>
          <p:nvPr/>
        </p:nvSpPr>
        <p:spPr>
          <a:xfrm>
            <a:off x="1142976" y="285728"/>
            <a:ext cx="5715024" cy="4555093"/>
          </a:xfrm>
          <a:prstGeom prst="rect">
            <a:avLst/>
          </a:prstGeom>
        </p:spPr>
        <p:txBody>
          <a:bodyPr wrap="square">
            <a:spAutoFit/>
          </a:bodyPr>
          <a:lstStyle/>
          <a:p>
            <a:pPr>
              <a:buFont typeface="Wingdings" pitchFamily="2" charset="2"/>
              <a:buChar char="v"/>
            </a:pPr>
            <a:r>
              <a:rPr lang="el-GR" sz="2000" b="1" i="1" u="sng" dirty="0" err="1">
                <a:solidFill>
                  <a:srgbClr val="FF0000"/>
                </a:solidFill>
                <a:latin typeface="Arial" pitchFamily="34" charset="0"/>
                <a:cs typeface="Arial" pitchFamily="34" charset="0"/>
              </a:rPr>
              <a:t>Γκουγκουσόπιτα</a:t>
            </a:r>
            <a:r>
              <a:rPr lang="el-GR" sz="2000" b="1" i="1" u="sng" dirty="0">
                <a:solidFill>
                  <a:srgbClr val="FF0000"/>
                </a:solidFill>
                <a:latin typeface="Arial" pitchFamily="34" charset="0"/>
                <a:cs typeface="Arial" pitchFamily="34" charset="0"/>
              </a:rPr>
              <a:t>(</a:t>
            </a:r>
            <a:r>
              <a:rPr lang="el-GR" sz="2000" b="1" i="1" u="sng" dirty="0" err="1">
                <a:solidFill>
                  <a:srgbClr val="FF0000"/>
                </a:solidFill>
                <a:latin typeface="Arial" pitchFamily="34" charset="0"/>
                <a:cs typeface="Arial" pitchFamily="34" charset="0"/>
              </a:rPr>
              <a:t>βελβεντός</a:t>
            </a:r>
            <a:r>
              <a:rPr lang="el-GR" sz="2000" b="1" i="1" u="sng" dirty="0">
                <a:solidFill>
                  <a:srgbClr val="FF0000"/>
                </a:solidFill>
                <a:latin typeface="Arial" pitchFamily="34" charset="0"/>
                <a:cs typeface="Arial" pitchFamily="34" charset="0"/>
              </a:rPr>
              <a:t>)</a:t>
            </a:r>
          </a:p>
          <a:p>
            <a:r>
              <a:rPr lang="el-GR" b="1" i="1" u="sng" dirty="0">
                <a:latin typeface="Arial" pitchFamily="34" charset="0"/>
                <a:cs typeface="Arial" pitchFamily="34" charset="0"/>
              </a:rPr>
              <a:t>Υλικά</a:t>
            </a:r>
            <a:r>
              <a:rPr lang="en-US" b="1" i="1" u="sng" dirty="0">
                <a:latin typeface="Arial" pitchFamily="34" charset="0"/>
                <a:cs typeface="Arial" pitchFamily="34" charset="0"/>
              </a:rPr>
              <a:t> </a:t>
            </a:r>
            <a:r>
              <a:rPr lang="el-GR" b="1" i="1" u="sng" dirty="0">
                <a:latin typeface="Arial" pitchFamily="34" charset="0"/>
                <a:cs typeface="Arial" pitchFamily="34" charset="0"/>
              </a:rPr>
              <a:t>για το ζυμάρι:</a:t>
            </a:r>
          </a:p>
          <a:p>
            <a:pPr>
              <a:buFont typeface="Wingdings" pitchFamily="2" charset="2"/>
              <a:buChar char="ü"/>
            </a:pPr>
            <a:r>
              <a:rPr lang="el-GR" dirty="0">
                <a:latin typeface="Arial" pitchFamily="34" charset="0"/>
                <a:cs typeface="Arial" pitchFamily="34" charset="0"/>
              </a:rPr>
              <a:t>½ </a:t>
            </a:r>
            <a:r>
              <a:rPr lang="en-US" dirty="0" err="1">
                <a:latin typeface="Arial" pitchFamily="34" charset="0"/>
                <a:cs typeface="Arial" pitchFamily="34" charset="0"/>
              </a:rPr>
              <a:t>kgr</a:t>
            </a:r>
            <a:r>
              <a:rPr lang="el-GR" dirty="0">
                <a:latin typeface="Arial" pitchFamily="34" charset="0"/>
                <a:cs typeface="Arial" pitchFamily="34" charset="0"/>
              </a:rPr>
              <a:t> αλεύρι</a:t>
            </a:r>
          </a:p>
          <a:p>
            <a:pPr>
              <a:buFont typeface="Wingdings" pitchFamily="2" charset="2"/>
              <a:buChar char="ü"/>
            </a:pPr>
            <a:r>
              <a:rPr lang="el-GR" dirty="0">
                <a:latin typeface="Arial" pitchFamily="34" charset="0"/>
                <a:cs typeface="Arial" pitchFamily="34" charset="0"/>
              </a:rPr>
              <a:t>Νερό όσο πάρει</a:t>
            </a:r>
          </a:p>
          <a:p>
            <a:pPr>
              <a:buFont typeface="Wingdings" pitchFamily="2" charset="2"/>
              <a:buChar char="ü"/>
            </a:pPr>
            <a:r>
              <a:rPr lang="el-GR" dirty="0">
                <a:latin typeface="Arial" pitchFamily="34" charset="0"/>
                <a:cs typeface="Arial" pitchFamily="34" charset="0"/>
              </a:rPr>
              <a:t>½ κουταλάκι αλάτι</a:t>
            </a:r>
          </a:p>
          <a:p>
            <a:pPr>
              <a:buFont typeface="Wingdings" pitchFamily="2" charset="2"/>
              <a:buChar char="ü"/>
            </a:pPr>
            <a:r>
              <a:rPr lang="el-GR" dirty="0">
                <a:latin typeface="Arial" pitchFamily="34" charset="0"/>
                <a:cs typeface="Arial" pitchFamily="34" charset="0"/>
              </a:rPr>
              <a:t>1 κουταλάκι φαγητού σόδα</a:t>
            </a:r>
          </a:p>
          <a:p>
            <a:pPr>
              <a:buFont typeface="Wingdings" pitchFamily="2" charset="2"/>
              <a:buChar char="ü"/>
            </a:pPr>
            <a:r>
              <a:rPr lang="el-GR" dirty="0">
                <a:latin typeface="Arial" pitchFamily="34" charset="0"/>
                <a:cs typeface="Arial" pitchFamily="34" charset="0"/>
              </a:rPr>
              <a:t>Καρύδια(</a:t>
            </a:r>
            <a:r>
              <a:rPr lang="el-GR" dirty="0" err="1">
                <a:latin typeface="Arial" pitchFamily="34" charset="0"/>
                <a:cs typeface="Arial" pitchFamily="34" charset="0"/>
              </a:rPr>
              <a:t>γκουγκούσια</a:t>
            </a:r>
            <a:r>
              <a:rPr lang="el-GR" dirty="0">
                <a:latin typeface="Arial" pitchFamily="34" charset="0"/>
                <a:cs typeface="Arial" pitchFamily="34" charset="0"/>
              </a:rPr>
              <a:t>)</a:t>
            </a:r>
          </a:p>
          <a:p>
            <a:r>
              <a:rPr lang="el-GR" dirty="0">
                <a:latin typeface="Arial" pitchFamily="34" charset="0"/>
                <a:cs typeface="Arial" pitchFamily="34" charset="0"/>
              </a:rPr>
              <a:t>   κοπανισμένα</a:t>
            </a:r>
          </a:p>
          <a:p>
            <a:r>
              <a:rPr lang="el-GR" b="1" i="1" u="sng" dirty="0">
                <a:latin typeface="Arial" pitchFamily="34" charset="0"/>
                <a:cs typeface="Arial" pitchFamily="34" charset="0"/>
              </a:rPr>
              <a:t>Υλικά για την γέμιση:</a:t>
            </a:r>
          </a:p>
          <a:p>
            <a:pPr>
              <a:buFont typeface="Wingdings" pitchFamily="2" charset="2"/>
              <a:buChar char="ü"/>
            </a:pPr>
            <a:r>
              <a:rPr lang="el-GR" dirty="0">
                <a:latin typeface="Arial" pitchFamily="34" charset="0"/>
                <a:cs typeface="Arial" pitchFamily="34" charset="0"/>
              </a:rPr>
              <a:t>Άγρια χόρτα(</a:t>
            </a:r>
            <a:r>
              <a:rPr lang="el-GR" dirty="0" err="1">
                <a:latin typeface="Arial" pitchFamily="34" charset="0"/>
                <a:cs typeface="Arial" pitchFamily="34" charset="0"/>
              </a:rPr>
              <a:t>παζιά</a:t>
            </a:r>
            <a:r>
              <a:rPr lang="el-GR" dirty="0">
                <a:latin typeface="Arial" pitchFamily="34" charset="0"/>
                <a:cs typeface="Arial" pitchFamily="34" charset="0"/>
              </a:rPr>
              <a:t>)</a:t>
            </a:r>
          </a:p>
          <a:p>
            <a:pPr>
              <a:buFont typeface="Wingdings" pitchFamily="2" charset="2"/>
              <a:buChar char="ü"/>
            </a:pPr>
            <a:r>
              <a:rPr lang="el-GR" dirty="0">
                <a:latin typeface="Arial" pitchFamily="34" charset="0"/>
                <a:cs typeface="Arial" pitchFamily="34" charset="0"/>
              </a:rPr>
              <a:t>Τσουκνίδες</a:t>
            </a:r>
          </a:p>
          <a:p>
            <a:pPr>
              <a:buFont typeface="Wingdings" pitchFamily="2" charset="2"/>
              <a:buChar char="ü"/>
            </a:pPr>
            <a:r>
              <a:rPr lang="el-GR" dirty="0">
                <a:latin typeface="Arial" pitchFamily="34" charset="0"/>
                <a:cs typeface="Arial" pitchFamily="34" charset="0"/>
              </a:rPr>
              <a:t>Λάπατα</a:t>
            </a:r>
          </a:p>
          <a:p>
            <a:pPr>
              <a:buFont typeface="Wingdings" pitchFamily="2" charset="2"/>
              <a:buChar char="ü"/>
            </a:pPr>
            <a:r>
              <a:rPr lang="el-GR" dirty="0">
                <a:latin typeface="Arial" pitchFamily="34" charset="0"/>
                <a:cs typeface="Arial" pitchFamily="34" charset="0"/>
              </a:rPr>
              <a:t>Παπαρούνες</a:t>
            </a:r>
          </a:p>
          <a:p>
            <a:pPr>
              <a:buFont typeface="Wingdings" pitchFamily="2" charset="2"/>
              <a:buChar char="ü"/>
            </a:pPr>
            <a:r>
              <a:rPr lang="el-GR" dirty="0" err="1">
                <a:latin typeface="Arial" pitchFamily="34" charset="0"/>
                <a:cs typeface="Arial" pitchFamily="34" charset="0"/>
              </a:rPr>
              <a:t>Μπουρμπουλέτσια</a:t>
            </a:r>
            <a:endParaRPr lang="el-GR" dirty="0">
              <a:latin typeface="Arial" pitchFamily="34" charset="0"/>
              <a:cs typeface="Arial" pitchFamily="34" charset="0"/>
            </a:endParaRPr>
          </a:p>
          <a:p>
            <a:pPr>
              <a:buFont typeface="Wingdings" pitchFamily="2" charset="2"/>
              <a:buChar char="ü"/>
            </a:pPr>
            <a:r>
              <a:rPr lang="el-GR" dirty="0" err="1">
                <a:latin typeface="Arial" pitchFamily="34" charset="0"/>
                <a:cs typeface="Arial" pitchFamily="34" charset="0"/>
              </a:rPr>
              <a:t>Καυκαλίθρες</a:t>
            </a:r>
            <a:endParaRPr lang="el-GR" dirty="0">
              <a:latin typeface="Arial" pitchFamily="34" charset="0"/>
              <a:cs typeface="Arial" pitchFamily="34" charset="0"/>
            </a:endParaRPr>
          </a:p>
          <a:p>
            <a:pPr>
              <a:buFont typeface="Wingdings" pitchFamily="2" charset="2"/>
              <a:buChar char="ü"/>
            </a:pPr>
            <a:r>
              <a:rPr lang="el-GR" dirty="0">
                <a:latin typeface="Arial" pitchFamily="34" charset="0"/>
                <a:cs typeface="Arial" pitchFamily="34" charset="0"/>
              </a:rPr>
              <a:t>κτενάκια</a:t>
            </a:r>
          </a:p>
        </p:txBody>
      </p:sp>
      <p:sp>
        <p:nvSpPr>
          <p:cNvPr id="5" name="4 - TextBox"/>
          <p:cNvSpPr txBox="1"/>
          <p:nvPr/>
        </p:nvSpPr>
        <p:spPr>
          <a:xfrm>
            <a:off x="1142976" y="4714884"/>
            <a:ext cx="7732021" cy="1785104"/>
          </a:xfrm>
          <a:prstGeom prst="rect">
            <a:avLst/>
          </a:prstGeom>
          <a:noFill/>
        </p:spPr>
        <p:txBody>
          <a:bodyPr wrap="square" rtlCol="0">
            <a:spAutoFit/>
          </a:bodyPr>
          <a:lstStyle/>
          <a:p>
            <a:r>
              <a:rPr lang="el-GR" sz="2000" b="1" i="1" u="sng" dirty="0">
                <a:solidFill>
                  <a:srgbClr val="FF0000"/>
                </a:solidFill>
                <a:latin typeface="Arial" pitchFamily="34" charset="0"/>
                <a:cs typeface="Arial" pitchFamily="34" charset="0"/>
              </a:rPr>
              <a:t>Διατροφική αξία</a:t>
            </a:r>
            <a:r>
              <a:rPr lang="el-GR" sz="2000" i="1" u="sng" dirty="0">
                <a:solidFill>
                  <a:srgbClr val="FF0000"/>
                </a:solidFill>
                <a:latin typeface="Arial" pitchFamily="34" charset="0"/>
                <a:cs typeface="Arial" pitchFamily="34" charset="0"/>
              </a:rPr>
              <a:t>:</a:t>
            </a:r>
          </a:p>
          <a:p>
            <a:pPr>
              <a:buFont typeface="Wingdings" pitchFamily="2" charset="2"/>
              <a:buChar char="ü"/>
            </a:pPr>
            <a:r>
              <a:rPr lang="el-GR" b="1" dirty="0" err="1">
                <a:latin typeface="Arial" pitchFamily="34" charset="0"/>
                <a:cs typeface="Arial" pitchFamily="34" charset="0"/>
              </a:rPr>
              <a:t>καρύδια:</a:t>
            </a:r>
            <a:r>
              <a:rPr lang="el-GR" dirty="0" err="1">
                <a:latin typeface="Arial" pitchFamily="34" charset="0"/>
                <a:cs typeface="Arial" pitchFamily="34" charset="0"/>
              </a:rPr>
              <a:t>πλούσια</a:t>
            </a:r>
            <a:r>
              <a:rPr lang="el-GR" dirty="0">
                <a:latin typeface="Arial" pitchFamily="34" charset="0"/>
                <a:cs typeface="Arial" pitchFamily="34" charset="0"/>
              </a:rPr>
              <a:t> σε ω-3 λιπαρά οξέα που σε συνδυασμό με τις </a:t>
            </a:r>
          </a:p>
          <a:p>
            <a:r>
              <a:rPr lang="el-GR" dirty="0">
                <a:latin typeface="Arial" pitchFamily="34" charset="0"/>
                <a:cs typeface="Arial" pitchFamily="34" charset="0"/>
              </a:rPr>
              <a:t>   </a:t>
            </a:r>
            <a:r>
              <a:rPr lang="el-GR" dirty="0" err="1">
                <a:latin typeface="Arial" pitchFamily="34" charset="0"/>
                <a:cs typeface="Arial" pitchFamily="34" charset="0"/>
              </a:rPr>
              <a:t>πολυφαινόλες</a:t>
            </a:r>
            <a:r>
              <a:rPr lang="el-GR" dirty="0">
                <a:latin typeface="Arial" pitchFamily="34" charset="0"/>
                <a:cs typeface="Arial" pitchFamily="34" charset="0"/>
              </a:rPr>
              <a:t> το καθιστούν ισχυρό αντιοξειδωτικό τρόφιμο</a:t>
            </a:r>
          </a:p>
          <a:p>
            <a:pPr>
              <a:buFont typeface="Wingdings" pitchFamily="2" charset="2"/>
              <a:buChar char="ü"/>
            </a:pPr>
            <a:r>
              <a:rPr lang="el-GR" b="1" dirty="0">
                <a:latin typeface="Arial" pitchFamily="34" charset="0"/>
                <a:cs typeface="Arial" pitchFamily="34" charset="0"/>
              </a:rPr>
              <a:t>Τσουκνίδες</a:t>
            </a:r>
            <a:r>
              <a:rPr lang="el-GR" dirty="0">
                <a:latin typeface="Arial" pitchFamily="34" charset="0"/>
                <a:cs typeface="Arial" pitchFamily="34" charset="0"/>
              </a:rPr>
              <a:t>: πλούσια σε βιταμίνες Α και </a:t>
            </a:r>
            <a:r>
              <a:rPr lang="en-US" dirty="0">
                <a:latin typeface="Arial" pitchFamily="34" charset="0"/>
                <a:cs typeface="Arial" pitchFamily="34" charset="0"/>
              </a:rPr>
              <a:t>C</a:t>
            </a:r>
            <a:r>
              <a:rPr lang="el-GR" dirty="0">
                <a:latin typeface="Arial" pitchFamily="34" charset="0"/>
                <a:cs typeface="Arial" pitchFamily="34" charset="0"/>
              </a:rPr>
              <a:t>, σίδηρο κάλλιο, μαγνήσιο</a:t>
            </a:r>
          </a:p>
          <a:p>
            <a:pPr>
              <a:buFont typeface="Wingdings" pitchFamily="2" charset="2"/>
              <a:buChar char="ü"/>
            </a:pPr>
            <a:r>
              <a:rPr lang="el-GR" b="1" dirty="0">
                <a:latin typeface="Arial" pitchFamily="34" charset="0"/>
                <a:cs typeface="Arial" pitchFamily="34" charset="0"/>
              </a:rPr>
              <a:t>Άγρια </a:t>
            </a:r>
            <a:r>
              <a:rPr lang="el-GR" b="1" dirty="0" err="1">
                <a:latin typeface="Arial" pitchFamily="34" charset="0"/>
                <a:cs typeface="Arial" pitchFamily="34" charset="0"/>
              </a:rPr>
              <a:t>χόρτα</a:t>
            </a:r>
            <a:r>
              <a:rPr lang="el-GR" dirty="0" err="1">
                <a:latin typeface="Arial" pitchFamily="34" charset="0"/>
                <a:cs typeface="Arial" pitchFamily="34" charset="0"/>
              </a:rPr>
              <a:t>:ιδιαίτερα</a:t>
            </a:r>
            <a:r>
              <a:rPr lang="el-GR" dirty="0">
                <a:latin typeface="Arial" pitchFamily="34" charset="0"/>
                <a:cs typeface="Arial" pitchFamily="34" charset="0"/>
              </a:rPr>
              <a:t> πλούσια σε βιταμίνες E, C καθώς και σε ω-3</a:t>
            </a:r>
          </a:p>
          <a:p>
            <a:r>
              <a:rPr lang="el-GR" dirty="0">
                <a:latin typeface="Arial" pitchFamily="34" charset="0"/>
                <a:cs typeface="Arial" pitchFamily="34" charset="0"/>
              </a:rPr>
              <a:t>    λιπαρά οξέα ειδικότερα σε α-</a:t>
            </a:r>
            <a:r>
              <a:rPr lang="el-GR" dirty="0" err="1">
                <a:latin typeface="Arial" pitchFamily="34" charset="0"/>
                <a:cs typeface="Arial" pitchFamily="34" charset="0"/>
              </a:rPr>
              <a:t>λινολενικό</a:t>
            </a:r>
            <a:r>
              <a:rPr lang="el-GR" dirty="0">
                <a:latin typeface="Arial" pitchFamily="34" charset="0"/>
                <a:cs typeface="Arial" pitchFamily="34" charset="0"/>
              </a:rPr>
              <a:t> οξύ</a:t>
            </a:r>
          </a:p>
        </p:txBody>
      </p:sp>
      <p:pic>
        <p:nvPicPr>
          <p:cNvPr id="6" name="5 - Εικόνα" descr="gougousopita.bmp"/>
          <p:cNvPicPr>
            <a:picLocks noChangeAspect="1"/>
          </p:cNvPicPr>
          <p:nvPr/>
        </p:nvPicPr>
        <p:blipFill>
          <a:blip r:embed="rId2" cstate="print"/>
          <a:srcRect/>
          <a:stretch>
            <a:fillRect/>
          </a:stretch>
        </p:blipFill>
        <p:spPr bwMode="auto">
          <a:xfrm>
            <a:off x="4214810" y="785794"/>
            <a:ext cx="4500594" cy="342902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sp>
        <p:nvSpPr>
          <p:cNvPr id="4" name="3 - TextBox"/>
          <p:cNvSpPr txBox="1"/>
          <p:nvPr/>
        </p:nvSpPr>
        <p:spPr>
          <a:xfrm>
            <a:off x="1357290" y="357166"/>
            <a:ext cx="6858048" cy="6247864"/>
          </a:xfrm>
          <a:prstGeom prst="rect">
            <a:avLst/>
          </a:prstGeom>
          <a:noFill/>
        </p:spPr>
        <p:txBody>
          <a:bodyPr wrap="square" rtlCol="0">
            <a:spAutoFit/>
          </a:bodyPr>
          <a:lstStyle/>
          <a:p>
            <a:pPr>
              <a:buFont typeface="Wingdings" pitchFamily="2" charset="2"/>
              <a:buChar char="v"/>
            </a:pPr>
            <a:r>
              <a:rPr lang="en-US" dirty="0">
                <a:solidFill>
                  <a:srgbClr val="FF0000"/>
                </a:solidFill>
              </a:rPr>
              <a:t> </a:t>
            </a:r>
            <a:r>
              <a:rPr lang="el-GR" sz="2000" b="1" i="1" u="sng" dirty="0" err="1">
                <a:solidFill>
                  <a:srgbClr val="FF0000"/>
                </a:solidFill>
                <a:latin typeface="Arial" pitchFamily="34" charset="0"/>
                <a:cs typeface="Arial" pitchFamily="34" charset="0"/>
              </a:rPr>
              <a:t>τραχανόπιτα</a:t>
            </a:r>
            <a:r>
              <a:rPr lang="el-GR" sz="2000" b="1" i="1" u="sng" dirty="0">
                <a:solidFill>
                  <a:srgbClr val="FF0000"/>
                </a:solidFill>
                <a:latin typeface="Arial" pitchFamily="34" charset="0"/>
                <a:cs typeface="Arial" pitchFamily="34" charset="0"/>
              </a:rPr>
              <a:t> </a:t>
            </a:r>
            <a:endParaRPr lang="el-GR" sz="2000" b="1" i="1" u="sng" dirty="0">
              <a:solidFill>
                <a:schemeClr val="bg1">
                  <a:lumMod val="65000"/>
                </a:schemeClr>
              </a:solidFill>
              <a:latin typeface="Arial" pitchFamily="34" charset="0"/>
              <a:cs typeface="Arial" pitchFamily="34" charset="0"/>
            </a:endParaRPr>
          </a:p>
          <a:p>
            <a:r>
              <a:rPr lang="el-GR" sz="2000" dirty="0">
                <a:solidFill>
                  <a:schemeClr val="bg1">
                    <a:lumMod val="65000"/>
                  </a:schemeClr>
                </a:solidFill>
                <a:latin typeface="Arial" pitchFamily="34" charset="0"/>
                <a:cs typeface="Arial" pitchFamily="34" charset="0"/>
              </a:rPr>
              <a:t>    </a:t>
            </a:r>
            <a:r>
              <a:rPr lang="el-GR" sz="2000" b="1" i="1" dirty="0">
                <a:solidFill>
                  <a:schemeClr val="bg1">
                    <a:lumMod val="65000"/>
                  </a:schemeClr>
                </a:solidFill>
                <a:latin typeface="Arial" pitchFamily="34" charset="0"/>
                <a:cs typeface="Arial" pitchFamily="34" charset="0"/>
              </a:rPr>
              <a:t>(συνταγή από την μαθήτρια Μπουκουβάλα ‘</a:t>
            </a:r>
            <a:r>
              <a:rPr lang="el-GR" sz="2000" b="1" i="1" dirty="0" err="1">
                <a:solidFill>
                  <a:schemeClr val="bg1">
                    <a:lumMod val="65000"/>
                  </a:schemeClr>
                </a:solidFill>
                <a:latin typeface="Arial" pitchFamily="34" charset="0"/>
                <a:cs typeface="Arial" pitchFamily="34" charset="0"/>
              </a:rPr>
              <a:t>Αννα</a:t>
            </a:r>
            <a:r>
              <a:rPr lang="el-GR" sz="2000" b="1" i="1" dirty="0">
                <a:solidFill>
                  <a:schemeClr val="bg1">
                    <a:lumMod val="65000"/>
                  </a:schemeClr>
                </a:solidFill>
                <a:latin typeface="Arial" pitchFamily="34" charset="0"/>
                <a:cs typeface="Arial" pitchFamily="34" charset="0"/>
              </a:rPr>
              <a:t>)</a:t>
            </a:r>
            <a:endParaRPr lang="el-GR" sz="2000" b="1" i="1" u="sng" dirty="0">
              <a:solidFill>
                <a:schemeClr val="bg1">
                  <a:lumMod val="65000"/>
                </a:schemeClr>
              </a:solidFill>
              <a:latin typeface="Arial" pitchFamily="34" charset="0"/>
              <a:cs typeface="Arial" pitchFamily="34" charset="0"/>
            </a:endParaRPr>
          </a:p>
          <a:p>
            <a:endParaRPr lang="el-GR" b="1" i="1" u="sng" dirty="0">
              <a:latin typeface="Arial" pitchFamily="34" charset="0"/>
              <a:cs typeface="Arial" pitchFamily="34" charset="0"/>
            </a:endParaRPr>
          </a:p>
          <a:p>
            <a:r>
              <a:rPr lang="el-GR" b="1" i="1" u="sng" dirty="0">
                <a:latin typeface="Arial" pitchFamily="34" charset="0"/>
                <a:cs typeface="Arial" pitchFamily="34" charset="0"/>
              </a:rPr>
              <a:t>Υλικά:</a:t>
            </a:r>
          </a:p>
          <a:p>
            <a:pPr>
              <a:buFont typeface="Wingdings" pitchFamily="2" charset="2"/>
              <a:buChar char="ü"/>
            </a:pPr>
            <a:r>
              <a:rPr lang="el-GR" b="1" dirty="0">
                <a:latin typeface="Arial" pitchFamily="34" charset="0"/>
                <a:cs typeface="Arial" pitchFamily="34" charset="0"/>
              </a:rPr>
              <a:t>500γρ. Λαζάνια</a:t>
            </a:r>
          </a:p>
          <a:p>
            <a:pPr>
              <a:buFont typeface="Wingdings" pitchFamily="2" charset="2"/>
              <a:buChar char="ü"/>
            </a:pPr>
            <a:r>
              <a:rPr lang="el-GR" b="1" dirty="0">
                <a:latin typeface="Arial" pitchFamily="34" charset="0"/>
                <a:cs typeface="Arial" pitchFamily="34" charset="0"/>
              </a:rPr>
              <a:t>1 κούπα γλυκός τραχανάς</a:t>
            </a:r>
          </a:p>
          <a:p>
            <a:pPr>
              <a:buFont typeface="Wingdings" pitchFamily="2" charset="2"/>
              <a:buChar char="ü"/>
            </a:pPr>
            <a:r>
              <a:rPr lang="el-GR" b="1" dirty="0">
                <a:latin typeface="Arial" pitchFamily="34" charset="0"/>
                <a:cs typeface="Arial" pitchFamily="34" charset="0"/>
              </a:rPr>
              <a:t>250γρ τυρί φέτα</a:t>
            </a:r>
          </a:p>
          <a:p>
            <a:pPr>
              <a:buFont typeface="Wingdings" pitchFamily="2" charset="2"/>
              <a:buChar char="ü"/>
            </a:pPr>
            <a:r>
              <a:rPr lang="el-GR" b="1" dirty="0">
                <a:latin typeface="Arial" pitchFamily="34" charset="0"/>
                <a:cs typeface="Arial" pitchFamily="34" charset="0"/>
              </a:rPr>
              <a:t>Αλάτι</a:t>
            </a:r>
          </a:p>
          <a:p>
            <a:pPr>
              <a:buFont typeface="Wingdings" pitchFamily="2" charset="2"/>
              <a:buChar char="ü"/>
            </a:pPr>
            <a:r>
              <a:rPr lang="el-GR" b="1" dirty="0">
                <a:latin typeface="Arial" pitchFamily="34" charset="0"/>
                <a:cs typeface="Arial" pitchFamily="34" charset="0"/>
              </a:rPr>
              <a:t> ελαιόλαδο</a:t>
            </a:r>
          </a:p>
          <a:p>
            <a:pPr>
              <a:buFont typeface="Wingdings" pitchFamily="2" charset="2"/>
              <a:buChar char="ü"/>
            </a:pPr>
            <a:endParaRPr lang="el-GR" b="1" dirty="0">
              <a:latin typeface="Arial" pitchFamily="34" charset="0"/>
              <a:cs typeface="Arial" pitchFamily="34" charset="0"/>
            </a:endParaRPr>
          </a:p>
          <a:p>
            <a:pPr>
              <a:buFont typeface="Wingdings" pitchFamily="2" charset="2"/>
              <a:buChar char="ü"/>
            </a:pPr>
            <a:endParaRPr lang="el-GR" b="1" dirty="0">
              <a:latin typeface="Arial" pitchFamily="34" charset="0"/>
              <a:cs typeface="Arial" pitchFamily="34" charset="0"/>
            </a:endParaRPr>
          </a:p>
          <a:p>
            <a:pPr>
              <a:buFont typeface="Wingdings" pitchFamily="2" charset="2"/>
              <a:buChar char="ü"/>
            </a:pPr>
            <a:endParaRPr lang="el-GR" b="1" dirty="0">
              <a:latin typeface="Arial" pitchFamily="34" charset="0"/>
              <a:cs typeface="Arial" pitchFamily="34" charset="0"/>
            </a:endParaRPr>
          </a:p>
          <a:p>
            <a:r>
              <a:rPr lang="el-GR" b="1" i="1" u="sng" dirty="0">
                <a:solidFill>
                  <a:srgbClr val="FF0000"/>
                </a:solidFill>
                <a:latin typeface="Arial" pitchFamily="34" charset="0"/>
                <a:cs typeface="Arial" pitchFamily="34" charset="0"/>
              </a:rPr>
              <a:t>Διατροφική αξία:</a:t>
            </a:r>
          </a:p>
          <a:p>
            <a:r>
              <a:rPr lang="el-GR" b="1" dirty="0">
                <a:latin typeface="Arial" pitchFamily="34" charset="0"/>
                <a:cs typeface="Arial" pitchFamily="34" charset="0"/>
              </a:rPr>
              <a:t>Λαζάνια: </a:t>
            </a:r>
            <a:r>
              <a:rPr lang="el-GR" dirty="0">
                <a:latin typeface="Arial" pitchFamily="34" charset="0"/>
                <a:cs typeface="Arial" pitchFamily="34" charset="0"/>
              </a:rPr>
              <a:t>τροφή πλούσια σε σύνθετους υδατάνθρακες, σίδηρο, σελήνιο, ασβέστιο, φώσφορο, πρωτεΐνες και βιταμίνες του συμπλέγματος Β (</a:t>
            </a:r>
            <a:r>
              <a:rPr lang="el-GR" dirty="0" err="1">
                <a:latin typeface="Arial" pitchFamily="34" charset="0"/>
                <a:cs typeface="Arial" pitchFamily="34" charset="0"/>
              </a:rPr>
              <a:t>Θιαμίνη</a:t>
            </a:r>
            <a:r>
              <a:rPr lang="el-GR" dirty="0">
                <a:latin typeface="Arial" pitchFamily="34" charset="0"/>
                <a:cs typeface="Arial" pitchFamily="34" charset="0"/>
              </a:rPr>
              <a:t>, </a:t>
            </a:r>
            <a:r>
              <a:rPr lang="el-GR" dirty="0" err="1">
                <a:latin typeface="Arial" pitchFamily="34" charset="0"/>
                <a:cs typeface="Arial" pitchFamily="34" charset="0"/>
              </a:rPr>
              <a:t>Ριβοφλαβίνη</a:t>
            </a:r>
            <a:r>
              <a:rPr lang="el-GR" dirty="0">
                <a:latin typeface="Arial" pitchFamily="34" charset="0"/>
                <a:cs typeface="Arial" pitchFamily="34" charset="0"/>
              </a:rPr>
              <a:t>, </a:t>
            </a:r>
            <a:r>
              <a:rPr lang="el-GR" dirty="0" err="1">
                <a:latin typeface="Arial" pitchFamily="34" charset="0"/>
                <a:cs typeface="Arial" pitchFamily="34" charset="0"/>
              </a:rPr>
              <a:t>Νιασίνη</a:t>
            </a:r>
            <a:r>
              <a:rPr lang="el-GR" dirty="0">
                <a:latin typeface="Arial" pitchFamily="34" charset="0"/>
                <a:cs typeface="Arial" pitchFamily="34" charset="0"/>
              </a:rPr>
              <a:t>, </a:t>
            </a:r>
            <a:r>
              <a:rPr lang="el-GR" dirty="0" err="1">
                <a:latin typeface="Arial" pitchFamily="34" charset="0"/>
                <a:cs typeface="Arial" pitchFamily="34" charset="0"/>
              </a:rPr>
              <a:t>φολικό</a:t>
            </a:r>
            <a:r>
              <a:rPr lang="el-GR" dirty="0">
                <a:latin typeface="Arial" pitchFamily="34" charset="0"/>
                <a:cs typeface="Arial" pitchFamily="34" charset="0"/>
              </a:rPr>
              <a:t> οξύ), ενώ περιέχουν ελάχιστα λιπαρά, χοληστερόλη και νάτριο.</a:t>
            </a:r>
          </a:p>
          <a:p>
            <a:r>
              <a:rPr lang="el-GR" b="1" dirty="0">
                <a:latin typeface="Arial" pitchFamily="34" charset="0"/>
                <a:cs typeface="Arial" pitchFamily="34" charset="0"/>
              </a:rPr>
              <a:t>Τραχανάς: </a:t>
            </a:r>
            <a:r>
              <a:rPr lang="el-GR" dirty="0">
                <a:latin typeface="Arial" pitchFamily="34" charset="0"/>
                <a:cs typeface="Arial" pitchFamily="34" charset="0"/>
              </a:rPr>
              <a:t>πλούσιος σε  </a:t>
            </a:r>
            <a:r>
              <a:rPr lang="el-GR" dirty="0" err="1">
                <a:latin typeface="Arial" pitchFamily="34" charset="0"/>
                <a:cs typeface="Arial" pitchFamily="34" charset="0"/>
              </a:rPr>
              <a:t>πρωτεϊνες</a:t>
            </a:r>
            <a:r>
              <a:rPr lang="el-GR" dirty="0">
                <a:latin typeface="Arial" pitchFamily="34" charset="0"/>
                <a:cs typeface="Arial" pitchFamily="34" charset="0"/>
              </a:rPr>
              <a:t> και υδατάνθρακες</a:t>
            </a:r>
            <a:endParaRPr lang="el-GR" b="1" dirty="0">
              <a:latin typeface="Arial" pitchFamily="34" charset="0"/>
              <a:cs typeface="Arial" pitchFamily="34" charset="0"/>
            </a:endParaRPr>
          </a:p>
          <a:p>
            <a:r>
              <a:rPr lang="el-GR" b="1" dirty="0">
                <a:latin typeface="Arial" pitchFamily="34" charset="0"/>
                <a:cs typeface="Arial" pitchFamily="34" charset="0"/>
              </a:rPr>
              <a:t>Τυρί </a:t>
            </a:r>
            <a:r>
              <a:rPr lang="el-GR" b="1" dirty="0" err="1">
                <a:latin typeface="Arial" pitchFamily="34" charset="0"/>
                <a:cs typeface="Arial" pitchFamily="34" charset="0"/>
              </a:rPr>
              <a:t>φέτα:</a:t>
            </a:r>
            <a:r>
              <a:rPr lang="el-GR" dirty="0" err="1">
                <a:latin typeface="Arial" pitchFamily="34" charset="0"/>
                <a:cs typeface="Arial" pitchFamily="34" charset="0"/>
              </a:rPr>
              <a:t>περιέχει</a:t>
            </a:r>
            <a:r>
              <a:rPr lang="el-GR" dirty="0">
                <a:latin typeface="Arial" pitchFamily="34" charset="0"/>
                <a:cs typeface="Arial" pitchFamily="34" charset="0"/>
              </a:rPr>
              <a:t> σημαντική ποσότητα Ασβεστίου, δομικού συστατικού των οστών, Μαγνήσιο, Φώσφορο, Νάτριο, κάλιο</a:t>
            </a:r>
            <a:endParaRPr lang="el-GR" b="1" dirty="0">
              <a:latin typeface="Arial" pitchFamily="34" charset="0"/>
              <a:cs typeface="Arial" pitchFamily="34" charset="0"/>
            </a:endParaRPr>
          </a:p>
          <a:p>
            <a:endParaRPr lang="el-GR" b="1" dirty="0">
              <a:latin typeface="Arial" pitchFamily="34" charset="0"/>
              <a:cs typeface="Arial" pitchFamily="34" charset="0"/>
            </a:endParaRPr>
          </a:p>
          <a:p>
            <a:pPr>
              <a:buFont typeface="Wingdings" pitchFamily="2" charset="2"/>
              <a:buChar char="ü"/>
            </a:pPr>
            <a:endParaRPr lang="el-GR" b="1" dirty="0">
              <a:latin typeface="Arial" pitchFamily="34" charset="0"/>
              <a:cs typeface="Arial" pitchFamily="34" charset="0"/>
            </a:endParaRPr>
          </a:p>
        </p:txBody>
      </p:sp>
      <p:pic>
        <p:nvPicPr>
          <p:cNvPr id="1026" name="Picture 2" descr="C:\Users\Compaq\Desktop\traxanopit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3704" y="1000108"/>
            <a:ext cx="3208757" cy="235745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sp>
        <p:nvSpPr>
          <p:cNvPr id="5" name="4 - TextBox"/>
          <p:cNvSpPr txBox="1"/>
          <p:nvPr/>
        </p:nvSpPr>
        <p:spPr>
          <a:xfrm>
            <a:off x="1428728" y="428604"/>
            <a:ext cx="7072362" cy="4524315"/>
          </a:xfrm>
          <a:prstGeom prst="rect">
            <a:avLst/>
          </a:prstGeom>
          <a:noFill/>
        </p:spPr>
        <p:txBody>
          <a:bodyPr wrap="square" rtlCol="0">
            <a:spAutoFit/>
          </a:bodyPr>
          <a:lstStyle/>
          <a:p>
            <a:pPr>
              <a:buFont typeface="Wingdings" pitchFamily="2" charset="2"/>
              <a:buChar char="v"/>
            </a:pPr>
            <a:r>
              <a:rPr lang="el-GR" b="1" i="1" u="sng" dirty="0">
                <a:solidFill>
                  <a:srgbClr val="FF0000"/>
                </a:solidFill>
                <a:latin typeface="Arial" pitchFamily="34" charset="0"/>
                <a:cs typeface="Arial" pitchFamily="34" charset="0"/>
              </a:rPr>
              <a:t> Ντολμαδάκια με μαύρο λάχανο</a:t>
            </a:r>
          </a:p>
          <a:p>
            <a:r>
              <a:rPr lang="el-GR" dirty="0">
                <a:solidFill>
                  <a:srgbClr val="FF0000"/>
                </a:solidFill>
                <a:latin typeface="Arial" pitchFamily="34" charset="0"/>
                <a:cs typeface="Arial" pitchFamily="34" charset="0"/>
              </a:rPr>
              <a:t>   </a:t>
            </a:r>
            <a:r>
              <a:rPr lang="el-GR" b="1" i="1" u="sng" dirty="0">
                <a:solidFill>
                  <a:schemeClr val="bg1">
                    <a:lumMod val="65000"/>
                  </a:schemeClr>
                </a:solidFill>
                <a:latin typeface="Arial" pitchFamily="34" charset="0"/>
                <a:cs typeface="Arial" pitchFamily="34" charset="0"/>
              </a:rPr>
              <a:t>(ποντιακή συνταγή από τη μαθήτρια </a:t>
            </a:r>
            <a:r>
              <a:rPr lang="el-GR" b="1" i="1" u="sng" dirty="0" err="1">
                <a:solidFill>
                  <a:schemeClr val="bg1">
                    <a:lumMod val="65000"/>
                  </a:schemeClr>
                </a:solidFill>
                <a:latin typeface="Arial" pitchFamily="34" charset="0"/>
                <a:cs typeface="Arial" pitchFamily="34" charset="0"/>
              </a:rPr>
              <a:t>Παντελίδου</a:t>
            </a:r>
            <a:r>
              <a:rPr lang="el-GR" b="1" i="1" u="sng" dirty="0">
                <a:solidFill>
                  <a:schemeClr val="bg1">
                    <a:lumMod val="65000"/>
                  </a:schemeClr>
                </a:solidFill>
                <a:latin typeface="Arial" pitchFamily="34" charset="0"/>
                <a:cs typeface="Arial" pitchFamily="34" charset="0"/>
              </a:rPr>
              <a:t> Ευγενία</a:t>
            </a:r>
          </a:p>
          <a:p>
            <a:endParaRPr lang="el-GR" b="1" i="1" u="sng" dirty="0">
              <a:solidFill>
                <a:schemeClr val="bg1">
                  <a:lumMod val="65000"/>
                </a:schemeClr>
              </a:solidFill>
              <a:latin typeface="Arial" pitchFamily="34" charset="0"/>
              <a:cs typeface="Arial" pitchFamily="34" charset="0"/>
            </a:endParaRPr>
          </a:p>
          <a:p>
            <a:r>
              <a:rPr lang="el-GR" b="1" i="1" u="sng" dirty="0">
                <a:latin typeface="Arial" pitchFamily="34" charset="0"/>
                <a:cs typeface="Arial" pitchFamily="34" charset="0"/>
              </a:rPr>
              <a:t>Υλικά:</a:t>
            </a:r>
          </a:p>
          <a:p>
            <a:pPr>
              <a:buFont typeface="Wingdings" pitchFamily="2" charset="2"/>
              <a:buChar char="ü"/>
            </a:pPr>
            <a:r>
              <a:rPr lang="el-GR" b="1" dirty="0">
                <a:latin typeface="Arial" pitchFamily="34" charset="0"/>
                <a:cs typeface="Arial" pitchFamily="34" charset="0"/>
              </a:rPr>
              <a:t>5 μάτσα φύλλα </a:t>
            </a:r>
            <a:r>
              <a:rPr lang="el-GR" b="1" dirty="0" err="1">
                <a:latin typeface="Arial" pitchFamily="34" charset="0"/>
                <a:cs typeface="Arial" pitchFamily="34" charset="0"/>
              </a:rPr>
              <a:t>μαυρολάχανου</a:t>
            </a:r>
            <a:endParaRPr lang="el-GR" b="1" dirty="0">
              <a:latin typeface="Arial" pitchFamily="34" charset="0"/>
              <a:cs typeface="Arial" pitchFamily="34" charset="0"/>
            </a:endParaRPr>
          </a:p>
          <a:p>
            <a:pPr>
              <a:buFont typeface="Wingdings" pitchFamily="2" charset="2"/>
              <a:buChar char="ü"/>
            </a:pPr>
            <a:r>
              <a:rPr lang="el-GR" b="1" dirty="0">
                <a:latin typeface="Arial" pitchFamily="34" charset="0"/>
                <a:cs typeface="Arial" pitchFamily="34" charset="0"/>
              </a:rPr>
              <a:t>½ </a:t>
            </a:r>
            <a:r>
              <a:rPr lang="el-GR" b="1" dirty="0" err="1">
                <a:latin typeface="Arial" pitchFamily="34" charset="0"/>
                <a:cs typeface="Arial" pitchFamily="34" charset="0"/>
              </a:rPr>
              <a:t>κιλ</a:t>
            </a:r>
            <a:r>
              <a:rPr lang="el-GR" b="1" dirty="0">
                <a:latin typeface="Arial" pitchFamily="34" charset="0"/>
                <a:cs typeface="Arial" pitchFamily="34" charset="0"/>
              </a:rPr>
              <a:t>. Κιμά μοσχαρίσιο</a:t>
            </a:r>
          </a:p>
          <a:p>
            <a:pPr>
              <a:buFont typeface="Wingdings" pitchFamily="2" charset="2"/>
              <a:buChar char="ü"/>
            </a:pPr>
            <a:r>
              <a:rPr lang="el-GR" b="1" dirty="0">
                <a:latin typeface="Arial" pitchFamily="34" charset="0"/>
                <a:cs typeface="Arial" pitchFamily="34" charset="0"/>
              </a:rPr>
              <a:t>2 κρεμμύδια </a:t>
            </a:r>
          </a:p>
          <a:p>
            <a:pPr>
              <a:buFont typeface="Wingdings" pitchFamily="2" charset="2"/>
              <a:buChar char="ü"/>
            </a:pPr>
            <a:r>
              <a:rPr lang="el-GR" b="1" dirty="0">
                <a:latin typeface="Arial" pitchFamily="34" charset="0"/>
                <a:cs typeface="Arial" pitchFamily="34" charset="0"/>
              </a:rPr>
              <a:t>2 ντομάτες πολτό</a:t>
            </a:r>
          </a:p>
          <a:p>
            <a:pPr>
              <a:buFont typeface="Wingdings" pitchFamily="2" charset="2"/>
              <a:buChar char="ü"/>
            </a:pPr>
            <a:r>
              <a:rPr lang="el-GR" b="1" dirty="0">
                <a:latin typeface="Arial" pitchFamily="34" charset="0"/>
                <a:cs typeface="Arial" pitchFamily="34" charset="0"/>
              </a:rPr>
              <a:t>3 φλ. του καφέ ρύζι</a:t>
            </a:r>
          </a:p>
          <a:p>
            <a:pPr>
              <a:buFont typeface="Wingdings" pitchFamily="2" charset="2"/>
              <a:buChar char="ü"/>
            </a:pPr>
            <a:r>
              <a:rPr lang="el-GR" b="1" dirty="0">
                <a:latin typeface="Arial" pitchFamily="34" charset="0"/>
                <a:cs typeface="Arial" pitchFamily="34" charset="0"/>
              </a:rPr>
              <a:t>1 ματσάκι μαϊντανό</a:t>
            </a:r>
          </a:p>
          <a:p>
            <a:pPr>
              <a:buFont typeface="Wingdings" pitchFamily="2" charset="2"/>
              <a:buChar char="ü"/>
            </a:pPr>
            <a:r>
              <a:rPr lang="el-GR" b="1" dirty="0">
                <a:latin typeface="Arial" pitchFamily="34" charset="0"/>
                <a:cs typeface="Arial" pitchFamily="34" charset="0"/>
              </a:rPr>
              <a:t>½ </a:t>
            </a:r>
            <a:r>
              <a:rPr lang="el-GR" b="1" dirty="0" err="1">
                <a:latin typeface="Arial" pitchFamily="34" charset="0"/>
                <a:cs typeface="Arial" pitchFamily="34" charset="0"/>
              </a:rPr>
              <a:t>κ.γ</a:t>
            </a:r>
            <a:r>
              <a:rPr lang="el-GR" b="1" dirty="0">
                <a:latin typeface="Arial" pitchFamily="34" charset="0"/>
                <a:cs typeface="Arial" pitchFamily="34" charset="0"/>
              </a:rPr>
              <a:t>. μαύρο πιπέρι</a:t>
            </a:r>
          </a:p>
          <a:p>
            <a:pPr>
              <a:buFont typeface="Wingdings" pitchFamily="2" charset="2"/>
              <a:buChar char="ü"/>
            </a:pPr>
            <a:r>
              <a:rPr lang="el-GR" b="1" dirty="0">
                <a:latin typeface="Arial" pitchFamily="34" charset="0"/>
                <a:cs typeface="Arial" pitchFamily="34" charset="0"/>
              </a:rPr>
              <a:t>1 κοφτή </a:t>
            </a:r>
            <a:r>
              <a:rPr lang="el-GR" b="1" dirty="0" err="1">
                <a:latin typeface="Arial" pitchFamily="34" charset="0"/>
                <a:cs typeface="Arial" pitchFamily="34" charset="0"/>
              </a:rPr>
              <a:t>κ.σ</a:t>
            </a:r>
            <a:r>
              <a:rPr lang="el-GR" b="1" dirty="0">
                <a:latin typeface="Arial" pitchFamily="34" charset="0"/>
                <a:cs typeface="Arial" pitchFamily="34" charset="0"/>
              </a:rPr>
              <a:t>. πελτέ</a:t>
            </a:r>
          </a:p>
          <a:p>
            <a:pPr>
              <a:buFont typeface="Wingdings" pitchFamily="2" charset="2"/>
              <a:buChar char="ü"/>
            </a:pPr>
            <a:r>
              <a:rPr lang="el-GR" b="1" dirty="0">
                <a:latin typeface="Arial" pitchFamily="34" charset="0"/>
                <a:cs typeface="Arial" pitchFamily="34" charset="0"/>
              </a:rPr>
              <a:t>2 </a:t>
            </a:r>
            <a:r>
              <a:rPr lang="el-GR" b="1" dirty="0" err="1">
                <a:latin typeface="Arial" pitchFamily="34" charset="0"/>
                <a:cs typeface="Arial" pitchFamily="34" charset="0"/>
              </a:rPr>
              <a:t>κ.σ</a:t>
            </a:r>
            <a:r>
              <a:rPr lang="el-GR" b="1" dirty="0">
                <a:latin typeface="Arial" pitchFamily="34" charset="0"/>
                <a:cs typeface="Arial" pitchFamily="34" charset="0"/>
              </a:rPr>
              <a:t>. βούτυρο </a:t>
            </a:r>
          </a:p>
          <a:p>
            <a:r>
              <a:rPr lang="el-GR" b="1" dirty="0">
                <a:latin typeface="Arial" pitchFamily="34" charset="0"/>
                <a:cs typeface="Arial" pitchFamily="34" charset="0"/>
              </a:rPr>
              <a:t>    Τραπεζούντας</a:t>
            </a:r>
          </a:p>
          <a:p>
            <a:pPr>
              <a:buFont typeface="Wingdings" pitchFamily="2" charset="2"/>
              <a:buChar char="ü"/>
            </a:pPr>
            <a:r>
              <a:rPr lang="el-GR" b="1" dirty="0">
                <a:latin typeface="Arial" pitchFamily="34" charset="0"/>
                <a:cs typeface="Arial" pitchFamily="34" charset="0"/>
              </a:rPr>
              <a:t>Αλάτι</a:t>
            </a:r>
          </a:p>
          <a:p>
            <a:pPr>
              <a:buFont typeface="Wingdings" pitchFamily="2" charset="2"/>
              <a:buChar char="ü"/>
            </a:pPr>
            <a:endParaRPr lang="el-GR" b="1" dirty="0">
              <a:latin typeface="Arial" pitchFamily="34" charset="0"/>
              <a:cs typeface="Arial" pitchFamily="34" charset="0"/>
            </a:endParaRPr>
          </a:p>
        </p:txBody>
      </p:sp>
      <p:sp>
        <p:nvSpPr>
          <p:cNvPr id="6" name="5 - TextBox"/>
          <p:cNvSpPr txBox="1"/>
          <p:nvPr/>
        </p:nvSpPr>
        <p:spPr>
          <a:xfrm>
            <a:off x="1500166" y="4572008"/>
            <a:ext cx="7286676" cy="2031325"/>
          </a:xfrm>
          <a:prstGeom prst="rect">
            <a:avLst/>
          </a:prstGeom>
          <a:noFill/>
        </p:spPr>
        <p:txBody>
          <a:bodyPr wrap="square" rtlCol="0">
            <a:spAutoFit/>
          </a:bodyPr>
          <a:lstStyle/>
          <a:p>
            <a:r>
              <a:rPr lang="el-GR" b="1" i="1" u="sng" dirty="0">
                <a:solidFill>
                  <a:srgbClr val="FF0000"/>
                </a:solidFill>
                <a:latin typeface="Arial" pitchFamily="34" charset="0"/>
                <a:cs typeface="Arial" pitchFamily="34" charset="0"/>
              </a:rPr>
              <a:t>Διατροφική αξία:</a:t>
            </a:r>
          </a:p>
          <a:p>
            <a:r>
              <a:rPr lang="el-GR" b="1" dirty="0">
                <a:latin typeface="Arial" pitchFamily="34" charset="0"/>
                <a:cs typeface="Arial" pitchFamily="34" charset="0"/>
              </a:rPr>
              <a:t>Μαύρο λάχανο</a:t>
            </a:r>
            <a:r>
              <a:rPr lang="el-GR" dirty="0">
                <a:latin typeface="Arial" pitchFamily="34" charset="0"/>
                <a:cs typeface="Arial" pitchFamily="34" charset="0"/>
              </a:rPr>
              <a:t>: ιδιαίτερα θρεπτικό λόγω της μεγαλύτερης συγκέντρωσης σε βιταμίνη C και αντιοξειδωτικά</a:t>
            </a:r>
            <a:endParaRPr lang="el-GR" dirty="0"/>
          </a:p>
          <a:p>
            <a:r>
              <a:rPr lang="el-GR" b="1" dirty="0">
                <a:latin typeface="Arial" pitchFamily="34" charset="0"/>
                <a:cs typeface="Arial" pitchFamily="34" charset="0"/>
              </a:rPr>
              <a:t>Ντομάτα: </a:t>
            </a:r>
            <a:r>
              <a:rPr lang="el-GR" dirty="0">
                <a:latin typeface="Arial" pitchFamily="34" charset="0"/>
                <a:cs typeface="Arial" pitchFamily="34" charset="0"/>
              </a:rPr>
              <a:t>Διαθέτει ισχυρή αντιοξειδωτική δράση την οποία οφείλει κυρίως στην υψηλή περιεκτικότητα σε </a:t>
            </a:r>
            <a:r>
              <a:rPr lang="el-GR" dirty="0" err="1">
                <a:latin typeface="Arial" pitchFamily="34" charset="0"/>
                <a:cs typeface="Arial" pitchFamily="34" charset="0"/>
              </a:rPr>
              <a:t>λυκοπένιο</a:t>
            </a:r>
            <a:endParaRPr lang="el-GR" dirty="0">
              <a:latin typeface="Arial" pitchFamily="34" charset="0"/>
              <a:cs typeface="Arial" pitchFamily="34" charset="0"/>
            </a:endParaRPr>
          </a:p>
          <a:p>
            <a:r>
              <a:rPr lang="el-GR" b="1" dirty="0">
                <a:latin typeface="Arial" pitchFamily="34" charset="0"/>
                <a:cs typeface="Arial" pitchFamily="34" charset="0"/>
              </a:rPr>
              <a:t>Μαϊντανός</a:t>
            </a:r>
            <a:r>
              <a:rPr lang="el-GR" dirty="0">
                <a:latin typeface="Arial" pitchFamily="34" charset="0"/>
                <a:cs typeface="Arial" pitchFamily="34" charset="0"/>
              </a:rPr>
              <a:t>: καλή πηγή </a:t>
            </a:r>
            <a:r>
              <a:rPr lang="el-GR" dirty="0" err="1">
                <a:latin typeface="Arial" pitchFamily="34" charset="0"/>
                <a:cs typeface="Arial" pitchFamily="34" charset="0"/>
              </a:rPr>
              <a:t>φυλλικού</a:t>
            </a:r>
            <a:r>
              <a:rPr lang="el-GR" dirty="0">
                <a:latin typeface="Arial" pitchFamily="34" charset="0"/>
                <a:cs typeface="Arial" pitchFamily="34" charset="0"/>
              </a:rPr>
              <a:t> οξέως και σιδήρου</a:t>
            </a:r>
          </a:p>
          <a:p>
            <a:r>
              <a:rPr lang="el-GR" dirty="0">
                <a:latin typeface="Arial" pitchFamily="34" charset="0"/>
                <a:cs typeface="Arial" pitchFamily="34" charset="0"/>
              </a:rPr>
              <a:t> </a:t>
            </a:r>
          </a:p>
        </p:txBody>
      </p:sp>
      <p:pic>
        <p:nvPicPr>
          <p:cNvPr id="1026" name="Picture 2" descr="C:\Users\Compaq\Desktop\αρχείο λήψης.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3504" y="1350762"/>
            <a:ext cx="3357586" cy="305039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sp>
        <p:nvSpPr>
          <p:cNvPr id="4" name="3 - TextBox"/>
          <p:cNvSpPr txBox="1"/>
          <p:nvPr/>
        </p:nvSpPr>
        <p:spPr>
          <a:xfrm>
            <a:off x="1142976" y="357166"/>
            <a:ext cx="7643866" cy="7879080"/>
          </a:xfrm>
          <a:prstGeom prst="rect">
            <a:avLst/>
          </a:prstGeom>
          <a:noFill/>
        </p:spPr>
        <p:txBody>
          <a:bodyPr wrap="square" rtlCol="0">
            <a:spAutoFit/>
          </a:bodyPr>
          <a:lstStyle/>
          <a:p>
            <a:pPr>
              <a:buFont typeface="Wingdings" pitchFamily="2" charset="2"/>
              <a:buChar char="v"/>
            </a:pPr>
            <a:r>
              <a:rPr lang="el-GR" sz="2000" b="1" i="1" u="sng" dirty="0" err="1">
                <a:solidFill>
                  <a:srgbClr val="FF0000"/>
                </a:solidFill>
                <a:latin typeface="Arial" pitchFamily="34" charset="0"/>
                <a:cs typeface="Arial" pitchFamily="34" charset="0"/>
              </a:rPr>
              <a:t>Ζυμαρόπιτα</a:t>
            </a:r>
            <a:endParaRPr lang="el-GR" sz="2000" b="1" i="1" u="sng" dirty="0">
              <a:solidFill>
                <a:srgbClr val="FF0000"/>
              </a:solidFill>
              <a:latin typeface="Arial" pitchFamily="34" charset="0"/>
              <a:cs typeface="Arial" pitchFamily="34" charset="0"/>
            </a:endParaRPr>
          </a:p>
          <a:p>
            <a:r>
              <a:rPr lang="el-GR" dirty="0">
                <a:solidFill>
                  <a:srgbClr val="FF0000"/>
                </a:solidFill>
              </a:rPr>
              <a:t>     </a:t>
            </a:r>
            <a:r>
              <a:rPr lang="el-GR" b="1" i="1" dirty="0">
                <a:solidFill>
                  <a:schemeClr val="bg1">
                    <a:lumMod val="65000"/>
                  </a:schemeClr>
                </a:solidFill>
                <a:latin typeface="Arial" pitchFamily="34" charset="0"/>
                <a:cs typeface="Arial" pitchFamily="34" charset="0"/>
              </a:rPr>
              <a:t>(Συνταγή από την μαθήτρια ΜΠΟΥΚΟΥΒΑΛΑ ΑΝΝΑ</a:t>
            </a:r>
          </a:p>
          <a:p>
            <a:r>
              <a:rPr lang="el-GR" b="1" i="1" u="sng" dirty="0">
                <a:latin typeface="Arial" pitchFamily="34" charset="0"/>
                <a:cs typeface="Arial" pitchFamily="34" charset="0"/>
              </a:rPr>
              <a:t>Υλικά</a:t>
            </a:r>
            <a:r>
              <a:rPr lang="el-GR" b="1" i="1" dirty="0">
                <a:latin typeface="Arial" pitchFamily="34" charset="0"/>
                <a:cs typeface="Arial" pitchFamily="34" charset="0"/>
              </a:rPr>
              <a:t>:</a:t>
            </a:r>
            <a:r>
              <a:rPr lang="el-GR" b="1" i="1" dirty="0">
                <a:solidFill>
                  <a:schemeClr val="bg1">
                    <a:lumMod val="65000"/>
                  </a:schemeClr>
                </a:solidFill>
                <a:latin typeface="Arial" pitchFamily="34" charset="0"/>
                <a:cs typeface="Arial" pitchFamily="34" charset="0"/>
              </a:rPr>
              <a:t> </a:t>
            </a:r>
            <a:endParaRPr lang="el-GR" b="1" i="1" dirty="0">
              <a:latin typeface="Arial" pitchFamily="34" charset="0"/>
              <a:cs typeface="Arial" pitchFamily="34" charset="0"/>
            </a:endParaRPr>
          </a:p>
          <a:p>
            <a:pPr>
              <a:buFont typeface="Wingdings" pitchFamily="2" charset="2"/>
              <a:buChar char="ü"/>
            </a:pPr>
            <a:r>
              <a:rPr lang="el-GR" b="1" i="1" dirty="0">
                <a:latin typeface="Arial" pitchFamily="34" charset="0"/>
                <a:cs typeface="Arial" pitchFamily="34" charset="0"/>
              </a:rPr>
              <a:t> 2 αυγά</a:t>
            </a:r>
          </a:p>
          <a:p>
            <a:pPr>
              <a:buFont typeface="Wingdings" pitchFamily="2" charset="2"/>
              <a:buChar char="ü"/>
            </a:pPr>
            <a:r>
              <a:rPr lang="el-GR" b="1" i="1" dirty="0">
                <a:latin typeface="Arial" pitchFamily="34" charset="0"/>
                <a:cs typeface="Arial" pitchFamily="34" charset="0"/>
              </a:rPr>
              <a:t>1 κεσεδάκι στραγγιστό</a:t>
            </a:r>
          </a:p>
          <a:p>
            <a:r>
              <a:rPr lang="el-GR" b="1" i="1" dirty="0">
                <a:latin typeface="Arial" pitchFamily="34" charset="0"/>
                <a:cs typeface="Arial" pitchFamily="34" charset="0"/>
              </a:rPr>
              <a:t>    γιαούρτι</a:t>
            </a:r>
          </a:p>
          <a:p>
            <a:pPr>
              <a:buFont typeface="Wingdings" pitchFamily="2" charset="2"/>
              <a:buChar char="ü"/>
            </a:pPr>
            <a:r>
              <a:rPr lang="el-GR" b="1" i="1" dirty="0">
                <a:latin typeface="Arial" pitchFamily="34" charset="0"/>
                <a:cs typeface="Arial" pitchFamily="34" charset="0"/>
              </a:rPr>
              <a:t>1 ποτήρι νερό</a:t>
            </a:r>
          </a:p>
          <a:p>
            <a:pPr>
              <a:buFont typeface="Wingdings" pitchFamily="2" charset="2"/>
              <a:buChar char="ü"/>
            </a:pPr>
            <a:r>
              <a:rPr lang="el-GR" b="1" i="1" dirty="0">
                <a:latin typeface="Arial" pitchFamily="34" charset="0"/>
                <a:cs typeface="Arial" pitchFamily="34" charset="0"/>
              </a:rPr>
              <a:t>1 ποτήρι γάλα</a:t>
            </a:r>
          </a:p>
          <a:p>
            <a:pPr>
              <a:buFont typeface="Wingdings" pitchFamily="2" charset="2"/>
              <a:buChar char="ü"/>
            </a:pPr>
            <a:r>
              <a:rPr lang="el-GR" b="1" i="1" dirty="0">
                <a:latin typeface="Arial" pitchFamily="34" charset="0"/>
                <a:cs typeface="Arial" pitchFamily="34" charset="0"/>
              </a:rPr>
              <a:t>6-7 κρασοπότηρα αλεύρι</a:t>
            </a:r>
          </a:p>
          <a:p>
            <a:pPr>
              <a:buFont typeface="Wingdings" pitchFamily="2" charset="2"/>
              <a:buChar char="ü"/>
            </a:pPr>
            <a:r>
              <a:rPr lang="el-GR" b="1" i="1" dirty="0">
                <a:latin typeface="Arial" pitchFamily="34" charset="0"/>
                <a:cs typeface="Arial" pitchFamily="34" charset="0"/>
              </a:rPr>
              <a:t>Αλάτι</a:t>
            </a:r>
          </a:p>
          <a:p>
            <a:pPr>
              <a:buFont typeface="Wingdings" pitchFamily="2" charset="2"/>
              <a:buChar char="ü"/>
            </a:pPr>
            <a:r>
              <a:rPr lang="el-GR" b="1" i="1" dirty="0">
                <a:latin typeface="Arial" pitchFamily="34" charset="0"/>
                <a:cs typeface="Arial" pitchFamily="34" charset="0"/>
              </a:rPr>
              <a:t>Ελαιόλαδο</a:t>
            </a:r>
          </a:p>
          <a:p>
            <a:pPr>
              <a:buFont typeface="Wingdings" pitchFamily="2" charset="2"/>
              <a:buChar char="ü"/>
            </a:pPr>
            <a:r>
              <a:rPr lang="el-GR" b="1" i="1" dirty="0">
                <a:latin typeface="Arial" pitchFamily="34" charset="0"/>
                <a:cs typeface="Arial" pitchFamily="34" charset="0"/>
              </a:rPr>
              <a:t>Φρέσκο βούτυρο</a:t>
            </a:r>
          </a:p>
          <a:p>
            <a:pPr>
              <a:buFont typeface="Wingdings" pitchFamily="2" charset="2"/>
              <a:buChar char="ü"/>
            </a:pPr>
            <a:r>
              <a:rPr lang="el-GR" b="1" i="1" dirty="0">
                <a:latin typeface="Arial" pitchFamily="34" charset="0"/>
                <a:cs typeface="Arial" pitchFamily="34" charset="0"/>
              </a:rPr>
              <a:t>100 </a:t>
            </a:r>
            <a:r>
              <a:rPr lang="el-GR" b="1" i="1" dirty="0" err="1">
                <a:latin typeface="Arial" pitchFamily="34" charset="0"/>
                <a:cs typeface="Arial" pitchFamily="34" charset="0"/>
              </a:rPr>
              <a:t>γρ</a:t>
            </a:r>
            <a:r>
              <a:rPr lang="el-GR" b="1" i="1" dirty="0">
                <a:latin typeface="Arial" pitchFamily="34" charset="0"/>
                <a:cs typeface="Arial" pitchFamily="34" charset="0"/>
              </a:rPr>
              <a:t>. τυρί φέτα</a:t>
            </a:r>
          </a:p>
          <a:p>
            <a:r>
              <a:rPr lang="el-GR" b="1" i="1" dirty="0">
                <a:solidFill>
                  <a:srgbClr val="FF0000"/>
                </a:solidFill>
                <a:latin typeface="Arial" pitchFamily="34" charset="0"/>
                <a:cs typeface="Arial" pitchFamily="34" charset="0"/>
              </a:rPr>
              <a:t>Διατροφική αξία:</a:t>
            </a:r>
          </a:p>
          <a:p>
            <a:r>
              <a:rPr lang="el-GR" b="1" i="1" dirty="0">
                <a:latin typeface="Arial" pitchFamily="34" charset="0"/>
                <a:cs typeface="Arial" pitchFamily="34" charset="0"/>
              </a:rPr>
              <a:t>Αυγά: </a:t>
            </a:r>
            <a:r>
              <a:rPr lang="el-GR" dirty="0">
                <a:latin typeface="Arial" pitchFamily="34" charset="0"/>
                <a:cs typeface="Arial" pitchFamily="34" charset="0"/>
              </a:rPr>
              <a:t>τροφή πλούσια σε πρωτεΐνες, βιταμίνες, ιχνοστοιχεία, ασβέστιο, φώσφορο, φυλλικό οξύ, σελήνιο, ψευδάργυρο, βιταμίνη Α και  Β12</a:t>
            </a:r>
          </a:p>
          <a:p>
            <a:r>
              <a:rPr lang="el-GR" b="1" i="1" dirty="0">
                <a:latin typeface="Arial" pitchFamily="34" charset="0"/>
                <a:cs typeface="Arial" pitchFamily="34" charset="0"/>
              </a:rPr>
              <a:t>Γάλα: </a:t>
            </a:r>
            <a:r>
              <a:rPr lang="el-GR" dirty="0"/>
              <a:t> </a:t>
            </a:r>
            <a:r>
              <a:rPr lang="el-GR" dirty="0">
                <a:latin typeface="Arial" pitchFamily="34" charset="0"/>
                <a:cs typeface="Arial" pitchFamily="34" charset="0"/>
              </a:rPr>
              <a:t>περιέχει  μεγάλη ποσότητα από ασβεστίου και φώσφορου, που είναι πολύ απαραίτητα για τη δημιουργία του σκελετού και μυών</a:t>
            </a:r>
          </a:p>
          <a:p>
            <a:r>
              <a:rPr lang="el-GR" b="1" i="1" dirty="0">
                <a:latin typeface="Arial" pitchFamily="34" charset="0"/>
                <a:cs typeface="Arial" pitchFamily="34" charset="0"/>
              </a:rPr>
              <a:t>Γιαούρτι:</a:t>
            </a:r>
            <a:r>
              <a:rPr lang="el-GR" dirty="0">
                <a:latin typeface="Arial" pitchFamily="34" charset="0"/>
                <a:cs typeface="Arial" pitchFamily="34" charset="0"/>
              </a:rPr>
              <a:t> το γιαούρτι μάς δίνει όλα τα θρεπτικά συστατικά του γάλακτος: πρωτεΐνες, υδατάνθρακες, λιπαρά, ασβέστιο, φώσφορο, άλλα μέταλλα και ιχνοστοιχεία και βιταμίνες Α και του συμπλέγματος Β. </a:t>
            </a:r>
            <a:br>
              <a:rPr lang="el-GR" dirty="0"/>
            </a:br>
            <a:endParaRPr lang="el-GR" b="1" i="1" dirty="0">
              <a:latin typeface="Arial" pitchFamily="34" charset="0"/>
              <a:cs typeface="Arial" pitchFamily="34" charset="0"/>
            </a:endParaRPr>
          </a:p>
          <a:p>
            <a:endParaRPr lang="el-GR" b="1" i="1" dirty="0">
              <a:latin typeface="Arial" pitchFamily="34" charset="0"/>
              <a:cs typeface="Arial" pitchFamily="34" charset="0"/>
            </a:endParaRPr>
          </a:p>
          <a:p>
            <a:endParaRPr lang="el-GR" dirty="0"/>
          </a:p>
          <a:p>
            <a:endParaRPr lang="el-GR" dirty="0"/>
          </a:p>
          <a:p>
            <a:r>
              <a:rPr lang="el-GR" dirty="0"/>
              <a:t>     </a:t>
            </a:r>
          </a:p>
          <a:p>
            <a:endParaRPr lang="el-GR" dirty="0"/>
          </a:p>
        </p:txBody>
      </p:sp>
      <p:pic>
        <p:nvPicPr>
          <p:cNvPr id="1026" name="Picture 2" descr="C:\Users\Compaq\Desktop\grigori-zumaropita-me-giaourti-chefoulis.gr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5648" y="1317292"/>
            <a:ext cx="4321193" cy="287359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
        <p:nvSpPr>
          <p:cNvPr id="4" name="3 - TextBox"/>
          <p:cNvSpPr txBox="1"/>
          <p:nvPr/>
        </p:nvSpPr>
        <p:spPr>
          <a:xfrm>
            <a:off x="1214414" y="357166"/>
            <a:ext cx="7500990" cy="6771084"/>
          </a:xfrm>
          <a:prstGeom prst="rect">
            <a:avLst/>
          </a:prstGeom>
          <a:noFill/>
        </p:spPr>
        <p:txBody>
          <a:bodyPr wrap="square" rtlCol="0">
            <a:spAutoFit/>
          </a:bodyPr>
          <a:lstStyle/>
          <a:p>
            <a:pPr>
              <a:buFont typeface="Wingdings" pitchFamily="2" charset="2"/>
              <a:buChar char="v"/>
            </a:pPr>
            <a:r>
              <a:rPr lang="el-GR" sz="2000" b="1" i="1" u="sng" dirty="0" err="1">
                <a:solidFill>
                  <a:srgbClr val="FF0000"/>
                </a:solidFill>
                <a:latin typeface="Arial" pitchFamily="34" charset="0"/>
                <a:cs typeface="Arial" pitchFamily="34" charset="0"/>
              </a:rPr>
              <a:t>Βαρένικα</a:t>
            </a:r>
            <a:endParaRPr lang="el-GR" sz="2000" b="1" i="1" u="sng" dirty="0">
              <a:solidFill>
                <a:srgbClr val="FF0000"/>
              </a:solidFill>
              <a:latin typeface="Arial" pitchFamily="34" charset="0"/>
              <a:cs typeface="Arial" pitchFamily="34" charset="0"/>
            </a:endParaRPr>
          </a:p>
          <a:p>
            <a:r>
              <a:rPr lang="el-GR" b="1" i="1" dirty="0">
                <a:latin typeface="Arial" pitchFamily="34" charset="0"/>
                <a:cs typeface="Arial" pitchFamily="34" charset="0"/>
              </a:rPr>
              <a:t>    </a:t>
            </a:r>
            <a:r>
              <a:rPr lang="el-GR" b="1" i="1" dirty="0">
                <a:solidFill>
                  <a:schemeClr val="bg1">
                    <a:lumMod val="50000"/>
                  </a:schemeClr>
                </a:solidFill>
                <a:latin typeface="Arial" pitchFamily="34" charset="0"/>
                <a:cs typeface="Arial" pitchFamily="34" charset="0"/>
              </a:rPr>
              <a:t>(ποντιακή συνταγή από τη μαθήτρια </a:t>
            </a:r>
            <a:r>
              <a:rPr lang="el-GR" b="1" i="1" dirty="0" err="1">
                <a:solidFill>
                  <a:schemeClr val="bg1">
                    <a:lumMod val="50000"/>
                  </a:schemeClr>
                </a:solidFill>
                <a:latin typeface="Arial" pitchFamily="34" charset="0"/>
                <a:cs typeface="Arial" pitchFamily="34" charset="0"/>
              </a:rPr>
              <a:t>Ντούφα</a:t>
            </a:r>
            <a:r>
              <a:rPr lang="el-GR" b="1" i="1" dirty="0">
                <a:solidFill>
                  <a:schemeClr val="bg1">
                    <a:lumMod val="50000"/>
                  </a:schemeClr>
                </a:solidFill>
                <a:latin typeface="Arial" pitchFamily="34" charset="0"/>
                <a:cs typeface="Arial" pitchFamily="34" charset="0"/>
              </a:rPr>
              <a:t> Ελισάβετ)</a:t>
            </a:r>
          </a:p>
          <a:p>
            <a:r>
              <a:rPr lang="el-GR" b="1" i="1" u="sng" dirty="0">
                <a:latin typeface="Arial" pitchFamily="34" charset="0"/>
                <a:cs typeface="Arial" pitchFamily="34" charset="0"/>
              </a:rPr>
              <a:t>Υλικά:</a:t>
            </a:r>
          </a:p>
          <a:p>
            <a:pPr>
              <a:buFont typeface="Wingdings" pitchFamily="2" charset="2"/>
              <a:buChar char="ü"/>
            </a:pPr>
            <a:r>
              <a:rPr lang="el-GR" b="1" i="1" dirty="0">
                <a:latin typeface="Arial" pitchFamily="34" charset="0"/>
                <a:cs typeface="Arial" pitchFamily="34" charset="0"/>
              </a:rPr>
              <a:t>Αλεύρι</a:t>
            </a:r>
          </a:p>
          <a:p>
            <a:pPr>
              <a:buFont typeface="Wingdings" pitchFamily="2" charset="2"/>
              <a:buChar char="ü"/>
            </a:pPr>
            <a:r>
              <a:rPr lang="el-GR" b="1" i="1" dirty="0">
                <a:latin typeface="Arial" pitchFamily="34" charset="0"/>
                <a:cs typeface="Arial" pitchFamily="34" charset="0"/>
              </a:rPr>
              <a:t>Αλάτι</a:t>
            </a:r>
          </a:p>
          <a:p>
            <a:pPr>
              <a:buFont typeface="Wingdings" pitchFamily="2" charset="2"/>
              <a:buChar char="ü"/>
            </a:pPr>
            <a:r>
              <a:rPr lang="el-GR" b="1" i="1" dirty="0">
                <a:latin typeface="Arial" pitchFamily="34" charset="0"/>
                <a:cs typeface="Arial" pitchFamily="34" charset="0"/>
              </a:rPr>
              <a:t>Φρέσκο βούτυρο</a:t>
            </a:r>
          </a:p>
          <a:p>
            <a:pPr>
              <a:buFont typeface="Wingdings" pitchFamily="2" charset="2"/>
              <a:buChar char="ü"/>
            </a:pPr>
            <a:r>
              <a:rPr lang="el-GR" b="1" i="1" dirty="0">
                <a:latin typeface="Arial" pitchFamily="34" charset="0"/>
                <a:cs typeface="Arial" pitchFamily="34" charset="0"/>
              </a:rPr>
              <a:t>Ελαιόλαδο</a:t>
            </a:r>
          </a:p>
          <a:p>
            <a:pPr>
              <a:buFont typeface="Wingdings" pitchFamily="2" charset="2"/>
              <a:buChar char="ü"/>
            </a:pPr>
            <a:r>
              <a:rPr lang="el-GR" b="1" i="1" dirty="0">
                <a:latin typeface="Arial" pitchFamily="34" charset="0"/>
                <a:cs typeface="Arial" pitchFamily="34" charset="0"/>
              </a:rPr>
              <a:t>Κρεμμύδι ξερό</a:t>
            </a:r>
          </a:p>
          <a:p>
            <a:pPr>
              <a:buFont typeface="Wingdings" pitchFamily="2" charset="2"/>
              <a:buChar char="ü"/>
            </a:pPr>
            <a:r>
              <a:rPr lang="el-GR" b="1" i="1" dirty="0">
                <a:latin typeface="Arial" pitchFamily="34" charset="0"/>
                <a:cs typeface="Arial" pitchFamily="34" charset="0"/>
              </a:rPr>
              <a:t>Ανθότυρο</a:t>
            </a:r>
          </a:p>
          <a:p>
            <a:pPr>
              <a:buFont typeface="Wingdings" pitchFamily="2" charset="2"/>
              <a:buChar char="ü"/>
            </a:pPr>
            <a:endParaRPr lang="el-GR" b="1" i="1" dirty="0">
              <a:solidFill>
                <a:schemeClr val="bg1">
                  <a:lumMod val="50000"/>
                </a:schemeClr>
              </a:solidFill>
              <a:latin typeface="Arial" pitchFamily="34" charset="0"/>
              <a:cs typeface="Arial" pitchFamily="34" charset="0"/>
            </a:endParaRPr>
          </a:p>
          <a:p>
            <a:endParaRPr lang="el-GR" b="1" i="1" dirty="0">
              <a:solidFill>
                <a:schemeClr val="bg1">
                  <a:lumMod val="50000"/>
                </a:schemeClr>
              </a:solidFill>
              <a:latin typeface="Arial" pitchFamily="34" charset="0"/>
              <a:cs typeface="Arial" pitchFamily="34" charset="0"/>
            </a:endParaRPr>
          </a:p>
          <a:p>
            <a:endParaRPr lang="el-GR" b="1" i="1" dirty="0">
              <a:solidFill>
                <a:schemeClr val="bg1">
                  <a:lumMod val="50000"/>
                </a:schemeClr>
              </a:solidFill>
              <a:latin typeface="Arial" pitchFamily="34" charset="0"/>
              <a:cs typeface="Arial" pitchFamily="34" charset="0"/>
            </a:endParaRPr>
          </a:p>
          <a:p>
            <a:r>
              <a:rPr lang="el-GR" b="1" i="1" u="sng" dirty="0">
                <a:solidFill>
                  <a:srgbClr val="FF0000"/>
                </a:solidFill>
                <a:latin typeface="Arial" pitchFamily="34" charset="0"/>
                <a:cs typeface="Arial" pitchFamily="34" charset="0"/>
              </a:rPr>
              <a:t>Διατροφική αξία:</a:t>
            </a:r>
          </a:p>
          <a:p>
            <a:r>
              <a:rPr lang="el-GR" b="1" dirty="0">
                <a:latin typeface="Arial" pitchFamily="34" charset="0"/>
                <a:cs typeface="Arial" pitchFamily="34" charset="0"/>
              </a:rPr>
              <a:t>Κρεμμύδι:</a:t>
            </a:r>
            <a:r>
              <a:rPr lang="el-GR" dirty="0">
                <a:latin typeface="Arial" pitchFamily="34" charset="0"/>
                <a:cs typeface="Arial" pitchFamily="34" charset="0"/>
              </a:rPr>
              <a:t> είναι πλούσιο σε φυτοχημικές ουσίες. Περιέχει φλαβονοειδή και </a:t>
            </a:r>
            <a:r>
              <a:rPr lang="el-GR" dirty="0" err="1">
                <a:latin typeface="Arial" pitchFamily="34" charset="0"/>
                <a:cs typeface="Arial" pitchFamily="34" charset="0"/>
              </a:rPr>
              <a:t>κουερσετίνη</a:t>
            </a:r>
            <a:r>
              <a:rPr lang="el-GR" dirty="0">
                <a:latin typeface="Arial" pitchFamily="34" charset="0"/>
                <a:cs typeface="Arial" pitchFamily="34" charset="0"/>
              </a:rPr>
              <a:t>. Προσφέρει στον οργανισμό βιταμίνες Β6 και </a:t>
            </a:r>
            <a:r>
              <a:rPr lang="en-US" dirty="0">
                <a:latin typeface="Arial" pitchFamily="34" charset="0"/>
                <a:cs typeface="Arial" pitchFamily="34" charset="0"/>
              </a:rPr>
              <a:t>C</a:t>
            </a:r>
            <a:r>
              <a:rPr lang="el-GR" dirty="0">
                <a:latin typeface="Arial" pitchFamily="34" charset="0"/>
                <a:cs typeface="Arial" pitchFamily="34" charset="0"/>
              </a:rPr>
              <a:t>, φυτικές ίνες, κάλιο, ασβέστιο και </a:t>
            </a:r>
            <a:r>
              <a:rPr lang="el-GR" dirty="0" err="1">
                <a:latin typeface="Arial" pitchFamily="34" charset="0"/>
                <a:cs typeface="Arial" pitchFamily="34" charset="0"/>
              </a:rPr>
              <a:t>φυλικό</a:t>
            </a:r>
            <a:r>
              <a:rPr lang="el-GR" dirty="0">
                <a:latin typeface="Arial" pitchFamily="34" charset="0"/>
                <a:cs typeface="Arial" pitchFamily="34" charset="0"/>
              </a:rPr>
              <a:t> οξύ</a:t>
            </a:r>
          </a:p>
          <a:p>
            <a:r>
              <a:rPr lang="el-GR" b="1" dirty="0" err="1">
                <a:latin typeface="Arial" pitchFamily="34" charset="0"/>
                <a:cs typeface="Arial" pitchFamily="34" charset="0"/>
              </a:rPr>
              <a:t>Ανθότυρο</a:t>
            </a:r>
            <a:r>
              <a:rPr lang="el-GR" dirty="0" err="1">
                <a:latin typeface="Arial" pitchFamily="34" charset="0"/>
                <a:cs typeface="Arial" pitchFamily="34" charset="0"/>
              </a:rPr>
              <a:t>:Είναι</a:t>
            </a:r>
            <a:r>
              <a:rPr lang="el-GR" dirty="0">
                <a:latin typeface="Arial" pitchFamily="34" charset="0"/>
                <a:cs typeface="Arial" pitchFamily="34" charset="0"/>
              </a:rPr>
              <a:t> πλούσιο σε πρωτεΐνη υψηλής βιολογικής αξίας, ασβέστιο, μαγνήσιο, φώσφορο, βιταμίνες Α, Ε και Β</a:t>
            </a:r>
          </a:p>
          <a:p>
            <a:r>
              <a:rPr lang="el-GR" dirty="0">
                <a:latin typeface="Arial" pitchFamily="34" charset="0"/>
                <a:cs typeface="Arial" pitchFamily="34" charset="0"/>
              </a:rPr>
              <a:t>Φρέσκο βούτυρο: περιέχει </a:t>
            </a:r>
            <a:r>
              <a:rPr lang="el-GR" dirty="0" err="1">
                <a:latin typeface="Arial" pitchFamily="34" charset="0"/>
                <a:cs typeface="Arial" pitchFamily="34" charset="0"/>
              </a:rPr>
              <a:t>πρωτεϊνες</a:t>
            </a:r>
            <a:r>
              <a:rPr lang="el-GR" dirty="0">
                <a:latin typeface="Arial" pitchFamily="34" charset="0"/>
                <a:cs typeface="Arial" pitchFamily="34" charset="0"/>
              </a:rPr>
              <a:t>, βιταμίνη Α, </a:t>
            </a:r>
            <a:r>
              <a:rPr lang="en-US" dirty="0">
                <a:latin typeface="Arial" pitchFamily="34" charset="0"/>
                <a:cs typeface="Arial" pitchFamily="34" charset="0"/>
              </a:rPr>
              <a:t>D </a:t>
            </a:r>
            <a:r>
              <a:rPr lang="el-GR" dirty="0">
                <a:latin typeface="Arial" pitchFamily="34" charset="0"/>
                <a:cs typeface="Arial" pitchFamily="34" charset="0"/>
              </a:rPr>
              <a:t>και Ε</a:t>
            </a:r>
          </a:p>
          <a:p>
            <a:r>
              <a:rPr lang="el-GR" b="1" dirty="0">
                <a:latin typeface="Arial" pitchFamily="34" charset="0"/>
                <a:cs typeface="Arial" pitchFamily="34" charset="0"/>
              </a:rPr>
              <a:t>Ελαιόλαδο:</a:t>
            </a:r>
            <a:r>
              <a:rPr lang="el-GR" dirty="0">
                <a:latin typeface="Arial" pitchFamily="34" charset="0"/>
                <a:cs typeface="Arial" pitchFamily="34" charset="0"/>
              </a:rPr>
              <a:t> περιέχει ακόρεστα λιπαρά, λιποδιαλυτές βιταμίνες(βιταμίνη Ε) και αντιοξειδωτικά συστατικά όπως </a:t>
            </a:r>
            <a:r>
              <a:rPr lang="el-GR" dirty="0" err="1">
                <a:latin typeface="Arial" pitchFamily="34" charset="0"/>
                <a:cs typeface="Arial" pitchFamily="34" charset="0"/>
              </a:rPr>
              <a:t>πολυφαινόλες</a:t>
            </a:r>
            <a:endParaRPr lang="el-GR" dirty="0">
              <a:latin typeface="Arial" pitchFamily="34" charset="0"/>
              <a:cs typeface="Arial" pitchFamily="34" charset="0"/>
            </a:endParaRPr>
          </a:p>
          <a:p>
            <a:br>
              <a:rPr lang="el-GR" dirty="0">
                <a:latin typeface="Arial" pitchFamily="34" charset="0"/>
                <a:cs typeface="Arial" pitchFamily="34" charset="0"/>
              </a:rPr>
            </a:br>
            <a:br>
              <a:rPr lang="el-GR" dirty="0"/>
            </a:br>
            <a:endParaRPr lang="el-GR" b="1" i="1" dirty="0">
              <a:solidFill>
                <a:schemeClr val="bg1">
                  <a:lumMod val="50000"/>
                </a:schemeClr>
              </a:solidFill>
              <a:latin typeface="Arial" pitchFamily="34" charset="0"/>
              <a:cs typeface="Arial" pitchFamily="34" charset="0"/>
            </a:endParaRPr>
          </a:p>
        </p:txBody>
      </p:sp>
      <p:pic>
        <p:nvPicPr>
          <p:cNvPr id="2050" name="Picture 2" descr="C:\Users\Compaq\Desktop\αρχείο λήψης.jpg"/>
          <p:cNvPicPr>
            <a:picLocks noChangeAspect="1" noChangeArrowheads="1"/>
          </p:cNvPicPr>
          <p:nvPr/>
        </p:nvPicPr>
        <p:blipFill>
          <a:blip r:embed="rId2" cstate="print"/>
          <a:srcRect/>
          <a:stretch>
            <a:fillRect/>
          </a:stretch>
        </p:blipFill>
        <p:spPr bwMode="auto">
          <a:xfrm>
            <a:off x="4286248" y="1000108"/>
            <a:ext cx="4309353" cy="271464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
        <p:nvSpPr>
          <p:cNvPr id="5" name="4 - TextBox"/>
          <p:cNvSpPr txBox="1"/>
          <p:nvPr/>
        </p:nvSpPr>
        <p:spPr>
          <a:xfrm>
            <a:off x="1357290" y="428604"/>
            <a:ext cx="7429552" cy="6771084"/>
          </a:xfrm>
          <a:prstGeom prst="rect">
            <a:avLst/>
          </a:prstGeom>
          <a:noFill/>
        </p:spPr>
        <p:txBody>
          <a:bodyPr wrap="square" rtlCol="0">
            <a:spAutoFit/>
          </a:bodyPr>
          <a:lstStyle/>
          <a:p>
            <a:pPr>
              <a:buFont typeface="Wingdings" pitchFamily="2" charset="2"/>
              <a:buChar char="v"/>
            </a:pPr>
            <a:r>
              <a:rPr lang="el-GR" sz="2000" b="1" i="1" dirty="0">
                <a:solidFill>
                  <a:srgbClr val="FF0000"/>
                </a:solidFill>
                <a:latin typeface="Arial" pitchFamily="34" charset="0"/>
                <a:cs typeface="Arial" pitchFamily="34" charset="0"/>
              </a:rPr>
              <a:t> </a:t>
            </a:r>
            <a:r>
              <a:rPr lang="el-GR" sz="2000" b="1" i="1" dirty="0" err="1">
                <a:solidFill>
                  <a:srgbClr val="FF0000"/>
                </a:solidFill>
                <a:latin typeface="Arial" pitchFamily="34" charset="0"/>
                <a:cs typeface="Arial" pitchFamily="34" charset="0"/>
              </a:rPr>
              <a:t>Πιροσκί</a:t>
            </a:r>
            <a:endParaRPr lang="el-GR" sz="2000" b="1" i="1" dirty="0">
              <a:solidFill>
                <a:srgbClr val="FF0000"/>
              </a:solidFill>
              <a:latin typeface="Arial" pitchFamily="34" charset="0"/>
              <a:cs typeface="Arial" pitchFamily="34" charset="0"/>
            </a:endParaRPr>
          </a:p>
          <a:p>
            <a:r>
              <a:rPr lang="el-GR" dirty="0"/>
              <a:t>     (</a:t>
            </a:r>
            <a:r>
              <a:rPr lang="el-GR" b="1" i="1" dirty="0">
                <a:solidFill>
                  <a:schemeClr val="bg1">
                    <a:lumMod val="50000"/>
                  </a:schemeClr>
                </a:solidFill>
                <a:latin typeface="Arial" pitchFamily="34" charset="0"/>
                <a:cs typeface="Arial" pitchFamily="34" charset="0"/>
              </a:rPr>
              <a:t>Ποντιακή συνταγή από τη μαθήτρια </a:t>
            </a:r>
            <a:r>
              <a:rPr lang="el-GR" b="1" i="1" dirty="0" err="1">
                <a:solidFill>
                  <a:schemeClr val="bg1">
                    <a:lumMod val="50000"/>
                  </a:schemeClr>
                </a:solidFill>
                <a:latin typeface="Arial" pitchFamily="34" charset="0"/>
                <a:cs typeface="Arial" pitchFamily="34" charset="0"/>
              </a:rPr>
              <a:t>Ντούφα</a:t>
            </a:r>
            <a:r>
              <a:rPr lang="el-GR" b="1" i="1" dirty="0">
                <a:solidFill>
                  <a:schemeClr val="bg1">
                    <a:lumMod val="50000"/>
                  </a:schemeClr>
                </a:solidFill>
                <a:latin typeface="Arial" pitchFamily="34" charset="0"/>
                <a:cs typeface="Arial" pitchFamily="34" charset="0"/>
              </a:rPr>
              <a:t> Ελισάβετ)</a:t>
            </a:r>
          </a:p>
          <a:p>
            <a:endParaRPr lang="el-GR" b="1" i="1" dirty="0">
              <a:solidFill>
                <a:schemeClr val="bg1">
                  <a:lumMod val="50000"/>
                </a:schemeClr>
              </a:solidFill>
              <a:latin typeface="Arial" pitchFamily="34" charset="0"/>
              <a:cs typeface="Arial" pitchFamily="34" charset="0"/>
            </a:endParaRPr>
          </a:p>
          <a:p>
            <a:r>
              <a:rPr lang="el-GR" b="1" i="1" u="sng" dirty="0">
                <a:latin typeface="Arial" pitchFamily="34" charset="0"/>
                <a:cs typeface="Arial" pitchFamily="34" charset="0"/>
              </a:rPr>
              <a:t>Υλικά:</a:t>
            </a:r>
          </a:p>
          <a:p>
            <a:pPr>
              <a:buFont typeface="Wingdings" pitchFamily="2" charset="2"/>
              <a:buChar char="ü"/>
            </a:pPr>
            <a:r>
              <a:rPr lang="el-GR" b="1" i="1" dirty="0">
                <a:latin typeface="Arial" pitchFamily="34" charset="0"/>
                <a:cs typeface="Arial" pitchFamily="34" charset="0"/>
              </a:rPr>
              <a:t>Αυγά</a:t>
            </a:r>
          </a:p>
          <a:p>
            <a:pPr>
              <a:buFont typeface="Wingdings" pitchFamily="2" charset="2"/>
              <a:buChar char="ü"/>
            </a:pPr>
            <a:r>
              <a:rPr lang="el-GR" b="1" i="1" dirty="0">
                <a:latin typeface="Arial" pitchFamily="34" charset="0"/>
                <a:cs typeface="Arial" pitchFamily="34" charset="0"/>
              </a:rPr>
              <a:t>Γάλα</a:t>
            </a:r>
          </a:p>
          <a:p>
            <a:pPr>
              <a:buFont typeface="Wingdings" pitchFamily="2" charset="2"/>
              <a:buChar char="ü"/>
            </a:pPr>
            <a:r>
              <a:rPr lang="el-GR" b="1" i="1" dirty="0">
                <a:latin typeface="Arial" pitchFamily="34" charset="0"/>
                <a:cs typeface="Arial" pitchFamily="34" charset="0"/>
              </a:rPr>
              <a:t>Ζάχαρη</a:t>
            </a:r>
          </a:p>
          <a:p>
            <a:pPr>
              <a:buFont typeface="Wingdings" pitchFamily="2" charset="2"/>
              <a:buChar char="ü"/>
            </a:pPr>
            <a:r>
              <a:rPr lang="el-GR" b="1" i="1" dirty="0">
                <a:latin typeface="Arial" pitchFamily="34" charset="0"/>
                <a:cs typeface="Arial" pitchFamily="34" charset="0"/>
              </a:rPr>
              <a:t>Αλεύρι</a:t>
            </a:r>
          </a:p>
          <a:p>
            <a:pPr>
              <a:buFont typeface="Wingdings" pitchFamily="2" charset="2"/>
              <a:buChar char="ü"/>
            </a:pPr>
            <a:r>
              <a:rPr lang="el-GR" b="1" i="1" dirty="0">
                <a:latin typeface="Arial" pitchFamily="34" charset="0"/>
                <a:cs typeface="Arial" pitchFamily="34" charset="0"/>
              </a:rPr>
              <a:t>Βούτυρο</a:t>
            </a:r>
          </a:p>
          <a:p>
            <a:pPr>
              <a:buFont typeface="Wingdings" pitchFamily="2" charset="2"/>
              <a:buChar char="ü"/>
            </a:pPr>
            <a:r>
              <a:rPr lang="el-GR" b="1" i="1" dirty="0">
                <a:latin typeface="Arial" pitchFamily="34" charset="0"/>
                <a:cs typeface="Arial" pitchFamily="34" charset="0"/>
              </a:rPr>
              <a:t>Μαγιά</a:t>
            </a:r>
          </a:p>
          <a:p>
            <a:pPr>
              <a:buFont typeface="Wingdings" pitchFamily="2" charset="2"/>
              <a:buChar char="ü"/>
            </a:pPr>
            <a:r>
              <a:rPr lang="el-GR" b="1" i="1" dirty="0">
                <a:latin typeface="Arial" pitchFamily="34" charset="0"/>
                <a:cs typeface="Arial" pitchFamily="34" charset="0"/>
              </a:rPr>
              <a:t>Αλάτι</a:t>
            </a:r>
          </a:p>
          <a:p>
            <a:pPr>
              <a:buFont typeface="Wingdings" pitchFamily="2" charset="2"/>
              <a:buChar char="ü"/>
            </a:pPr>
            <a:r>
              <a:rPr lang="el-GR" b="1" i="1" dirty="0">
                <a:latin typeface="Arial" pitchFamily="34" charset="0"/>
                <a:cs typeface="Arial" pitchFamily="34" charset="0"/>
              </a:rPr>
              <a:t>Αλεύρι</a:t>
            </a:r>
          </a:p>
          <a:p>
            <a:r>
              <a:rPr lang="el-GR" b="1" i="1" u="sng" dirty="0">
                <a:latin typeface="Arial" pitchFamily="34" charset="0"/>
                <a:cs typeface="Arial" pitchFamily="34" charset="0"/>
              </a:rPr>
              <a:t>Για τη γέμιση:</a:t>
            </a:r>
          </a:p>
          <a:p>
            <a:pPr>
              <a:buFont typeface="Wingdings" pitchFamily="2" charset="2"/>
              <a:buChar char="ü"/>
            </a:pPr>
            <a:r>
              <a:rPr lang="el-GR" b="1" i="1" dirty="0">
                <a:latin typeface="Arial" pitchFamily="34" charset="0"/>
                <a:cs typeface="Arial" pitchFamily="34" charset="0"/>
              </a:rPr>
              <a:t>Πατάτα ή τυρί ή κοτόπουλο ή σπανάκι</a:t>
            </a:r>
          </a:p>
          <a:p>
            <a:r>
              <a:rPr lang="el-GR" b="1" i="1" dirty="0">
                <a:solidFill>
                  <a:srgbClr val="FF0000"/>
                </a:solidFill>
                <a:latin typeface="Arial" pitchFamily="34" charset="0"/>
                <a:cs typeface="Arial" pitchFamily="34" charset="0"/>
              </a:rPr>
              <a:t>Διατροφική αξία</a:t>
            </a:r>
            <a:r>
              <a:rPr lang="el-GR" b="1" i="1" dirty="0">
                <a:latin typeface="Arial" pitchFamily="34" charset="0"/>
                <a:cs typeface="Arial" pitchFamily="34" charset="0"/>
              </a:rPr>
              <a:t>:</a:t>
            </a:r>
          </a:p>
          <a:p>
            <a:r>
              <a:rPr lang="el-GR" b="1" dirty="0">
                <a:latin typeface="Arial" pitchFamily="34" charset="0"/>
                <a:cs typeface="Arial" pitchFamily="34" charset="0"/>
              </a:rPr>
              <a:t>Γάλα</a:t>
            </a:r>
            <a:r>
              <a:rPr lang="el-GR" dirty="0">
                <a:latin typeface="Arial" pitchFamily="34" charset="0"/>
                <a:cs typeface="Arial" pitchFamily="34" charset="0"/>
              </a:rPr>
              <a:t>: Το γάλα περιέχει μεγάλη ποικιλία συστατικών όπως πρωτεΐνες, υδατάνθρακες, λίπη, άλατα και βιταμίνες Α, Β12,Β1,Β3 και </a:t>
            </a:r>
            <a:r>
              <a:rPr lang="en-US" dirty="0">
                <a:latin typeface="Arial" pitchFamily="34" charset="0"/>
                <a:cs typeface="Arial" pitchFamily="34" charset="0"/>
              </a:rPr>
              <a:t>C</a:t>
            </a:r>
          </a:p>
          <a:p>
            <a:r>
              <a:rPr lang="el-GR" b="1" dirty="0">
                <a:latin typeface="Arial" pitchFamily="34" charset="0"/>
                <a:cs typeface="Arial" pitchFamily="34" charset="0"/>
              </a:rPr>
              <a:t>Πατάτες</a:t>
            </a:r>
            <a:r>
              <a:rPr lang="el-GR" dirty="0">
                <a:latin typeface="Arial" pitchFamily="34" charset="0"/>
                <a:cs typeface="Arial" pitchFamily="34" charset="0"/>
              </a:rPr>
              <a:t>: περιέχει υδατάνθρακες, μικρή ποσότητα πρωτεΐνης, πολλές φυτικές  ίνες, βιταμίνη </a:t>
            </a:r>
            <a:r>
              <a:rPr lang="en-US" dirty="0">
                <a:latin typeface="Arial" pitchFamily="34" charset="0"/>
                <a:cs typeface="Arial" pitchFamily="34" charset="0"/>
              </a:rPr>
              <a:t>C</a:t>
            </a:r>
            <a:r>
              <a:rPr lang="el-GR" dirty="0">
                <a:latin typeface="Arial" pitchFamily="34" charset="0"/>
                <a:cs typeface="Arial" pitchFamily="34" charset="0"/>
              </a:rPr>
              <a:t> , φυλλικό οξύ, κάλιο, μαγνήσιο, σίδηρο. Έχει υψηλό δείκτη κορεσμού και είναι ελεύθερο </a:t>
            </a:r>
            <a:r>
              <a:rPr lang="el-GR" dirty="0" err="1">
                <a:latin typeface="Arial" pitchFamily="34" charset="0"/>
                <a:cs typeface="Arial" pitchFamily="34" charset="0"/>
              </a:rPr>
              <a:t>γλουτένης</a:t>
            </a:r>
            <a:r>
              <a:rPr lang="el-GR" dirty="0">
                <a:latin typeface="Arial" pitchFamily="34" charset="0"/>
                <a:cs typeface="Arial" pitchFamily="34" charset="0"/>
              </a:rPr>
              <a:t>.</a:t>
            </a:r>
          </a:p>
          <a:p>
            <a:endParaRPr lang="el-GR" b="1" i="1" dirty="0">
              <a:latin typeface="Arial" pitchFamily="34" charset="0"/>
              <a:cs typeface="Arial" pitchFamily="34" charset="0"/>
            </a:endParaRPr>
          </a:p>
          <a:p>
            <a:endParaRPr lang="el-GR" b="1" i="1" dirty="0">
              <a:latin typeface="Arial" pitchFamily="34" charset="0"/>
              <a:cs typeface="Arial" pitchFamily="34" charset="0"/>
            </a:endParaRPr>
          </a:p>
          <a:p>
            <a:endParaRPr lang="el-GR" b="1" i="1" dirty="0">
              <a:latin typeface="Arial" pitchFamily="34" charset="0"/>
              <a:cs typeface="Arial" pitchFamily="34" charset="0"/>
            </a:endParaRPr>
          </a:p>
          <a:p>
            <a:pPr>
              <a:buFont typeface="Wingdings" pitchFamily="2" charset="2"/>
              <a:buChar char="ü"/>
            </a:pPr>
            <a:endParaRPr lang="el-GR" b="1" dirty="0">
              <a:latin typeface="Arial" pitchFamily="34" charset="0"/>
              <a:cs typeface="Arial" pitchFamily="34" charset="0"/>
            </a:endParaRPr>
          </a:p>
        </p:txBody>
      </p:sp>
      <p:pic>
        <p:nvPicPr>
          <p:cNvPr id="3074" name="Picture 2" descr="C:\Users\Compaq\Desktop\recipe_main_DSC_02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6" y="1214422"/>
            <a:ext cx="4643470" cy="278608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flipV="1">
            <a:off x="8286776" y="6500834"/>
            <a:ext cx="857224" cy="357166"/>
          </a:xfrm>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
        <p:nvSpPr>
          <p:cNvPr id="4" name="3 - TextBox"/>
          <p:cNvSpPr txBox="1"/>
          <p:nvPr/>
        </p:nvSpPr>
        <p:spPr>
          <a:xfrm>
            <a:off x="1000100" y="214290"/>
            <a:ext cx="7358114" cy="7109639"/>
          </a:xfrm>
          <a:prstGeom prst="rect">
            <a:avLst/>
          </a:prstGeom>
          <a:noFill/>
        </p:spPr>
        <p:txBody>
          <a:bodyPr wrap="square" rtlCol="0">
            <a:spAutoFit/>
          </a:bodyPr>
          <a:lstStyle/>
          <a:p>
            <a:pPr>
              <a:buFont typeface="Wingdings" pitchFamily="2" charset="2"/>
              <a:buChar char="v"/>
            </a:pPr>
            <a:r>
              <a:rPr lang="el-GR" sz="2000" b="1" i="1" u="sng" dirty="0">
                <a:solidFill>
                  <a:srgbClr val="FF0000"/>
                </a:solidFill>
                <a:latin typeface="Arial" pitchFamily="34" charset="0"/>
                <a:cs typeface="Arial" pitchFamily="34" charset="0"/>
              </a:rPr>
              <a:t> </a:t>
            </a:r>
            <a:r>
              <a:rPr lang="el-GR" sz="2000" b="1" i="1" u="sng" dirty="0" err="1">
                <a:solidFill>
                  <a:srgbClr val="FF0000"/>
                </a:solidFill>
                <a:latin typeface="Arial" pitchFamily="34" charset="0"/>
                <a:cs typeface="Arial" pitchFamily="34" charset="0"/>
              </a:rPr>
              <a:t>Μανιταρόπιτα</a:t>
            </a:r>
            <a:endParaRPr lang="el-GR" sz="2000" b="1" i="1" u="sng" dirty="0">
              <a:solidFill>
                <a:srgbClr val="FF0000"/>
              </a:solidFill>
              <a:latin typeface="Arial" pitchFamily="34" charset="0"/>
              <a:cs typeface="Arial" pitchFamily="34" charset="0"/>
            </a:endParaRPr>
          </a:p>
          <a:p>
            <a:r>
              <a:rPr lang="el-GR" sz="2000" b="1" i="1" dirty="0">
                <a:solidFill>
                  <a:srgbClr val="FF0000"/>
                </a:solidFill>
                <a:latin typeface="Arial" pitchFamily="34" charset="0"/>
                <a:cs typeface="Arial" pitchFamily="34" charset="0"/>
              </a:rPr>
              <a:t>   </a:t>
            </a:r>
            <a:r>
              <a:rPr lang="el-GR" b="1" i="1" dirty="0">
                <a:solidFill>
                  <a:schemeClr val="bg1">
                    <a:lumMod val="65000"/>
                  </a:schemeClr>
                </a:solidFill>
                <a:latin typeface="Arial" pitchFamily="34" charset="0"/>
                <a:cs typeface="Arial" pitchFamily="34" charset="0"/>
              </a:rPr>
              <a:t>(Συνταγή από τη μαθήτρια </a:t>
            </a:r>
            <a:r>
              <a:rPr lang="el-GR" b="1" i="1" dirty="0" err="1">
                <a:solidFill>
                  <a:schemeClr val="bg1">
                    <a:lumMod val="65000"/>
                  </a:schemeClr>
                </a:solidFill>
                <a:latin typeface="Arial" pitchFamily="34" charset="0"/>
                <a:cs typeface="Arial" pitchFamily="34" charset="0"/>
              </a:rPr>
              <a:t>Ντούφα</a:t>
            </a:r>
            <a:r>
              <a:rPr lang="el-GR" b="1" i="1" dirty="0">
                <a:solidFill>
                  <a:schemeClr val="bg1">
                    <a:lumMod val="65000"/>
                  </a:schemeClr>
                </a:solidFill>
                <a:latin typeface="Arial" pitchFamily="34" charset="0"/>
                <a:cs typeface="Arial" pitchFamily="34" charset="0"/>
              </a:rPr>
              <a:t> Ελισάβετ</a:t>
            </a:r>
            <a:r>
              <a:rPr lang="el-GR" sz="2000" dirty="0">
                <a:solidFill>
                  <a:schemeClr val="bg1">
                    <a:lumMod val="50000"/>
                  </a:schemeClr>
                </a:solidFill>
                <a:latin typeface="Arial" pitchFamily="34" charset="0"/>
                <a:cs typeface="Arial" pitchFamily="34" charset="0"/>
              </a:rPr>
              <a:t>)</a:t>
            </a:r>
          </a:p>
          <a:p>
            <a:r>
              <a:rPr lang="el-GR" b="1" i="1" u="sng" dirty="0">
                <a:latin typeface="Arial" pitchFamily="34" charset="0"/>
                <a:cs typeface="Arial" pitchFamily="34" charset="0"/>
              </a:rPr>
              <a:t>Υλικά  για το φύλλο</a:t>
            </a:r>
          </a:p>
          <a:p>
            <a:pPr>
              <a:buFont typeface="Wingdings" pitchFamily="2" charset="2"/>
              <a:buChar char="ü"/>
            </a:pPr>
            <a:r>
              <a:rPr lang="el-GR" b="1" i="1" dirty="0">
                <a:latin typeface="Arial" pitchFamily="34" charset="0"/>
                <a:cs typeface="Arial" pitchFamily="34" charset="0"/>
              </a:rPr>
              <a:t>Αλεύρι </a:t>
            </a:r>
          </a:p>
          <a:p>
            <a:pPr>
              <a:buFont typeface="Wingdings" pitchFamily="2" charset="2"/>
              <a:buChar char="ü"/>
            </a:pPr>
            <a:r>
              <a:rPr lang="el-GR" b="1" i="1" dirty="0">
                <a:latin typeface="Arial" pitchFamily="34" charset="0"/>
                <a:cs typeface="Arial" pitchFamily="34" charset="0"/>
              </a:rPr>
              <a:t>Ελαιόλαδο</a:t>
            </a:r>
          </a:p>
          <a:p>
            <a:pPr>
              <a:buFont typeface="Wingdings" pitchFamily="2" charset="2"/>
              <a:buChar char="ü"/>
            </a:pPr>
            <a:r>
              <a:rPr lang="el-GR" b="1" i="1" dirty="0">
                <a:latin typeface="Arial" pitchFamily="34" charset="0"/>
                <a:cs typeface="Arial" pitchFamily="34" charset="0"/>
              </a:rPr>
              <a:t>Ξίδι</a:t>
            </a:r>
          </a:p>
          <a:p>
            <a:pPr>
              <a:buFont typeface="Wingdings" pitchFamily="2" charset="2"/>
              <a:buChar char="ü"/>
            </a:pPr>
            <a:r>
              <a:rPr lang="el-GR" b="1" i="1" dirty="0">
                <a:latin typeface="Arial" pitchFamily="34" charset="0"/>
                <a:cs typeface="Arial" pitchFamily="34" charset="0"/>
              </a:rPr>
              <a:t>Αλάτι</a:t>
            </a:r>
          </a:p>
          <a:p>
            <a:r>
              <a:rPr lang="el-GR" b="1" i="1" dirty="0">
                <a:latin typeface="Arial" pitchFamily="34" charset="0"/>
                <a:cs typeface="Arial" pitchFamily="34" charset="0"/>
              </a:rPr>
              <a:t>Υλικά για τη γέμιση:</a:t>
            </a:r>
          </a:p>
          <a:p>
            <a:pPr>
              <a:buFont typeface="Wingdings" pitchFamily="2" charset="2"/>
              <a:buChar char="ü"/>
            </a:pPr>
            <a:r>
              <a:rPr lang="el-GR" b="1" i="1" dirty="0">
                <a:latin typeface="Arial" pitchFamily="34" charset="0"/>
                <a:cs typeface="Arial" pitchFamily="34" charset="0"/>
              </a:rPr>
              <a:t>Μανιτάρια φρέσκα</a:t>
            </a:r>
          </a:p>
          <a:p>
            <a:pPr>
              <a:buFont typeface="Wingdings" pitchFamily="2" charset="2"/>
              <a:buChar char="ü"/>
            </a:pPr>
            <a:r>
              <a:rPr lang="el-GR" b="1" i="1" dirty="0">
                <a:latin typeface="Arial" pitchFamily="34" charset="0"/>
                <a:cs typeface="Arial" pitchFamily="34" charset="0"/>
              </a:rPr>
              <a:t>Κόκκινες πιπεριές</a:t>
            </a:r>
          </a:p>
          <a:p>
            <a:pPr>
              <a:buFont typeface="Wingdings" pitchFamily="2" charset="2"/>
              <a:buChar char="ü"/>
            </a:pPr>
            <a:r>
              <a:rPr lang="el-GR" b="1" i="1" dirty="0">
                <a:latin typeface="Arial" pitchFamily="34" charset="0"/>
                <a:cs typeface="Arial" pitchFamily="34" charset="0"/>
              </a:rPr>
              <a:t>Πράσινες πιπεριές</a:t>
            </a:r>
          </a:p>
          <a:p>
            <a:pPr>
              <a:buFont typeface="Wingdings" pitchFamily="2" charset="2"/>
              <a:buChar char="ü"/>
            </a:pPr>
            <a:r>
              <a:rPr lang="el-GR" b="1" i="1" dirty="0">
                <a:latin typeface="Arial" pitchFamily="34" charset="0"/>
                <a:cs typeface="Arial" pitchFamily="34" charset="0"/>
              </a:rPr>
              <a:t>Κρεμμύδι ξερό</a:t>
            </a:r>
          </a:p>
          <a:p>
            <a:pPr>
              <a:buFont typeface="Wingdings" pitchFamily="2" charset="2"/>
              <a:buChar char="ü"/>
            </a:pPr>
            <a:r>
              <a:rPr lang="el-GR" b="1" i="1" dirty="0">
                <a:latin typeface="Arial" pitchFamily="34" charset="0"/>
                <a:cs typeface="Arial" pitchFamily="34" charset="0"/>
              </a:rPr>
              <a:t>Γραβιέρα</a:t>
            </a:r>
          </a:p>
          <a:p>
            <a:pPr>
              <a:buFont typeface="Wingdings" pitchFamily="2" charset="2"/>
              <a:buChar char="ü"/>
            </a:pPr>
            <a:r>
              <a:rPr lang="el-GR" b="1" i="1" dirty="0">
                <a:latin typeface="Arial" pitchFamily="34" charset="0"/>
                <a:cs typeface="Arial" pitchFamily="34" charset="0"/>
              </a:rPr>
              <a:t>Γάλα</a:t>
            </a:r>
          </a:p>
          <a:p>
            <a:pPr>
              <a:buFont typeface="Wingdings" pitchFamily="2" charset="2"/>
              <a:buChar char="ü"/>
            </a:pPr>
            <a:r>
              <a:rPr lang="el-GR" b="1" i="1" dirty="0">
                <a:latin typeface="Arial" pitchFamily="34" charset="0"/>
                <a:cs typeface="Arial" pitchFamily="34" charset="0"/>
              </a:rPr>
              <a:t>Αλάτι, πιπέρι</a:t>
            </a:r>
          </a:p>
          <a:p>
            <a:r>
              <a:rPr lang="el-GR" b="1" i="1" u="sng" dirty="0">
                <a:solidFill>
                  <a:srgbClr val="FF0000"/>
                </a:solidFill>
                <a:latin typeface="Arial" pitchFamily="34" charset="0"/>
                <a:cs typeface="Arial" pitchFamily="34" charset="0"/>
              </a:rPr>
              <a:t>Διατροφική αξία:</a:t>
            </a:r>
            <a:endParaRPr lang="en-US" b="1" i="1" u="sng" dirty="0">
              <a:solidFill>
                <a:srgbClr val="FF0000"/>
              </a:solidFill>
              <a:latin typeface="Arial" pitchFamily="34" charset="0"/>
              <a:cs typeface="Arial" pitchFamily="34" charset="0"/>
            </a:endParaRPr>
          </a:p>
          <a:p>
            <a:r>
              <a:rPr lang="el-GR" b="1" dirty="0">
                <a:latin typeface="Arial" pitchFamily="34" charset="0"/>
                <a:cs typeface="Arial" pitchFamily="34" charset="0"/>
              </a:rPr>
              <a:t>Πράσινη πιπεριά</a:t>
            </a:r>
            <a:r>
              <a:rPr lang="el-GR" dirty="0">
                <a:latin typeface="Arial" pitchFamily="34" charset="0"/>
                <a:cs typeface="Arial" pitchFamily="34" charset="0"/>
              </a:rPr>
              <a:t> </a:t>
            </a:r>
            <a:r>
              <a:rPr lang="el-GR" b="1" dirty="0">
                <a:latin typeface="Arial" pitchFamily="34" charset="0"/>
                <a:cs typeface="Arial" pitchFamily="34" charset="0"/>
              </a:rPr>
              <a:t>και κόκκινη </a:t>
            </a:r>
            <a:r>
              <a:rPr lang="el-GR" b="1" dirty="0" err="1">
                <a:latin typeface="Arial" pitchFamily="34" charset="0"/>
                <a:cs typeface="Arial" pitchFamily="34" charset="0"/>
              </a:rPr>
              <a:t>πιπεριά</a:t>
            </a:r>
            <a:r>
              <a:rPr lang="el-GR" dirty="0" err="1">
                <a:latin typeface="Arial" pitchFamily="34" charset="0"/>
                <a:cs typeface="Arial" pitchFamily="34" charset="0"/>
              </a:rPr>
              <a:t>:αποτελούν</a:t>
            </a:r>
            <a:r>
              <a:rPr lang="el-GR" dirty="0">
                <a:latin typeface="Arial" pitchFamily="34" charset="0"/>
                <a:cs typeface="Arial" pitchFamily="34" charset="0"/>
              </a:rPr>
              <a:t> μία πλούσια πηγή θρεπτικών συστατικών. Είναι εξαιρετικά πλούσιες σε βιταμίνη C και Βιταμίνη Α (καθώς είναι συγκέντρωση </a:t>
            </a:r>
            <a:r>
              <a:rPr lang="el-GR" dirty="0" err="1">
                <a:latin typeface="Arial" pitchFamily="34" charset="0"/>
                <a:cs typeface="Arial" pitchFamily="34" charset="0"/>
              </a:rPr>
              <a:t>καροτενοειδών</a:t>
            </a:r>
            <a:r>
              <a:rPr lang="el-GR" dirty="0">
                <a:latin typeface="Arial" pitchFamily="34" charset="0"/>
                <a:cs typeface="Arial" pitchFamily="34" charset="0"/>
              </a:rPr>
              <a:t> και Β-Καροτίνης), δύο πολύ σημαντικών αντιοξειδωτικών</a:t>
            </a:r>
          </a:p>
          <a:p>
            <a:r>
              <a:rPr lang="el-GR" b="1" dirty="0">
                <a:latin typeface="Arial" pitchFamily="34" charset="0"/>
                <a:cs typeface="Arial" pitchFamily="34" charset="0"/>
              </a:rPr>
              <a:t>Μανιτάρια:</a:t>
            </a:r>
            <a:r>
              <a:rPr lang="el-GR" dirty="0">
                <a:latin typeface="Arial" pitchFamily="34" charset="0"/>
                <a:cs typeface="Arial" pitchFamily="34" charset="0"/>
              </a:rPr>
              <a:t> Αποτελεί πλούσια πηγή διαιτητικών ινών και βιταμινών όπως βιταμίνη C, βιταμίνες συμπλέγματος Β (ειδικά </a:t>
            </a:r>
            <a:r>
              <a:rPr lang="el-GR" dirty="0" err="1">
                <a:latin typeface="Arial" pitchFamily="34" charset="0"/>
                <a:cs typeface="Arial" pitchFamily="34" charset="0"/>
              </a:rPr>
              <a:t>φυλλικό</a:t>
            </a:r>
            <a:r>
              <a:rPr lang="el-GR" dirty="0">
                <a:latin typeface="Arial" pitchFamily="34" charset="0"/>
                <a:cs typeface="Arial" pitchFamily="34" charset="0"/>
              </a:rPr>
              <a:t> οξύ αλλά και θειαμίνη, </a:t>
            </a:r>
            <a:r>
              <a:rPr lang="el-GR" dirty="0" err="1">
                <a:latin typeface="Arial" pitchFamily="34" charset="0"/>
                <a:cs typeface="Arial" pitchFamily="34" charset="0"/>
              </a:rPr>
              <a:t>ριβοφλαβίνη</a:t>
            </a:r>
            <a:r>
              <a:rPr lang="el-GR" dirty="0">
                <a:latin typeface="Arial" pitchFamily="34" charset="0"/>
                <a:cs typeface="Arial" pitchFamily="34" charset="0"/>
              </a:rPr>
              <a:t>, </a:t>
            </a:r>
            <a:r>
              <a:rPr lang="el-GR" dirty="0" err="1">
                <a:latin typeface="Arial" pitchFamily="34" charset="0"/>
                <a:cs typeface="Arial" pitchFamily="34" charset="0"/>
              </a:rPr>
              <a:t>παντοθενικό</a:t>
            </a:r>
            <a:r>
              <a:rPr lang="el-GR" dirty="0">
                <a:latin typeface="Arial" pitchFamily="34" charset="0"/>
                <a:cs typeface="Arial" pitchFamily="34" charset="0"/>
              </a:rPr>
              <a:t> οξύ, Β6), και σίδηρο</a:t>
            </a:r>
            <a:endParaRPr lang="el-GR" b="1" i="1" dirty="0">
              <a:latin typeface="Arial" pitchFamily="34" charset="0"/>
              <a:cs typeface="Arial" pitchFamily="34" charset="0"/>
            </a:endParaRPr>
          </a:p>
          <a:p>
            <a:endParaRPr lang="el-GR" b="1" i="1" dirty="0">
              <a:latin typeface="Arial" pitchFamily="34" charset="0"/>
              <a:cs typeface="Arial" pitchFamily="34" charset="0"/>
            </a:endParaRPr>
          </a:p>
          <a:p>
            <a:endParaRPr lang="el-GR" sz="2000" b="1" i="1" u="sng" dirty="0">
              <a:solidFill>
                <a:srgbClr val="FF0000"/>
              </a:solidFill>
              <a:latin typeface="Arial" pitchFamily="34" charset="0"/>
              <a:cs typeface="Arial" pitchFamily="34" charset="0"/>
            </a:endParaRPr>
          </a:p>
        </p:txBody>
      </p:sp>
      <p:pic>
        <p:nvPicPr>
          <p:cNvPr id="4098" name="Picture 2" descr="C:\Users\Compaq\Desktop\manataropit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996" y="1285860"/>
            <a:ext cx="4332904" cy="30003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45920" y="188640"/>
            <a:ext cx="7498080" cy="1143000"/>
          </a:xfrm>
        </p:spPr>
        <p:txBody>
          <a:bodyPr>
            <a:normAutofit/>
          </a:bodyPr>
          <a:lstStyle/>
          <a:p>
            <a:pPr algn="ctr"/>
            <a:r>
              <a:rPr lang="el-GR" sz="1800" b="1" dirty="0">
                <a:latin typeface="Arial" pitchFamily="34" charset="0"/>
                <a:cs typeface="Arial" pitchFamily="34" charset="0"/>
              </a:rPr>
              <a:t>ΜΑΘΗΤΕΣ ΠΟΥ ΣΥΜΜΕΤΕΙΧΑΝ ΣΤΟ </a:t>
            </a:r>
            <a:br>
              <a:rPr lang="el-GR" sz="1800" b="1" dirty="0">
                <a:latin typeface="Arial" pitchFamily="34" charset="0"/>
                <a:cs typeface="Arial" pitchFamily="34" charset="0"/>
              </a:rPr>
            </a:br>
            <a:r>
              <a:rPr lang="el-GR" sz="1800" b="1" dirty="0">
                <a:latin typeface="Arial" pitchFamily="34" charset="0"/>
                <a:cs typeface="Arial" pitchFamily="34" charset="0"/>
              </a:rPr>
              <a:t>ΠΡΟΓΡΑΜΜΑ</a:t>
            </a:r>
            <a:endParaRPr lang="el-GR" sz="1800" dirty="0"/>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5</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943626633"/>
              </p:ext>
            </p:extLst>
          </p:nvPr>
        </p:nvGraphicFramePr>
        <p:xfrm>
          <a:off x="1435100" y="1447800"/>
          <a:ext cx="7119966" cy="3440994"/>
        </p:xfrm>
        <a:graphic>
          <a:graphicData uri="http://schemas.openxmlformats.org/drawingml/2006/table">
            <a:tbl>
              <a:tblPr firstRow="1" bandRow="1">
                <a:tableStyleId>{5C22544A-7EE6-4342-B048-85BDC9FD1C3A}</a:tableStyleId>
              </a:tblPr>
              <a:tblGrid>
                <a:gridCol w="3559983">
                  <a:extLst>
                    <a:ext uri="{9D8B030D-6E8A-4147-A177-3AD203B41FA5}">
                      <a16:colId xmlns:a16="http://schemas.microsoft.com/office/drawing/2014/main" val="20000"/>
                    </a:ext>
                  </a:extLst>
                </a:gridCol>
                <a:gridCol w="3559983">
                  <a:extLst>
                    <a:ext uri="{9D8B030D-6E8A-4147-A177-3AD203B41FA5}">
                      <a16:colId xmlns:a16="http://schemas.microsoft.com/office/drawing/2014/main" val="20001"/>
                    </a:ext>
                  </a:extLst>
                </a:gridCol>
              </a:tblGrid>
              <a:tr h="655407">
                <a:tc>
                  <a:txBody>
                    <a:bodyPr/>
                    <a:lstStyle/>
                    <a:p>
                      <a:pPr algn="ctr"/>
                      <a:r>
                        <a:rPr lang="el-GR" dirty="0">
                          <a:solidFill>
                            <a:schemeClr val="tx1"/>
                          </a:solidFill>
                          <a:latin typeface="Arial" pitchFamily="34" charset="0"/>
                          <a:cs typeface="Arial" pitchFamily="34" charset="0"/>
                        </a:rPr>
                        <a:t>ΟΜΑΔΑ</a:t>
                      </a:r>
                    </a:p>
                  </a:txBody>
                  <a:tcPr>
                    <a:solidFill>
                      <a:schemeClr val="accent3">
                        <a:lumMod val="40000"/>
                        <a:lumOff val="60000"/>
                      </a:schemeClr>
                    </a:solidFill>
                  </a:tcPr>
                </a:tc>
                <a:tc>
                  <a:txBody>
                    <a:bodyPr/>
                    <a:lstStyle/>
                    <a:p>
                      <a:r>
                        <a:rPr lang="el-GR" dirty="0">
                          <a:solidFill>
                            <a:schemeClr val="tx1"/>
                          </a:solidFill>
                          <a:latin typeface="Arial" pitchFamily="34" charset="0"/>
                          <a:cs typeface="Arial" pitchFamily="34" charset="0"/>
                        </a:rPr>
                        <a:t>ΟΝΟΜΑΤΕΠΩΝΥΜΟ</a:t>
                      </a:r>
                      <a:r>
                        <a:rPr lang="el-GR" baseline="0" dirty="0">
                          <a:solidFill>
                            <a:schemeClr val="tx1"/>
                          </a:solidFill>
                          <a:latin typeface="Arial" pitchFamily="34" charset="0"/>
                          <a:cs typeface="Arial" pitchFamily="34" charset="0"/>
                        </a:rPr>
                        <a:t> ΜΑΘΗΤΗ</a:t>
                      </a:r>
                      <a:endParaRPr lang="el-GR" dirty="0">
                        <a:solidFill>
                          <a:schemeClr val="tx1"/>
                        </a:solidFill>
                        <a:latin typeface="Arial" pitchFamily="34" charset="0"/>
                        <a:cs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599819">
                <a:tc>
                  <a:txBody>
                    <a:bodyPr/>
                    <a:lstStyle/>
                    <a:p>
                      <a:r>
                        <a:rPr lang="el-GR" dirty="0"/>
                        <a:t>ΟΜΑΔΑ </a:t>
                      </a:r>
                      <a:r>
                        <a:rPr lang="el-GR" baseline="0" dirty="0"/>
                        <a:t> 5η</a:t>
                      </a:r>
                      <a:endParaRPr lang="el-GR" dirty="0"/>
                    </a:p>
                  </a:txBody>
                  <a:tcPr>
                    <a:solidFill>
                      <a:schemeClr val="accent3">
                        <a:lumMod val="20000"/>
                        <a:lumOff val="80000"/>
                      </a:schemeClr>
                    </a:solidFill>
                  </a:tcPr>
                </a:tc>
                <a:tc>
                  <a:txBody>
                    <a:bodyPr/>
                    <a:lstStyle/>
                    <a:p>
                      <a:r>
                        <a:rPr lang="el-GR" dirty="0"/>
                        <a:t>ΧΥΝΣΕΝΛΛΑΡΙ</a:t>
                      </a:r>
                      <a:r>
                        <a:rPr lang="el-GR" baseline="0" dirty="0"/>
                        <a:t> ΜΠΡΟΥΝΙΛΝΤΑ</a:t>
                      </a:r>
                      <a:endParaRPr lang="el-GR" dirty="0"/>
                    </a:p>
                  </a:txBody>
                  <a:tcPr>
                    <a:solidFill>
                      <a:schemeClr val="accent3">
                        <a:lumMod val="20000"/>
                        <a:lumOff val="80000"/>
                      </a:schemeClr>
                    </a:solidFill>
                  </a:tcPr>
                </a:tc>
                <a:extLst>
                  <a:ext uri="{0D108BD9-81ED-4DB2-BD59-A6C34878D82A}">
                    <a16:rowId xmlns:a16="http://schemas.microsoft.com/office/drawing/2014/main" val="10001"/>
                  </a:ext>
                </a:extLst>
              </a:tr>
              <a:tr h="599819">
                <a:tc>
                  <a:txBody>
                    <a:bodyPr/>
                    <a:lstStyle/>
                    <a:p>
                      <a:endParaRPr lang="el-GR" dirty="0"/>
                    </a:p>
                  </a:txBody>
                  <a:tcPr>
                    <a:solidFill>
                      <a:schemeClr val="accent3">
                        <a:lumMod val="20000"/>
                        <a:lumOff val="80000"/>
                      </a:schemeClr>
                    </a:solidFill>
                  </a:tcPr>
                </a:tc>
                <a:tc>
                  <a:txBody>
                    <a:bodyPr/>
                    <a:lstStyle/>
                    <a:p>
                      <a:r>
                        <a:rPr lang="el-GR" dirty="0"/>
                        <a:t>ΧΛΙΟΥΜΠΗ</a:t>
                      </a:r>
                      <a:r>
                        <a:rPr lang="el-GR" baseline="0" dirty="0"/>
                        <a:t> ΜΑΡΓΑΡΙΤΑ</a:t>
                      </a:r>
                      <a:endParaRPr lang="el-GR" dirty="0"/>
                    </a:p>
                  </a:txBody>
                  <a:tcPr>
                    <a:solidFill>
                      <a:schemeClr val="accent3">
                        <a:lumMod val="20000"/>
                        <a:lumOff val="80000"/>
                      </a:schemeClr>
                    </a:solidFill>
                  </a:tcPr>
                </a:tc>
                <a:extLst>
                  <a:ext uri="{0D108BD9-81ED-4DB2-BD59-A6C34878D82A}">
                    <a16:rowId xmlns:a16="http://schemas.microsoft.com/office/drawing/2014/main" val="10002"/>
                  </a:ext>
                </a:extLst>
              </a:tr>
              <a:tr h="599819">
                <a:tc>
                  <a:txBody>
                    <a:bodyPr/>
                    <a:lstStyle/>
                    <a:p>
                      <a:endParaRPr lang="el-GR" dirty="0"/>
                    </a:p>
                  </a:txBody>
                  <a:tcPr>
                    <a:solidFill>
                      <a:schemeClr val="accent3">
                        <a:lumMod val="20000"/>
                        <a:lumOff val="80000"/>
                      </a:schemeClr>
                    </a:solidFill>
                  </a:tcPr>
                </a:tc>
                <a:tc>
                  <a:txBody>
                    <a:bodyPr/>
                    <a:lstStyle/>
                    <a:p>
                      <a:r>
                        <a:rPr lang="el-GR" baseline="0" dirty="0"/>
                        <a:t>ΧΑΤΖΟΓΛΟΥ ΧΡΗΣΤΟΣ</a:t>
                      </a:r>
                    </a:p>
                  </a:txBody>
                  <a:tcPr>
                    <a:solidFill>
                      <a:schemeClr val="accent3">
                        <a:lumMod val="20000"/>
                        <a:lumOff val="80000"/>
                      </a:schemeClr>
                    </a:solidFill>
                  </a:tcPr>
                </a:tc>
                <a:extLst>
                  <a:ext uri="{0D108BD9-81ED-4DB2-BD59-A6C34878D82A}">
                    <a16:rowId xmlns:a16="http://schemas.microsoft.com/office/drawing/2014/main" val="10003"/>
                  </a:ext>
                </a:extLst>
              </a:tr>
              <a:tr h="986130">
                <a:tc>
                  <a:txBody>
                    <a:bodyPr/>
                    <a:lstStyle/>
                    <a:p>
                      <a:endParaRPr lang="el-GR" dirty="0"/>
                    </a:p>
                  </a:txBody>
                  <a:tcPr>
                    <a:solidFill>
                      <a:schemeClr val="accent3">
                        <a:lumMod val="20000"/>
                        <a:lumOff val="80000"/>
                      </a:schemeClr>
                    </a:solidFill>
                  </a:tcPr>
                </a:tc>
                <a:tc>
                  <a:txBody>
                    <a:bodyPr/>
                    <a:lstStyle/>
                    <a:p>
                      <a:r>
                        <a:rPr lang="el-GR" baseline="0" dirty="0"/>
                        <a:t>ΧΑΤΖΙΔΗΣ ΟΡΕΣΤΗΣ</a:t>
                      </a:r>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9337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sp>
        <p:nvSpPr>
          <p:cNvPr id="4" name="3 - TextBox"/>
          <p:cNvSpPr txBox="1"/>
          <p:nvPr/>
        </p:nvSpPr>
        <p:spPr>
          <a:xfrm>
            <a:off x="1000100" y="285728"/>
            <a:ext cx="7858180" cy="6494085"/>
          </a:xfrm>
          <a:prstGeom prst="rect">
            <a:avLst/>
          </a:prstGeom>
          <a:noFill/>
        </p:spPr>
        <p:txBody>
          <a:bodyPr wrap="square" rtlCol="0">
            <a:spAutoFit/>
          </a:bodyPr>
          <a:lstStyle/>
          <a:p>
            <a:pPr>
              <a:buFont typeface="Wingdings" pitchFamily="2" charset="2"/>
              <a:buChar char="v"/>
            </a:pPr>
            <a:r>
              <a:rPr lang="el-GR" sz="2000" b="1" i="1" u="sng" dirty="0" err="1">
                <a:solidFill>
                  <a:srgbClr val="FF0000"/>
                </a:solidFill>
                <a:latin typeface="Arial" pitchFamily="34" charset="0"/>
                <a:cs typeface="Arial" pitchFamily="34" charset="0"/>
              </a:rPr>
              <a:t>Πρασόπιτα</a:t>
            </a:r>
            <a:endParaRPr lang="el-GR" sz="2000" b="1" i="1" u="sng" dirty="0">
              <a:solidFill>
                <a:srgbClr val="FF0000"/>
              </a:solidFill>
              <a:latin typeface="Arial" pitchFamily="34" charset="0"/>
              <a:cs typeface="Arial" pitchFamily="34" charset="0"/>
            </a:endParaRPr>
          </a:p>
          <a:p>
            <a:r>
              <a:rPr lang="el-GR" dirty="0"/>
              <a:t>     </a:t>
            </a:r>
            <a:r>
              <a:rPr lang="el-GR" b="1" i="1" dirty="0">
                <a:solidFill>
                  <a:schemeClr val="bg1">
                    <a:lumMod val="50000"/>
                  </a:schemeClr>
                </a:solidFill>
                <a:latin typeface="Arial" pitchFamily="34" charset="0"/>
                <a:cs typeface="Arial" pitchFamily="34" charset="0"/>
              </a:rPr>
              <a:t>(συνταγή από την μαθήτρια Γεωργία </a:t>
            </a:r>
            <a:r>
              <a:rPr lang="el-GR" b="1" i="1" dirty="0" err="1">
                <a:solidFill>
                  <a:schemeClr val="bg1">
                    <a:lumMod val="50000"/>
                  </a:schemeClr>
                </a:solidFill>
                <a:latin typeface="Arial" pitchFamily="34" charset="0"/>
                <a:cs typeface="Arial" pitchFamily="34" charset="0"/>
              </a:rPr>
              <a:t>Λάσπα</a:t>
            </a:r>
            <a:r>
              <a:rPr lang="el-GR" b="1" i="1" dirty="0">
                <a:solidFill>
                  <a:schemeClr val="bg1">
                    <a:lumMod val="50000"/>
                  </a:schemeClr>
                </a:solidFill>
                <a:latin typeface="Arial" pitchFamily="34" charset="0"/>
                <a:cs typeface="Arial" pitchFamily="34" charset="0"/>
              </a:rPr>
              <a:t>)</a:t>
            </a:r>
          </a:p>
          <a:p>
            <a:r>
              <a:rPr lang="el-GR" b="1" i="1" u="sng" dirty="0">
                <a:latin typeface="Arial" pitchFamily="34" charset="0"/>
                <a:cs typeface="Arial" pitchFamily="34" charset="0"/>
              </a:rPr>
              <a:t>Υλικά για το φύλλο</a:t>
            </a:r>
            <a:endParaRPr lang="el-GR" b="1" i="1" dirty="0">
              <a:latin typeface="Arial" pitchFamily="34" charset="0"/>
              <a:cs typeface="Arial" pitchFamily="34" charset="0"/>
            </a:endParaRPr>
          </a:p>
          <a:p>
            <a:pPr>
              <a:buFont typeface="Wingdings" pitchFamily="2" charset="2"/>
              <a:buChar char="ü"/>
            </a:pPr>
            <a:r>
              <a:rPr lang="el-GR" b="1" i="1" dirty="0">
                <a:latin typeface="Arial" pitchFamily="34" charset="0"/>
                <a:cs typeface="Arial" pitchFamily="34" charset="0"/>
              </a:rPr>
              <a:t>4 </a:t>
            </a:r>
            <a:r>
              <a:rPr lang="el-GR" b="1" i="1" dirty="0" err="1">
                <a:latin typeface="Arial" pitchFamily="34" charset="0"/>
                <a:cs typeface="Arial" pitchFamily="34" charset="0"/>
              </a:rPr>
              <a:t>φλιτζ</a:t>
            </a:r>
            <a:r>
              <a:rPr lang="el-GR" b="1" i="1" dirty="0">
                <a:latin typeface="Arial" pitchFamily="34" charset="0"/>
                <a:cs typeface="Arial" pitchFamily="34" charset="0"/>
              </a:rPr>
              <a:t>. Αλεύρι για όλες </a:t>
            </a:r>
          </a:p>
          <a:p>
            <a:r>
              <a:rPr lang="el-GR" b="1" i="1" dirty="0">
                <a:latin typeface="Arial" pitchFamily="34" charset="0"/>
                <a:cs typeface="Arial" pitchFamily="34" charset="0"/>
              </a:rPr>
              <a:t>   τις χρήσεις</a:t>
            </a:r>
          </a:p>
          <a:p>
            <a:pPr>
              <a:buFont typeface="Wingdings" pitchFamily="2" charset="2"/>
              <a:buChar char="ü"/>
            </a:pPr>
            <a:r>
              <a:rPr lang="el-GR" b="1" i="1" dirty="0">
                <a:latin typeface="Arial" pitchFamily="34" charset="0"/>
                <a:cs typeface="Arial" pitchFamily="34" charset="0"/>
              </a:rPr>
              <a:t>1κτγ. μαγιά</a:t>
            </a:r>
          </a:p>
          <a:p>
            <a:pPr>
              <a:buFont typeface="Wingdings" pitchFamily="2" charset="2"/>
              <a:buChar char="ü"/>
            </a:pPr>
            <a:r>
              <a:rPr lang="el-GR" b="1" i="1" dirty="0">
                <a:latin typeface="Arial" pitchFamily="34" charset="0"/>
                <a:cs typeface="Arial" pitchFamily="34" charset="0"/>
              </a:rPr>
              <a:t>1κτγ. κοφτό αλάτι</a:t>
            </a:r>
          </a:p>
          <a:p>
            <a:pPr>
              <a:buFont typeface="Wingdings" pitchFamily="2" charset="2"/>
              <a:buChar char="ü"/>
            </a:pPr>
            <a:r>
              <a:rPr lang="el-GR" b="1" i="1" dirty="0">
                <a:latin typeface="Arial" pitchFamily="34" charset="0"/>
                <a:cs typeface="Arial" pitchFamily="34" charset="0"/>
              </a:rPr>
              <a:t>4 </a:t>
            </a:r>
            <a:r>
              <a:rPr lang="el-GR" b="1" i="1" dirty="0" err="1">
                <a:latin typeface="Arial" pitchFamily="34" charset="0"/>
                <a:cs typeface="Arial" pitchFamily="34" charset="0"/>
              </a:rPr>
              <a:t>κτσ.λεμόνι</a:t>
            </a:r>
            <a:r>
              <a:rPr lang="el-GR" b="1" i="1" dirty="0">
                <a:latin typeface="Arial" pitchFamily="34" charset="0"/>
                <a:cs typeface="Arial" pitchFamily="34" charset="0"/>
              </a:rPr>
              <a:t> </a:t>
            </a:r>
          </a:p>
          <a:p>
            <a:pPr>
              <a:buFont typeface="Wingdings" pitchFamily="2" charset="2"/>
              <a:buChar char="ü"/>
            </a:pPr>
            <a:r>
              <a:rPr lang="el-GR" b="1" i="1" dirty="0">
                <a:latin typeface="Arial" pitchFamily="34" charset="0"/>
                <a:cs typeface="Arial" pitchFamily="34" charset="0"/>
              </a:rPr>
              <a:t>2 </a:t>
            </a:r>
            <a:r>
              <a:rPr lang="el-GR" b="1" i="1" dirty="0" err="1">
                <a:latin typeface="Arial" pitchFamily="34" charset="0"/>
                <a:cs typeface="Arial" pitchFamily="34" charset="0"/>
              </a:rPr>
              <a:t>κτσ</a:t>
            </a:r>
            <a:r>
              <a:rPr lang="el-GR" b="1" i="1" dirty="0">
                <a:latin typeface="Arial" pitchFamily="34" charset="0"/>
                <a:cs typeface="Arial" pitchFamily="34" charset="0"/>
              </a:rPr>
              <a:t>. Ρακί</a:t>
            </a:r>
          </a:p>
          <a:p>
            <a:pPr>
              <a:buFont typeface="Wingdings" pitchFamily="2" charset="2"/>
              <a:buChar char="ü"/>
            </a:pPr>
            <a:r>
              <a:rPr lang="el-GR" b="1" i="1" dirty="0">
                <a:latin typeface="Arial" pitchFamily="34" charset="0"/>
                <a:cs typeface="Arial" pitchFamily="34" charset="0"/>
              </a:rPr>
              <a:t>1 ½ ποτήρι χλιαρό νερό</a:t>
            </a:r>
          </a:p>
          <a:p>
            <a:r>
              <a:rPr lang="el-GR" b="1" i="1" u="sng" dirty="0">
                <a:latin typeface="Arial" pitchFamily="34" charset="0"/>
                <a:cs typeface="Arial" pitchFamily="34" charset="0"/>
              </a:rPr>
              <a:t>Υλικά για την γέμιση:</a:t>
            </a:r>
          </a:p>
          <a:p>
            <a:pPr>
              <a:buFont typeface="Wingdings" pitchFamily="2" charset="2"/>
              <a:buChar char="ü"/>
            </a:pPr>
            <a:r>
              <a:rPr lang="el-GR" b="1" i="1" dirty="0">
                <a:latin typeface="Arial" pitchFamily="34" charset="0"/>
                <a:cs typeface="Arial" pitchFamily="34" charset="0"/>
              </a:rPr>
              <a:t>1 ½ κιλό πράσα(το άσπρο μέρος)</a:t>
            </a:r>
          </a:p>
          <a:p>
            <a:pPr>
              <a:buFont typeface="Wingdings" pitchFamily="2" charset="2"/>
              <a:buChar char="ü"/>
            </a:pPr>
            <a:r>
              <a:rPr lang="el-GR" b="1" i="1" dirty="0">
                <a:latin typeface="Arial" pitchFamily="34" charset="0"/>
                <a:cs typeface="Arial" pitchFamily="34" charset="0"/>
              </a:rPr>
              <a:t>4 φρέσκα κρεμμυδάκια</a:t>
            </a:r>
          </a:p>
          <a:p>
            <a:pPr>
              <a:buFont typeface="Wingdings" pitchFamily="2" charset="2"/>
              <a:buChar char="ü"/>
            </a:pPr>
            <a:r>
              <a:rPr lang="el-GR" b="1" i="1" dirty="0">
                <a:latin typeface="Arial" pitchFamily="34" charset="0"/>
                <a:cs typeface="Arial" pitchFamily="34" charset="0"/>
              </a:rPr>
              <a:t>1 ξερό κρεμμύδι</a:t>
            </a:r>
          </a:p>
          <a:p>
            <a:pPr>
              <a:buFont typeface="Wingdings" pitchFamily="2" charset="2"/>
              <a:buChar char="ü"/>
            </a:pPr>
            <a:r>
              <a:rPr lang="el-GR" b="1" i="1" dirty="0">
                <a:latin typeface="Arial" pitchFamily="34" charset="0"/>
                <a:cs typeface="Arial" pitchFamily="34" charset="0"/>
              </a:rPr>
              <a:t>Μισό ματσάκι άνηθο</a:t>
            </a:r>
          </a:p>
          <a:p>
            <a:pPr>
              <a:buFont typeface="Wingdings" pitchFamily="2" charset="2"/>
              <a:buChar char="ü"/>
            </a:pPr>
            <a:r>
              <a:rPr lang="el-GR" b="1" i="1" dirty="0">
                <a:latin typeface="Arial" pitchFamily="34" charset="0"/>
                <a:cs typeface="Arial" pitchFamily="34" charset="0"/>
              </a:rPr>
              <a:t>Τυρί φέτα</a:t>
            </a:r>
          </a:p>
          <a:p>
            <a:pPr>
              <a:buFont typeface="Wingdings" pitchFamily="2" charset="2"/>
              <a:buChar char="ü"/>
            </a:pPr>
            <a:r>
              <a:rPr lang="el-GR" b="1" i="1" dirty="0">
                <a:latin typeface="Arial" pitchFamily="34" charset="0"/>
                <a:cs typeface="Arial" pitchFamily="34" charset="0"/>
              </a:rPr>
              <a:t>1 αυγό</a:t>
            </a:r>
          </a:p>
          <a:p>
            <a:pPr>
              <a:buFont typeface="Wingdings" pitchFamily="2" charset="2"/>
              <a:buChar char="ü"/>
            </a:pPr>
            <a:r>
              <a:rPr lang="el-GR" b="1" i="1" dirty="0">
                <a:latin typeface="Arial" pitchFamily="34" charset="0"/>
                <a:cs typeface="Arial" pitchFamily="34" charset="0"/>
              </a:rPr>
              <a:t>Αλάτι, πιπέρι</a:t>
            </a:r>
          </a:p>
          <a:p>
            <a:r>
              <a:rPr lang="el-GR" b="1" i="1" u="sng" dirty="0">
                <a:solidFill>
                  <a:srgbClr val="FF0000"/>
                </a:solidFill>
                <a:latin typeface="Arial" pitchFamily="34" charset="0"/>
                <a:cs typeface="Arial" pitchFamily="34" charset="0"/>
              </a:rPr>
              <a:t>Διατροφική αξία:</a:t>
            </a:r>
            <a:r>
              <a:rPr lang="el-GR" dirty="0">
                <a:latin typeface="Arial" pitchFamily="34" charset="0"/>
                <a:cs typeface="Arial" pitchFamily="34" charset="0"/>
              </a:rPr>
              <a:t> </a:t>
            </a:r>
          </a:p>
          <a:p>
            <a:r>
              <a:rPr lang="el-GR" b="1" dirty="0">
                <a:latin typeface="Arial" pitchFamily="34" charset="0"/>
                <a:cs typeface="Arial" pitchFamily="34" charset="0"/>
              </a:rPr>
              <a:t>Πράσα</a:t>
            </a:r>
            <a:r>
              <a:rPr lang="el-GR" dirty="0">
                <a:latin typeface="Arial" pitchFamily="34" charset="0"/>
                <a:cs typeface="Arial" pitchFamily="34" charset="0"/>
              </a:rPr>
              <a:t>: περιέχουν σημαντικά φλαβονοειδή αντιοξειδωτικά, μεταλλικά στοιχεία και βιταμίνες  όπως  Α  και άλλων αντιοξειδωτικών όπως τα </a:t>
            </a:r>
            <a:r>
              <a:rPr lang="el-GR" dirty="0" err="1">
                <a:latin typeface="Arial" pitchFamily="34" charset="0"/>
                <a:cs typeface="Arial" pitchFamily="34" charset="0"/>
              </a:rPr>
              <a:t>καροτενοειδή</a:t>
            </a:r>
            <a:r>
              <a:rPr lang="el-GR" dirty="0">
                <a:latin typeface="Arial" pitchFamily="34" charset="0"/>
                <a:cs typeface="Arial" pitchFamily="34" charset="0"/>
              </a:rPr>
              <a:t>, η </a:t>
            </a:r>
            <a:r>
              <a:rPr lang="el-GR" dirty="0" err="1">
                <a:latin typeface="Arial" pitchFamily="34" charset="0"/>
                <a:cs typeface="Arial" pitchFamily="34" charset="0"/>
              </a:rPr>
              <a:t>ξανθίνη</a:t>
            </a:r>
            <a:r>
              <a:rPr lang="el-GR" dirty="0">
                <a:latin typeface="Arial" pitchFamily="34" charset="0"/>
                <a:cs typeface="Arial" pitchFamily="34" charset="0"/>
              </a:rPr>
              <a:t> και η </a:t>
            </a:r>
            <a:r>
              <a:rPr lang="el-GR" dirty="0" err="1">
                <a:latin typeface="Arial" pitchFamily="34" charset="0"/>
                <a:cs typeface="Arial" pitchFamily="34" charset="0"/>
              </a:rPr>
              <a:t>λουτεΐνη</a:t>
            </a:r>
            <a:r>
              <a:rPr lang="el-GR" dirty="0">
                <a:latin typeface="Arial" pitchFamily="34" charset="0"/>
                <a:cs typeface="Arial" pitchFamily="34" charset="0"/>
              </a:rPr>
              <a:t>. </a:t>
            </a:r>
            <a:endParaRPr lang="el-GR" b="1" i="1" u="sng" dirty="0">
              <a:solidFill>
                <a:srgbClr val="FF0000"/>
              </a:solidFill>
              <a:latin typeface="Arial" pitchFamily="34" charset="0"/>
              <a:cs typeface="Arial" pitchFamily="34" charset="0"/>
            </a:endParaRPr>
          </a:p>
          <a:p>
            <a:pPr>
              <a:buFont typeface="Wingdings" pitchFamily="2" charset="2"/>
              <a:buChar char="v"/>
            </a:pPr>
            <a:endParaRPr lang="el-GR" dirty="0"/>
          </a:p>
        </p:txBody>
      </p:sp>
      <p:pic>
        <p:nvPicPr>
          <p:cNvPr id="1026" name="Picture 2" descr="C:\Users\Compaq\Desktop\αρχείο λήψης (2).jpg"/>
          <p:cNvPicPr>
            <a:picLocks noChangeAspect="1" noChangeArrowheads="1"/>
          </p:cNvPicPr>
          <p:nvPr/>
        </p:nvPicPr>
        <p:blipFill>
          <a:blip r:embed="rId2" cstate="print"/>
          <a:srcRect/>
          <a:stretch>
            <a:fillRect/>
          </a:stretch>
        </p:blipFill>
        <p:spPr bwMode="auto">
          <a:xfrm>
            <a:off x="4071934" y="1000107"/>
            <a:ext cx="4000528" cy="237068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normAutofit/>
          </a:bodyPr>
          <a:lstStyle/>
          <a:p>
            <a:pPr algn="ctr"/>
            <a:r>
              <a:rPr lang="el-GR" sz="1800" b="1" dirty="0">
                <a:effectLst/>
                <a:latin typeface="Arial" pitchFamily="34" charset="0"/>
                <a:cs typeface="Arial" pitchFamily="34" charset="0"/>
              </a:rPr>
              <a:t>2</a:t>
            </a:r>
            <a:r>
              <a:rPr lang="el-GR" sz="1800" b="1" baseline="30000" dirty="0">
                <a:effectLst/>
                <a:latin typeface="Arial" pitchFamily="34" charset="0"/>
                <a:cs typeface="Arial" pitchFamily="34" charset="0"/>
              </a:rPr>
              <a:t>ος</a:t>
            </a:r>
            <a:r>
              <a:rPr lang="el-GR" sz="1800" b="1" dirty="0">
                <a:effectLst/>
                <a:latin typeface="Arial" pitchFamily="34" charset="0"/>
                <a:cs typeface="Arial" pitchFamily="34" charset="0"/>
              </a:rPr>
              <a:t> ΕΡΕΥΝΗΤΙΚΟΣ ΑΞΟΝΑΣ</a:t>
            </a:r>
            <a:br>
              <a:rPr lang="el-GR" sz="1800" b="1" dirty="0">
                <a:effectLst/>
                <a:latin typeface="Arial" pitchFamily="34" charset="0"/>
                <a:cs typeface="Arial" pitchFamily="34" charset="0"/>
              </a:rPr>
            </a:br>
            <a:r>
              <a:rPr lang="el-GR" sz="1800" b="1" dirty="0">
                <a:effectLst/>
                <a:latin typeface="Arial" pitchFamily="34" charset="0"/>
                <a:cs typeface="Arial" pitchFamily="34" charset="0"/>
              </a:rPr>
              <a:t>ΣΟΒΑΡΕΣ ΠΑΘΗΣΕΙΣ ΠΟΥ ΕΠΙΦΕΡΕΙ Η ΚΑΚΗ ΔΙΑΤΡΟΦΗ ΣΤΗ ΣΩΜΑΤΙΚΗ ΚΑΙ ΨΥΧΙΚΗ ΥΓΕΙΑ ΤΩΝ ΕΦΗΒΩΝ</a:t>
            </a:r>
          </a:p>
        </p:txBody>
      </p:sp>
      <p:sp>
        <p:nvSpPr>
          <p:cNvPr id="11" name="10 - Θέση περιεχομένου"/>
          <p:cNvSpPr>
            <a:spLocks noGrp="1"/>
          </p:cNvSpPr>
          <p:nvPr>
            <p:ph idx="1"/>
          </p:nvPr>
        </p:nvSpPr>
        <p:spPr/>
        <p:txBody>
          <a:bodyPr>
            <a:normAutofit/>
          </a:bodyPr>
          <a:lstStyle/>
          <a:p>
            <a:pPr marL="425196" indent="-342900" algn="ctr">
              <a:buNone/>
            </a:pPr>
            <a:r>
              <a:rPr lang="el-GR" sz="1800" b="1" i="1" u="sng" dirty="0">
                <a:solidFill>
                  <a:srgbClr val="FF0000"/>
                </a:solidFill>
                <a:latin typeface="Arial" pitchFamily="34" charset="0"/>
                <a:cs typeface="Arial" pitchFamily="34" charset="0"/>
              </a:rPr>
              <a:t>1. ΠΑΧΥΣΑΡΚΙΑ</a:t>
            </a:r>
          </a:p>
          <a:p>
            <a:pPr marL="425196" indent="-342900" algn="just">
              <a:buNone/>
            </a:pPr>
            <a:endParaRPr lang="el-GR" sz="1800" dirty="0">
              <a:latin typeface="Arial" pitchFamily="34" charset="0"/>
              <a:cs typeface="Arial" pitchFamily="34" charset="0"/>
            </a:endParaRPr>
          </a:p>
          <a:p>
            <a:pPr marL="425196" indent="-342900" algn="just">
              <a:lnSpc>
                <a:spcPct val="150000"/>
              </a:lnSpc>
              <a:buNone/>
            </a:pPr>
            <a:r>
              <a:rPr lang="el-GR" sz="1800" dirty="0">
                <a:latin typeface="Arial" pitchFamily="34" charset="0"/>
                <a:cs typeface="Arial" pitchFamily="34" charset="0"/>
              </a:rPr>
              <a:t>Παχυσαρκία είναι η παθολογικά αυξημένη εναπόθεση λίπους στο </a:t>
            </a:r>
          </a:p>
          <a:p>
            <a:pPr marL="425196" indent="-342900" algn="just">
              <a:lnSpc>
                <a:spcPct val="150000"/>
              </a:lnSpc>
              <a:buNone/>
            </a:pPr>
            <a:r>
              <a:rPr lang="el-GR" sz="1800" dirty="0">
                <a:latin typeface="Arial" pitchFamily="34" charset="0"/>
                <a:cs typeface="Arial" pitchFamily="34" charset="0"/>
              </a:rPr>
              <a:t>Ανθρώπινο σώμα. Αυτή η αύξηση της ποσότητας του σωματικού</a:t>
            </a:r>
          </a:p>
          <a:p>
            <a:pPr marL="425196" indent="-342900" algn="just">
              <a:lnSpc>
                <a:spcPct val="150000"/>
              </a:lnSpc>
              <a:buNone/>
            </a:pPr>
            <a:r>
              <a:rPr lang="el-GR" sz="1800" dirty="0">
                <a:latin typeface="Arial" pitchFamily="34" charset="0"/>
                <a:cs typeface="Arial" pitchFamily="34" charset="0"/>
              </a:rPr>
              <a:t>Λίπους συνεπάγεται βέβαια αύξηση του σωματικού βάρους.</a:t>
            </a:r>
          </a:p>
          <a:p>
            <a:pPr marL="425196" indent="-342900" algn="just">
              <a:lnSpc>
                <a:spcPct val="150000"/>
              </a:lnSpc>
              <a:buNone/>
            </a:pPr>
            <a:r>
              <a:rPr lang="el-GR" sz="1800" dirty="0">
                <a:latin typeface="Arial" pitchFamily="34" charset="0"/>
                <a:cs typeface="Arial" pitchFamily="34" charset="0"/>
              </a:rPr>
              <a:t>Από το 1948 ο Παγκόσμιος Οργανισμός Υγείας την έχει εντάξει στον</a:t>
            </a:r>
          </a:p>
          <a:p>
            <a:pPr marL="425196" indent="-342900" algn="just">
              <a:lnSpc>
                <a:spcPct val="150000"/>
              </a:lnSpc>
              <a:buNone/>
            </a:pPr>
            <a:r>
              <a:rPr lang="el-GR" sz="1800" dirty="0">
                <a:latin typeface="Arial" pitchFamily="34" charset="0"/>
                <a:cs typeface="Arial" pitchFamily="34" charset="0"/>
              </a:rPr>
              <a:t>Κατάλογο των παθήσεων</a:t>
            </a:r>
          </a:p>
        </p:txBody>
      </p:sp>
      <p:sp>
        <p:nvSpPr>
          <p:cNvPr id="2" name="1 - Θέση υποσέλιδου"/>
          <p:cNvSpPr>
            <a:spLocks noGrp="1"/>
          </p:cNvSpPr>
          <p:nvPr>
            <p:ph type="ftr" sz="quarter" idx="11"/>
          </p:nvPr>
        </p:nvSpPr>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pic>
        <p:nvPicPr>
          <p:cNvPr id="1026" name="Picture 2" descr="C:\Users\Compaq\Desktop\images.jpg"/>
          <p:cNvPicPr>
            <a:picLocks noChangeAspect="1" noChangeArrowheads="1"/>
          </p:cNvPicPr>
          <p:nvPr/>
        </p:nvPicPr>
        <p:blipFill>
          <a:blip r:embed="rId2" cstate="print"/>
          <a:srcRect/>
          <a:stretch>
            <a:fillRect/>
          </a:stretch>
        </p:blipFill>
        <p:spPr bwMode="auto">
          <a:xfrm>
            <a:off x="5429256" y="4786322"/>
            <a:ext cx="2619375" cy="1743075"/>
          </a:xfrm>
          <a:prstGeom prst="rect">
            <a:avLst/>
          </a:prstGeom>
          <a:noFill/>
        </p:spPr>
      </p:pic>
      <p:pic>
        <p:nvPicPr>
          <p:cNvPr id="1027" name="Picture 3" descr="C:\Users\Compaq\Desktop\images (1).jpg"/>
          <p:cNvPicPr>
            <a:picLocks noChangeAspect="1" noChangeArrowheads="1"/>
          </p:cNvPicPr>
          <p:nvPr/>
        </p:nvPicPr>
        <p:blipFill>
          <a:blip r:embed="rId3" cstate="print"/>
          <a:srcRect/>
          <a:stretch>
            <a:fillRect/>
          </a:stretch>
        </p:blipFill>
        <p:spPr bwMode="auto">
          <a:xfrm>
            <a:off x="1928794" y="4786322"/>
            <a:ext cx="2928958" cy="182544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Κίνδυνοι για την Υγεία</a:t>
            </a:r>
          </a:p>
        </p:txBody>
      </p:sp>
      <p:sp>
        <p:nvSpPr>
          <p:cNvPr id="5" name="4 - Θέση περιεχομένου"/>
          <p:cNvSpPr>
            <a:spLocks noGrp="1"/>
          </p:cNvSpPr>
          <p:nvPr>
            <p:ph idx="1"/>
          </p:nvPr>
        </p:nvSpPr>
        <p:spPr/>
        <p:txBody>
          <a:bodyPr>
            <a:normAutofit/>
          </a:bodyPr>
          <a:lstStyle/>
          <a:p>
            <a:pPr>
              <a:lnSpc>
                <a:spcPct val="150000"/>
              </a:lnSpc>
            </a:pPr>
            <a:r>
              <a:rPr lang="el-GR" sz="1800" dirty="0">
                <a:latin typeface="Arial" pitchFamily="34" charset="0"/>
                <a:cs typeface="Arial" pitchFamily="34" charset="0"/>
              </a:rPr>
              <a:t>Διαβήτης τύπου 2</a:t>
            </a:r>
          </a:p>
          <a:p>
            <a:pPr>
              <a:lnSpc>
                <a:spcPct val="150000"/>
              </a:lnSpc>
            </a:pPr>
            <a:r>
              <a:rPr lang="el-GR" sz="1800" dirty="0">
                <a:latin typeface="Arial" pitchFamily="34" charset="0"/>
                <a:cs typeface="Arial" pitchFamily="34" charset="0"/>
              </a:rPr>
              <a:t>Διάφορες μορφές καρκίνου</a:t>
            </a:r>
          </a:p>
          <a:p>
            <a:pPr>
              <a:lnSpc>
                <a:spcPct val="150000"/>
              </a:lnSpc>
            </a:pPr>
            <a:r>
              <a:rPr lang="el-GR" sz="1800" dirty="0">
                <a:latin typeface="Arial" pitchFamily="34" charset="0"/>
                <a:cs typeface="Arial" pitchFamily="34" charset="0"/>
              </a:rPr>
              <a:t>Υψηλή αρτηριακή πίεση</a:t>
            </a:r>
          </a:p>
          <a:p>
            <a:pPr>
              <a:lnSpc>
                <a:spcPct val="150000"/>
              </a:lnSpc>
            </a:pPr>
            <a:r>
              <a:rPr lang="el-GR" sz="1800" dirty="0">
                <a:latin typeface="Arial" pitchFamily="34" charset="0"/>
                <a:cs typeface="Arial" pitchFamily="34" charset="0"/>
              </a:rPr>
              <a:t>Άπνοια και πόνοι στις αρθρώσεις</a:t>
            </a:r>
          </a:p>
          <a:p>
            <a:pPr>
              <a:lnSpc>
                <a:spcPct val="150000"/>
              </a:lnSpc>
            </a:pPr>
            <a:r>
              <a:rPr lang="el-GR" sz="1800" dirty="0">
                <a:latin typeface="Arial" pitchFamily="34" charset="0"/>
                <a:cs typeface="Arial" pitchFamily="34" charset="0"/>
              </a:rPr>
              <a:t>Καρδιακοί νόσος</a:t>
            </a: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a:p>
        </p:txBody>
      </p:sp>
      <p:pic>
        <p:nvPicPr>
          <p:cNvPr id="2050" name="Picture 2" descr="C:\Users\Compaq\Desktop\images (3).jpg"/>
          <p:cNvPicPr>
            <a:picLocks noChangeAspect="1" noChangeArrowheads="1"/>
          </p:cNvPicPr>
          <p:nvPr/>
        </p:nvPicPr>
        <p:blipFill>
          <a:blip r:embed="rId3" cstate="print"/>
          <a:srcRect/>
          <a:stretch>
            <a:fillRect/>
          </a:stretch>
        </p:blipFill>
        <p:spPr bwMode="auto">
          <a:xfrm>
            <a:off x="1928794" y="4357694"/>
            <a:ext cx="2981325" cy="1785950"/>
          </a:xfrm>
          <a:prstGeom prst="rect">
            <a:avLst/>
          </a:prstGeom>
          <a:noFill/>
        </p:spPr>
      </p:pic>
      <p:pic>
        <p:nvPicPr>
          <p:cNvPr id="2051" name="Picture 3" descr="C:\Users\Compaq\Desktop\images (2).jpg"/>
          <p:cNvPicPr>
            <a:picLocks noChangeAspect="1" noChangeArrowheads="1"/>
          </p:cNvPicPr>
          <p:nvPr/>
        </p:nvPicPr>
        <p:blipFill>
          <a:blip r:embed="rId4" cstate="print"/>
          <a:srcRect/>
          <a:stretch>
            <a:fillRect/>
          </a:stretch>
        </p:blipFill>
        <p:spPr bwMode="auto">
          <a:xfrm>
            <a:off x="5357818" y="1643050"/>
            <a:ext cx="3028950" cy="200026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2. ΝΕΥΡΙΚΗ ΑΝΟΡΕΞΙΑ</a:t>
            </a:r>
          </a:p>
        </p:txBody>
      </p:sp>
      <p:sp>
        <p:nvSpPr>
          <p:cNvPr id="5" name="4 - Θέση περιεχομένου"/>
          <p:cNvSpPr>
            <a:spLocks noGrp="1"/>
          </p:cNvSpPr>
          <p:nvPr>
            <p:ph idx="1"/>
          </p:nvPr>
        </p:nvSpPr>
        <p:spPr/>
        <p:txBody>
          <a:bodyPr>
            <a:normAutofit/>
          </a:bodyPr>
          <a:lstStyle/>
          <a:p>
            <a:pPr>
              <a:lnSpc>
                <a:spcPct val="150000"/>
              </a:lnSpc>
              <a:buNone/>
            </a:pPr>
            <a:r>
              <a:rPr lang="el-GR" sz="1800" dirty="0">
                <a:latin typeface="Arial" pitchFamily="34" charset="0"/>
                <a:cs typeface="Arial" pitchFamily="34" charset="0"/>
              </a:rPr>
              <a:t>Η νευρική ανορεξία(</a:t>
            </a:r>
            <a:r>
              <a:rPr lang="en-US" sz="1800" dirty="0">
                <a:latin typeface="Arial" pitchFamily="34" charset="0"/>
                <a:cs typeface="Arial" pitchFamily="34" charset="0"/>
              </a:rPr>
              <a:t>anorexia nervosa) </a:t>
            </a:r>
            <a:r>
              <a:rPr lang="el-GR" sz="1800" dirty="0">
                <a:latin typeface="Arial" pitchFamily="34" charset="0"/>
                <a:cs typeface="Arial" pitchFamily="34" charset="0"/>
              </a:rPr>
              <a:t>είναι μία διατροφική διαταραχή </a:t>
            </a:r>
          </a:p>
          <a:p>
            <a:pPr>
              <a:lnSpc>
                <a:spcPct val="150000"/>
              </a:lnSpc>
              <a:buNone/>
            </a:pPr>
            <a:r>
              <a:rPr lang="el-GR" sz="1800" dirty="0">
                <a:latin typeface="Arial" pitchFamily="34" charset="0"/>
                <a:cs typeface="Arial" pitchFamily="34" charset="0"/>
              </a:rPr>
              <a:t>που χαρακτηρίζεται από άρνηση για διατήρηση ενός υγιούς </a:t>
            </a:r>
          </a:p>
          <a:p>
            <a:pPr>
              <a:lnSpc>
                <a:spcPct val="150000"/>
              </a:lnSpc>
              <a:buNone/>
            </a:pPr>
            <a:r>
              <a:rPr lang="el-GR" sz="1800" dirty="0">
                <a:latin typeface="Arial" pitchFamily="34" charset="0"/>
                <a:cs typeface="Arial" pitchFamily="34" charset="0"/>
              </a:rPr>
              <a:t>φυσιολογικού βάρους και έναν μανιώδη φόβο για την απόκτηση</a:t>
            </a:r>
          </a:p>
          <a:p>
            <a:pPr>
              <a:lnSpc>
                <a:spcPct val="150000"/>
              </a:lnSpc>
              <a:buNone/>
            </a:pPr>
            <a:r>
              <a:rPr lang="el-GR" sz="1800" dirty="0">
                <a:latin typeface="Arial" pitchFamily="34" charset="0"/>
                <a:cs typeface="Arial" pitchFamily="34" charset="0"/>
              </a:rPr>
              <a:t>βάρους σε συνδυασμό με μια διαστρεβλωμένη εικόνα για τον εαυτό </a:t>
            </a:r>
          </a:p>
          <a:p>
            <a:pPr>
              <a:lnSpc>
                <a:spcPct val="150000"/>
              </a:lnSpc>
              <a:buNone/>
            </a:pPr>
            <a:r>
              <a:rPr lang="el-GR" sz="1800" dirty="0">
                <a:latin typeface="Arial" pitchFamily="34" charset="0"/>
                <a:cs typeface="Arial" pitchFamily="34" charset="0"/>
              </a:rPr>
              <a:t>τους που μπορεί να διατηρηθεί από διάφορες προκαταλήψεις σχετικά </a:t>
            </a:r>
          </a:p>
          <a:p>
            <a:pPr>
              <a:lnSpc>
                <a:spcPct val="150000"/>
              </a:lnSpc>
              <a:buNone/>
            </a:pPr>
            <a:r>
              <a:rPr lang="el-GR" sz="1800" dirty="0">
                <a:latin typeface="Arial" pitchFamily="34" charset="0"/>
                <a:cs typeface="Arial" pitchFamily="34" charset="0"/>
              </a:rPr>
              <a:t>με το σώμα του ή της.</a:t>
            </a: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a:p>
        </p:txBody>
      </p:sp>
      <p:pic>
        <p:nvPicPr>
          <p:cNvPr id="3074" name="Picture 2" descr="C:\Users\Compaq\Desktop\αρχείο λήψης (1).jpg"/>
          <p:cNvPicPr>
            <a:picLocks noChangeAspect="1" noChangeArrowheads="1"/>
          </p:cNvPicPr>
          <p:nvPr/>
        </p:nvPicPr>
        <p:blipFill>
          <a:blip r:embed="rId2" cstate="print"/>
          <a:srcRect/>
          <a:stretch>
            <a:fillRect/>
          </a:stretch>
        </p:blipFill>
        <p:spPr bwMode="auto">
          <a:xfrm>
            <a:off x="3000364" y="4643446"/>
            <a:ext cx="3786214" cy="16573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Στοιχεία της νόσου</a:t>
            </a:r>
          </a:p>
        </p:txBody>
      </p:sp>
      <p:sp>
        <p:nvSpPr>
          <p:cNvPr id="5" name="4 - Θέση περιεχομένου"/>
          <p:cNvSpPr>
            <a:spLocks noGrp="1"/>
          </p:cNvSpPr>
          <p:nvPr>
            <p:ph idx="1"/>
          </p:nvPr>
        </p:nvSpPr>
        <p:spPr/>
        <p:txBody>
          <a:bodyPr>
            <a:normAutofit/>
          </a:bodyPr>
          <a:lstStyle/>
          <a:p>
            <a:pPr>
              <a:lnSpc>
                <a:spcPct val="150000"/>
              </a:lnSpc>
              <a:buFont typeface="Wingdings" pitchFamily="2" charset="2"/>
              <a:buChar char="v"/>
            </a:pPr>
            <a:r>
              <a:rPr lang="el-GR" sz="1800" dirty="0">
                <a:latin typeface="Arial" pitchFamily="34" charset="0"/>
                <a:cs typeface="Arial" pitchFamily="34" charset="0"/>
              </a:rPr>
              <a:t>Τα άτομα με νευρική ανορεξία συνεχίζουν να νιώθουν πείνα αλλά επιτρέπουν στους εαυτούς τους μόνο  μικρές ποσότητες φαγητού</a:t>
            </a:r>
          </a:p>
          <a:p>
            <a:pPr>
              <a:lnSpc>
                <a:spcPct val="150000"/>
              </a:lnSpc>
              <a:buFont typeface="Wingdings" pitchFamily="2" charset="2"/>
              <a:buChar char="v"/>
            </a:pPr>
            <a:r>
              <a:rPr lang="el-GR" sz="1800" dirty="0">
                <a:latin typeface="Arial" pitchFamily="34" charset="0"/>
                <a:cs typeface="Arial" pitchFamily="34" charset="0"/>
              </a:rPr>
              <a:t>Λαμβάνουν καθημερινά 600 έως 800 θερμίδες συνολικά αλλά υπάρχουν και περιπτώσεις ολικής αθρεψίας</a:t>
            </a:r>
          </a:p>
          <a:p>
            <a:pPr>
              <a:lnSpc>
                <a:spcPct val="150000"/>
              </a:lnSpc>
              <a:buFont typeface="Wingdings" pitchFamily="2" charset="2"/>
              <a:buChar char="v"/>
            </a:pPr>
            <a:r>
              <a:rPr lang="el-GR" sz="1800" dirty="0">
                <a:latin typeface="Arial" pitchFamily="34" charset="0"/>
                <a:cs typeface="Arial" pitchFamily="34" charset="0"/>
              </a:rPr>
              <a:t>Αποτελεί σοβαρή ψυχική ασθένεια με υψηλό ποσοστό παρενεργειών και το υψηλότερο από όλες τις ψυχικές ασθένειες</a:t>
            </a:r>
          </a:p>
          <a:p>
            <a:pPr>
              <a:lnSpc>
                <a:spcPct val="150000"/>
              </a:lnSpc>
              <a:buFont typeface="Wingdings" pitchFamily="2" charset="2"/>
              <a:buChar char="v"/>
            </a:pPr>
            <a:r>
              <a:rPr lang="el-GR" sz="1800" dirty="0">
                <a:latin typeface="Arial" pitchFamily="34" charset="0"/>
                <a:cs typeface="Arial" pitchFamily="34" charset="0"/>
              </a:rPr>
              <a:t>Επηρεάζει τις γυναίκες 10 φορές περισσότερο από τους άνδρες</a:t>
            </a: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a:p>
        </p:txBody>
      </p:sp>
      <p:pic>
        <p:nvPicPr>
          <p:cNvPr id="4098" name="Picture 2" descr="C:\Users\Compaq\Desktop\images (5).jpg"/>
          <p:cNvPicPr>
            <a:picLocks noChangeAspect="1" noChangeArrowheads="1"/>
          </p:cNvPicPr>
          <p:nvPr/>
        </p:nvPicPr>
        <p:blipFill>
          <a:blip r:embed="rId2" cstate="print"/>
          <a:srcRect/>
          <a:stretch>
            <a:fillRect/>
          </a:stretch>
        </p:blipFill>
        <p:spPr bwMode="auto">
          <a:xfrm>
            <a:off x="1714480" y="4929198"/>
            <a:ext cx="3028950" cy="1514475"/>
          </a:xfrm>
          <a:prstGeom prst="rect">
            <a:avLst/>
          </a:prstGeom>
          <a:noFill/>
        </p:spPr>
      </p:pic>
      <p:pic>
        <p:nvPicPr>
          <p:cNvPr id="4099" name="Picture 3" descr="C:\Users\Compaq\Desktop\images (4).jpg"/>
          <p:cNvPicPr>
            <a:picLocks noChangeAspect="1" noChangeArrowheads="1"/>
          </p:cNvPicPr>
          <p:nvPr/>
        </p:nvPicPr>
        <p:blipFill>
          <a:blip r:embed="rId3" cstate="print"/>
          <a:srcRect/>
          <a:stretch>
            <a:fillRect/>
          </a:stretch>
        </p:blipFill>
        <p:spPr bwMode="auto">
          <a:xfrm>
            <a:off x="5429256" y="4714884"/>
            <a:ext cx="2466975" cy="18478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Κλινικά χαρακτηριστικά</a:t>
            </a:r>
          </a:p>
        </p:txBody>
      </p:sp>
      <p:sp>
        <p:nvSpPr>
          <p:cNvPr id="5" name="4 - Θέση περιεχομένου"/>
          <p:cNvSpPr>
            <a:spLocks noGrp="1"/>
          </p:cNvSpPr>
          <p:nvPr>
            <p:ph idx="1"/>
          </p:nvPr>
        </p:nvSpPr>
        <p:spPr/>
        <p:txBody>
          <a:bodyPr>
            <a:normAutofit/>
          </a:bodyPr>
          <a:lstStyle/>
          <a:p>
            <a:pPr>
              <a:lnSpc>
                <a:spcPct val="150000"/>
              </a:lnSpc>
              <a:buFont typeface="Wingdings" pitchFamily="2" charset="2"/>
              <a:buChar char="Ø"/>
            </a:pPr>
            <a:r>
              <a:rPr lang="el-GR" sz="1800" dirty="0">
                <a:latin typeface="Arial" pitchFamily="34" charset="0"/>
                <a:cs typeface="Arial" pitchFamily="34" charset="0"/>
              </a:rPr>
              <a:t>Δεν αντέχουν το κρύο και δηλώνουν συχνά πόσο κρυώνουν</a:t>
            </a:r>
          </a:p>
          <a:p>
            <a:pPr>
              <a:lnSpc>
                <a:spcPct val="150000"/>
              </a:lnSpc>
              <a:buFont typeface="Wingdings" pitchFamily="2" charset="2"/>
              <a:buChar char="Ø"/>
            </a:pPr>
            <a:r>
              <a:rPr lang="el-GR" sz="1800" dirty="0">
                <a:latin typeface="Arial" pitchFamily="34" charset="0"/>
                <a:cs typeface="Arial" pitchFamily="34" charset="0"/>
              </a:rPr>
              <a:t>Εμφανίζουν πολύ χαμηλή θερμοκρασία σώματος(υποθερμία)</a:t>
            </a:r>
          </a:p>
          <a:p>
            <a:pPr>
              <a:lnSpc>
                <a:spcPct val="150000"/>
              </a:lnSpc>
              <a:buFont typeface="Wingdings" pitchFamily="2" charset="2"/>
              <a:buChar char="Ø"/>
            </a:pPr>
            <a:r>
              <a:rPr lang="el-GR" sz="1800" dirty="0">
                <a:latin typeface="Arial" pitchFamily="34" charset="0"/>
                <a:cs typeface="Arial" pitchFamily="34" charset="0"/>
              </a:rPr>
              <a:t>Κατάθλιψη</a:t>
            </a:r>
          </a:p>
          <a:p>
            <a:pPr>
              <a:lnSpc>
                <a:spcPct val="150000"/>
              </a:lnSpc>
              <a:buFont typeface="Wingdings" pitchFamily="2" charset="2"/>
              <a:buChar char="Ø"/>
            </a:pPr>
            <a:r>
              <a:rPr lang="el-GR" sz="1800" dirty="0">
                <a:latin typeface="Arial" pitchFamily="34" charset="0"/>
                <a:cs typeface="Arial" pitchFamily="34" charset="0"/>
              </a:rPr>
              <a:t>Απομόνωση</a:t>
            </a:r>
          </a:p>
          <a:p>
            <a:pPr>
              <a:lnSpc>
                <a:spcPct val="150000"/>
              </a:lnSpc>
              <a:buFont typeface="Wingdings" pitchFamily="2" charset="2"/>
              <a:buChar char="Ø"/>
            </a:pPr>
            <a:r>
              <a:rPr lang="el-GR" sz="1800" dirty="0">
                <a:latin typeface="Arial" pitchFamily="34" charset="0"/>
                <a:cs typeface="Arial" pitchFamily="34" charset="0"/>
              </a:rPr>
              <a:t>Φορούν φαρδιά ρούχα για να κρύψουν την απώλεια βάρους</a:t>
            </a:r>
          </a:p>
          <a:p>
            <a:pPr>
              <a:lnSpc>
                <a:spcPct val="150000"/>
              </a:lnSpc>
              <a:buFont typeface="Wingdings" pitchFamily="2" charset="2"/>
              <a:buChar char="Ø"/>
            </a:pPr>
            <a:r>
              <a:rPr lang="el-GR" sz="1800" dirty="0">
                <a:latin typeface="Arial" pitchFamily="34" charset="0"/>
                <a:cs typeface="Arial" pitchFamily="34" charset="0"/>
              </a:rPr>
              <a:t>Εμφανίζουν συχνά κοιλιακό φούσκωμα</a:t>
            </a:r>
          </a:p>
          <a:p>
            <a:pPr>
              <a:lnSpc>
                <a:spcPct val="150000"/>
              </a:lnSpc>
              <a:buFont typeface="Wingdings" pitchFamily="2" charset="2"/>
              <a:buChar char="Ø"/>
            </a:pPr>
            <a:r>
              <a:rPr lang="el-GR" sz="1800" dirty="0">
                <a:latin typeface="Arial" pitchFamily="34" charset="0"/>
                <a:cs typeface="Arial" pitchFamily="34" charset="0"/>
              </a:rPr>
              <a:t>Δυσκοιλιότητα ή Διάρροια</a:t>
            </a:r>
          </a:p>
          <a:p>
            <a:pPr>
              <a:lnSpc>
                <a:spcPct val="150000"/>
              </a:lnSpc>
              <a:buFont typeface="Wingdings" pitchFamily="2" charset="2"/>
              <a:buChar char="Ø"/>
            </a:pPr>
            <a:r>
              <a:rPr lang="el-GR" sz="1800" dirty="0">
                <a:latin typeface="Arial" pitchFamily="34" charset="0"/>
                <a:cs typeface="Arial" pitchFamily="34" charset="0"/>
              </a:rPr>
              <a:t>Αστάθεια ηλεκτρολυτών</a:t>
            </a:r>
          </a:p>
          <a:p>
            <a:pPr>
              <a:lnSpc>
                <a:spcPct val="150000"/>
              </a:lnSpc>
              <a:buFont typeface="Wingdings" pitchFamily="2" charset="2"/>
              <a:buChar char="Ø"/>
            </a:pPr>
            <a:r>
              <a:rPr lang="el-GR" sz="1800" dirty="0">
                <a:latin typeface="Arial" pitchFamily="34" charset="0"/>
                <a:cs typeface="Arial" pitchFamily="34" charset="0"/>
              </a:rPr>
              <a:t>Τερηδόνα</a:t>
            </a:r>
          </a:p>
          <a:p>
            <a:pPr>
              <a:buNone/>
            </a:pPr>
            <a:endParaRPr lang="el-GR" sz="1800" dirty="0">
              <a:latin typeface="Arial" pitchFamily="34" charset="0"/>
              <a:cs typeface="Arial" pitchFamily="34" charset="0"/>
            </a:endParaRP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latin typeface="Arial" pitchFamily="34" charset="0"/>
                <a:cs typeface="Arial" pitchFamily="34" charset="0"/>
              </a:rPr>
              <a:t>Αιτίες</a:t>
            </a:r>
            <a:br>
              <a:rPr lang="el-GR" sz="1800" b="1" i="1" dirty="0">
                <a:solidFill>
                  <a:srgbClr val="FF0000"/>
                </a:solidFill>
                <a:latin typeface="Arial" pitchFamily="34" charset="0"/>
                <a:cs typeface="Arial" pitchFamily="34" charset="0"/>
              </a:rPr>
            </a:br>
            <a:endParaRPr lang="el-GR" sz="1800" b="1" i="1" dirty="0">
              <a:solidFill>
                <a:srgbClr val="FF0000"/>
              </a:solidFill>
              <a:latin typeface="Arial" pitchFamily="34" charset="0"/>
              <a:cs typeface="Arial" pitchFamily="34" charset="0"/>
            </a:endParaRPr>
          </a:p>
        </p:txBody>
      </p:sp>
      <p:sp>
        <p:nvSpPr>
          <p:cNvPr id="5" name="4 - Θέση περιεχομένου"/>
          <p:cNvSpPr>
            <a:spLocks noGrp="1"/>
          </p:cNvSpPr>
          <p:nvPr>
            <p:ph idx="1"/>
          </p:nvPr>
        </p:nvSpPr>
        <p:spPr>
          <a:xfrm>
            <a:off x="1435608" y="1214422"/>
            <a:ext cx="7498080" cy="5214974"/>
          </a:xfrm>
        </p:spPr>
        <p:txBody>
          <a:bodyPr>
            <a:normAutofit/>
          </a:bodyPr>
          <a:lstStyle/>
          <a:p>
            <a:pPr>
              <a:lnSpc>
                <a:spcPct val="150000"/>
              </a:lnSpc>
              <a:buFont typeface="Wingdings" pitchFamily="2" charset="2"/>
              <a:buChar char="Ø"/>
            </a:pPr>
            <a:r>
              <a:rPr lang="el-GR" sz="1800" dirty="0">
                <a:latin typeface="Arial" pitchFamily="34" charset="0"/>
                <a:cs typeface="Arial" pitchFamily="34" charset="0"/>
              </a:rPr>
              <a:t>Έρευνες έχουν διαμορφώσει την υπόθεση ότι η συνέχιση των διαταραγμένων τρόπων διατροφής μπορεί να είναι επιφαινόμενο της λιμοκτονίας</a:t>
            </a:r>
          </a:p>
          <a:p>
            <a:pPr>
              <a:lnSpc>
                <a:spcPct val="150000"/>
              </a:lnSpc>
              <a:buFont typeface="Wingdings" pitchFamily="2" charset="2"/>
              <a:buChar char="Ø"/>
            </a:pPr>
            <a:r>
              <a:rPr lang="el-GR" sz="1800" dirty="0">
                <a:latin typeface="Arial" pitchFamily="34" charset="0"/>
                <a:cs typeface="Arial" pitchFamily="34" charset="0"/>
              </a:rPr>
              <a:t>Αυτό μπορεί να οφείλεται σε αλλαγές στο </a:t>
            </a:r>
            <a:r>
              <a:rPr lang="el-GR" sz="1800" dirty="0" err="1">
                <a:latin typeface="Arial" pitchFamily="34" charset="0"/>
                <a:cs typeface="Arial" pitchFamily="34" charset="0"/>
              </a:rPr>
              <a:t>νευροενδοκρινολογικό</a:t>
            </a:r>
            <a:r>
              <a:rPr lang="el-GR" sz="1800" dirty="0">
                <a:latin typeface="Arial" pitchFamily="34" charset="0"/>
                <a:cs typeface="Arial" pitchFamily="34" charset="0"/>
              </a:rPr>
              <a:t> σύστημα.</a:t>
            </a:r>
          </a:p>
          <a:p>
            <a:pPr>
              <a:lnSpc>
                <a:spcPct val="150000"/>
              </a:lnSpc>
              <a:buFont typeface="Wingdings" pitchFamily="2" charset="2"/>
              <a:buChar char="Ø"/>
            </a:pPr>
            <a:r>
              <a:rPr lang="el-GR" sz="1800" dirty="0">
                <a:latin typeface="Arial" pitchFamily="34" charset="0"/>
                <a:cs typeface="Arial" pitchFamily="34" charset="0"/>
              </a:rPr>
              <a:t>Μία αρχική απώλεια βάρους όπως αυτή σε μία δίαιτα μπορεί να αποτελεί τον παράγοντα που είναι υπεύθυνος για την πρόκληση της νευρικής ανορεξίας.</a:t>
            </a: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a:p>
        </p:txBody>
      </p:sp>
      <p:pic>
        <p:nvPicPr>
          <p:cNvPr id="6146" name="Picture 2" descr="C:\Users\Compaq\Desktop\αρχείο λήψης (4).jpg"/>
          <p:cNvPicPr>
            <a:picLocks noChangeAspect="1" noChangeArrowheads="1"/>
          </p:cNvPicPr>
          <p:nvPr/>
        </p:nvPicPr>
        <p:blipFill>
          <a:blip r:embed="rId2" cstate="print"/>
          <a:srcRect/>
          <a:stretch>
            <a:fillRect/>
          </a:stretch>
        </p:blipFill>
        <p:spPr bwMode="auto">
          <a:xfrm>
            <a:off x="5357818" y="4714884"/>
            <a:ext cx="2247905" cy="1905000"/>
          </a:xfrm>
          <a:prstGeom prst="rect">
            <a:avLst/>
          </a:prstGeom>
          <a:noFill/>
        </p:spPr>
      </p:pic>
      <p:pic>
        <p:nvPicPr>
          <p:cNvPr id="6148" name="Picture 4" descr="C:\Users\Compaq\Desktop\αρχείο λήψης (5).jpg"/>
          <p:cNvPicPr>
            <a:picLocks noChangeAspect="1" noChangeArrowheads="1"/>
          </p:cNvPicPr>
          <p:nvPr/>
        </p:nvPicPr>
        <p:blipFill>
          <a:blip r:embed="rId3" cstate="print"/>
          <a:srcRect/>
          <a:stretch>
            <a:fillRect/>
          </a:stretch>
        </p:blipFill>
        <p:spPr bwMode="auto">
          <a:xfrm>
            <a:off x="2000232" y="4929198"/>
            <a:ext cx="2790825" cy="170973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dirty="0">
                <a:solidFill>
                  <a:srgbClr val="FF0000"/>
                </a:solidFill>
                <a:effectLst/>
                <a:latin typeface="Arial" pitchFamily="34" charset="0"/>
                <a:cs typeface="Arial" pitchFamily="34" charset="0"/>
              </a:rPr>
              <a:t>3. ΒΟΥΛΙΜΙΑ</a:t>
            </a:r>
          </a:p>
        </p:txBody>
      </p:sp>
      <p:sp>
        <p:nvSpPr>
          <p:cNvPr id="5" name="4 - Θέση περιεχομένου"/>
          <p:cNvSpPr>
            <a:spLocks noGrp="1"/>
          </p:cNvSpPr>
          <p:nvPr>
            <p:ph idx="1"/>
          </p:nvPr>
        </p:nvSpPr>
        <p:spPr/>
        <p:txBody>
          <a:bodyPr>
            <a:normAutofit/>
          </a:bodyPr>
          <a:lstStyle/>
          <a:p>
            <a:pPr>
              <a:lnSpc>
                <a:spcPct val="150000"/>
              </a:lnSpc>
              <a:buFont typeface="Wingdings" pitchFamily="2" charset="2"/>
              <a:buChar char="Ø"/>
            </a:pPr>
            <a:r>
              <a:rPr lang="el-GR" sz="1800" dirty="0">
                <a:latin typeface="Arial" pitchFamily="34" charset="0"/>
                <a:cs typeface="Arial" pitchFamily="34" charset="0"/>
              </a:rPr>
              <a:t>Η βουλιμία αποτελεί μία διατροφική διαταραχή και αναφέρεται στην υπερβολική κατανάλωση τροφής μέχρι σημείου υπερβολικού κορεσμού που συχνά συνοδεύεται από την αίσθηση απώλειας του ελέγχου</a:t>
            </a:r>
          </a:p>
          <a:p>
            <a:pPr>
              <a:lnSpc>
                <a:spcPct val="150000"/>
              </a:lnSpc>
              <a:buFont typeface="Wingdings" pitchFamily="2" charset="2"/>
              <a:buChar char="Ø"/>
            </a:pPr>
            <a:r>
              <a:rPr lang="el-GR" sz="1800" dirty="0">
                <a:latin typeface="Arial" pitchFamily="34" charset="0"/>
                <a:cs typeface="Arial" pitchFamily="34" charset="0"/>
              </a:rPr>
              <a:t>Στη συνέχεια το άτομο εκδηλώνει αντισταθμιστικές συμπεριφορές από φόβο μήπως αυξηθεί το σωματικό του βάρος. Σε αυτές τις συμπεριφορές συγκαταλέγονται η πρόκληση εμετού, η χρήση καθαρτικών/διουρητικών, η υπερβολική εκγύμναση κλπ.</a:t>
            </a:r>
          </a:p>
          <a:p>
            <a:pPr>
              <a:lnSpc>
                <a:spcPct val="150000"/>
              </a:lnSpc>
              <a:buNone/>
            </a:pPr>
            <a:endParaRPr lang="el-GR" sz="1800" dirty="0">
              <a:latin typeface="Arial" pitchFamily="34" charset="0"/>
              <a:cs typeface="Arial" pitchFamily="34" charset="0"/>
            </a:endParaRP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a:p>
        </p:txBody>
      </p:sp>
      <p:pic>
        <p:nvPicPr>
          <p:cNvPr id="7170" name="Picture 2" descr="C:\Users\Compaq\Desktop\αρχείο λήψης (7).jpg"/>
          <p:cNvPicPr>
            <a:picLocks noChangeAspect="1" noChangeArrowheads="1"/>
          </p:cNvPicPr>
          <p:nvPr/>
        </p:nvPicPr>
        <p:blipFill>
          <a:blip r:embed="rId2" cstate="print"/>
          <a:srcRect/>
          <a:stretch>
            <a:fillRect/>
          </a:stretch>
        </p:blipFill>
        <p:spPr bwMode="auto">
          <a:xfrm>
            <a:off x="5643570" y="4929198"/>
            <a:ext cx="2705100" cy="1685925"/>
          </a:xfrm>
          <a:prstGeom prst="rect">
            <a:avLst/>
          </a:prstGeom>
          <a:noFill/>
        </p:spPr>
      </p:pic>
      <p:pic>
        <p:nvPicPr>
          <p:cNvPr id="7171" name="Picture 3" descr="C:\Users\Compaq\Desktop\αρχείο λήψης (6).jpg"/>
          <p:cNvPicPr>
            <a:picLocks noChangeAspect="1" noChangeArrowheads="1"/>
          </p:cNvPicPr>
          <p:nvPr/>
        </p:nvPicPr>
        <p:blipFill>
          <a:blip r:embed="rId3" cstate="print"/>
          <a:srcRect/>
          <a:stretch>
            <a:fillRect/>
          </a:stretch>
        </p:blipFill>
        <p:spPr bwMode="auto">
          <a:xfrm>
            <a:off x="1928794" y="4857760"/>
            <a:ext cx="2657475" cy="17240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Οι τύποι της ψυχογενούς βουλιμίας</a:t>
            </a:r>
          </a:p>
        </p:txBody>
      </p:sp>
      <p:sp>
        <p:nvSpPr>
          <p:cNvPr id="7" name="6 - Θέση περιεχομένου"/>
          <p:cNvSpPr>
            <a:spLocks noGrp="1"/>
          </p:cNvSpPr>
          <p:nvPr>
            <p:ph idx="1"/>
          </p:nvPr>
        </p:nvSpPr>
        <p:spPr/>
        <p:txBody>
          <a:bodyPr>
            <a:normAutofit/>
          </a:bodyPr>
          <a:lstStyle/>
          <a:p>
            <a:pPr>
              <a:lnSpc>
                <a:spcPct val="200000"/>
              </a:lnSpc>
              <a:buFont typeface="Wingdings" pitchFamily="2" charset="2"/>
              <a:buChar char="Ø"/>
            </a:pPr>
            <a:r>
              <a:rPr lang="el-GR" sz="1800" b="1" u="sng" dirty="0">
                <a:latin typeface="Arial" pitchFamily="34" charset="0"/>
                <a:cs typeface="Arial" pitchFamily="34" charset="0"/>
              </a:rPr>
              <a:t>Ο καθαρτικός</a:t>
            </a:r>
            <a:r>
              <a:rPr lang="el-GR" sz="1800" dirty="0">
                <a:latin typeface="Arial" pitchFamily="34" charset="0"/>
                <a:cs typeface="Arial" pitchFamily="34" charset="0"/>
              </a:rPr>
              <a:t>: κατά την διάρκεια του επεισοδίου </a:t>
            </a:r>
            <a:r>
              <a:rPr lang="el-GR" sz="1800" dirty="0" err="1">
                <a:latin typeface="Arial" pitchFamily="34" charset="0"/>
                <a:cs typeface="Arial" pitchFamily="34" charset="0"/>
              </a:rPr>
              <a:t>υπερφαγίας</a:t>
            </a:r>
            <a:r>
              <a:rPr lang="el-GR" sz="1800" dirty="0">
                <a:latin typeface="Arial" pitchFamily="34" charset="0"/>
                <a:cs typeface="Arial" pitchFamily="34" charset="0"/>
              </a:rPr>
              <a:t> το άτομο εμπλέκεται συστηματικά σε καθαρτικές συμπεριφορές</a:t>
            </a:r>
          </a:p>
          <a:p>
            <a:pPr>
              <a:lnSpc>
                <a:spcPct val="200000"/>
              </a:lnSpc>
              <a:buFont typeface="Wingdings" pitchFamily="2" charset="2"/>
              <a:buChar char="Ø"/>
            </a:pPr>
            <a:r>
              <a:rPr lang="el-GR" sz="1800" b="1" u="sng" dirty="0">
                <a:latin typeface="Arial" pitchFamily="34" charset="0"/>
                <a:cs typeface="Arial" pitchFamily="34" charset="0"/>
              </a:rPr>
              <a:t>Ο μη καθαρτικός</a:t>
            </a:r>
            <a:r>
              <a:rPr lang="el-GR" sz="1800" dirty="0">
                <a:latin typeface="Arial" pitchFamily="34" charset="0"/>
                <a:cs typeface="Arial" pitchFamily="34" charset="0"/>
              </a:rPr>
              <a:t>: αντισταθμίζει συμπεριφορές όπως νηστεία ή υπερβολική  άσκηση</a:t>
            </a:r>
          </a:p>
          <a:p>
            <a:pPr lvl="1">
              <a:lnSpc>
                <a:spcPct val="200000"/>
              </a:lnSpc>
              <a:buNone/>
            </a:pPr>
            <a:endParaRPr lang="el-GR" sz="1800" dirty="0">
              <a:latin typeface="Arial" pitchFamily="34" charset="0"/>
              <a:cs typeface="Arial" pitchFamily="34" charset="0"/>
            </a:endParaRPr>
          </a:p>
          <a:p>
            <a:pPr lvl="1">
              <a:lnSpc>
                <a:spcPct val="200000"/>
              </a:lnSpc>
              <a:buNone/>
            </a:pPr>
            <a:endParaRPr lang="el-GR" sz="1800" dirty="0">
              <a:latin typeface="Arial" pitchFamily="34" charset="0"/>
              <a:cs typeface="Arial" pitchFamily="34" charset="0"/>
            </a:endParaRP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a:p>
        </p:txBody>
      </p:sp>
      <p:pic>
        <p:nvPicPr>
          <p:cNvPr id="8194" name="Picture 2" descr="C:\Users\Compaq\Desktop\images (6).jpg"/>
          <p:cNvPicPr>
            <a:picLocks noChangeAspect="1" noChangeArrowheads="1"/>
          </p:cNvPicPr>
          <p:nvPr/>
        </p:nvPicPr>
        <p:blipFill>
          <a:blip r:embed="rId2" cstate="print"/>
          <a:srcRect/>
          <a:stretch>
            <a:fillRect/>
          </a:stretch>
        </p:blipFill>
        <p:spPr bwMode="auto">
          <a:xfrm>
            <a:off x="1785918" y="4286256"/>
            <a:ext cx="2705100" cy="1685925"/>
          </a:xfrm>
          <a:prstGeom prst="rect">
            <a:avLst/>
          </a:prstGeom>
          <a:noFill/>
        </p:spPr>
      </p:pic>
      <p:pic>
        <p:nvPicPr>
          <p:cNvPr id="8195" name="Picture 3" descr="C:\Users\Compaq\Desktop\images (7).jpg"/>
          <p:cNvPicPr>
            <a:picLocks noChangeAspect="1" noChangeArrowheads="1"/>
          </p:cNvPicPr>
          <p:nvPr/>
        </p:nvPicPr>
        <p:blipFill>
          <a:blip r:embed="rId3" cstate="print"/>
          <a:srcRect/>
          <a:stretch>
            <a:fillRect/>
          </a:stretch>
        </p:blipFill>
        <p:spPr bwMode="auto">
          <a:xfrm>
            <a:off x="5643570" y="4000504"/>
            <a:ext cx="2143125" cy="2133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Σωματικές επιπτώσεις της βουλιμίας</a:t>
            </a:r>
          </a:p>
        </p:txBody>
      </p:sp>
      <p:sp>
        <p:nvSpPr>
          <p:cNvPr id="5" name="4 - Θέση περιεχομένου"/>
          <p:cNvSpPr>
            <a:spLocks noGrp="1"/>
          </p:cNvSpPr>
          <p:nvPr>
            <p:ph idx="1"/>
          </p:nvPr>
        </p:nvSpPr>
        <p:spPr/>
        <p:txBody>
          <a:bodyPr>
            <a:normAutofit/>
          </a:bodyPr>
          <a:lstStyle/>
          <a:p>
            <a:pPr>
              <a:lnSpc>
                <a:spcPct val="150000"/>
              </a:lnSpc>
              <a:buFont typeface="Wingdings" pitchFamily="2" charset="2"/>
              <a:buChar char="Ø"/>
            </a:pPr>
            <a:r>
              <a:rPr lang="el-GR" sz="1800" dirty="0">
                <a:latin typeface="Arial" pitchFamily="34" charset="0"/>
                <a:cs typeface="Arial" pitchFamily="34" charset="0"/>
              </a:rPr>
              <a:t>Διαταραχές στο στομάχι</a:t>
            </a:r>
          </a:p>
          <a:p>
            <a:pPr>
              <a:lnSpc>
                <a:spcPct val="150000"/>
              </a:lnSpc>
              <a:buFont typeface="Wingdings" pitchFamily="2" charset="2"/>
              <a:buChar char="Ø"/>
            </a:pPr>
            <a:r>
              <a:rPr lang="el-GR" sz="1800" dirty="0">
                <a:latin typeface="Arial" pitchFamily="34" charset="0"/>
                <a:cs typeface="Arial" pitchFamily="34" charset="0"/>
              </a:rPr>
              <a:t>Καρδιακά προβλήματα</a:t>
            </a:r>
          </a:p>
          <a:p>
            <a:pPr>
              <a:lnSpc>
                <a:spcPct val="150000"/>
              </a:lnSpc>
              <a:buFont typeface="Wingdings" pitchFamily="2" charset="2"/>
              <a:buChar char="Ø"/>
            </a:pPr>
            <a:r>
              <a:rPr lang="el-GR" sz="1800" dirty="0">
                <a:latin typeface="Arial" pitchFamily="34" charset="0"/>
                <a:cs typeface="Arial" pitchFamily="34" charset="0"/>
              </a:rPr>
              <a:t>Νεφρικά προβλήματα</a:t>
            </a:r>
          </a:p>
          <a:p>
            <a:pPr>
              <a:lnSpc>
                <a:spcPct val="150000"/>
              </a:lnSpc>
              <a:buFont typeface="Wingdings" pitchFamily="2" charset="2"/>
              <a:buChar char="Ø"/>
            </a:pPr>
            <a:r>
              <a:rPr lang="el-GR" sz="1800" dirty="0">
                <a:latin typeface="Arial" pitchFamily="34" charset="0"/>
                <a:cs typeface="Arial" pitchFamily="34" charset="0"/>
              </a:rPr>
              <a:t>Προβλήματα στα δόντια λόγω των οξέων του στομαχιού από εμετούς</a:t>
            </a:r>
          </a:p>
          <a:p>
            <a:pPr>
              <a:lnSpc>
                <a:spcPct val="150000"/>
              </a:lnSpc>
              <a:buFont typeface="Wingdings" pitchFamily="2" charset="2"/>
              <a:buChar char="Ø"/>
            </a:pPr>
            <a:r>
              <a:rPr lang="el-GR" sz="1800" dirty="0">
                <a:latin typeface="Arial" pitchFamily="34" charset="0"/>
                <a:cs typeface="Arial" pitchFamily="34" charset="0"/>
              </a:rPr>
              <a:t>Αφυδάτωση</a:t>
            </a:r>
          </a:p>
          <a:p>
            <a:pPr>
              <a:lnSpc>
                <a:spcPct val="150000"/>
              </a:lnSpc>
              <a:buFont typeface="Wingdings" pitchFamily="2" charset="2"/>
              <a:buChar char="Ø"/>
            </a:pPr>
            <a:endParaRPr lang="el-GR" sz="1800" dirty="0">
              <a:latin typeface="Arial" pitchFamily="34" charset="0"/>
              <a:cs typeface="Arial" pitchFamily="34" charset="0"/>
            </a:endParaRPr>
          </a:p>
          <a:p>
            <a:pPr>
              <a:buFont typeface="Wingdings" pitchFamily="2" charset="2"/>
              <a:buChar char="Ø"/>
            </a:pPr>
            <a:endParaRPr lang="el-GR" sz="1800" dirty="0">
              <a:latin typeface="Arial" pitchFamily="34" charset="0"/>
              <a:cs typeface="Arial" pitchFamily="34" charset="0"/>
            </a:endParaRP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pic>
        <p:nvPicPr>
          <p:cNvPr id="9218" name="Picture 2" descr="C:\Users\Compaq\Desktop\images (9).jpg"/>
          <p:cNvPicPr>
            <a:picLocks noChangeAspect="1" noChangeArrowheads="1"/>
          </p:cNvPicPr>
          <p:nvPr/>
        </p:nvPicPr>
        <p:blipFill>
          <a:blip r:embed="rId2" cstate="print"/>
          <a:srcRect/>
          <a:stretch>
            <a:fillRect/>
          </a:stretch>
        </p:blipFill>
        <p:spPr bwMode="auto">
          <a:xfrm>
            <a:off x="4214810" y="4786322"/>
            <a:ext cx="3981450" cy="1571636"/>
          </a:xfrm>
          <a:prstGeom prst="rect">
            <a:avLst/>
          </a:prstGeom>
          <a:noFill/>
        </p:spPr>
      </p:pic>
      <p:pic>
        <p:nvPicPr>
          <p:cNvPr id="9219" name="Picture 3" descr="C:\Users\Compaq\Desktop\images (10).jpg"/>
          <p:cNvPicPr>
            <a:picLocks noChangeAspect="1" noChangeArrowheads="1"/>
          </p:cNvPicPr>
          <p:nvPr/>
        </p:nvPicPr>
        <p:blipFill>
          <a:blip r:embed="rId3" cstate="print"/>
          <a:srcRect/>
          <a:stretch>
            <a:fillRect/>
          </a:stretch>
        </p:blipFill>
        <p:spPr bwMode="auto">
          <a:xfrm>
            <a:off x="1285852" y="4714884"/>
            <a:ext cx="2762250" cy="16573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797226"/>
          </a:xfrm>
        </p:spPr>
        <p:txBody>
          <a:bodyPr>
            <a:normAutofit/>
          </a:bodyPr>
          <a:lstStyle/>
          <a:p>
            <a:pPr algn="ctr"/>
            <a:r>
              <a:rPr lang="el-GR" sz="2000" b="1" i="1" u="sng" dirty="0">
                <a:effectLst/>
                <a:latin typeface="Arial" pitchFamily="34" charset="0"/>
                <a:cs typeface="Arial" pitchFamily="34" charset="0"/>
              </a:rPr>
              <a:t>ΣΚΟΠΟΣ ΤΟΥ ΠΡΟΓΡΑΜΜΑΤΟΣ</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
        <p:nvSpPr>
          <p:cNvPr id="5" name="4 - TextBox"/>
          <p:cNvSpPr txBox="1"/>
          <p:nvPr/>
        </p:nvSpPr>
        <p:spPr>
          <a:xfrm>
            <a:off x="1571604" y="928670"/>
            <a:ext cx="7072362" cy="3831818"/>
          </a:xfrm>
          <a:prstGeom prst="rect">
            <a:avLst/>
          </a:prstGeom>
          <a:noFill/>
        </p:spPr>
        <p:txBody>
          <a:bodyPr wrap="square" rtlCol="0">
            <a:spAutoFit/>
          </a:bodyPr>
          <a:lstStyle/>
          <a:p>
            <a:pPr lvl="0" algn="just">
              <a:lnSpc>
                <a:spcPct val="150000"/>
              </a:lnSpc>
              <a:buFont typeface="Wingdings" pitchFamily="2" charset="2"/>
              <a:buChar char="Ø"/>
            </a:pPr>
            <a:r>
              <a:rPr lang="el-GR" dirty="0">
                <a:latin typeface="Arial" pitchFamily="34" charset="0"/>
                <a:cs typeface="Arial" pitchFamily="34" charset="0"/>
              </a:rPr>
              <a:t>Να αντιληφθούν οι μαθητές τη σημασία της ισορροπημένης </a:t>
            </a:r>
          </a:p>
          <a:p>
            <a:pPr lvl="0" algn="just">
              <a:lnSpc>
                <a:spcPct val="150000"/>
              </a:lnSpc>
            </a:pPr>
            <a:r>
              <a:rPr lang="el-GR" dirty="0">
                <a:latin typeface="Arial" pitchFamily="34" charset="0"/>
                <a:cs typeface="Arial" pitchFamily="34" charset="0"/>
              </a:rPr>
              <a:t>    διατροφής</a:t>
            </a:r>
          </a:p>
          <a:p>
            <a:pPr lvl="0" algn="just">
              <a:lnSpc>
                <a:spcPct val="150000"/>
              </a:lnSpc>
              <a:buFont typeface="Wingdings" pitchFamily="2" charset="2"/>
              <a:buChar char="Ø"/>
            </a:pPr>
            <a:r>
              <a:rPr lang="el-GR" dirty="0">
                <a:latin typeface="Arial" pitchFamily="34" charset="0"/>
                <a:cs typeface="Arial" pitchFamily="34" charset="0"/>
              </a:rPr>
              <a:t>Να κατανοήσουν την πυραμίδα της μεσογειακής διατροφής</a:t>
            </a:r>
          </a:p>
          <a:p>
            <a:pPr lvl="0" algn="just">
              <a:lnSpc>
                <a:spcPct val="150000"/>
              </a:lnSpc>
              <a:buFont typeface="Wingdings" pitchFamily="2" charset="2"/>
              <a:buChar char="Ø"/>
            </a:pPr>
            <a:r>
              <a:rPr lang="el-GR" dirty="0">
                <a:latin typeface="Arial" pitchFamily="34" charset="0"/>
                <a:cs typeface="Arial" pitchFamily="34" charset="0"/>
              </a:rPr>
              <a:t>Να αντιληφθούν την διατροφική αξία της παραδοσιακής κουζίνας</a:t>
            </a:r>
          </a:p>
          <a:p>
            <a:pPr lvl="0" algn="just">
              <a:lnSpc>
                <a:spcPct val="150000"/>
              </a:lnSpc>
              <a:buFont typeface="Wingdings" pitchFamily="2" charset="2"/>
              <a:buChar char="Ø"/>
            </a:pPr>
            <a:r>
              <a:rPr lang="el-GR" dirty="0">
                <a:latin typeface="Arial" pitchFamily="34" charset="0"/>
                <a:cs typeface="Arial" pitchFamily="34" charset="0"/>
              </a:rPr>
              <a:t>Να συνειδητοποιήσουν τις παγίδες που κρύβονται για την</a:t>
            </a:r>
          </a:p>
          <a:p>
            <a:pPr lvl="0" algn="just">
              <a:lnSpc>
                <a:spcPct val="150000"/>
              </a:lnSpc>
            </a:pPr>
            <a:r>
              <a:rPr lang="el-GR" dirty="0">
                <a:latin typeface="Arial" pitchFamily="34" charset="0"/>
                <a:cs typeface="Arial" pitchFamily="34" charset="0"/>
              </a:rPr>
              <a:t>   σωματική και ψυχική υγεία των νέων στις λανθασμένες </a:t>
            </a:r>
          </a:p>
          <a:p>
            <a:pPr lvl="0" algn="just">
              <a:lnSpc>
                <a:spcPct val="150000"/>
              </a:lnSpc>
            </a:pPr>
            <a:r>
              <a:rPr lang="el-GR" dirty="0">
                <a:latin typeface="Arial" pitchFamily="34" charset="0"/>
                <a:cs typeface="Arial" pitchFamily="34" charset="0"/>
              </a:rPr>
              <a:t>   διατροφικές επιλογές</a:t>
            </a:r>
          </a:p>
          <a:p>
            <a:pPr algn="just">
              <a:lnSpc>
                <a:spcPct val="150000"/>
              </a:lnSpc>
              <a:buFont typeface="Wingdings" pitchFamily="2" charset="2"/>
              <a:buChar char="Ø"/>
            </a:pPr>
            <a:r>
              <a:rPr lang="el-GR" dirty="0">
                <a:latin typeface="Arial" pitchFamily="34" charset="0"/>
                <a:cs typeface="Arial" pitchFamily="34" charset="0"/>
              </a:rPr>
              <a:t>Να αντιληφθούν τον βαθμό στον οποίο η οικονομική κρίση   </a:t>
            </a:r>
          </a:p>
          <a:p>
            <a:pPr algn="just">
              <a:lnSpc>
                <a:spcPct val="150000"/>
              </a:lnSpc>
            </a:pPr>
            <a:r>
              <a:rPr lang="el-GR" dirty="0">
                <a:latin typeface="Arial" pitchFamily="34" charset="0"/>
                <a:cs typeface="Arial" pitchFamily="34" charset="0"/>
              </a:rPr>
              <a:t>   επηρεάζει τις διατροφικές μας συνήθειες</a:t>
            </a:r>
          </a:p>
        </p:txBody>
      </p:sp>
      <p:pic>
        <p:nvPicPr>
          <p:cNvPr id="7" name="Picture 6" descr="https://encrypted-tbn1.gstatic.com/images?q=tbn:ANd9GcSlcNyV0V0dW05ggwMMkcBSoxqbqWq2JuVqeBW3_hYfdoJyEw_TM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8794" y="4714884"/>
            <a:ext cx="2286016" cy="1959420"/>
          </a:xfrm>
          <a:prstGeom prst="rect">
            <a:avLst/>
          </a:prstGeom>
          <a:noFill/>
          <a:ln w="9525">
            <a:noFill/>
            <a:miter lim="800000"/>
            <a:headEnd/>
            <a:tailEnd/>
          </a:ln>
        </p:spPr>
      </p:pic>
      <p:pic>
        <p:nvPicPr>
          <p:cNvPr id="8" name="Picture 4" descr="https://encrypted-tbn0.gstatic.com/images?q=tbn:ANd9GcS2c3Pt4Y3oKJotj03rQ9jMT5LShx09TRl61bkFOHCBQJFTnS1ZxA"/>
          <p:cNvPicPr>
            <a:picLocks noChangeAspect="1" noChangeArrowheads="1"/>
          </p:cNvPicPr>
          <p:nvPr/>
        </p:nvPicPr>
        <p:blipFill>
          <a:blip r:embed="rId3" cstate="print"/>
          <a:srcRect/>
          <a:stretch>
            <a:fillRect/>
          </a:stretch>
        </p:blipFill>
        <p:spPr bwMode="auto">
          <a:xfrm>
            <a:off x="5786446" y="4714884"/>
            <a:ext cx="2330450" cy="1943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1800" b="1" i="1" dirty="0">
                <a:solidFill>
                  <a:srgbClr val="FF0000"/>
                </a:solidFill>
                <a:effectLst/>
                <a:latin typeface="Arial" pitchFamily="34" charset="0"/>
                <a:cs typeface="Arial" pitchFamily="34" charset="0"/>
              </a:rPr>
              <a:t>Ψυχολογικές επιπτώσεις</a:t>
            </a:r>
          </a:p>
        </p:txBody>
      </p:sp>
      <p:sp>
        <p:nvSpPr>
          <p:cNvPr id="5" name="4 - Θέση περιεχομένου"/>
          <p:cNvSpPr>
            <a:spLocks noGrp="1"/>
          </p:cNvSpPr>
          <p:nvPr>
            <p:ph idx="1"/>
          </p:nvPr>
        </p:nvSpPr>
        <p:spPr/>
        <p:txBody>
          <a:bodyPr>
            <a:normAutofit/>
          </a:bodyPr>
          <a:lstStyle/>
          <a:p>
            <a:pPr>
              <a:lnSpc>
                <a:spcPct val="200000"/>
              </a:lnSpc>
              <a:buFont typeface="Wingdings" pitchFamily="2" charset="2"/>
              <a:buChar char="Ø"/>
            </a:pPr>
            <a:r>
              <a:rPr lang="el-GR" sz="1800" dirty="0">
                <a:latin typeface="Arial" pitchFamily="34" charset="0"/>
                <a:cs typeface="Arial" pitchFamily="34" charset="0"/>
              </a:rPr>
              <a:t>Αδυναμία ελέγχου θυμού</a:t>
            </a:r>
          </a:p>
          <a:p>
            <a:pPr>
              <a:lnSpc>
                <a:spcPct val="200000"/>
              </a:lnSpc>
              <a:buFont typeface="Wingdings" pitchFamily="2" charset="2"/>
              <a:buChar char="Ø"/>
            </a:pPr>
            <a:r>
              <a:rPr lang="el-GR" sz="1800" dirty="0">
                <a:latin typeface="Arial" pitchFamily="34" charset="0"/>
                <a:cs typeface="Arial" pitchFamily="34" charset="0"/>
              </a:rPr>
              <a:t>Χαμηλή αυτοεκτίμηση</a:t>
            </a:r>
          </a:p>
          <a:p>
            <a:pPr>
              <a:lnSpc>
                <a:spcPct val="200000"/>
              </a:lnSpc>
              <a:buFont typeface="Wingdings" pitchFamily="2" charset="2"/>
              <a:buChar char="Ø"/>
            </a:pPr>
            <a:r>
              <a:rPr lang="el-GR" sz="1800" dirty="0">
                <a:latin typeface="Arial" pitchFamily="34" charset="0"/>
                <a:cs typeface="Arial" pitchFamily="34" charset="0"/>
              </a:rPr>
              <a:t>Απομόνωση</a:t>
            </a:r>
          </a:p>
          <a:p>
            <a:pPr>
              <a:lnSpc>
                <a:spcPct val="200000"/>
              </a:lnSpc>
              <a:buFont typeface="Wingdings" pitchFamily="2" charset="2"/>
              <a:buChar char="Ø"/>
            </a:pPr>
            <a:r>
              <a:rPr lang="el-GR" sz="1800" dirty="0">
                <a:latin typeface="Arial" pitchFamily="34" charset="0"/>
                <a:cs typeface="Arial" pitchFamily="34" charset="0"/>
              </a:rPr>
              <a:t>Ενοχές</a:t>
            </a:r>
          </a:p>
          <a:p>
            <a:pPr>
              <a:lnSpc>
                <a:spcPct val="200000"/>
              </a:lnSpc>
              <a:buFont typeface="Wingdings" pitchFamily="2" charset="2"/>
              <a:buChar char="Ø"/>
            </a:pPr>
            <a:r>
              <a:rPr lang="el-GR" sz="1800" dirty="0">
                <a:latin typeface="Arial" pitchFamily="34" charset="0"/>
                <a:cs typeface="Arial" pitchFamily="34" charset="0"/>
              </a:rPr>
              <a:t>Αίσθημα ντροπής</a:t>
            </a:r>
          </a:p>
        </p:txBody>
      </p:sp>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a:p>
        </p:txBody>
      </p:sp>
      <p:pic>
        <p:nvPicPr>
          <p:cNvPr id="10242" name="Picture 2" descr="C:\Users\Compaq\Desktop\αρχείο λήψης (9).jpg"/>
          <p:cNvPicPr>
            <a:picLocks noChangeAspect="1" noChangeArrowheads="1"/>
          </p:cNvPicPr>
          <p:nvPr/>
        </p:nvPicPr>
        <p:blipFill>
          <a:blip r:embed="rId2" cstate="print"/>
          <a:srcRect/>
          <a:stretch>
            <a:fillRect/>
          </a:stretch>
        </p:blipFill>
        <p:spPr bwMode="auto">
          <a:xfrm>
            <a:off x="1500166" y="4714884"/>
            <a:ext cx="2847975" cy="1600200"/>
          </a:xfrm>
          <a:prstGeom prst="rect">
            <a:avLst/>
          </a:prstGeom>
          <a:noFill/>
        </p:spPr>
      </p:pic>
      <p:pic>
        <p:nvPicPr>
          <p:cNvPr id="10243" name="Picture 3" descr="C:\Users\Compaq\Desktop\αρχείο λήψης (8).jpg"/>
          <p:cNvPicPr>
            <a:picLocks noChangeAspect="1" noChangeArrowheads="1"/>
          </p:cNvPicPr>
          <p:nvPr/>
        </p:nvPicPr>
        <p:blipFill>
          <a:blip r:embed="rId3" cstate="print"/>
          <a:srcRect/>
          <a:stretch>
            <a:fillRect/>
          </a:stretch>
        </p:blipFill>
        <p:spPr bwMode="auto">
          <a:xfrm>
            <a:off x="6143636" y="4071942"/>
            <a:ext cx="1981200" cy="2286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dirty="0">
                <a:latin typeface="Arial" pitchFamily="34" charset="0"/>
                <a:cs typeface="Arial" pitchFamily="34" charset="0"/>
              </a:rPr>
              <a:t>4</a:t>
            </a:r>
            <a:r>
              <a:rPr lang="el-GR" sz="2000" b="1" baseline="30000" dirty="0">
                <a:latin typeface="Arial" pitchFamily="34" charset="0"/>
                <a:cs typeface="Arial" pitchFamily="34" charset="0"/>
              </a:rPr>
              <a:t>ος</a:t>
            </a:r>
            <a:r>
              <a:rPr lang="el-GR" sz="2000" b="1" dirty="0">
                <a:latin typeface="Arial" pitchFamily="34" charset="0"/>
                <a:cs typeface="Arial" pitchFamily="34" charset="0"/>
              </a:rPr>
              <a:t> ΕΡΕΥΝΗΤΙΚΟΣ ΑΞΟΝΑΣ</a:t>
            </a:r>
            <a:br>
              <a:rPr lang="el-GR" sz="2000" b="1" dirty="0">
                <a:latin typeface="Arial" pitchFamily="34" charset="0"/>
                <a:cs typeface="Arial" pitchFamily="34" charset="0"/>
              </a:rPr>
            </a:br>
            <a:r>
              <a:rPr lang="el-GR" sz="2000" b="1" dirty="0">
                <a:latin typeface="Arial" pitchFamily="34" charset="0"/>
                <a:cs typeface="Arial" pitchFamily="34" charset="0"/>
              </a:rPr>
              <a:t>ΔΙΑΤΡΟΦΗ ΚΑΙ ΟΙΚΟΝΟΜΙΚΗ ΚΡΙΣΗ</a:t>
            </a:r>
            <a:endParaRPr lang="el-GR" sz="2000" dirty="0">
              <a:latin typeface="Arial" pitchFamily="34" charset="0"/>
              <a:cs typeface="Arial" pitchFamily="34" charset="0"/>
            </a:endParaRPr>
          </a:p>
        </p:txBody>
      </p:sp>
      <p:pic>
        <p:nvPicPr>
          <p:cNvPr id="1026" name="Picture 2" descr="C:\Users\Compaq\Desktop\oikonomikh_krish_kai_diatrofi.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435100" y="2348230"/>
            <a:ext cx="7499350" cy="2999740"/>
          </a:xfrm>
          <a:prstGeom prst="rect">
            <a:avLst/>
          </a:prstGeom>
          <a:noFill/>
        </p:spPr>
      </p:pic>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a:p>
        </p:txBody>
      </p:sp>
      <p:sp>
        <p:nvSpPr>
          <p:cNvPr id="9" name="8 - Ορθογώνιο"/>
          <p:cNvSpPr/>
          <p:nvPr/>
        </p:nvSpPr>
        <p:spPr>
          <a:xfrm>
            <a:off x="1214414" y="1571612"/>
            <a:ext cx="707236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000" b="1" i="1" cap="none" spc="50" dirty="0">
                <a:ln w="11430"/>
                <a:gradFill>
                  <a:gsLst>
                    <a:gs pos="25000">
                      <a:schemeClr val="accent2">
                        <a:satMod val="155000"/>
                      </a:schemeClr>
                    </a:gs>
                    <a:gs pos="100000">
                      <a:schemeClr val="accent2">
                        <a:shade val="45000"/>
                        <a:satMod val="165000"/>
                      </a:schemeClr>
                    </a:gs>
                  </a:gsLst>
                  <a:lin ang="5400000"/>
                </a:gradFill>
                <a:latin typeface="Arial" pitchFamily="34" charset="0"/>
                <a:cs typeface="Arial" pitchFamily="34" charset="0"/>
              </a:rPr>
              <a:t>Η ΟΙΚΟΝΟΜΙΚΗ ΚΡΙΣΗ ……….ΚΑΙ ΣΤΟ……. ΠΙΑΤΟ ΜΑΣ!!!!</a:t>
            </a:r>
            <a:endParaRPr lang="el-GR" sz="2000" b="1" i="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868346"/>
          </a:xfrm>
        </p:spPr>
        <p:txBody>
          <a:bodyPr>
            <a:normAutofit/>
          </a:bodyPr>
          <a:lstStyle/>
          <a:p>
            <a:pPr algn="ctr"/>
            <a:r>
              <a:rPr lang="el-GR" sz="2400" b="1" i="1" u="sng" dirty="0">
                <a:effectLst/>
                <a:latin typeface="Arial" pitchFamily="34" charset="0"/>
                <a:cs typeface="Arial" pitchFamily="34" charset="0"/>
              </a:rPr>
              <a:t>Τι αποκαλύπτουν οι έρευνες</a:t>
            </a:r>
          </a:p>
        </p:txBody>
      </p:sp>
      <p:sp>
        <p:nvSpPr>
          <p:cNvPr id="3" name="2 - Θέση περιεχομένου"/>
          <p:cNvSpPr>
            <a:spLocks noGrp="1"/>
          </p:cNvSpPr>
          <p:nvPr>
            <p:ph idx="1"/>
          </p:nvPr>
        </p:nvSpPr>
        <p:spPr>
          <a:xfrm>
            <a:off x="1714480" y="1071546"/>
            <a:ext cx="6858048" cy="4429156"/>
          </a:xfrm>
        </p:spPr>
        <p:txBody>
          <a:bodyPr>
            <a:normAutofit lnSpcReduction="10000"/>
          </a:bodyPr>
          <a:lstStyle/>
          <a:p>
            <a:pPr>
              <a:lnSpc>
                <a:spcPct val="150000"/>
              </a:lnSpc>
            </a:pPr>
            <a:r>
              <a:rPr lang="el-GR" sz="1800" dirty="0">
                <a:latin typeface="Arial" pitchFamily="34" charset="0"/>
                <a:cs typeface="Arial" pitchFamily="34" charset="0"/>
              </a:rPr>
              <a:t>Το 78% των νοικοκυριών αντιμετωπίζει σοβαρές δυσκολίες στην κάλυψη αναγκών</a:t>
            </a:r>
          </a:p>
          <a:p>
            <a:pPr>
              <a:lnSpc>
                <a:spcPct val="150000"/>
              </a:lnSpc>
            </a:pPr>
            <a:r>
              <a:rPr lang="el-GR" sz="1800" dirty="0">
                <a:latin typeface="Arial" pitchFamily="34" charset="0"/>
                <a:cs typeface="Arial" pitchFamily="34" charset="0"/>
              </a:rPr>
              <a:t>Το 68,4% των νοικοκυριών κάνει περικοπές στην κατανάλωση ειδών διατροφής</a:t>
            </a:r>
          </a:p>
          <a:p>
            <a:pPr>
              <a:lnSpc>
                <a:spcPct val="150000"/>
              </a:lnSpc>
            </a:pPr>
            <a:r>
              <a:rPr lang="el-GR" sz="1800" dirty="0">
                <a:latin typeface="Arial" pitchFamily="34" charset="0"/>
                <a:cs typeface="Arial" pitchFamily="34" charset="0"/>
              </a:rPr>
              <a:t>Το 50% των νοικοκυριών διαθέτει μόνο το 2,2% του εισοδήματός του για τρόφιμα</a:t>
            </a:r>
          </a:p>
          <a:p>
            <a:pPr>
              <a:lnSpc>
                <a:spcPct val="150000"/>
              </a:lnSpc>
            </a:pPr>
            <a:r>
              <a:rPr lang="el-GR" sz="1800" dirty="0">
                <a:latin typeface="Arial" pitchFamily="34" charset="0"/>
                <a:cs typeface="Arial" pitchFamily="34" charset="0"/>
              </a:rPr>
              <a:t>Το 88% των νοικοκυριών περιόρισε δαπάνες για εστιατόρια</a:t>
            </a:r>
          </a:p>
          <a:p>
            <a:pPr>
              <a:lnSpc>
                <a:spcPct val="150000"/>
              </a:lnSpc>
            </a:pPr>
            <a:r>
              <a:rPr lang="el-GR" sz="1800" dirty="0">
                <a:latin typeface="Arial" pitchFamily="34" charset="0"/>
                <a:cs typeface="Arial" pitchFamily="34" charset="0"/>
              </a:rPr>
              <a:t>Το 13% των ερωτηθέντων ανέφερε ότι το εισόδημά του δεν επαρκεί ούτε για την κάλυψη των αναγκαίων</a:t>
            </a:r>
          </a:p>
          <a:p>
            <a:pPr algn="r">
              <a:buFont typeface="Wingdings" pitchFamily="2" charset="2"/>
              <a:buNone/>
            </a:pPr>
            <a:r>
              <a:rPr lang="el-GR" sz="1800" dirty="0">
                <a:latin typeface="Arial" pitchFamily="34" charset="0"/>
                <a:cs typeface="Arial" pitchFamily="34" charset="0"/>
              </a:rPr>
              <a:t>(Έρευνα ΓΕΣΕΒΕΕ 15-20/12/2011)</a:t>
            </a:r>
          </a:p>
          <a:p>
            <a:endParaRPr lang="el-GR" sz="18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a:p>
        </p:txBody>
      </p:sp>
      <p:pic>
        <p:nvPicPr>
          <p:cNvPr id="1028" name="Picture 4" descr="C:\Users\Compaq\Desktop\diatrofi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09" y="4975376"/>
            <a:ext cx="2214578" cy="1658796"/>
          </a:xfrm>
          <a:prstGeom prst="rect">
            <a:avLst/>
          </a:prstGeom>
          <a:noFill/>
        </p:spPr>
      </p:pic>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939784"/>
          </a:xfrm>
        </p:spPr>
        <p:txBody>
          <a:bodyPr>
            <a:normAutofit fontScale="90000"/>
          </a:bodyPr>
          <a:lstStyle/>
          <a:p>
            <a:r>
              <a:rPr lang="el-GR" sz="2000" b="1" i="1" u="sng" dirty="0">
                <a:effectLst/>
                <a:latin typeface="Arial" pitchFamily="34" charset="0"/>
                <a:cs typeface="Arial" pitchFamily="34" charset="0"/>
              </a:rPr>
              <a:t>Η φτώχεια επηρεάζει αρνητικά τις διατροφικές συνήθειες των ελλήνων</a:t>
            </a:r>
            <a:br>
              <a:rPr lang="el-GR" sz="2000" b="1" i="1" u="sng" dirty="0">
                <a:effectLst/>
                <a:latin typeface="Arial" pitchFamily="34" charset="0"/>
                <a:cs typeface="Arial" pitchFamily="34" charset="0"/>
              </a:rPr>
            </a:br>
            <a:endParaRPr lang="el-GR" sz="2000" b="1" i="1" u="sng" dirty="0">
              <a:effectLst/>
            </a:endParaRPr>
          </a:p>
        </p:txBody>
      </p:sp>
      <p:sp>
        <p:nvSpPr>
          <p:cNvPr id="3" name="2 - Θέση περιεχομένου"/>
          <p:cNvSpPr>
            <a:spLocks noGrp="1"/>
          </p:cNvSpPr>
          <p:nvPr>
            <p:ph idx="1"/>
          </p:nvPr>
        </p:nvSpPr>
        <p:spPr>
          <a:xfrm>
            <a:off x="1285852" y="1000108"/>
            <a:ext cx="7647836" cy="5248292"/>
          </a:xfrm>
        </p:spPr>
        <p:txBody>
          <a:bodyPr>
            <a:noAutofit/>
          </a:bodyPr>
          <a:lstStyle/>
          <a:p>
            <a:pPr>
              <a:lnSpc>
                <a:spcPct val="150000"/>
              </a:lnSpc>
            </a:pPr>
            <a:r>
              <a:rPr lang="el-GR" sz="1800" dirty="0">
                <a:latin typeface="Arial" pitchFamily="34" charset="0"/>
                <a:cs typeface="Arial" pitchFamily="34" charset="0"/>
              </a:rPr>
              <a:t>Η οικονομική κρίση που επικρατεί αυτήν την εποχή φαίνεται να επηρεάζει πολλούς ανθρώπους παγκοσμίως, με όλες τις συνέπειες που μπορεί να έχει αυτή σε διάφορους τομείς της ζωής τους συμπεριλαμβανομένης και της διατροφής τους </a:t>
            </a:r>
          </a:p>
          <a:p>
            <a:pPr>
              <a:lnSpc>
                <a:spcPct val="150000"/>
              </a:lnSpc>
            </a:pPr>
            <a:r>
              <a:rPr lang="el-GR" sz="1800" dirty="0">
                <a:latin typeface="Arial" pitchFamily="34" charset="0"/>
                <a:cs typeface="Arial" pitchFamily="34" charset="0"/>
              </a:rPr>
              <a:t>Εν μέσω οικονομικού αναβρασμού, πολλοί άνθρωποι, για να μειώσουν τα έξοδά από τον οικογενειακό τους προϋπολογισμό, μειώνουν τα ποσά που ξοδεύουν στην διατροφή τους</a:t>
            </a:r>
          </a:p>
          <a:p>
            <a:pPr>
              <a:lnSpc>
                <a:spcPct val="150000"/>
              </a:lnSpc>
            </a:pPr>
            <a:r>
              <a:rPr lang="el-GR" sz="1800" dirty="0"/>
              <a:t> </a:t>
            </a:r>
            <a:r>
              <a:rPr lang="el-GR" sz="1800" dirty="0">
                <a:latin typeface="Arial" pitchFamily="34" charset="0"/>
                <a:cs typeface="Arial" pitchFamily="34" charset="0"/>
              </a:rPr>
              <a:t>Αυτό το γεγονός θα μπορούσε κάποιος να σκεφτεί ότι θα επέφερε και απώλεια βάρους. Εντούτοις, τα ερευνητικά δεδομένα έρχονται να διαψεύσουν αυτήν την υπόθεση, αφού πληθώρα μελετών έχουν δείξει ότι η παχυσαρκία και οι ανθυγιεινές διατροφικές συνήθειες εμφανίζονται πιο συχνά σε κοινωνικές ομάδες χαμηλού εισοδήματος. </a:t>
            </a:r>
          </a:p>
          <a:p>
            <a:pPr>
              <a:lnSpc>
                <a:spcPct val="150000"/>
              </a:lnSpc>
            </a:pPr>
            <a:endParaRPr lang="el-GR" sz="1800" dirty="0"/>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868346"/>
          </a:xfrm>
        </p:spPr>
        <p:txBody>
          <a:bodyPr>
            <a:normAutofit/>
          </a:bodyPr>
          <a:lstStyle/>
          <a:p>
            <a:pPr algn="ctr"/>
            <a:r>
              <a:rPr lang="el-GR" sz="2000" b="1" i="1" u="sng" dirty="0">
                <a:effectLst/>
                <a:latin typeface="Arial" pitchFamily="34" charset="0"/>
                <a:cs typeface="Arial" pitchFamily="34" charset="0"/>
              </a:rPr>
              <a:t>«Γιατί ο υγιεινός τρόπος ζωής κοστίζει περισσότερο;»</a:t>
            </a:r>
          </a:p>
        </p:txBody>
      </p:sp>
      <p:sp>
        <p:nvSpPr>
          <p:cNvPr id="3" name="2 - Θέση περιεχομένου"/>
          <p:cNvSpPr>
            <a:spLocks noGrp="1"/>
          </p:cNvSpPr>
          <p:nvPr>
            <p:ph idx="1"/>
          </p:nvPr>
        </p:nvSpPr>
        <p:spPr>
          <a:xfrm>
            <a:off x="1285852" y="1214422"/>
            <a:ext cx="7072362" cy="4071966"/>
          </a:xfrm>
        </p:spPr>
        <p:txBody>
          <a:bodyPr>
            <a:normAutofit/>
          </a:bodyPr>
          <a:lstStyle/>
          <a:p>
            <a:pPr algn="just">
              <a:lnSpc>
                <a:spcPct val="150000"/>
              </a:lnSpc>
            </a:pPr>
            <a:r>
              <a:rPr lang="el-GR" sz="1800" dirty="0">
                <a:latin typeface="Arial" pitchFamily="34" charset="0"/>
                <a:cs typeface="Arial" pitchFamily="34" charset="0"/>
              </a:rPr>
              <a:t>τα άτομα με χαμηλό εισόδημα συχνά επιλέγουν φτηνά τρόφιμα, που συγχρόνως όμως είναι και πιο ανθυγιεινά. Σήμερα το κόστος των τροφίμων, τα οποία είναι υψηλά σε λιπαρά, ζάχαρη και πλούσια σε θερμίδες, είναι μικρότερο σε σύγκριση με το κόστος των φρούτων, λαχανικών και δημητριακών.</a:t>
            </a:r>
          </a:p>
          <a:p>
            <a:pPr algn="just">
              <a:lnSpc>
                <a:spcPct val="150000"/>
              </a:lnSpc>
            </a:pPr>
            <a:r>
              <a:rPr lang="el-GR" sz="1800" dirty="0"/>
              <a:t> </a:t>
            </a:r>
            <a:r>
              <a:rPr lang="el-GR" sz="1800" dirty="0">
                <a:latin typeface="Arial" pitchFamily="34" charset="0"/>
                <a:cs typeface="Arial" pitchFamily="34" charset="0"/>
              </a:rPr>
              <a:t>Επιπλέον, οι ερευνητές επισημαίνουν ότι τα άτομα τα οποία  είναι στρεσαρισμένα (κυρίως όταν το στρες προέρχεται από οικονομικούς λόγους) τείνουν να τρώνε περισσότερο και να κάνουν περισσότερες λανθασμένες διατροφικές επιλογές.</a:t>
            </a: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a:p>
        </p:txBody>
      </p:sp>
      <p:pic>
        <p:nvPicPr>
          <p:cNvPr id="2050" name="Picture 2" descr="C:\Users\Compaq\Desktop\αρχείο λήψης.jpg"/>
          <p:cNvPicPr>
            <a:picLocks noChangeAspect="1" noChangeArrowheads="1"/>
          </p:cNvPicPr>
          <p:nvPr/>
        </p:nvPicPr>
        <p:blipFill>
          <a:blip r:embed="rId2" cstate="print"/>
          <a:srcRect/>
          <a:stretch>
            <a:fillRect/>
          </a:stretch>
        </p:blipFill>
        <p:spPr bwMode="auto">
          <a:xfrm>
            <a:off x="3571868" y="5143512"/>
            <a:ext cx="3124200" cy="146685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i="1" u="sng" dirty="0">
                <a:effectLst/>
                <a:latin typeface="Arial" pitchFamily="34" charset="0"/>
                <a:cs typeface="Arial" pitchFamily="34" charset="0"/>
              </a:rPr>
              <a:t>Το παράδοξο:</a:t>
            </a:r>
          </a:p>
        </p:txBody>
      </p:sp>
      <p:sp>
        <p:nvSpPr>
          <p:cNvPr id="3" name="2 - Θέση περιεχομένου"/>
          <p:cNvSpPr>
            <a:spLocks noGrp="1"/>
          </p:cNvSpPr>
          <p:nvPr>
            <p:ph idx="1"/>
          </p:nvPr>
        </p:nvSpPr>
        <p:spPr/>
        <p:txBody>
          <a:bodyPr>
            <a:normAutofit/>
          </a:bodyPr>
          <a:lstStyle/>
          <a:p>
            <a:pPr>
              <a:lnSpc>
                <a:spcPct val="150000"/>
              </a:lnSpc>
            </a:pPr>
            <a:r>
              <a:rPr lang="el-GR" sz="1800" b="1" dirty="0">
                <a:latin typeface="Arial" pitchFamily="34" charset="0"/>
                <a:cs typeface="Arial" pitchFamily="34" charset="0"/>
              </a:rPr>
              <a:t>Η παγκόσμια οικονομική κρίση δεν φαίνεται να αγγίζει τα </a:t>
            </a:r>
            <a:r>
              <a:rPr lang="el-GR" sz="1800" b="1" dirty="0" err="1">
                <a:latin typeface="Arial" pitchFamily="34" charset="0"/>
                <a:cs typeface="Arial" pitchFamily="34" charset="0"/>
              </a:rPr>
              <a:t>ταχυφαγεία</a:t>
            </a:r>
            <a:r>
              <a:rPr lang="el-GR" sz="1800" dirty="0">
                <a:latin typeface="Arial" pitchFamily="34" charset="0"/>
                <a:cs typeface="Arial" pitchFamily="34" charset="0"/>
              </a:rPr>
              <a:t> καθώς ο καταναλωτής καταφεύγει στο εύκολο, πρόχειρο και γρήγορο φαγητό για οικονομία.</a:t>
            </a:r>
          </a:p>
          <a:p>
            <a:pPr>
              <a:lnSpc>
                <a:spcPct val="150000"/>
              </a:lnSpc>
            </a:pPr>
            <a:r>
              <a:rPr lang="el-GR" sz="1800" dirty="0">
                <a:latin typeface="Arial" pitchFamily="34" charset="0"/>
                <a:cs typeface="Arial" pitchFamily="34" charset="0"/>
              </a:rPr>
              <a:t> Αξιοσημείωτο είναι ότι σε μια περίοδο που οι περισσότερες επιχειρήσεις σημειώνουν μείωση στα έσοδα τους τα εστιατόρια γρήγορου φαγητού όχι μόνο δεν παρατηρούν μείωση αλλά παρουσιάζουν και αύξηση στις πωλήσεις τους.</a:t>
            </a: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a:p>
        </p:txBody>
      </p:sp>
      <p:pic>
        <p:nvPicPr>
          <p:cNvPr id="3074" name="Picture 2" descr="C:\Users\Compaq\Desktop\images (2).jpg"/>
          <p:cNvPicPr>
            <a:picLocks noChangeAspect="1" noChangeArrowheads="1"/>
          </p:cNvPicPr>
          <p:nvPr/>
        </p:nvPicPr>
        <p:blipFill>
          <a:blip r:embed="rId2" cstate="print"/>
          <a:srcRect/>
          <a:stretch>
            <a:fillRect/>
          </a:stretch>
        </p:blipFill>
        <p:spPr bwMode="auto">
          <a:xfrm>
            <a:off x="3571868" y="4572008"/>
            <a:ext cx="2619375" cy="17430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i="1" u="sng" dirty="0">
                <a:effectLst/>
                <a:latin typeface="Arial" pitchFamily="34" charset="0"/>
                <a:cs typeface="Arial" pitchFamily="34" charset="0"/>
              </a:rPr>
              <a:t>Πόσο επηρεάζεται η υγεία μας</a:t>
            </a:r>
          </a:p>
        </p:txBody>
      </p:sp>
      <p:sp>
        <p:nvSpPr>
          <p:cNvPr id="3" name="2 - Θέση περιεχομένου"/>
          <p:cNvSpPr>
            <a:spLocks noGrp="1"/>
          </p:cNvSpPr>
          <p:nvPr>
            <p:ph idx="1"/>
          </p:nvPr>
        </p:nvSpPr>
        <p:spPr/>
        <p:txBody>
          <a:bodyPr>
            <a:normAutofit/>
          </a:bodyPr>
          <a:lstStyle/>
          <a:p>
            <a:pPr>
              <a:lnSpc>
                <a:spcPct val="150000"/>
              </a:lnSpc>
            </a:pPr>
            <a:r>
              <a:rPr lang="el-GR" sz="1800" dirty="0">
                <a:latin typeface="Arial" pitchFamily="34" charset="0"/>
                <a:cs typeface="Arial" pitchFamily="34" charset="0"/>
              </a:rPr>
              <a:t>Αύξηση στρες</a:t>
            </a:r>
            <a:endParaRPr lang="en-US" sz="1800" dirty="0">
              <a:latin typeface="Arial" pitchFamily="34" charset="0"/>
              <a:cs typeface="Arial" pitchFamily="34" charset="0"/>
            </a:endParaRPr>
          </a:p>
          <a:p>
            <a:pPr>
              <a:lnSpc>
                <a:spcPct val="150000"/>
              </a:lnSpc>
            </a:pPr>
            <a:r>
              <a:rPr lang="el-GR" sz="1800" dirty="0">
                <a:latin typeface="Arial" pitchFamily="34" charset="0"/>
                <a:cs typeface="Arial" pitchFamily="34" charset="0"/>
              </a:rPr>
              <a:t>Αύξηση ποσοστών παχυσαρκίας </a:t>
            </a:r>
          </a:p>
          <a:p>
            <a:pPr>
              <a:lnSpc>
                <a:spcPct val="150000"/>
              </a:lnSpc>
            </a:pPr>
            <a:r>
              <a:rPr lang="el-GR" sz="1800" dirty="0">
                <a:latin typeface="Arial" pitchFamily="34" charset="0"/>
                <a:cs typeface="Arial" pitchFamily="34" charset="0"/>
              </a:rPr>
              <a:t>Αυξημένη τιμές χοληστερίνης </a:t>
            </a:r>
            <a:r>
              <a:rPr lang="en-US" sz="1800" dirty="0">
                <a:latin typeface="Arial" pitchFamily="34" charset="0"/>
                <a:cs typeface="Arial" pitchFamily="34" charset="0"/>
              </a:rPr>
              <a:t>LDL </a:t>
            </a:r>
            <a:r>
              <a:rPr lang="el-GR" sz="1800" dirty="0">
                <a:latin typeface="Arial" pitchFamily="34" charset="0"/>
                <a:cs typeface="Arial" pitchFamily="34" charset="0"/>
              </a:rPr>
              <a:t>και χαμηλές </a:t>
            </a:r>
            <a:r>
              <a:rPr lang="en-US" sz="1800" dirty="0">
                <a:latin typeface="Arial" pitchFamily="34" charset="0"/>
                <a:cs typeface="Arial" pitchFamily="34" charset="0"/>
              </a:rPr>
              <a:t>HDL</a:t>
            </a:r>
            <a:endParaRPr lang="el-GR" sz="1800" dirty="0">
              <a:latin typeface="Arial" pitchFamily="34" charset="0"/>
              <a:cs typeface="Arial" pitchFamily="34" charset="0"/>
            </a:endParaRPr>
          </a:p>
          <a:p>
            <a:pPr>
              <a:lnSpc>
                <a:spcPct val="150000"/>
              </a:lnSpc>
            </a:pPr>
            <a:r>
              <a:rPr lang="el-GR" sz="1800" dirty="0">
                <a:latin typeface="Arial" pitchFamily="34" charset="0"/>
                <a:cs typeface="Arial" pitchFamily="34" charset="0"/>
              </a:rPr>
              <a:t>Αυξημένα ποσοστά διαβήτη</a:t>
            </a:r>
          </a:p>
          <a:p>
            <a:pPr>
              <a:lnSpc>
                <a:spcPct val="150000"/>
              </a:lnSpc>
            </a:pPr>
            <a:r>
              <a:rPr lang="el-GR" sz="1800" dirty="0">
                <a:latin typeface="Arial" pitchFamily="34" charset="0"/>
                <a:cs typeface="Arial" pitchFamily="34" charset="0"/>
              </a:rPr>
              <a:t>Αυξημένες τιμές αρτηριακής πίεσης</a:t>
            </a:r>
          </a:p>
          <a:p>
            <a:pPr>
              <a:lnSpc>
                <a:spcPct val="150000"/>
              </a:lnSpc>
            </a:pPr>
            <a:endParaRPr lang="el-GR" sz="18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a:p>
        </p:txBody>
      </p:sp>
      <p:pic>
        <p:nvPicPr>
          <p:cNvPr id="4098" name="Picture 2" descr="C:\Users\Compaq\Desktop\images (3).jpg"/>
          <p:cNvPicPr>
            <a:picLocks noChangeAspect="1" noChangeArrowheads="1"/>
          </p:cNvPicPr>
          <p:nvPr/>
        </p:nvPicPr>
        <p:blipFill>
          <a:blip r:embed="rId2" cstate="print"/>
          <a:srcRect/>
          <a:stretch>
            <a:fillRect/>
          </a:stretch>
        </p:blipFill>
        <p:spPr bwMode="auto">
          <a:xfrm>
            <a:off x="5357818" y="4071942"/>
            <a:ext cx="2457450" cy="1857375"/>
          </a:xfrm>
          <a:prstGeom prst="rect">
            <a:avLst/>
          </a:prstGeom>
          <a:noFill/>
        </p:spPr>
      </p:pic>
      <p:pic>
        <p:nvPicPr>
          <p:cNvPr id="4102" name="Picture 6" descr="C:\Users\Compaq\Desktop\images (6).jpg"/>
          <p:cNvPicPr>
            <a:picLocks noChangeAspect="1" noChangeArrowheads="1"/>
          </p:cNvPicPr>
          <p:nvPr/>
        </p:nvPicPr>
        <p:blipFill>
          <a:blip r:embed="rId3" cstate="print"/>
          <a:srcRect/>
          <a:stretch>
            <a:fillRect/>
          </a:stretch>
        </p:blipFill>
        <p:spPr bwMode="auto">
          <a:xfrm>
            <a:off x="2000232" y="4143379"/>
            <a:ext cx="2571752" cy="187523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Παιδική διατροφή και οικονομική κρίση</a:t>
            </a:r>
            <a:endParaRPr lang="el-GR" sz="2000" i="1" u="sng" dirty="0">
              <a:effectLst/>
              <a:latin typeface="Arial" pitchFamily="34" charset="0"/>
              <a:cs typeface="Arial" pitchFamily="34" charset="0"/>
            </a:endParaRPr>
          </a:p>
        </p:txBody>
      </p:sp>
      <p:sp>
        <p:nvSpPr>
          <p:cNvPr id="3" name="2 - Θέση περιεχομένου"/>
          <p:cNvSpPr>
            <a:spLocks noGrp="1"/>
          </p:cNvSpPr>
          <p:nvPr>
            <p:ph idx="1"/>
          </p:nvPr>
        </p:nvSpPr>
        <p:spPr>
          <a:xfrm>
            <a:off x="1428728" y="1447800"/>
            <a:ext cx="7504960" cy="3624274"/>
          </a:xfrm>
        </p:spPr>
        <p:txBody>
          <a:bodyPr>
            <a:normAutofit lnSpcReduction="10000"/>
          </a:bodyPr>
          <a:lstStyle/>
          <a:p>
            <a:pPr>
              <a:lnSpc>
                <a:spcPct val="150000"/>
              </a:lnSpc>
            </a:pPr>
            <a:r>
              <a:rPr lang="el-GR" sz="1800" dirty="0">
                <a:latin typeface="Arial" pitchFamily="34" charset="0"/>
                <a:cs typeface="Arial" pitchFamily="34" charset="0"/>
              </a:rPr>
              <a:t>500.000 παιδιά στην Ελλάδα ζουν κάτω από το όριο της φτώχειας</a:t>
            </a:r>
          </a:p>
          <a:p>
            <a:pPr>
              <a:lnSpc>
                <a:spcPct val="150000"/>
              </a:lnSpc>
              <a:buFont typeface="Wingdings" pitchFamily="2" charset="2"/>
              <a:buNone/>
            </a:pPr>
            <a:endParaRPr lang="el-GR" sz="1800" dirty="0">
              <a:latin typeface="Arial" pitchFamily="34" charset="0"/>
              <a:cs typeface="Arial" pitchFamily="34" charset="0"/>
            </a:endParaRPr>
          </a:p>
          <a:p>
            <a:pPr>
              <a:lnSpc>
                <a:spcPct val="150000"/>
              </a:lnSpc>
            </a:pPr>
            <a:r>
              <a:rPr lang="el-GR" sz="1800" dirty="0">
                <a:latin typeface="Arial" pitchFamily="34" charset="0"/>
                <a:cs typeface="Arial" pitchFamily="34" charset="0"/>
              </a:rPr>
              <a:t>Η κακή διατροφή στην παιδική ηλικία οδηγεί σε παχυσαρκία, καρδιοπάθειες και μεταβολικό σύνδρομο στο μέλλον</a:t>
            </a:r>
          </a:p>
          <a:p>
            <a:pPr>
              <a:lnSpc>
                <a:spcPct val="150000"/>
              </a:lnSpc>
              <a:buFont typeface="Wingdings" pitchFamily="2" charset="2"/>
              <a:buNone/>
            </a:pPr>
            <a:endParaRPr lang="el-GR" sz="1800" dirty="0">
              <a:latin typeface="Arial" pitchFamily="34" charset="0"/>
              <a:cs typeface="Arial" pitchFamily="34" charset="0"/>
            </a:endParaRPr>
          </a:p>
          <a:p>
            <a:pPr>
              <a:lnSpc>
                <a:spcPct val="150000"/>
              </a:lnSpc>
            </a:pPr>
            <a:r>
              <a:rPr lang="el-GR" sz="1800" dirty="0">
                <a:latin typeface="Arial" pitchFamily="34" charset="0"/>
                <a:cs typeface="Arial" pitchFamily="34" charset="0"/>
              </a:rPr>
              <a:t>Η κακή – χαμηλής ποιότητας διατροφή μιας ολόκληρης γενιάς παιδιών μπορεί να επηρεάσει αρνητικά την οικονομική ανάπτυξη στην Ελλάδα δεκαετίες αργότερα</a:t>
            </a:r>
          </a:p>
          <a:p>
            <a:endParaRPr lang="el-GR" dirty="0"/>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67</a:t>
            </a:fld>
            <a:endParaRPr lang="el-GR"/>
          </a:p>
        </p:txBody>
      </p:sp>
      <p:pic>
        <p:nvPicPr>
          <p:cNvPr id="5123" name="Picture 3" descr="C:\Users\Compaq\Desktop\images (7).jpg"/>
          <p:cNvPicPr>
            <a:picLocks noChangeAspect="1" noChangeArrowheads="1"/>
          </p:cNvPicPr>
          <p:nvPr/>
        </p:nvPicPr>
        <p:blipFill>
          <a:blip r:embed="rId2" cstate="print"/>
          <a:srcRect/>
          <a:stretch>
            <a:fillRect/>
          </a:stretch>
        </p:blipFill>
        <p:spPr bwMode="auto">
          <a:xfrm>
            <a:off x="3214678" y="4929198"/>
            <a:ext cx="2800350" cy="162877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Η μόνη λύση είναι η επιστροφή στη Μεσογειακή διατροφή</a:t>
            </a:r>
            <a:endParaRPr lang="el-GR" sz="2000" i="1" u="sng" dirty="0">
              <a:effectLst/>
              <a:latin typeface="Arial" pitchFamily="34" charset="0"/>
              <a:cs typeface="Arial" pitchFamily="34" charset="0"/>
            </a:endParaRPr>
          </a:p>
        </p:txBody>
      </p:sp>
      <p:sp>
        <p:nvSpPr>
          <p:cNvPr id="3" name="2 - Θέση περιεχομένου"/>
          <p:cNvSpPr>
            <a:spLocks noGrp="1"/>
          </p:cNvSpPr>
          <p:nvPr>
            <p:ph idx="1"/>
          </p:nvPr>
        </p:nvSpPr>
        <p:spPr>
          <a:xfrm>
            <a:off x="1435608" y="1447800"/>
            <a:ext cx="7498080" cy="3552836"/>
          </a:xfrm>
        </p:spPr>
        <p:txBody>
          <a:bodyPr>
            <a:normAutofit lnSpcReduction="10000"/>
          </a:bodyPr>
          <a:lstStyle/>
          <a:p>
            <a:pPr>
              <a:lnSpc>
                <a:spcPct val="110000"/>
              </a:lnSpc>
            </a:pPr>
            <a:r>
              <a:rPr lang="el-GR" sz="1800" dirty="0">
                <a:latin typeface="Arial" pitchFamily="34" charset="0"/>
                <a:cs typeface="Arial" pitchFamily="34" charset="0"/>
              </a:rPr>
              <a:t>Η ιστορία έχει δείξει ότι ο λαός μας έχει επιβιώσει πολλές φορές σε εποχές κρίσης </a:t>
            </a:r>
          </a:p>
          <a:p>
            <a:pPr>
              <a:lnSpc>
                <a:spcPct val="110000"/>
              </a:lnSpc>
              <a:buFont typeface="Wingdings" pitchFamily="2" charset="2"/>
              <a:buNone/>
            </a:pPr>
            <a:endParaRPr lang="el-GR" sz="1800" dirty="0">
              <a:latin typeface="Arial" pitchFamily="34" charset="0"/>
              <a:cs typeface="Arial" pitchFamily="34" charset="0"/>
            </a:endParaRPr>
          </a:p>
          <a:p>
            <a:pPr>
              <a:lnSpc>
                <a:spcPct val="110000"/>
              </a:lnSpc>
            </a:pPr>
            <a:r>
              <a:rPr lang="el-GR" sz="1800" dirty="0">
                <a:latin typeface="Arial" pitchFamily="34" charset="0"/>
                <a:cs typeface="Arial" pitchFamily="34" charset="0"/>
              </a:rPr>
              <a:t>Επιβίωσε ακολουθώντας τη </a:t>
            </a:r>
            <a:r>
              <a:rPr lang="el-GR" sz="1800" b="1" dirty="0">
                <a:latin typeface="Arial" pitchFamily="34" charset="0"/>
                <a:cs typeface="Arial" pitchFamily="34" charset="0"/>
              </a:rPr>
              <a:t>Μεσογειακή Διατροφή</a:t>
            </a:r>
          </a:p>
          <a:p>
            <a:pPr>
              <a:lnSpc>
                <a:spcPct val="110000"/>
              </a:lnSpc>
              <a:buFont typeface="Wingdings" pitchFamily="2" charset="2"/>
              <a:buNone/>
            </a:pPr>
            <a:endParaRPr lang="el-GR" sz="1800" b="1" dirty="0">
              <a:latin typeface="Arial" pitchFamily="34" charset="0"/>
              <a:cs typeface="Arial" pitchFamily="34" charset="0"/>
            </a:endParaRPr>
          </a:p>
          <a:p>
            <a:pPr>
              <a:lnSpc>
                <a:spcPct val="110000"/>
              </a:lnSpc>
            </a:pPr>
            <a:r>
              <a:rPr lang="el-GR" sz="1800" dirty="0">
                <a:latin typeface="Arial" pitchFamily="34" charset="0"/>
                <a:cs typeface="Arial" pitchFamily="34" charset="0"/>
              </a:rPr>
              <a:t>Τώρα περισσότερο από κάθε άλλη φορά αυτός ο τρόπος διατροφής πρέπει να γίνει πράξη και όχι απλά αντικείμενο συζήτησης</a:t>
            </a:r>
          </a:p>
          <a:p>
            <a:pPr>
              <a:lnSpc>
                <a:spcPct val="110000"/>
              </a:lnSpc>
              <a:buFont typeface="Wingdings" pitchFamily="2" charset="2"/>
              <a:buNone/>
            </a:pPr>
            <a:endParaRPr lang="el-GR" sz="1800" dirty="0">
              <a:latin typeface="Arial" pitchFamily="34" charset="0"/>
              <a:cs typeface="Arial" pitchFamily="34" charset="0"/>
            </a:endParaRPr>
          </a:p>
          <a:p>
            <a:pPr>
              <a:lnSpc>
                <a:spcPct val="110000"/>
              </a:lnSpc>
            </a:pPr>
            <a:r>
              <a:rPr lang="el-GR" sz="1800" dirty="0">
                <a:latin typeface="Arial" pitchFamily="34" charset="0"/>
                <a:cs typeface="Arial" pitchFamily="34" charset="0"/>
              </a:rPr>
              <a:t>Είναι η πιο συμφέρουσα επιλογή και για το πορτοφόλι μας αλλά κυρίως για την </a:t>
            </a:r>
            <a:r>
              <a:rPr lang="el-GR" sz="1800" b="1" dirty="0">
                <a:latin typeface="Arial" pitchFamily="34" charset="0"/>
                <a:cs typeface="Arial" pitchFamily="34" charset="0"/>
              </a:rPr>
              <a:t>υγεία</a:t>
            </a:r>
            <a:r>
              <a:rPr lang="el-GR" sz="1800" dirty="0">
                <a:latin typeface="Arial" pitchFamily="34" charset="0"/>
                <a:cs typeface="Arial" pitchFamily="34" charset="0"/>
              </a:rPr>
              <a:t> μας, τώρα και στο μέλλον</a:t>
            </a:r>
          </a:p>
          <a:p>
            <a:pPr>
              <a:lnSpc>
                <a:spcPct val="150000"/>
              </a:lnSpc>
            </a:pPr>
            <a:endParaRPr lang="el-GR" sz="1800" dirty="0">
              <a:latin typeface="Arial" pitchFamily="34" charset="0"/>
              <a:cs typeface="Arial" pitchFamily="34" charset="0"/>
            </a:endParaRPr>
          </a:p>
          <a:p>
            <a:pPr>
              <a:lnSpc>
                <a:spcPct val="150000"/>
              </a:lnSpc>
            </a:pPr>
            <a:endParaRPr lang="el-GR" sz="18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a:p>
        </p:txBody>
      </p:sp>
      <p:pic>
        <p:nvPicPr>
          <p:cNvPr id="6147" name="Picture 3" descr="C:\Users\Compaq\Desktop\943D69C89BF3BABA01E501557BB54D7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8992" y="4929198"/>
            <a:ext cx="2786082" cy="164307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a:p>
        </p:txBody>
      </p:sp>
      <p:pic>
        <p:nvPicPr>
          <p:cNvPr id="1026" name="Picture 2" descr="C:\Users\Compaq\Desktop\-19-638.jpg"/>
          <p:cNvPicPr>
            <a:picLocks noChangeAspect="1" noChangeArrowheads="1"/>
          </p:cNvPicPr>
          <p:nvPr/>
        </p:nvPicPr>
        <p:blipFill>
          <a:blip r:embed="rId2" cstate="print"/>
          <a:srcRect/>
          <a:stretch>
            <a:fillRect/>
          </a:stretch>
        </p:blipFill>
        <p:spPr bwMode="auto">
          <a:xfrm>
            <a:off x="1533525" y="1147762"/>
            <a:ext cx="6076950" cy="4562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011540"/>
          </a:xfrm>
        </p:spPr>
        <p:txBody>
          <a:bodyPr>
            <a:normAutofit/>
          </a:bodyPr>
          <a:lstStyle/>
          <a:p>
            <a:pPr algn="ctr"/>
            <a:r>
              <a:rPr lang="el-GR" sz="2000" b="1" i="1" u="sng" dirty="0">
                <a:effectLst/>
                <a:latin typeface="Arial" pitchFamily="34" charset="0"/>
                <a:cs typeface="Arial" pitchFamily="34" charset="0"/>
              </a:rPr>
              <a:t>ΜΕΘΟΔΟΛΟΓΙΑ</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
        <p:nvSpPr>
          <p:cNvPr id="5" name="4 - TextBox"/>
          <p:cNvSpPr txBox="1"/>
          <p:nvPr/>
        </p:nvSpPr>
        <p:spPr>
          <a:xfrm>
            <a:off x="1214414" y="1214422"/>
            <a:ext cx="7429552" cy="3000821"/>
          </a:xfrm>
          <a:prstGeom prst="rect">
            <a:avLst/>
          </a:prstGeom>
          <a:noFill/>
        </p:spPr>
        <p:txBody>
          <a:bodyPr wrap="square" rtlCol="0">
            <a:spAutoFit/>
          </a:bodyPr>
          <a:lstStyle/>
          <a:p>
            <a:pPr algn="just">
              <a:lnSpc>
                <a:spcPct val="150000"/>
              </a:lnSpc>
            </a:pPr>
            <a:r>
              <a:rPr lang="el-GR" dirty="0">
                <a:latin typeface="Arial" pitchFamily="34" charset="0"/>
                <a:cs typeface="Arial" pitchFamily="34" charset="0"/>
              </a:rPr>
              <a:t>Η εργασίας μας πραγματοποιήθηκε στην βάση της γνωστής  ως «Ομαδοσυνεργατική» προσέγγιση των μαθητών, η οποία έδωσε την </a:t>
            </a:r>
          </a:p>
          <a:p>
            <a:pPr algn="just">
              <a:lnSpc>
                <a:spcPct val="150000"/>
              </a:lnSpc>
            </a:pPr>
            <a:r>
              <a:rPr lang="el-GR" dirty="0">
                <a:latin typeface="Arial" pitchFamily="34" charset="0"/>
                <a:cs typeface="Arial" pitchFamily="34" charset="0"/>
              </a:rPr>
              <a:t>δυνατότητα στους μαθητές  της τάξης μας  να οργανωθούν σε μικρές ομάδες,  η κάθε μία από τις οποίες, αξιοποίησε  την δική της δυναμική προκειμένου να πετύχει τον στόχο της.</a:t>
            </a:r>
          </a:p>
          <a:p>
            <a:pPr algn="just">
              <a:lnSpc>
                <a:spcPct val="150000"/>
              </a:lnSpc>
            </a:pPr>
            <a:r>
              <a:rPr lang="el-GR" dirty="0">
                <a:latin typeface="Arial" pitchFamily="34" charset="0"/>
                <a:cs typeface="Arial" pitchFamily="34" charset="0"/>
              </a:rPr>
              <a:t>Ο αριθμός των συνεργαζόμενων μελών κάθε ομάδας ήταν 3 ή 4 για την </a:t>
            </a:r>
          </a:p>
          <a:p>
            <a:pPr algn="just">
              <a:lnSpc>
                <a:spcPct val="150000"/>
              </a:lnSpc>
            </a:pPr>
            <a:r>
              <a:rPr lang="el-GR" dirty="0">
                <a:latin typeface="Arial" pitchFamily="34" charset="0"/>
                <a:cs typeface="Arial" pitchFamily="34" charset="0"/>
              </a:rPr>
              <a:t>καλύτερη συνεργασία μεταξύ τους</a:t>
            </a:r>
          </a:p>
        </p:txBody>
      </p:sp>
      <p:pic>
        <p:nvPicPr>
          <p:cNvPr id="6" name="Picture 7" descr="C:\Users\Sofia\Desktop\αρχείο λήψης.jpg"/>
          <p:cNvPicPr>
            <a:picLocks noChangeAspect="1" noChangeArrowheads="1"/>
          </p:cNvPicPr>
          <p:nvPr/>
        </p:nvPicPr>
        <p:blipFill>
          <a:blip r:embed="rId2" cstate="print"/>
          <a:srcRect/>
          <a:stretch>
            <a:fillRect/>
          </a:stretch>
        </p:blipFill>
        <p:spPr bwMode="auto">
          <a:xfrm>
            <a:off x="2500298" y="4500570"/>
            <a:ext cx="1368425" cy="1549400"/>
          </a:xfrm>
          <a:prstGeom prst="rect">
            <a:avLst/>
          </a:prstGeom>
          <a:noFill/>
          <a:ln w="9525">
            <a:noFill/>
            <a:miter lim="800000"/>
            <a:headEnd/>
            <a:tailEnd/>
          </a:ln>
        </p:spPr>
      </p:pic>
      <p:pic>
        <p:nvPicPr>
          <p:cNvPr id="8" name="Picture 11" descr="https://encrypted-tbn1.gstatic.com/images?q=tbn:ANd9GcRCFcgSipeZApMkUwqgY7tWA1tkXqjMLQkh6f4iyV21_qh3Hxo_"/>
          <p:cNvPicPr>
            <a:picLocks noChangeAspect="1" noChangeArrowheads="1"/>
          </p:cNvPicPr>
          <p:nvPr/>
        </p:nvPicPr>
        <p:blipFill>
          <a:blip r:embed="rId3" cstate="print"/>
          <a:srcRect/>
          <a:stretch>
            <a:fillRect/>
          </a:stretch>
        </p:blipFill>
        <p:spPr bwMode="auto">
          <a:xfrm>
            <a:off x="5364162" y="4500570"/>
            <a:ext cx="1447793" cy="144779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Συμβουλές για σωστή διαχείριση</a:t>
            </a:r>
          </a:p>
        </p:txBody>
      </p:sp>
      <p:sp>
        <p:nvSpPr>
          <p:cNvPr id="3" name="2 - Θέση περιεχομένου"/>
          <p:cNvSpPr>
            <a:spLocks noGrp="1"/>
          </p:cNvSpPr>
          <p:nvPr>
            <p:ph idx="1"/>
          </p:nvPr>
        </p:nvSpPr>
        <p:spPr/>
        <p:txBody>
          <a:bodyPr>
            <a:normAutofit lnSpcReduction="10000"/>
          </a:bodyPr>
          <a:lstStyle/>
          <a:p>
            <a:pPr>
              <a:lnSpc>
                <a:spcPct val="150000"/>
              </a:lnSpc>
            </a:pPr>
            <a:r>
              <a:rPr lang="el-GR" sz="1800" dirty="0">
                <a:latin typeface="Arial" pitchFamily="34" charset="0"/>
                <a:cs typeface="Arial" pitchFamily="34" charset="0"/>
              </a:rPr>
              <a:t>Δεν πάμε ποτέ πεινασμένοι για ψώνια</a:t>
            </a:r>
          </a:p>
          <a:p>
            <a:pPr>
              <a:lnSpc>
                <a:spcPct val="150000"/>
              </a:lnSpc>
            </a:pPr>
            <a:r>
              <a:rPr lang="el-GR" sz="1800" dirty="0">
                <a:latin typeface="Arial" pitchFamily="34" charset="0"/>
                <a:cs typeface="Arial" pitchFamily="34" charset="0"/>
              </a:rPr>
              <a:t>Φτιάχνουμε λίστα με τα τρόφιμα που πραγματικά χρειαζόμαστε και δεν αγοράζουμε τίποτα περιττό</a:t>
            </a:r>
          </a:p>
          <a:p>
            <a:pPr>
              <a:lnSpc>
                <a:spcPct val="150000"/>
              </a:lnSpc>
            </a:pPr>
            <a:r>
              <a:rPr lang="el-GR" sz="1800" dirty="0">
                <a:latin typeface="Arial" pitchFamily="34" charset="0"/>
                <a:cs typeface="Arial" pitchFamily="34" charset="0"/>
              </a:rPr>
              <a:t>Προτιμούμε τα φρούτα και τα λαχανικά εποχής γιατί είναι πιο πλούσια σε θρεπτικά συστατικά και φυσικά πιο οικονομικά</a:t>
            </a:r>
          </a:p>
          <a:p>
            <a:pPr>
              <a:lnSpc>
                <a:spcPct val="150000"/>
              </a:lnSpc>
            </a:pPr>
            <a:r>
              <a:rPr lang="el-GR" sz="1800" dirty="0">
                <a:latin typeface="Arial" pitchFamily="34" charset="0"/>
                <a:cs typeface="Arial" pitchFamily="34" charset="0"/>
              </a:rPr>
              <a:t>Δεν βγάζουμε το ψάρι από τη διατροφή μας λόγω κόστους</a:t>
            </a:r>
          </a:p>
          <a:p>
            <a:pPr>
              <a:lnSpc>
                <a:spcPct val="150000"/>
              </a:lnSpc>
              <a:buFont typeface="Wingdings" pitchFamily="2" charset="2"/>
              <a:buNone/>
            </a:pPr>
            <a:r>
              <a:rPr lang="el-GR" sz="1800" dirty="0">
                <a:latin typeface="Arial" pitchFamily="34" charset="0"/>
                <a:cs typeface="Arial" pitchFamily="34" charset="0"/>
              </a:rPr>
              <a:t>      Επιλέγουμε σαρδέλα ή γάβρο που είναι πλούσια σε καλά λιπαρά και οικονομικότερα από άλλα (3-7 ευρώ/ κιλό). Η αμέσως επόμενη καλύτερη επιλογή είναι το κατεψυγμένο ψάρι</a:t>
            </a:r>
          </a:p>
          <a:p>
            <a:pPr>
              <a:lnSpc>
                <a:spcPct val="150000"/>
              </a:lnSpc>
            </a:pPr>
            <a:r>
              <a:rPr lang="el-GR" sz="1800" dirty="0">
                <a:latin typeface="Arial" pitchFamily="34" charset="0"/>
                <a:cs typeface="Arial" pitchFamily="34" charset="0"/>
              </a:rPr>
              <a:t>Περιορίζουμε την κατανάλωση κόκκινου κρέατος σε 1 φορά την εβδομάδα</a:t>
            </a:r>
          </a:p>
          <a:p>
            <a:pPr>
              <a:lnSpc>
                <a:spcPct val="110000"/>
              </a:lnSpc>
            </a:pPr>
            <a:endParaRPr lang="el-GR" sz="18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Συμβουλές για σωστή διαχείριση </a:t>
            </a:r>
          </a:p>
        </p:txBody>
      </p:sp>
      <p:sp>
        <p:nvSpPr>
          <p:cNvPr id="3" name="2 - Θέση περιεχομένου"/>
          <p:cNvSpPr>
            <a:spLocks noGrp="1"/>
          </p:cNvSpPr>
          <p:nvPr>
            <p:ph idx="1"/>
          </p:nvPr>
        </p:nvSpPr>
        <p:spPr/>
        <p:txBody>
          <a:bodyPr>
            <a:normAutofit/>
          </a:bodyPr>
          <a:lstStyle/>
          <a:p>
            <a:pPr>
              <a:lnSpc>
                <a:spcPct val="150000"/>
              </a:lnSpc>
            </a:pPr>
            <a:r>
              <a:rPr lang="el-GR" sz="1800" dirty="0">
                <a:latin typeface="Arial" pitchFamily="34" charset="0"/>
                <a:cs typeface="Arial" pitchFamily="34" charset="0"/>
              </a:rPr>
              <a:t>Προγραμματίζουμε το μενού της εβδομάδας και εφοδιαζόμαστε μόνο με τα απαραίτητα υλικά για την παρασκευή του</a:t>
            </a:r>
          </a:p>
          <a:p>
            <a:pPr>
              <a:lnSpc>
                <a:spcPct val="150000"/>
              </a:lnSpc>
            </a:pPr>
            <a:r>
              <a:rPr lang="el-GR" sz="1800" dirty="0">
                <a:latin typeface="Arial" pitchFamily="34" charset="0"/>
                <a:cs typeface="Arial" pitchFamily="34" charset="0"/>
              </a:rPr>
              <a:t>Δεν πετάμε μαγειρεμένο φαγητό</a:t>
            </a:r>
          </a:p>
          <a:p>
            <a:pPr>
              <a:lnSpc>
                <a:spcPct val="150000"/>
              </a:lnSpc>
            </a:pPr>
            <a:r>
              <a:rPr lang="el-GR" sz="1800" dirty="0">
                <a:latin typeface="Arial" pitchFamily="34" charset="0"/>
                <a:cs typeface="Arial" pitchFamily="34" charset="0"/>
              </a:rPr>
              <a:t>Αν περισσεύουν μαγειρεμένα όσπρια ή κρέας μπορούμε να τα καταψύξουμε σε μερίδες και να τα καταναλώσουμε κάποια άλλη φορά μέσα στο μήνα</a:t>
            </a:r>
          </a:p>
          <a:p>
            <a:endParaRPr lang="el-GR" sz="18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Συμβουλές για σωστή διαχείριση</a:t>
            </a:r>
            <a:endParaRPr lang="el-GR" sz="2000" dirty="0"/>
          </a:p>
        </p:txBody>
      </p:sp>
      <p:sp>
        <p:nvSpPr>
          <p:cNvPr id="3" name="2 - Θέση περιεχομένου"/>
          <p:cNvSpPr>
            <a:spLocks noGrp="1"/>
          </p:cNvSpPr>
          <p:nvPr>
            <p:ph idx="1"/>
          </p:nvPr>
        </p:nvSpPr>
        <p:spPr/>
        <p:txBody>
          <a:bodyPr>
            <a:normAutofit/>
          </a:bodyPr>
          <a:lstStyle/>
          <a:p>
            <a:pPr>
              <a:lnSpc>
                <a:spcPct val="150000"/>
              </a:lnSpc>
            </a:pPr>
            <a:r>
              <a:rPr lang="el-GR" sz="1800" dirty="0">
                <a:latin typeface="Arial" pitchFamily="34" charset="0"/>
                <a:cs typeface="Arial" pitchFamily="34" charset="0"/>
              </a:rPr>
              <a:t>Φροντίζουμε να συνοδεύουμε το γεύμα μας με ψωμί ολικής άλεσης ή πατάτες ή ρύζι ή μακαρόνια ολικής άλεσης που η τιμή τους είναι ακόμα χαμηλή</a:t>
            </a:r>
          </a:p>
          <a:p>
            <a:pPr>
              <a:lnSpc>
                <a:spcPct val="150000"/>
              </a:lnSpc>
            </a:pPr>
            <a:r>
              <a:rPr lang="el-GR" sz="1800" dirty="0">
                <a:latin typeface="Arial" pitchFamily="34" charset="0"/>
                <a:cs typeface="Arial" pitchFamily="34" charset="0"/>
              </a:rPr>
              <a:t>Αν το γάλα λήγει μπορούμε να το κάνουμε ρυζόγαλο ή κρέμα προκειμένου να μην το πετάξουμε</a:t>
            </a:r>
          </a:p>
          <a:p>
            <a:pPr>
              <a:lnSpc>
                <a:spcPct val="150000"/>
              </a:lnSpc>
            </a:pPr>
            <a:r>
              <a:rPr lang="el-GR" sz="1800" dirty="0">
                <a:latin typeface="Arial" pitchFamily="34" charset="0"/>
                <a:cs typeface="Arial" pitchFamily="34" charset="0"/>
              </a:rPr>
              <a:t>Μειώνουμε την κατανάλωση επεξεργασμένων βιομηχανοποιημένων τροφίμων (πατατάκια, γαριδάκια, σοκολάτες, αναψυκτικά) και βγαίνουμε σωματικά και οικονομικά κερδισμένοι</a:t>
            </a:r>
            <a:endParaRPr lang="en-US" sz="1800" dirty="0">
              <a:latin typeface="Arial" pitchFamily="34" charset="0"/>
              <a:cs typeface="Arial" pitchFamily="34" charset="0"/>
            </a:endParaRPr>
          </a:p>
          <a:p>
            <a:pPr>
              <a:lnSpc>
                <a:spcPct val="80000"/>
              </a:lnSpc>
              <a:buNone/>
            </a:pPr>
            <a:endParaRPr lang="el-GR" sz="1800" dirty="0">
              <a:latin typeface="Arial" pitchFamily="34" charset="0"/>
              <a:cs typeface="Arial" pitchFamily="34" charset="0"/>
            </a:endParaRPr>
          </a:p>
          <a:p>
            <a:pPr>
              <a:lnSpc>
                <a:spcPct val="80000"/>
              </a:lnSpc>
            </a:pPr>
            <a:endParaRPr lang="el-GR" sz="1800" dirty="0">
              <a:latin typeface="Arial" pitchFamily="34" charset="0"/>
              <a:cs typeface="Arial" pitchFamily="34" charset="0"/>
            </a:endParaRPr>
          </a:p>
          <a:p>
            <a:endParaRPr lang="el-GR" dirty="0"/>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72</a:t>
            </a:fld>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u="sng" dirty="0">
                <a:effectLst/>
                <a:latin typeface="Arial" pitchFamily="34" charset="0"/>
                <a:cs typeface="Arial" pitchFamily="34" charset="0"/>
              </a:rPr>
              <a:t>Συμβουλές για σωστή διαχείριση</a:t>
            </a:r>
            <a:endParaRPr lang="el-GR" sz="2000" dirty="0"/>
          </a:p>
        </p:txBody>
      </p:sp>
      <p:sp>
        <p:nvSpPr>
          <p:cNvPr id="3" name="2 - Θέση περιεχομένου"/>
          <p:cNvSpPr>
            <a:spLocks noGrp="1"/>
          </p:cNvSpPr>
          <p:nvPr>
            <p:ph idx="1"/>
          </p:nvPr>
        </p:nvSpPr>
        <p:spPr/>
        <p:txBody>
          <a:bodyPr>
            <a:normAutofit/>
          </a:bodyPr>
          <a:lstStyle/>
          <a:p>
            <a:pPr>
              <a:lnSpc>
                <a:spcPct val="150000"/>
              </a:lnSpc>
            </a:pPr>
            <a:r>
              <a:rPr lang="el-GR" sz="1900" dirty="0">
                <a:latin typeface="Arial" pitchFamily="34" charset="0"/>
                <a:cs typeface="Arial" pitchFamily="34" charset="0"/>
              </a:rPr>
              <a:t>Φροντίζουμε να καλλιεργούμε μόνοι μας ότι μπορούμε ακόμα και σε γλάστρες στο μπαλκόνι μας (έστω και τα μυρωδικά που χρησιμοποιούμε στο μαγείρεμα)</a:t>
            </a:r>
          </a:p>
          <a:p>
            <a:pPr>
              <a:lnSpc>
                <a:spcPct val="150000"/>
              </a:lnSpc>
            </a:pPr>
            <a:r>
              <a:rPr lang="el-GR" sz="1900" dirty="0">
                <a:latin typeface="Arial" pitchFamily="34" charset="0"/>
                <a:cs typeface="Arial" pitchFamily="34" charset="0"/>
              </a:rPr>
              <a:t>Επιλέγουμε προϊόντα από τον τόπο μας για να ενισχύσουμε την τοπική οικονομία. Είμαστε τυχεροί γιατί ζούμε σε ένα νομό που παράγονται σχεδόν τα πάντα </a:t>
            </a: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73</a:t>
            </a:fld>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74</a:t>
            </a:fld>
            <a:endParaRPr lang="el-GR"/>
          </a:p>
        </p:txBody>
      </p:sp>
      <p:pic>
        <p:nvPicPr>
          <p:cNvPr id="2050" name="Picture 2" descr="C:\Users\Compaq\Desktop\-27-638.jpg"/>
          <p:cNvPicPr>
            <a:picLocks noChangeAspect="1" noChangeArrowheads="1"/>
          </p:cNvPicPr>
          <p:nvPr/>
        </p:nvPicPr>
        <p:blipFill>
          <a:blip r:embed="rId2" cstate="print"/>
          <a:srcRect/>
          <a:stretch>
            <a:fillRect/>
          </a:stretch>
        </p:blipFill>
        <p:spPr bwMode="auto">
          <a:xfrm>
            <a:off x="1071538" y="40908"/>
            <a:ext cx="7358114" cy="617417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0"/>
            <a:ext cx="7498080" cy="928670"/>
          </a:xfrm>
        </p:spPr>
        <p:txBody>
          <a:bodyPr>
            <a:normAutofit/>
          </a:bodyPr>
          <a:lstStyle/>
          <a:p>
            <a:r>
              <a:rPr lang="el-GR" sz="2000" b="1" i="1" u="sng" dirty="0">
                <a:latin typeface="Arial" pitchFamily="34" charset="0"/>
                <a:cs typeface="Arial" pitchFamily="34" charset="0"/>
              </a:rPr>
              <a:t>Σύγκριση τιμών κολατσιού</a:t>
            </a:r>
            <a:endParaRPr lang="el-GR" sz="2000" i="1" u="sng" dirty="0">
              <a:latin typeface="Arial" pitchFamily="34" charset="0"/>
              <a:cs typeface="Arial" pitchFamily="34" charset="0"/>
            </a:endParaRPr>
          </a:p>
        </p:txBody>
      </p:sp>
      <p:graphicFrame>
        <p:nvGraphicFramePr>
          <p:cNvPr id="6" name="5 - Θέση περιεχομένου"/>
          <p:cNvGraphicFramePr>
            <a:graphicFrameLocks noGrp="1"/>
          </p:cNvGraphicFramePr>
          <p:nvPr>
            <p:ph idx="1"/>
          </p:nvPr>
        </p:nvGraphicFramePr>
        <p:xfrm>
          <a:off x="1142975" y="1000109"/>
          <a:ext cx="7715304" cy="5662018"/>
        </p:xfrm>
        <a:graphic>
          <a:graphicData uri="http://schemas.openxmlformats.org/drawingml/2006/table">
            <a:tbl>
              <a:tblPr firstRow="1" bandRow="1">
                <a:tableStyleId>{5C22544A-7EE6-4342-B048-85BDC9FD1C3A}</a:tableStyleId>
              </a:tblPr>
              <a:tblGrid>
                <a:gridCol w="2571768">
                  <a:extLst>
                    <a:ext uri="{9D8B030D-6E8A-4147-A177-3AD203B41FA5}">
                      <a16:colId xmlns:a16="http://schemas.microsoft.com/office/drawing/2014/main" val="20000"/>
                    </a:ext>
                  </a:extLst>
                </a:gridCol>
                <a:gridCol w="2571768">
                  <a:extLst>
                    <a:ext uri="{9D8B030D-6E8A-4147-A177-3AD203B41FA5}">
                      <a16:colId xmlns:a16="http://schemas.microsoft.com/office/drawing/2014/main" val="20001"/>
                    </a:ext>
                  </a:extLst>
                </a:gridCol>
                <a:gridCol w="2571768">
                  <a:extLst>
                    <a:ext uri="{9D8B030D-6E8A-4147-A177-3AD203B41FA5}">
                      <a16:colId xmlns:a16="http://schemas.microsoft.com/office/drawing/2014/main" val="20002"/>
                    </a:ext>
                  </a:extLst>
                </a:gridCol>
              </a:tblGrid>
              <a:tr h="988088">
                <a:tc>
                  <a:txBody>
                    <a:bodyPr/>
                    <a:lstStyle/>
                    <a:p>
                      <a:pPr marL="0" marR="0" lvl="0" indent="0" algn="ctr" defTabSz="914400" rtl="0" eaLnBrk="1" fontAlgn="base" latinLnBrk="0" hangingPunct="1">
                        <a:lnSpc>
                          <a:spcPct val="115000"/>
                        </a:lnSpc>
                        <a:spcBef>
                          <a:spcPct val="0"/>
                        </a:spcBef>
                        <a:spcAft>
                          <a:spcPct val="0"/>
                        </a:spcAft>
                        <a:buClr>
                          <a:schemeClr val="folHlink"/>
                        </a:buClr>
                        <a:buSzPct val="90000"/>
                        <a:buFontTx/>
                        <a:buNone/>
                        <a:tabLst/>
                      </a:pPr>
                      <a:r>
                        <a:rPr kumimoji="0" lang="el-GR" sz="2000" b="1" i="0" u="none" strike="noStrike" cap="none" normalizeH="0" baseline="0" dirty="0">
                          <a:ln>
                            <a:noFill/>
                          </a:ln>
                          <a:solidFill>
                            <a:srgbClr val="333333"/>
                          </a:solidFill>
                          <a:effectLst/>
                          <a:latin typeface="Arial" charset="0"/>
                          <a:ea typeface="Calibri" pitchFamily="34" charset="0"/>
                          <a:cs typeface="Times New Roman" pitchFamily="18" charset="0"/>
                        </a:rPr>
                        <a:t>ΤΡΟΦΙΜΟ</a:t>
                      </a:r>
                    </a:p>
                  </a:txBody>
                  <a:tcPr marL="68580" marR="68580" marT="0" marB="0" horzOverflow="overflow">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folHlink"/>
                        </a:buClr>
                        <a:buSzPct val="90000"/>
                        <a:buFontTx/>
                        <a:buNone/>
                        <a:tabLst/>
                      </a:pPr>
                      <a:r>
                        <a:rPr kumimoji="0" lang="el-GR" sz="2000" b="1" i="0" u="none" strike="noStrike" cap="none" normalizeH="0" baseline="0" dirty="0">
                          <a:ln>
                            <a:noFill/>
                          </a:ln>
                          <a:solidFill>
                            <a:srgbClr val="333333"/>
                          </a:solidFill>
                          <a:effectLst/>
                          <a:latin typeface="Arial" charset="0"/>
                          <a:ea typeface="Calibri" pitchFamily="34" charset="0"/>
                          <a:cs typeface="Times New Roman" pitchFamily="18" charset="0"/>
                        </a:rPr>
                        <a:t>ΚΟΣΤΟΣ ΚΥΛΙΚΕΙΟΥ</a:t>
                      </a:r>
                    </a:p>
                  </a:txBody>
                  <a:tcPr marL="68580" marR="68580" marT="0" marB="0" horzOverflow="overflow">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folHlink"/>
                        </a:buClr>
                        <a:buSzPct val="90000"/>
                        <a:buFontTx/>
                        <a:buNone/>
                        <a:tabLst/>
                      </a:pPr>
                      <a:r>
                        <a:rPr kumimoji="0" lang="el-GR" sz="2000" b="1" i="0" u="none" strike="noStrike" cap="none" normalizeH="0" baseline="0">
                          <a:ln>
                            <a:noFill/>
                          </a:ln>
                          <a:solidFill>
                            <a:srgbClr val="333333"/>
                          </a:solidFill>
                          <a:effectLst/>
                          <a:latin typeface="Arial" charset="0"/>
                          <a:ea typeface="Calibri" pitchFamily="34" charset="0"/>
                          <a:cs typeface="Times New Roman" pitchFamily="18" charset="0"/>
                        </a:rPr>
                        <a:t>ΚΟΣΤΟΣ ΑΝ ΤΟ ΕΤΟΙΜΑΣΟΥΜΕ ΣΤΟ ΣΠΙΤΙ</a:t>
                      </a: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0"/>
                  </a:ext>
                </a:extLst>
              </a:tr>
              <a:tr h="1383323">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cs typeface="Times New Roman" pitchFamily="18" charset="0"/>
                        </a:rPr>
                        <a:t>Σάντουιτς ή τοστ από ψωμί ολικής  άλεσης ή λευκό με τυρί και γαλοπούλα (με προσθήκη ή μη λαχανικών, τομάτας, μαργαρίνης και άλλων</a:t>
                      </a: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 </a:t>
                      </a: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cs typeface="Times New Roman" pitchFamily="18" charset="0"/>
                        </a:rPr>
                        <a:t>1,25 ευρώ</a:t>
                      </a: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cs typeface="Times New Roman" pitchFamily="18" charset="0"/>
                        </a:rPr>
                        <a:t>0,60 ευρώ</a:t>
                      </a: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1"/>
                  </a:ext>
                </a:extLst>
              </a:tr>
              <a:tr h="1152769">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cs typeface="Times New Roman" pitchFamily="18" charset="0"/>
                        </a:rPr>
                        <a:t>Φυσικοί χυμοί φρούτων με 100% χυμό (χωρίς πρόσθετη ζάχαρη) σε ατομική συσκευασία, 330 ML τουλάχιστον.</a:t>
                      </a: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0,90 ευρώ</a:t>
                      </a: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2"/>
                  </a:ext>
                </a:extLst>
              </a:tr>
              <a:tr h="691661">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rPr>
                        <a:t>Φρούτο </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rPr>
                        <a:t>Μπανάνα </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rPr>
                        <a:t>Μήλο </a:t>
                      </a: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endPar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0,40 ευρώ</a:t>
                      </a:r>
                    </a:p>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0,25 ευρώ</a:t>
                      </a: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3"/>
                  </a:ext>
                </a:extLst>
              </a:tr>
              <a:tr h="422975">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rPr>
                        <a:t>Εμφιαλωμένο νερό 500</a:t>
                      </a: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ml.</a:t>
                      </a:r>
                      <a:endPar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n-US" sz="1400" b="0" i="0" u="none" strike="noStrike" cap="none" normalizeH="0" baseline="0">
                          <a:ln>
                            <a:noFill/>
                          </a:ln>
                          <a:solidFill>
                            <a:srgbClr val="000000"/>
                          </a:solidFill>
                          <a:effectLst/>
                          <a:latin typeface="Arial" charset="0"/>
                          <a:ea typeface="Calibri" pitchFamily="34" charset="0"/>
                          <a:cs typeface="Times New Roman" pitchFamily="18" charset="0"/>
                        </a:rPr>
                        <a:t>0.35 </a:t>
                      </a:r>
                      <a:r>
                        <a:rPr kumimoji="0" lang="el-GR" sz="1400" b="0" i="0" u="none" strike="noStrike" cap="none" normalizeH="0" baseline="0">
                          <a:ln>
                            <a:noFill/>
                          </a:ln>
                          <a:solidFill>
                            <a:srgbClr val="000000"/>
                          </a:solidFill>
                          <a:effectLst/>
                          <a:latin typeface="Arial" charset="0"/>
                          <a:ea typeface="Calibri" pitchFamily="34" charset="0"/>
                          <a:cs typeface="Times New Roman" pitchFamily="18" charset="0"/>
                        </a:rPr>
                        <a:t>ευρώ</a:t>
                      </a: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Ο.1</a:t>
                      </a:r>
                      <a:r>
                        <a:rPr kumimoji="0" lang="en-US" sz="1400" b="0" i="0" u="none" strike="noStrike" cap="none" normalizeH="0" baseline="0" dirty="0">
                          <a:ln>
                            <a:noFill/>
                          </a:ln>
                          <a:solidFill>
                            <a:srgbClr val="000000"/>
                          </a:solidFill>
                          <a:effectLst/>
                          <a:latin typeface="Arial" charset="0"/>
                          <a:ea typeface="Calibri" pitchFamily="34" charset="0"/>
                          <a:cs typeface="Times New Roman" pitchFamily="18" charset="0"/>
                        </a:rPr>
                        <a:t>5</a:t>
                      </a:r>
                      <a:r>
                        <a:rPr kumimoji="0" lang="el-GR" sz="1400" b="0" i="0" u="none" strike="noStrike" cap="none" normalizeH="0" baseline="0" dirty="0">
                          <a:ln>
                            <a:noFill/>
                          </a:ln>
                          <a:solidFill>
                            <a:srgbClr val="000000"/>
                          </a:solidFill>
                          <a:effectLst/>
                          <a:latin typeface="Arial" charset="0"/>
                          <a:ea typeface="Calibri" pitchFamily="34" charset="0"/>
                          <a:cs typeface="Times New Roman" pitchFamily="18" charset="0"/>
                        </a:rPr>
                        <a:t> ευρώ</a:t>
                      </a: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4"/>
                  </a:ext>
                </a:extLst>
              </a:tr>
              <a:tr h="790470">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2400" b="1" i="0" u="none" strike="noStrike" cap="none" normalizeH="0" baseline="0">
                          <a:ln>
                            <a:noFill/>
                          </a:ln>
                          <a:solidFill>
                            <a:srgbClr val="000000"/>
                          </a:solidFill>
                          <a:effectLst/>
                          <a:latin typeface="Arial" charset="0"/>
                          <a:ea typeface="Calibri" pitchFamily="34" charset="0"/>
                          <a:cs typeface="Times New Roman" pitchFamily="18" charset="0"/>
                        </a:rPr>
                        <a:t>ΣΥΝΟΛΟ</a:t>
                      </a:r>
                      <a:endParaRPr kumimoji="0" lang="el-GR" sz="2400" b="0" i="0" u="none" strike="noStrike" cap="none" normalizeH="0" baseline="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2400" b="1" i="0" u="none" strike="noStrike" cap="none" normalizeH="0" baseline="0">
                          <a:ln>
                            <a:noFill/>
                          </a:ln>
                          <a:solidFill>
                            <a:srgbClr val="000000"/>
                          </a:solidFill>
                          <a:effectLst/>
                          <a:latin typeface="Arial" charset="0"/>
                          <a:ea typeface="Calibri" pitchFamily="34" charset="0"/>
                          <a:cs typeface="Times New Roman" pitchFamily="18" charset="0"/>
                        </a:rPr>
                        <a:t>2,50 ευρώ</a:t>
                      </a:r>
                      <a:endParaRPr kumimoji="0" lang="el-GR" sz="2400" b="0" i="0" u="none" strike="noStrike" cap="none" normalizeH="0" baseline="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
                          <a:schemeClr val="folHlink"/>
                        </a:buClr>
                        <a:buSzPct val="90000"/>
                        <a:buFontTx/>
                        <a:buNone/>
                        <a:tabLst/>
                      </a:pPr>
                      <a:r>
                        <a:rPr kumimoji="0" lang="el-GR" sz="2400" b="1" i="0" u="none" strike="noStrike" cap="none" normalizeH="0" baseline="0" dirty="0">
                          <a:ln>
                            <a:noFill/>
                          </a:ln>
                          <a:solidFill>
                            <a:srgbClr val="000000"/>
                          </a:solidFill>
                          <a:effectLst/>
                          <a:latin typeface="Arial" charset="0"/>
                          <a:ea typeface="Calibri" pitchFamily="34" charset="0"/>
                          <a:cs typeface="Times New Roman" pitchFamily="18" charset="0"/>
                        </a:rPr>
                        <a:t>1,1</a:t>
                      </a:r>
                      <a:r>
                        <a:rPr kumimoji="0" lang="en-US" sz="2400" b="1" i="0" u="none" strike="noStrike" cap="none" normalizeH="0" baseline="0" dirty="0">
                          <a:ln>
                            <a:noFill/>
                          </a:ln>
                          <a:solidFill>
                            <a:srgbClr val="000000"/>
                          </a:solidFill>
                          <a:effectLst/>
                          <a:latin typeface="Arial" charset="0"/>
                          <a:ea typeface="Calibri" pitchFamily="34" charset="0"/>
                          <a:cs typeface="Times New Roman" pitchFamily="18" charset="0"/>
                        </a:rPr>
                        <a:t>5</a:t>
                      </a:r>
                      <a:r>
                        <a:rPr kumimoji="0" lang="el-GR" sz="2400" b="1" i="0" u="none" strike="noStrike" cap="none" normalizeH="0" baseline="0" dirty="0">
                          <a:ln>
                            <a:noFill/>
                          </a:ln>
                          <a:solidFill>
                            <a:srgbClr val="000000"/>
                          </a:solidFill>
                          <a:effectLst/>
                          <a:latin typeface="Arial" charset="0"/>
                          <a:ea typeface="Calibri" pitchFamily="34" charset="0"/>
                          <a:cs typeface="Times New Roman" pitchFamily="18" charset="0"/>
                        </a:rPr>
                        <a:t>  – 1,3</a:t>
                      </a:r>
                      <a:r>
                        <a:rPr kumimoji="0" lang="en-US" sz="2400" b="1" i="0" u="none" strike="noStrike" cap="none" normalizeH="0" baseline="0" dirty="0">
                          <a:ln>
                            <a:noFill/>
                          </a:ln>
                          <a:solidFill>
                            <a:srgbClr val="000000"/>
                          </a:solidFill>
                          <a:effectLst/>
                          <a:latin typeface="Arial" charset="0"/>
                          <a:ea typeface="Calibri" pitchFamily="34" charset="0"/>
                          <a:cs typeface="Times New Roman" pitchFamily="18" charset="0"/>
                        </a:rPr>
                        <a:t>0</a:t>
                      </a:r>
                      <a:r>
                        <a:rPr kumimoji="0" lang="el-GR" sz="2400" b="1" i="0" u="none" strike="noStrike" cap="none" normalizeH="0" baseline="0" dirty="0">
                          <a:ln>
                            <a:noFill/>
                          </a:ln>
                          <a:solidFill>
                            <a:srgbClr val="000000"/>
                          </a:solidFill>
                          <a:effectLst/>
                          <a:latin typeface="Arial" charset="0"/>
                          <a:ea typeface="Calibri" pitchFamily="34" charset="0"/>
                          <a:cs typeface="Times New Roman" pitchFamily="18" charset="0"/>
                        </a:rPr>
                        <a:t> ευρώ</a:t>
                      </a:r>
                      <a:endParaRPr kumimoji="0" lang="el-GR" sz="2400" b="0" i="0" u="none" strike="noStrike" cap="none" normalizeH="0" baseline="0" dirty="0">
                        <a:ln>
                          <a:noFill/>
                        </a:ln>
                        <a:solidFill>
                          <a:srgbClr val="000000"/>
                        </a:solidFill>
                        <a:effectLst/>
                        <a:latin typeface="Arial" charset="0"/>
                        <a:ea typeface="Calibri" pitchFamily="34" charset="0"/>
                        <a:cs typeface="Times New Roman" pitchFamily="18" charset="0"/>
                      </a:endParaRPr>
                    </a:p>
                  </a:txBody>
                  <a:tcPr marL="68580" marR="68580" marT="0" marB="0" horzOverflow="overflow">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76</a:t>
            </a:fld>
            <a:endParaRPr lang="el-GR"/>
          </a:p>
        </p:txBody>
      </p:sp>
      <p:sp>
        <p:nvSpPr>
          <p:cNvPr id="4" name="3 - TextBox"/>
          <p:cNvSpPr txBox="1"/>
          <p:nvPr/>
        </p:nvSpPr>
        <p:spPr>
          <a:xfrm>
            <a:off x="1214414" y="571480"/>
            <a:ext cx="7143800" cy="5832366"/>
          </a:xfrm>
          <a:prstGeom prst="rect">
            <a:avLst/>
          </a:prstGeom>
          <a:noFill/>
        </p:spPr>
        <p:txBody>
          <a:bodyPr wrap="square" rtlCol="0">
            <a:spAutoFit/>
          </a:bodyPr>
          <a:lstStyle/>
          <a:p>
            <a:pPr algn="ctr"/>
            <a:r>
              <a:rPr lang="el-GR" sz="2000" u="sng" dirty="0">
                <a:latin typeface="Arial Black" pitchFamily="34" charset="0"/>
              </a:rPr>
              <a:t>ΒΙΒΛΙΟΓΡΑΦΙΑ</a:t>
            </a:r>
          </a:p>
          <a:p>
            <a:pPr algn="ctr"/>
            <a:endParaRPr lang="el-GR" sz="2000" u="sng" dirty="0">
              <a:latin typeface="Arial Black" pitchFamily="34" charset="0"/>
            </a:endParaRPr>
          </a:p>
          <a:p>
            <a:pPr marL="274320" indent="-274320" fontAlgn="auto">
              <a:lnSpc>
                <a:spcPct val="150000"/>
              </a:lnSpc>
              <a:spcAft>
                <a:spcPts val="0"/>
              </a:spcAft>
              <a:buFont typeface="Wingdings" pitchFamily="2" charset="2"/>
              <a:buChar char="q"/>
              <a:defRPr/>
            </a:pPr>
            <a:r>
              <a:rPr lang="el-GR" dirty="0">
                <a:latin typeface="Arial" pitchFamily="34" charset="0"/>
                <a:cs typeface="Arial" pitchFamily="34" charset="0"/>
              </a:rPr>
              <a:t>Εισαγωγή στην τεχνολογία τροφίμων, </a:t>
            </a:r>
            <a:r>
              <a:rPr lang="el-GR" dirty="0" err="1">
                <a:latin typeface="Arial" pitchFamily="34" charset="0"/>
                <a:cs typeface="Arial" pitchFamily="34" charset="0"/>
              </a:rPr>
              <a:t>Κοτσαμπαξάκης</a:t>
            </a:r>
            <a:r>
              <a:rPr lang="el-GR" dirty="0">
                <a:latin typeface="Arial" pitchFamily="34" charset="0"/>
                <a:cs typeface="Arial" pitchFamily="34" charset="0"/>
              </a:rPr>
              <a:t> Κων/νος, Παπαναστασίου Δημήτριος, Κεχαγιάς Χρήστος, Χαϊκάλη Μαρία</a:t>
            </a:r>
            <a:endParaRPr lang="en-US" dirty="0">
              <a:latin typeface="Arial" pitchFamily="34" charset="0"/>
              <a:cs typeface="Arial" pitchFamily="34" charset="0"/>
            </a:endParaRPr>
          </a:p>
          <a:p>
            <a:pPr marL="274320" indent="-274320" fontAlgn="auto">
              <a:lnSpc>
                <a:spcPct val="150000"/>
              </a:lnSpc>
              <a:spcAft>
                <a:spcPts val="0"/>
              </a:spcAft>
              <a:buFont typeface="Wingdings" pitchFamily="2" charset="2"/>
              <a:buChar char="q"/>
              <a:defRPr/>
            </a:pPr>
            <a:r>
              <a:rPr lang="el-GR" dirty="0">
                <a:latin typeface="Arial" pitchFamily="34" charset="0"/>
                <a:cs typeface="Arial" pitchFamily="34" charset="0"/>
              </a:rPr>
              <a:t>Θέματα Διατροφής και </a:t>
            </a:r>
            <a:r>
              <a:rPr lang="el-GR" dirty="0" err="1">
                <a:latin typeface="Arial" pitchFamily="34" charset="0"/>
                <a:cs typeface="Arial" pitchFamily="34" charset="0"/>
              </a:rPr>
              <a:t>διαιτολογίας</a:t>
            </a:r>
            <a:r>
              <a:rPr lang="el-GR" dirty="0">
                <a:latin typeface="Arial" pitchFamily="34" charset="0"/>
                <a:cs typeface="Arial" pitchFamily="34" charset="0"/>
              </a:rPr>
              <a:t>, ΥΠΟΥΡΓΕΙΟ ΕΘΝΙΚΗΣ ΠΑΙΔΕΙΑΣ ΚΑΙ ΘΡΗΣΚΕΥΜΑΤΩΝ, Τεχνικά Επαγγελματικά Εκπαιδευτήρια, Τομέας Υγείας και Πρόνοιας, ΟΕΔΒ</a:t>
            </a:r>
            <a:endParaRPr lang="en-US" dirty="0">
              <a:latin typeface="Arial" pitchFamily="34" charset="0"/>
              <a:cs typeface="Arial" pitchFamily="34" charset="0"/>
            </a:endParaRPr>
          </a:p>
          <a:p>
            <a:pPr algn="ctr"/>
            <a:endParaRPr lang="el-GR" sz="2000" dirty="0">
              <a:latin typeface="Arial Black" pitchFamily="34" charset="0"/>
            </a:endParaRPr>
          </a:p>
          <a:p>
            <a:pPr algn="ctr"/>
            <a:r>
              <a:rPr lang="el-GR" sz="2000" u="sng" dirty="0">
                <a:latin typeface="Arial Black" pitchFamily="34" charset="0"/>
              </a:rPr>
              <a:t>ιστοσελίδες</a:t>
            </a:r>
          </a:p>
          <a:p>
            <a:pPr>
              <a:buFont typeface="Wingdings" pitchFamily="2" charset="2"/>
              <a:buChar char="Ø"/>
            </a:pPr>
            <a:r>
              <a:rPr lang="en-US" sz="2000" dirty="0">
                <a:latin typeface="Arial Black" pitchFamily="34" charset="0"/>
              </a:rPr>
              <a:t> </a:t>
            </a:r>
            <a:r>
              <a:rPr lang="en-US" sz="2000" dirty="0">
                <a:latin typeface="Arial" pitchFamily="34" charset="0"/>
                <a:cs typeface="Arial" pitchFamily="34" charset="0"/>
              </a:rPr>
              <a:t>www.nutriondata.com</a:t>
            </a:r>
            <a:endParaRPr lang="el-GR" sz="2000" dirty="0">
              <a:latin typeface="Arial" pitchFamily="34" charset="0"/>
              <a:cs typeface="Arial" pitchFamily="34" charset="0"/>
            </a:endParaRPr>
          </a:p>
          <a:p>
            <a:pPr>
              <a:buFont typeface="Wingdings" pitchFamily="2" charset="2"/>
              <a:buChar char="Ø"/>
            </a:pPr>
            <a:r>
              <a:rPr lang="en-US" dirty="0">
                <a:latin typeface="Arial" pitchFamily="34" charset="0"/>
                <a:cs typeface="Arial" pitchFamily="34" charset="0"/>
              </a:rPr>
              <a:t>www.nutrimed. https://el.wikipedia.org/</a:t>
            </a:r>
            <a:endParaRPr lang="el-GR" dirty="0">
              <a:latin typeface="Arial" pitchFamily="34" charset="0"/>
              <a:cs typeface="Arial" pitchFamily="34" charset="0"/>
            </a:endParaRPr>
          </a:p>
          <a:p>
            <a:pPr>
              <a:buFont typeface="Wingdings" pitchFamily="2" charset="2"/>
              <a:buChar char="Ø"/>
            </a:pPr>
            <a:r>
              <a:rPr lang="en-US" sz="2000" dirty="0">
                <a:latin typeface="Arial" pitchFamily="34" charset="0"/>
                <a:cs typeface="Arial" pitchFamily="34" charset="0"/>
              </a:rPr>
              <a:t>www.diatrofi.gr</a:t>
            </a:r>
            <a:endParaRPr lang="el-GR" sz="2000" dirty="0">
              <a:latin typeface="Arial" pitchFamily="34" charset="0"/>
              <a:cs typeface="Arial" pitchFamily="34" charset="0"/>
            </a:endParaRPr>
          </a:p>
          <a:p>
            <a:pPr>
              <a:buFont typeface="Wingdings" pitchFamily="2" charset="2"/>
              <a:buChar char="Ø"/>
            </a:pPr>
            <a:r>
              <a:rPr lang="en-US" sz="2000" dirty="0">
                <a:latin typeface="Arial" pitchFamily="34" charset="0"/>
                <a:cs typeface="Arial" pitchFamily="34" charset="0"/>
              </a:rPr>
              <a:t>http://zaliosparadosi.blogspot.gr/</a:t>
            </a: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a:p>
            <a:pPr>
              <a:buFont typeface="Wingdings" pitchFamily="2" charset="2"/>
              <a:buChar char="Ø"/>
            </a:pPr>
            <a:endParaRPr lang="el-GR" sz="2000" dirty="0">
              <a:latin typeface="Arial" pitchFamily="34" charset="0"/>
              <a:cs typeface="Arial" pitchFamily="34" charset="0"/>
            </a:endParaRPr>
          </a:p>
          <a:p>
            <a:pPr>
              <a:buFont typeface="Wingdings" pitchFamily="2" charset="2"/>
              <a:buChar char="Ø"/>
            </a:pPr>
            <a:endParaRPr lang="en-US" sz="2000" dirty="0">
              <a:latin typeface="Arial Black" pitchFamily="34" charset="0"/>
            </a:endParaRPr>
          </a:p>
          <a:p>
            <a:pPr>
              <a:buFont typeface="Wingdings" pitchFamily="2" charset="2"/>
              <a:buChar char="Ø"/>
            </a:pPr>
            <a:endParaRPr lang="el-GR" sz="2000" dirty="0">
              <a:latin typeface="Arial Black"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5297820"/>
          </a:xfrm>
        </p:spPr>
        <p:txBody>
          <a:bodyPr>
            <a:normAutofit/>
          </a:bodyPr>
          <a:lstStyle/>
          <a:p>
            <a:pPr algn="ctr"/>
            <a:r>
              <a:rPr lang="el-GR" sz="4000" b="1" dirty="0"/>
              <a:t>ΠΑΡΑΡΤΗΜΑ</a:t>
            </a:r>
            <a:br>
              <a:rPr lang="el-GR" sz="2000" dirty="0"/>
            </a:br>
            <a:r>
              <a:rPr lang="el-GR" sz="4000" dirty="0">
                <a:solidFill>
                  <a:schemeClr val="bg2">
                    <a:lumMod val="50000"/>
                  </a:schemeClr>
                </a:solidFill>
              </a:rPr>
              <a:t>Δράση: Πρωινό στο σχολείο</a:t>
            </a:r>
            <a:endParaRPr lang="el-GR" sz="4000" b="1" dirty="0">
              <a:solidFill>
                <a:schemeClr val="bg2">
                  <a:lumMod val="50000"/>
                </a:schemeClr>
              </a:solidFill>
              <a:effectLst/>
              <a:latin typeface="Arial" pitchFamily="34" charset="0"/>
              <a:cs typeface="Arial" pitchFamily="34" charset="0"/>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Πρωινό στο σχολείο</a:t>
            </a:r>
          </a:p>
        </p:txBody>
      </p:sp>
      <p:pic>
        <p:nvPicPr>
          <p:cNvPr id="6" name="Θέση περιεχομένου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2090028" y="2094548"/>
            <a:ext cx="4968552" cy="3460993"/>
          </a:xfrm>
        </p:spPr>
      </p:pic>
      <p:sp>
        <p:nvSpPr>
          <p:cNvPr id="5" name="Θέση αριθμού διαφάνειας 4"/>
          <p:cNvSpPr>
            <a:spLocks noGrp="1"/>
          </p:cNvSpPr>
          <p:nvPr>
            <p:ph type="sldNum" sz="quarter" idx="12"/>
          </p:nvPr>
        </p:nvSpPr>
        <p:spPr/>
        <p:txBody>
          <a:bodyPr/>
          <a:lstStyle/>
          <a:p>
            <a:fld id="{D3F1D1C4-C2D9-4231-9FB2-B2D9D97AA41D}" type="slidenum">
              <a:rPr lang="el-GR" smtClean="0"/>
              <a:pPr/>
              <a:t>78</a:t>
            </a:fld>
            <a:endParaRPr lang="el-GR"/>
          </a:p>
        </p:txBody>
      </p:sp>
    </p:spTree>
    <p:extLst>
      <p:ext uri="{BB962C8B-B14F-4D97-AF65-F5344CB8AC3E}">
        <p14:creationId xmlns:p14="http://schemas.microsoft.com/office/powerpoint/2010/main" val="527329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Πρωινό στο σχολείο</a:t>
            </a:r>
          </a:p>
        </p:txBody>
      </p:sp>
      <p:pic>
        <p:nvPicPr>
          <p:cNvPr id="6" name="Θέση περιεχομένου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91680" y="1598295"/>
            <a:ext cx="7056784" cy="4499610"/>
          </a:xfrm>
        </p:spPr>
      </p:pic>
      <p:sp>
        <p:nvSpPr>
          <p:cNvPr id="5" name="Θέση αριθμού διαφάνειας 4"/>
          <p:cNvSpPr>
            <a:spLocks noGrp="1"/>
          </p:cNvSpPr>
          <p:nvPr>
            <p:ph type="sldNum" sz="quarter" idx="12"/>
          </p:nvPr>
        </p:nvSpPr>
        <p:spPr/>
        <p:txBody>
          <a:bodyPr/>
          <a:lstStyle/>
          <a:p>
            <a:fld id="{D3F1D1C4-C2D9-4231-9FB2-B2D9D97AA41D}" type="slidenum">
              <a:rPr lang="el-GR" smtClean="0"/>
              <a:pPr/>
              <a:t>79</a:t>
            </a:fld>
            <a:endParaRPr lang="el-GR"/>
          </a:p>
        </p:txBody>
      </p:sp>
    </p:spTree>
    <p:extLst>
      <p:ext uri="{BB962C8B-B14F-4D97-AF65-F5344CB8AC3E}">
        <p14:creationId xmlns:p14="http://schemas.microsoft.com/office/powerpoint/2010/main" val="280454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i="1" u="sng" dirty="0">
                <a:effectLst/>
                <a:latin typeface="Arial" pitchFamily="34" charset="0"/>
                <a:cs typeface="Arial" pitchFamily="34" charset="0"/>
              </a:rPr>
              <a:t>ΕΡΕΥΝΗΤΙΚΟΙ ΑΞΟΝΕΣ</a:t>
            </a: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
        <p:nvSpPr>
          <p:cNvPr id="6" name="5 - TextBox"/>
          <p:cNvSpPr txBox="1"/>
          <p:nvPr/>
        </p:nvSpPr>
        <p:spPr>
          <a:xfrm>
            <a:off x="1428728" y="1357298"/>
            <a:ext cx="7143800" cy="3416320"/>
          </a:xfrm>
          <a:prstGeom prst="rect">
            <a:avLst/>
          </a:prstGeom>
          <a:noFill/>
        </p:spPr>
        <p:txBody>
          <a:bodyPr wrap="square" rtlCol="0">
            <a:spAutoFit/>
          </a:bodyPr>
          <a:lstStyle/>
          <a:p>
            <a:pPr>
              <a:buFont typeface="Wingdings" pitchFamily="2" charset="2"/>
              <a:buChar char="v"/>
            </a:pPr>
            <a:r>
              <a:rPr lang="el-GR" dirty="0">
                <a:latin typeface="Arial" pitchFamily="34" charset="0"/>
                <a:cs typeface="Arial" pitchFamily="34" charset="0"/>
              </a:rPr>
              <a:t> </a:t>
            </a:r>
            <a:r>
              <a:rPr lang="el-GR" b="1" dirty="0">
                <a:latin typeface="Arial" pitchFamily="34" charset="0"/>
                <a:cs typeface="Arial" pitchFamily="34" charset="0"/>
              </a:rPr>
              <a:t>ΜΕΣΟΓΕΙΑΚΗ ΔΙΑΤΡΟΦΗ</a:t>
            </a:r>
          </a:p>
          <a:p>
            <a:r>
              <a:rPr lang="el-GR" dirty="0">
                <a:latin typeface="Arial" pitchFamily="34" charset="0"/>
                <a:cs typeface="Arial" pitchFamily="34" charset="0"/>
              </a:rPr>
              <a:t>    - </a:t>
            </a:r>
            <a:r>
              <a:rPr lang="el-GR" i="1" dirty="0">
                <a:latin typeface="Arial" pitchFamily="34" charset="0"/>
                <a:cs typeface="Arial" pitchFamily="34" charset="0"/>
              </a:rPr>
              <a:t>Ποιες είναι οι καθημερινές μας διατροφικές συνήθειες</a:t>
            </a:r>
          </a:p>
          <a:p>
            <a:r>
              <a:rPr lang="el-GR" i="1" dirty="0">
                <a:latin typeface="Arial" pitchFamily="34" charset="0"/>
                <a:cs typeface="Arial" pitchFamily="34" charset="0"/>
              </a:rPr>
              <a:t>    - Πόσο πιστά ακολουθούμε τη μεσογειακή διατροφή</a:t>
            </a:r>
          </a:p>
          <a:p>
            <a:endParaRPr lang="el-GR" dirty="0">
              <a:latin typeface="Arial" pitchFamily="34" charset="0"/>
              <a:cs typeface="Arial" pitchFamily="34" charset="0"/>
            </a:endParaRPr>
          </a:p>
          <a:p>
            <a:pPr>
              <a:buFont typeface="Wingdings" pitchFamily="2" charset="2"/>
              <a:buChar char="v"/>
            </a:pPr>
            <a:r>
              <a:rPr lang="el-GR" b="1" dirty="0">
                <a:latin typeface="Arial" pitchFamily="34" charset="0"/>
                <a:cs typeface="Arial" pitchFamily="34" charset="0"/>
              </a:rPr>
              <a:t>  ΠΑΡΑΔΟΣΙΑΚΗ ΚΟΥΖΙΝΑ…….ΜΕΣΟΓΕΙΑΚΗ ΔΙΑΤΡΟΦΗ</a:t>
            </a:r>
          </a:p>
          <a:p>
            <a:pPr>
              <a:buFont typeface="Wingdings" pitchFamily="2" charset="2"/>
              <a:buChar char="v"/>
            </a:pPr>
            <a:endParaRPr lang="el-GR" dirty="0">
              <a:latin typeface="Arial" pitchFamily="34" charset="0"/>
              <a:cs typeface="Arial" pitchFamily="34" charset="0"/>
            </a:endParaRPr>
          </a:p>
          <a:p>
            <a:pPr>
              <a:buFont typeface="Wingdings" pitchFamily="2" charset="2"/>
              <a:buChar char="v"/>
            </a:pPr>
            <a:r>
              <a:rPr lang="el-GR" dirty="0">
                <a:latin typeface="Arial" pitchFamily="34" charset="0"/>
                <a:cs typeface="Arial" pitchFamily="34" charset="0"/>
              </a:rPr>
              <a:t>  </a:t>
            </a:r>
            <a:r>
              <a:rPr lang="el-GR" b="1" dirty="0">
                <a:latin typeface="Arial" pitchFamily="34" charset="0"/>
                <a:cs typeface="Arial" pitchFamily="34" charset="0"/>
              </a:rPr>
              <a:t>ΣΟΒΑΡΕΣ ΠΑΘΗΣΕΙΣ ΠΟΥ ΕΠΙΦΕΡΕΙ Η ΚΑΚΗ ΔΙΑΤΡΟΦΗ</a:t>
            </a:r>
          </a:p>
          <a:p>
            <a:r>
              <a:rPr lang="el-GR" b="1" dirty="0">
                <a:latin typeface="Arial" pitchFamily="34" charset="0"/>
                <a:cs typeface="Arial" pitchFamily="34" charset="0"/>
              </a:rPr>
              <a:t>      ΣΤΗ ΣΩΜΑΤΙΚΗ ΚΑΙ ΨΥΧΙΚΗ ΥΓΕΙΑ ΤΩΝ ΕΦΗΒΩΝ</a:t>
            </a:r>
          </a:p>
          <a:p>
            <a:endParaRPr lang="el-GR" dirty="0">
              <a:latin typeface="Arial" pitchFamily="34" charset="0"/>
              <a:cs typeface="Arial" pitchFamily="34" charset="0"/>
            </a:endParaRPr>
          </a:p>
          <a:p>
            <a:pPr>
              <a:buFont typeface="Wingdings" pitchFamily="2" charset="2"/>
              <a:buChar char="v"/>
            </a:pPr>
            <a:r>
              <a:rPr lang="el-GR" dirty="0">
                <a:latin typeface="Arial" pitchFamily="34" charset="0"/>
                <a:cs typeface="Arial" pitchFamily="34" charset="0"/>
              </a:rPr>
              <a:t>  </a:t>
            </a:r>
            <a:r>
              <a:rPr lang="el-GR" b="1" dirty="0">
                <a:latin typeface="Arial" pitchFamily="34" charset="0"/>
                <a:cs typeface="Arial" pitchFamily="34" charset="0"/>
              </a:rPr>
              <a:t>ΔΙΑΤΡΟΦΗ ΚΑΙ ΟΙΚΟΝΟΜΙΚΗ ΚΡΙΣΗ</a:t>
            </a:r>
          </a:p>
          <a:p>
            <a:r>
              <a:rPr lang="el-GR" b="1" dirty="0">
                <a:latin typeface="Arial" pitchFamily="34" charset="0"/>
                <a:cs typeface="Arial" pitchFamily="34" charset="0"/>
              </a:rPr>
              <a:t>      </a:t>
            </a:r>
          </a:p>
          <a:p>
            <a:endParaRPr lang="el-GR" b="1" dirty="0">
              <a:latin typeface="Arial" pitchFamily="34" charset="0"/>
              <a:cs typeface="Arial" pitchFamily="34" charset="0"/>
            </a:endParaRPr>
          </a:p>
        </p:txBody>
      </p:sp>
      <p:pic>
        <p:nvPicPr>
          <p:cNvPr id="7" name="Picture 2" descr="C:\Users\Compaq\Desktop\images (1).jpg"/>
          <p:cNvPicPr>
            <a:picLocks noChangeAspect="1" noChangeArrowheads="1"/>
          </p:cNvPicPr>
          <p:nvPr/>
        </p:nvPicPr>
        <p:blipFill>
          <a:blip r:embed="rId2" cstate="print"/>
          <a:srcRect/>
          <a:stretch>
            <a:fillRect/>
          </a:stretch>
        </p:blipFill>
        <p:spPr bwMode="auto">
          <a:xfrm>
            <a:off x="3500430" y="4572008"/>
            <a:ext cx="2790825" cy="16383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Πρωινό στο σχολείο</a:t>
            </a:r>
          </a:p>
        </p:txBody>
      </p:sp>
      <p:pic>
        <p:nvPicPr>
          <p:cNvPr id="6" name="Θέση περιεχομένου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35100" y="1738908"/>
            <a:ext cx="7499350" cy="4218384"/>
          </a:xfrm>
        </p:spPr>
      </p:pic>
      <p:sp>
        <p:nvSpPr>
          <p:cNvPr id="5" name="Θέση αριθμού διαφάνειας 4"/>
          <p:cNvSpPr>
            <a:spLocks noGrp="1"/>
          </p:cNvSpPr>
          <p:nvPr>
            <p:ph type="sldNum" sz="quarter" idx="12"/>
          </p:nvPr>
        </p:nvSpPr>
        <p:spPr/>
        <p:txBody>
          <a:bodyPr/>
          <a:lstStyle/>
          <a:p>
            <a:fld id="{D3F1D1C4-C2D9-4231-9FB2-B2D9D97AA41D}" type="slidenum">
              <a:rPr lang="el-GR" smtClean="0"/>
              <a:pPr/>
              <a:t>80</a:t>
            </a:fld>
            <a:endParaRPr lang="el-GR"/>
          </a:p>
        </p:txBody>
      </p:sp>
    </p:spTree>
    <p:extLst>
      <p:ext uri="{BB962C8B-B14F-4D97-AF65-F5344CB8AC3E}">
        <p14:creationId xmlns:p14="http://schemas.microsoft.com/office/powerpoint/2010/main" val="1568272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Πρωινό στο σχολείο</a:t>
            </a: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81</a:t>
            </a:fld>
            <a:endParaRPr lang="el-GR"/>
          </a:p>
        </p:txBody>
      </p:sp>
      <p:pic>
        <p:nvPicPr>
          <p:cNvPr id="1026" name="Picture 2" descr="C:\Users\lykservi\Desktop\12765555_562476853929161_1355799184_o - Αντιγραφή.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484784"/>
            <a:ext cx="6455581" cy="411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83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3F1D1C4-C2D9-4231-9FB2-B2D9D97AA41D}" type="slidenum">
              <a:rPr lang="el-GR" smtClean="0"/>
              <a:pPr/>
              <a:t>82</a:t>
            </a:fld>
            <a:endParaRPr lang="el-GR"/>
          </a:p>
        </p:txBody>
      </p:sp>
      <p:sp>
        <p:nvSpPr>
          <p:cNvPr id="5" name="Ορθογώνιο 4"/>
          <p:cNvSpPr/>
          <p:nvPr/>
        </p:nvSpPr>
        <p:spPr>
          <a:xfrm>
            <a:off x="1835696" y="3105835"/>
            <a:ext cx="5022304" cy="369332"/>
          </a:xfrm>
          <a:prstGeom prst="rect">
            <a:avLst/>
          </a:prstGeom>
        </p:spPr>
        <p:txBody>
          <a:bodyPr wrap="square">
            <a:spAutoFit/>
          </a:bodyPr>
          <a:lstStyle/>
          <a:p>
            <a:r>
              <a:rPr lang="el-GR" b="1" dirty="0">
                <a:solidFill>
                  <a:srgbClr val="C00000"/>
                </a:solidFill>
                <a:latin typeface="Arial" pitchFamily="34" charset="0"/>
                <a:cs typeface="Arial" pitchFamily="34" charset="0"/>
              </a:rPr>
              <a:t>Σας ευχαριστούμε για την προσοχή</a:t>
            </a:r>
            <a:r>
              <a:rPr lang="en-US" b="1" dirty="0">
                <a:solidFill>
                  <a:srgbClr val="C00000"/>
                </a:solidFill>
                <a:latin typeface="Arial" pitchFamily="34" charset="0"/>
                <a:cs typeface="Arial" pitchFamily="34" charset="0"/>
              </a:rPr>
              <a:t> </a:t>
            </a:r>
            <a:r>
              <a:rPr lang="el-GR" b="1" dirty="0">
                <a:solidFill>
                  <a:srgbClr val="C00000"/>
                </a:solidFill>
                <a:latin typeface="Arial" pitchFamily="34" charset="0"/>
                <a:cs typeface="Arial" pitchFamily="34" charset="0"/>
              </a:rPr>
              <a:t>σας!</a:t>
            </a:r>
            <a:endParaRPr lang="el-GR" dirty="0"/>
          </a:p>
        </p:txBody>
      </p:sp>
    </p:spTree>
    <p:extLst>
      <p:ext uri="{BB962C8B-B14F-4D97-AF65-F5344CB8AC3E}">
        <p14:creationId xmlns:p14="http://schemas.microsoft.com/office/powerpoint/2010/main" val="300906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85852" y="214290"/>
            <a:ext cx="7647836" cy="6034110"/>
          </a:xfrm>
        </p:spPr>
        <p:txBody>
          <a:bodyPr>
            <a:normAutofit/>
          </a:bodyPr>
          <a:lstStyle/>
          <a:p>
            <a:pPr algn="ctr">
              <a:buNone/>
            </a:pPr>
            <a:r>
              <a:rPr lang="en-US" sz="1800" b="1" dirty="0">
                <a:latin typeface="Arial" pitchFamily="34" charset="0"/>
                <a:cs typeface="Arial" pitchFamily="34" charset="0"/>
              </a:rPr>
              <a:t>1</a:t>
            </a:r>
            <a:r>
              <a:rPr lang="el-GR" sz="2000" b="1" baseline="30000" dirty="0" err="1">
                <a:latin typeface="Arial" pitchFamily="34" charset="0"/>
                <a:cs typeface="Arial" pitchFamily="34" charset="0"/>
              </a:rPr>
              <a:t>ος</a:t>
            </a:r>
            <a:r>
              <a:rPr lang="el-GR" sz="2000" b="1" dirty="0">
                <a:latin typeface="Arial" pitchFamily="34" charset="0"/>
                <a:cs typeface="Arial" pitchFamily="34" charset="0"/>
              </a:rPr>
              <a:t> ΕΡΕΥΝΗΤΙΚΟΣ ΑΞΟΝΑΣ:</a:t>
            </a:r>
            <a:br>
              <a:rPr lang="el-GR" sz="2000" b="1" dirty="0">
                <a:latin typeface="Arial" pitchFamily="34" charset="0"/>
                <a:cs typeface="Arial" pitchFamily="34" charset="0"/>
              </a:rPr>
            </a:br>
            <a:r>
              <a:rPr lang="el-GR" sz="2000" b="1" dirty="0">
                <a:latin typeface="Arial" pitchFamily="34" charset="0"/>
                <a:cs typeface="Arial" pitchFamily="34" charset="0"/>
              </a:rPr>
              <a:t>ΜΕΣΟΓΕΙΑΚΗ ΔΙΑΤΡΟΦΗ</a:t>
            </a:r>
          </a:p>
          <a:p>
            <a:pPr algn="ctr">
              <a:buFont typeface="Wingdings" pitchFamily="2" charset="2"/>
              <a:buNone/>
            </a:pPr>
            <a:r>
              <a:rPr lang="el-GR" sz="1800" b="1" i="1" dirty="0">
                <a:solidFill>
                  <a:srgbClr val="FF0000"/>
                </a:solidFill>
                <a:latin typeface="Arial" pitchFamily="34" charset="0"/>
                <a:cs typeface="Arial" pitchFamily="34" charset="0"/>
              </a:rPr>
              <a:t>μια διατροφή που προσφέρει </a:t>
            </a:r>
          </a:p>
          <a:p>
            <a:pPr algn="ctr">
              <a:buFont typeface="Wingdings" pitchFamily="2" charset="2"/>
              <a:buNone/>
            </a:pPr>
            <a:r>
              <a:rPr lang="el-GR" sz="1800" b="1" i="1" dirty="0">
                <a:solidFill>
                  <a:srgbClr val="FF0000"/>
                </a:solidFill>
                <a:latin typeface="Arial" pitchFamily="34" charset="0"/>
                <a:cs typeface="Arial" pitchFamily="34" charset="0"/>
              </a:rPr>
              <a:t>Υγεία και μακροζωία</a:t>
            </a:r>
          </a:p>
          <a:p>
            <a:pPr algn="ctr">
              <a:buFont typeface="Wingdings" pitchFamily="2" charset="2"/>
              <a:buNone/>
            </a:pPr>
            <a:endParaRPr lang="el-GR" sz="1800" dirty="0">
              <a:latin typeface="Arial" pitchFamily="34" charset="0"/>
              <a:cs typeface="Arial" pitchFamily="34" charset="0"/>
            </a:endParaRPr>
          </a:p>
          <a:p>
            <a:pPr>
              <a:buFont typeface="Wingdings" pitchFamily="2" charset="2"/>
              <a:buChar char="v"/>
            </a:pPr>
            <a:r>
              <a:rPr lang="el-GR" sz="1800" dirty="0">
                <a:latin typeface="Arial" pitchFamily="34" charset="0"/>
                <a:cs typeface="Arial" pitchFamily="34" charset="0"/>
              </a:rPr>
              <a:t>Η μεσογειακή διατροφή αντικατοπτρίζει τις τυπικές διατροφικές συνήθειες των κατοίκων της Μεσογείου. Βασίζεται στην απλή παρασκευή εύγεστων πιάτων χάρη στην ευρεία γκάμα προϊόντων που παράγονται σ’ αυτές.</a:t>
            </a:r>
          </a:p>
          <a:p>
            <a:pPr>
              <a:buFont typeface="Wingdings" pitchFamily="2" charset="2"/>
              <a:buChar char="v"/>
            </a:pPr>
            <a:endParaRPr lang="el-GR" sz="1800" dirty="0">
              <a:latin typeface="Arial" pitchFamily="34" charset="0"/>
              <a:cs typeface="Arial" pitchFamily="34" charset="0"/>
            </a:endParaRPr>
          </a:p>
          <a:p>
            <a:pPr>
              <a:buFont typeface="Wingdings" pitchFamily="2" charset="2"/>
              <a:buChar char="v"/>
            </a:pPr>
            <a:r>
              <a:rPr lang="el-GR" sz="1800" dirty="0">
                <a:latin typeface="Arial" pitchFamily="34" charset="0"/>
                <a:cs typeface="Arial" pitchFamily="34" charset="0"/>
              </a:rPr>
              <a:t>Η ελληνική εκδοχή της Μεσογειακή Διατροφής αποτελείται από προϊόντα που παράγονται στην Ελλάδα και διαμόρφωσαν τις διατροφικές συνήθειες από την Αρχαιότητα έως σήμερα.</a:t>
            </a:r>
          </a:p>
          <a:p>
            <a:pPr>
              <a:buFont typeface="Wingdings" pitchFamily="2" charset="2"/>
              <a:buNone/>
            </a:pPr>
            <a:endParaRPr lang="el-GR" sz="1800" dirty="0">
              <a:latin typeface="Arial" pitchFamily="34" charset="0"/>
              <a:cs typeface="Arial" pitchFamily="34" charset="0"/>
            </a:endParaRPr>
          </a:p>
          <a:p>
            <a:pPr>
              <a:buFont typeface="Wingdings" pitchFamily="2" charset="2"/>
              <a:buNone/>
            </a:pPr>
            <a:endParaRPr lang="el-GR" sz="1800" dirty="0">
              <a:latin typeface="Arial" pitchFamily="34" charset="0"/>
              <a:cs typeface="Arial" pitchFamily="34" charset="0"/>
            </a:endParaRPr>
          </a:p>
          <a:p>
            <a:pPr algn="ctr">
              <a:buNone/>
            </a:pPr>
            <a:endParaRPr lang="el-GR" sz="1800" b="1"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pic>
        <p:nvPicPr>
          <p:cNvPr id="7" name="Picture 2" descr="C:\Users\Sofia\Desktop\melomakingr (1).gif"/>
          <p:cNvPicPr>
            <a:picLocks noChangeAspect="1" noChangeArrowheads="1"/>
          </p:cNvPicPr>
          <p:nvPr/>
        </p:nvPicPr>
        <p:blipFill>
          <a:blip r:embed="rId2" cstate="print"/>
          <a:srcRect/>
          <a:stretch>
            <a:fillRect/>
          </a:stretch>
        </p:blipFill>
        <p:spPr bwMode="auto">
          <a:xfrm>
            <a:off x="3643306" y="4572008"/>
            <a:ext cx="2736850" cy="17859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2012</TotalTime>
  <Words>3645</Words>
  <Application>Microsoft Office PowerPoint</Application>
  <PresentationFormat>Προβολή στην οθόνη (4:3)</PresentationFormat>
  <Paragraphs>708</Paragraphs>
  <Slides>82</Slides>
  <Notes>8</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82</vt:i4>
      </vt:variant>
    </vt:vector>
  </HeadingPairs>
  <TitlesOfParts>
    <vt:vector size="93" baseType="lpstr">
      <vt:lpstr>Arial</vt:lpstr>
      <vt:lpstr>Arial Black</vt:lpstr>
      <vt:lpstr>Calibri</vt:lpstr>
      <vt:lpstr>Corbel</vt:lpstr>
      <vt:lpstr>Gill Sans MT</vt:lpstr>
      <vt:lpstr>Times New Roman</vt:lpstr>
      <vt:lpstr>Trebuchet MS</vt:lpstr>
      <vt:lpstr>Verdana</vt:lpstr>
      <vt:lpstr>Wingdings</vt:lpstr>
      <vt:lpstr>Wingdings 2</vt:lpstr>
      <vt:lpstr>Ηλιοστάσιο</vt:lpstr>
      <vt:lpstr>A’  ΤΑΞΗ  ΓΕΛ  ΣΕΡΒΙΩΝ ΠΡΟΓΡΑΜΜΑ ΑΓΩΓΗΣ ΥΓΕΙΑΣ ΜΕ ΘΕΜΑ: «ΕΙΜΑΣΤΕ Ο,ΤΙ ΤΡΩΜΕ……»             ΑΠΡΙΛΙΟΣ 2016 </vt:lpstr>
      <vt:lpstr>ΜΑΘΗΤΕΣ ΠΟΥ ΣΥΜΜΕΤΕΙΧΑΝ ΣΤΟ  ΠΡΟΓΡΑΜΜΑ</vt:lpstr>
      <vt:lpstr>ΜΑΘΗΤΕΣ ΠΟΥ ΣΥΜΜΕΤΕΙΧΑΝ ΣΤΟ  ΠΡΟΓΡΑΜΜΑ</vt:lpstr>
      <vt:lpstr>ΜΑΘΗΤΕΣ ΠΟΥ ΣΥΜΜΕΤΕΙΧΑΝ ΣΤΟ  ΠΡΟΓΡΑΜΜΑ</vt:lpstr>
      <vt:lpstr>ΜΑΘΗΤΕΣ ΠΟΥ ΣΥΜΜΕΤΕΙΧΑΝ ΣΤΟ  ΠΡΟΓΡΑΜΜΑ</vt:lpstr>
      <vt:lpstr>ΣΚΟΠΟΣ ΤΟΥ ΠΡΟΓΡΑΜΜΑΤΟΣ</vt:lpstr>
      <vt:lpstr>ΜΕΘΟΔΟΛΟΓΙΑ</vt:lpstr>
      <vt:lpstr>ΕΡΕΥΝΗΤΙΚΟΙ ΑΞΟΝΕΣ</vt:lpstr>
      <vt:lpstr>Παρουσίαση του PowerPoint</vt:lpstr>
      <vt:lpstr>ΤΙ ΕΙΝΑΙ Η ΜΕΣΟΓΕΙΑΚΗ ΔΙΑΤΡΟΦΗ</vt:lpstr>
      <vt:lpstr>ΔΙΑΤΡΟΦΙΚΗ ΠΥΡΑΜΙΔΑ</vt:lpstr>
      <vt:lpstr>ΠΛΕΟΝΕΚΤΗΜΑΤΑ ΤΗΣ ΜΕΣΟΓΕΙΑΚΗΣ ΔΙΑΤΡΟΦΗΣ</vt:lpstr>
      <vt:lpstr>ΟΙ ΠΑΓΙΔΕΣ ΤΗΣ ΜΕΣΟΓΕΙΑΚΗΣ ΔΙΑΤΡΟΦΗΣ</vt:lpstr>
      <vt:lpstr>1η ΔΡΑΣΤΗΡΙΟΤΗΤΑ :  ΕΡΩΤΗΜΑΤΟΛΟΓΙΟ</vt:lpstr>
      <vt:lpstr>Λαμβάνετε πρωινό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2ος ΕΡΕΥΝΗΤΙΚΟΣ ΑΞΟΝΑΣ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2ος ΕΡΕΥΝΗΤΙΚΟΣ ΑΞΟΝΑΣ ΣΟΒΑΡΕΣ ΠΑΘΗΣΕΙΣ ΠΟΥ ΕΠΙΦΕΡΕΙ Η ΚΑΚΗ ΔΙΑΤΡΟΦΗ ΣΤΗ ΣΩΜΑΤΙΚΗ ΚΑΙ ΨΥΧΙΚΗ ΥΓΕΙΑ ΤΩΝ ΕΦΗΒΩΝ</vt:lpstr>
      <vt:lpstr>Κίνδυνοι για την Υγεία</vt:lpstr>
      <vt:lpstr>2. ΝΕΥΡΙΚΗ ΑΝΟΡΕΞΙΑ</vt:lpstr>
      <vt:lpstr>Στοιχεία της νόσου</vt:lpstr>
      <vt:lpstr>Κλινικά χαρακτηριστικά</vt:lpstr>
      <vt:lpstr>Αιτίες </vt:lpstr>
      <vt:lpstr>3. ΒΟΥΛΙΜΙΑ</vt:lpstr>
      <vt:lpstr>Οι τύποι της ψυχογενούς βουλιμίας</vt:lpstr>
      <vt:lpstr>Σωματικές επιπτώσεις της βουλιμίας</vt:lpstr>
      <vt:lpstr>Ψυχολογικές επιπτώσεις</vt:lpstr>
      <vt:lpstr>4ος ΕΡΕΥΝΗΤΙΚΟΣ ΑΞΟΝΑΣ ΔΙΑΤΡΟΦΗ ΚΑΙ ΟΙΚΟΝΟΜΙΚΗ ΚΡΙΣΗ</vt:lpstr>
      <vt:lpstr>Τι αποκαλύπτουν οι έρευνες</vt:lpstr>
      <vt:lpstr>Η φτώχεια επηρεάζει αρνητικά τις διατροφικές συνήθειες των ελλήνων </vt:lpstr>
      <vt:lpstr>«Γιατί ο υγιεινός τρόπος ζωής κοστίζει περισσότερο;»</vt:lpstr>
      <vt:lpstr>Το παράδοξο:</vt:lpstr>
      <vt:lpstr>Πόσο επηρεάζεται η υγεία μας</vt:lpstr>
      <vt:lpstr>Παιδική διατροφή και οικονομική κρίση</vt:lpstr>
      <vt:lpstr>Η μόνη λύση είναι η επιστροφή στη Μεσογειακή διατροφή</vt:lpstr>
      <vt:lpstr>Παρουσίαση του PowerPoint</vt:lpstr>
      <vt:lpstr>Συμβουλές για σωστή διαχείριση</vt:lpstr>
      <vt:lpstr>Συμβουλές για σωστή διαχείριση </vt:lpstr>
      <vt:lpstr>Συμβουλές για σωστή διαχείριση</vt:lpstr>
      <vt:lpstr>Συμβουλές για σωστή διαχείριση</vt:lpstr>
      <vt:lpstr>Παρουσίαση του PowerPoint</vt:lpstr>
      <vt:lpstr>Σύγκριση τιμών κολατσιού</vt:lpstr>
      <vt:lpstr>Παρουσίαση του PowerPoint</vt:lpstr>
      <vt:lpstr>ΠΑΡΑΡΤΗΜΑ Δράση: Πρωινό στο σχολείο</vt:lpstr>
      <vt:lpstr>Δράση: Πρωινό στο σχολείο</vt:lpstr>
      <vt:lpstr>Δράση: Πρωινό στο σχολείο</vt:lpstr>
      <vt:lpstr>Δράση: Πρωινό στο σχολείο</vt:lpstr>
      <vt:lpstr>Δράση: Πρωινό στο σχολείο</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Compaq</dc:creator>
  <cp:lastModifiedBy>Θάνος Σιώζος</cp:lastModifiedBy>
  <cp:revision>403</cp:revision>
  <dcterms:created xsi:type="dcterms:W3CDTF">2016-03-14T18:57:53Z</dcterms:created>
  <dcterms:modified xsi:type="dcterms:W3CDTF">2016-07-07T16:47:53Z</dcterms:modified>
</cp:coreProperties>
</file>