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4"/>
  </p:notesMasterIdLst>
  <p:sldIdLst>
    <p:sldId id="262" r:id="rId2"/>
    <p:sldId id="775" r:id="rId3"/>
    <p:sldId id="658" r:id="rId4"/>
    <p:sldId id="659" r:id="rId5"/>
    <p:sldId id="707" r:id="rId6"/>
    <p:sldId id="548" r:id="rId7"/>
    <p:sldId id="749" r:id="rId8"/>
    <p:sldId id="750" r:id="rId9"/>
    <p:sldId id="751" r:id="rId10"/>
    <p:sldId id="752" r:id="rId11"/>
    <p:sldId id="753" r:id="rId12"/>
    <p:sldId id="745" r:id="rId13"/>
    <p:sldId id="746" r:id="rId14"/>
    <p:sldId id="774" r:id="rId15"/>
    <p:sldId id="771" r:id="rId16"/>
    <p:sldId id="772" r:id="rId17"/>
    <p:sldId id="773" r:id="rId18"/>
    <p:sldId id="754" r:id="rId19"/>
    <p:sldId id="755" r:id="rId20"/>
    <p:sldId id="756" r:id="rId21"/>
    <p:sldId id="759" r:id="rId22"/>
    <p:sldId id="760" r:id="rId23"/>
    <p:sldId id="761" r:id="rId24"/>
    <p:sldId id="767" r:id="rId25"/>
    <p:sldId id="544" r:id="rId26"/>
    <p:sldId id="551" r:id="rId27"/>
    <p:sldId id="631" r:id="rId28"/>
    <p:sldId id="587" r:id="rId29"/>
    <p:sldId id="588" r:id="rId30"/>
    <p:sldId id="589" r:id="rId31"/>
    <p:sldId id="639" r:id="rId32"/>
    <p:sldId id="585" r:id="rId33"/>
    <p:sldId id="730" r:id="rId34"/>
    <p:sldId id="731" r:id="rId35"/>
    <p:sldId id="645" r:id="rId36"/>
    <p:sldId id="601" r:id="rId37"/>
    <p:sldId id="597" r:id="rId38"/>
    <p:sldId id="674" r:id="rId39"/>
    <p:sldId id="675" r:id="rId40"/>
    <p:sldId id="681" r:id="rId41"/>
    <p:sldId id="507" r:id="rId42"/>
    <p:sldId id="770" r:id="rId4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DC3"/>
    <a:srgbClr val="917E31"/>
    <a:srgbClr val="97D0D2"/>
    <a:srgbClr val="F4D4C5"/>
    <a:srgbClr val="E9D1B6"/>
    <a:srgbClr val="16011B"/>
    <a:srgbClr val="0FE8C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2549C8-C9D5-441C-BA37-B97D86E7990D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5F2FF2F-F2D2-49D8-84F2-33B5940CC8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32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u-HU" sz="1300" dirty="0">
                <a:solidFill>
                  <a:schemeClr val="bg1">
                    <a:lumMod val="50000"/>
                  </a:schemeClr>
                </a:solidFill>
              </a:rPr>
              <a:t>Szorongás</a:t>
            </a:r>
          </a:p>
          <a:p>
            <a:pPr>
              <a:lnSpc>
                <a:spcPct val="200000"/>
              </a:lnSpc>
            </a:pPr>
            <a:r>
              <a:rPr lang="hu-HU" sz="1300" dirty="0">
                <a:solidFill>
                  <a:schemeClr val="bg1">
                    <a:lumMod val="50000"/>
                  </a:schemeClr>
                </a:solidFill>
              </a:rPr>
              <a:t>Fóbiák</a:t>
            </a:r>
          </a:p>
          <a:p>
            <a:pPr>
              <a:lnSpc>
                <a:spcPct val="200000"/>
              </a:lnSpc>
            </a:pPr>
            <a:r>
              <a:rPr lang="hu-HU" sz="1300" dirty="0">
                <a:solidFill>
                  <a:schemeClr val="bg1">
                    <a:lumMod val="50000"/>
                  </a:schemeClr>
                </a:solidFill>
              </a:rPr>
              <a:t>Személyiségzavarok</a:t>
            </a:r>
          </a:p>
          <a:p>
            <a:pPr>
              <a:lnSpc>
                <a:spcPct val="200000"/>
              </a:lnSpc>
            </a:pPr>
            <a:r>
              <a:rPr lang="hu-HU" sz="1300" dirty="0">
                <a:solidFill>
                  <a:schemeClr val="bg1">
                    <a:lumMod val="50000"/>
                  </a:schemeClr>
                </a:solidFill>
              </a:rPr>
              <a:t>Életvezetési problémák</a:t>
            </a:r>
          </a:p>
          <a:p>
            <a:pPr>
              <a:lnSpc>
                <a:spcPct val="200000"/>
              </a:lnSpc>
            </a:pPr>
            <a:r>
              <a:rPr lang="hu-HU" sz="1300" dirty="0">
                <a:solidFill>
                  <a:schemeClr val="bg1">
                    <a:lumMod val="50000"/>
                  </a:schemeClr>
                </a:solidFill>
              </a:rPr>
              <a:t>Lámpaláz, szociális szorongás</a:t>
            </a:r>
          </a:p>
          <a:p>
            <a:pPr>
              <a:lnSpc>
                <a:spcPct val="200000"/>
              </a:lnSpc>
            </a:pPr>
            <a:r>
              <a:rPr lang="hu-HU" sz="1300" dirty="0">
                <a:solidFill>
                  <a:schemeClr val="bg1">
                    <a:lumMod val="50000"/>
                  </a:schemeClr>
                </a:solidFill>
              </a:rPr>
              <a:t>Vezetői </a:t>
            </a:r>
            <a:r>
              <a:rPr lang="hu-HU" sz="1300" dirty="0" err="1">
                <a:solidFill>
                  <a:schemeClr val="bg1">
                    <a:lumMod val="50000"/>
                  </a:schemeClr>
                </a:solidFill>
              </a:rPr>
              <a:t>coaching</a:t>
            </a:r>
            <a:endParaRPr lang="hu-HU" sz="1300" dirty="0">
              <a:solidFill>
                <a:schemeClr val="bg1">
                  <a:lumMod val="50000"/>
                </a:schemeClr>
              </a:solidFill>
            </a:endParaRPr>
          </a:p>
          <a:p>
            <a:endParaRPr lang="hu-HU" dirty="0"/>
          </a:p>
          <a:p>
            <a:r>
              <a:rPr lang="hu-HU" dirty="0"/>
              <a:t>Célunk, hogy</a:t>
            </a:r>
            <a:r>
              <a:rPr lang="hu-HU" baseline="0" dirty="0"/>
              <a:t> közösen teremtsünk egy olyan nyelvvizsgarendszert, ami </a:t>
            </a:r>
            <a:r>
              <a:rPr lang="hu-HU" baseline="0"/>
              <a:t>túllép klasszikus </a:t>
            </a:r>
            <a:r>
              <a:rPr lang="hu-HU" baseline="0" dirty="0"/>
              <a:t>szerepén és feladatának tekinti azt is, hogy a vizsgázók tömegeit érintő vizsgadrukkal kapcsolatban segítséget nyújtson, és tegye ezt lehetőségeihez mérten minden fronton. Ebben leghatékonyabban a felkészítőtanárok vállalhatnak szerepet. Köszönjük, hogy részt vesztek ebben a kezdeményezésben. </a:t>
            </a:r>
          </a:p>
          <a:p>
            <a:endParaRPr lang="hu-HU" dirty="0"/>
          </a:p>
          <a:p>
            <a:r>
              <a:rPr lang="hu-HU" dirty="0"/>
              <a:t>Röviden</a:t>
            </a:r>
            <a:r>
              <a:rPr lang="hu-HU" baseline="0" dirty="0"/>
              <a:t> beszélünk arról, hogy mi történik stresszhelyzetben, mikor veszélyes a vizsgadrukk , és megnézünk többféle technikát, amivel segíthetünk a vizsgázóinknak kezelni és jó irányba terelni a megélt stresszt.</a:t>
            </a:r>
          </a:p>
          <a:p>
            <a:endParaRPr lang="hu-HU" baseline="0" dirty="0"/>
          </a:p>
          <a:p>
            <a:r>
              <a:rPr lang="hu-HU" baseline="0" dirty="0"/>
              <a:t>De a legfontosabb üzenet, hogy a gátló vizsgadrukk nem egy velünk született és megmásíthatatlan „probléma”, amin nem tudunk változtatni. </a:t>
            </a:r>
          </a:p>
          <a:p>
            <a:endParaRPr lang="hu-HU" baseline="0" dirty="0"/>
          </a:p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A676C4AB-7EF6-4DCB-AE6F-162D11F5C4AF}" type="slidenum">
              <a:rPr lang="hu-HU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hu-H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43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3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8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11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56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02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826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87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77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90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07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5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9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25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17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83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7C06A3-8B09-4F2F-8BF2-65218281FA96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B3DFD0-E6B6-45C2-907A-D5E09472B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73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cGyVTAoXE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astern.edu/rise/presentations/understanding-your-feelings-emotional-granularity-influences-on-copin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lqPtWzozX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ne1P0TKL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 noChangeArrowheads="1"/>
          </p:cNvSpPr>
          <p:nvPr>
            <p:ph type="ctrTitle"/>
          </p:nvPr>
        </p:nvSpPr>
        <p:spPr>
          <a:xfrm>
            <a:off x="640080" y="640079"/>
            <a:ext cx="6894575" cy="51424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l-GR" sz="3600" b="1" dirty="0"/>
              <a:t>Διαχείριση Στρες – </a:t>
            </a:r>
            <a:br>
              <a:rPr lang="el-GR" sz="3600" b="1" dirty="0"/>
            </a:br>
            <a:r>
              <a:rPr lang="el-GR" sz="3600" b="1" dirty="0"/>
              <a:t>Έκδοση Εκπαιδευομένων</a:t>
            </a:r>
            <a:br>
              <a:rPr lang="el-GR" sz="3100" dirty="0"/>
            </a:br>
            <a:r>
              <a:rPr lang="el-GR" sz="2000" b="1" dirty="0"/>
              <a:t>Εισηγήτρια Σεμιναρίου</a:t>
            </a:r>
            <a:r>
              <a:rPr lang="el-GR" sz="2000" dirty="0"/>
              <a:t>: </a:t>
            </a:r>
            <a:r>
              <a:rPr lang="el-GR" sz="2000" i="1" dirty="0" err="1"/>
              <a:t>Tölgyesi</a:t>
            </a:r>
            <a:r>
              <a:rPr lang="el-GR" sz="2000" i="1" dirty="0"/>
              <a:t> </a:t>
            </a:r>
            <a:r>
              <a:rPr lang="el-GR" sz="2000" i="1" dirty="0" err="1"/>
              <a:t>Zsuzsa</a:t>
            </a:r>
            <a:br>
              <a:rPr lang="el-GR" sz="2000" dirty="0"/>
            </a:br>
            <a:r>
              <a:rPr lang="el-GR" sz="2000" dirty="0"/>
              <a:t>Διεθνής Εκπαιδεύτρια, Σύμβουλος Γνωσιακής-</a:t>
            </a:r>
            <a:r>
              <a:rPr lang="el-GR" sz="2000" dirty="0" err="1"/>
              <a:t>Συμπεριφορικής</a:t>
            </a:r>
            <a:r>
              <a:rPr lang="el-GR" sz="2000" dirty="0"/>
              <a:t> Θεραπείας (CBT),</a:t>
            </a:r>
            <a:br>
              <a:rPr lang="el-GR" sz="2000" dirty="0"/>
            </a:br>
            <a:r>
              <a:rPr lang="el-GR" sz="2000" dirty="0"/>
              <a:t>Διευθύντρια Σπουδών και COO στο </a:t>
            </a:r>
            <a:r>
              <a:rPr lang="el-GR" sz="2000" i="1" dirty="0" err="1"/>
              <a:t>Converzum</a:t>
            </a:r>
            <a:r>
              <a:rPr lang="el-GR" sz="2000" dirty="0"/>
              <a:t>.</a:t>
            </a:r>
            <a:br>
              <a:rPr lang="el-GR" sz="2000" dirty="0"/>
            </a:br>
            <a:br>
              <a:rPr lang="el-GR" sz="2000" dirty="0"/>
            </a:br>
            <a:r>
              <a:rPr lang="el-GR" sz="2000" b="1" dirty="0"/>
              <a:t>Παρουσίαση: </a:t>
            </a:r>
            <a:br>
              <a:rPr lang="el-GR" sz="2000" b="1" dirty="0"/>
            </a:br>
            <a:r>
              <a:rPr lang="el-GR" sz="2000" dirty="0" err="1"/>
              <a:t>Βαμβακάς</a:t>
            </a:r>
            <a:r>
              <a:rPr lang="el-GR" sz="2000" dirty="0"/>
              <a:t> Δημήτρης, </a:t>
            </a:r>
            <a:br>
              <a:rPr lang="el-GR" sz="2000" dirty="0"/>
            </a:br>
            <a:r>
              <a:rPr lang="el-GR" sz="2000" dirty="0"/>
              <a:t>Βασίλενας Στρατής, </a:t>
            </a:r>
            <a:br>
              <a:rPr lang="el-GR" sz="2000" dirty="0"/>
            </a:br>
            <a:r>
              <a:rPr lang="el-GR" sz="2000" dirty="0"/>
              <a:t>Γιακαλάρας Μάριος, </a:t>
            </a:r>
            <a:br>
              <a:rPr lang="el-GR" sz="2000" dirty="0"/>
            </a:br>
            <a:r>
              <a:rPr lang="el-GR" sz="2000" dirty="0"/>
              <a:t>Κατζανού Παναγιώτα</a:t>
            </a:r>
            <a:endParaRPr lang="en-US" altLang="hu-HU" sz="3100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/>
          <a:stretch>
            <a:fillRect/>
          </a:stretch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0026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3660" y="593408"/>
            <a:ext cx="9236700" cy="1188950"/>
          </a:xfrm>
        </p:spPr>
        <p:txBody>
          <a:bodyPr anchor="b">
            <a:normAutofit fontScale="90000"/>
          </a:bodyPr>
          <a:lstStyle/>
          <a:p>
            <a:r>
              <a:rPr lang="el-GR" sz="3000" b="1" dirty="0" err="1"/>
              <a:t>Mindset</a:t>
            </a:r>
            <a:r>
              <a:rPr lang="el-GR" sz="3000" b="1" dirty="0"/>
              <a:t> &amp; Υγεία</a:t>
            </a:r>
            <a:br>
              <a:rPr lang="en-US" sz="3000" b="1" dirty="0"/>
            </a:br>
            <a:r>
              <a:rPr lang="el-GR" sz="3000" dirty="0"/>
              <a:t>Η νοοτροπία επηρεάζει </a:t>
            </a:r>
            <a:r>
              <a:rPr lang="el-GR" sz="3000" b="1" dirty="0"/>
              <a:t>σωματικές και ψυχικές λειτουργίες</a:t>
            </a:r>
            <a:endParaRPr lang="en-GB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Mindset</a:t>
            </a:r>
            <a:r>
              <a:rPr lang="el-GR" sz="2400" b="1" dirty="0"/>
              <a:t> </a:t>
            </a:r>
            <a:r>
              <a:rPr lang="el-GR" sz="2400" b="1" dirty="0" err="1"/>
              <a:t>placebo</a:t>
            </a:r>
            <a:r>
              <a:rPr lang="el-GR" sz="2400" dirty="0"/>
              <a:t>: η πίστη στην αποτελεσματικότητα οδηγεί σε πραγματικά αποτελέσματα.</a:t>
            </a:r>
          </a:p>
          <a:p>
            <a:r>
              <a:rPr lang="el-GR" sz="2400" b="1" dirty="0"/>
              <a:t>Ενέργεια &amp; Απόδοση</a:t>
            </a:r>
            <a:r>
              <a:rPr lang="el-GR" sz="2400" dirty="0"/>
              <a:t>: αν αντιλαμβανόμαστε το στρες ως κινητήρια δύναμη, αυξάνονται τα επίπεδα αντοχής και εστίασης.</a:t>
            </a:r>
          </a:p>
          <a:p>
            <a:r>
              <a:rPr lang="el-GR" sz="2400" dirty="0"/>
              <a:t>Αντίθετα,</a:t>
            </a:r>
            <a:r>
              <a:rPr lang="el-GR" sz="2400" b="1" dirty="0"/>
              <a:t> </a:t>
            </a:r>
            <a:r>
              <a:rPr lang="el-GR" sz="2400" b="1" dirty="0" err="1"/>
              <a:t>mindset</a:t>
            </a:r>
            <a:r>
              <a:rPr lang="el-GR" sz="2400" b="1" dirty="0"/>
              <a:t> </a:t>
            </a:r>
            <a:r>
              <a:rPr lang="en-GB" sz="2400" b="1" dirty="0"/>
              <a:t>nocebo</a:t>
            </a:r>
            <a:r>
              <a:rPr lang="el-GR" sz="2400" dirty="0"/>
              <a:t> “το στρες με καταστρέφει” οδηγεί σε </a:t>
            </a:r>
            <a:r>
              <a:rPr lang="el-GR" sz="2400" b="1" dirty="0"/>
              <a:t>εξουθένωση</a:t>
            </a:r>
            <a:r>
              <a:rPr lang="el-GR" sz="2400" dirty="0"/>
              <a:t> και </a:t>
            </a:r>
            <a:r>
              <a:rPr lang="el-GR" sz="2400" b="1" dirty="0"/>
              <a:t>σωματικά συμπτώματα</a:t>
            </a:r>
            <a:r>
              <a:rPr lang="el-GR" sz="2400" dirty="0"/>
              <a:t>.</a:t>
            </a:r>
          </a:p>
          <a:p>
            <a:r>
              <a:rPr lang="el-GR" sz="2400" dirty="0"/>
              <a:t>📺 </a:t>
            </a:r>
            <a:r>
              <a:rPr lang="el-GR" sz="2400" i="1" dirty="0"/>
              <a:t>Βίντεο: </a:t>
            </a:r>
            <a:r>
              <a:rPr lang="el-GR" sz="2400" i="1" dirty="0">
                <a:hlinkClick r:id="rId2"/>
              </a:rPr>
              <a:t>“</a:t>
            </a:r>
            <a:r>
              <a:rPr lang="el-GR" sz="2400" i="1" dirty="0" err="1">
                <a:hlinkClick r:id="rId2"/>
              </a:rPr>
              <a:t>How</a:t>
            </a:r>
            <a:r>
              <a:rPr lang="el-GR" sz="2400" i="1" dirty="0">
                <a:hlinkClick r:id="rId2"/>
              </a:rPr>
              <a:t> </a:t>
            </a:r>
            <a:r>
              <a:rPr lang="el-GR" sz="2400" i="1" dirty="0" err="1">
                <a:hlinkClick r:id="rId2"/>
              </a:rPr>
              <a:t>to</a:t>
            </a:r>
            <a:r>
              <a:rPr lang="el-GR" sz="2400" i="1" dirty="0">
                <a:hlinkClick r:id="rId2"/>
              </a:rPr>
              <a:t> </a:t>
            </a:r>
            <a:r>
              <a:rPr lang="el-GR" sz="2400" i="1" dirty="0" err="1">
                <a:hlinkClick r:id="rId2"/>
              </a:rPr>
              <a:t>Make</a:t>
            </a:r>
            <a:r>
              <a:rPr lang="el-GR" sz="2400" i="1" dirty="0">
                <a:hlinkClick r:id="rId2"/>
              </a:rPr>
              <a:t> </a:t>
            </a:r>
            <a:r>
              <a:rPr lang="el-GR" sz="2400" i="1" dirty="0" err="1">
                <a:hlinkClick r:id="rId2"/>
              </a:rPr>
              <a:t>Stress</a:t>
            </a:r>
            <a:r>
              <a:rPr lang="el-GR" sz="2400" i="1" dirty="0">
                <a:hlinkClick r:id="rId2"/>
              </a:rPr>
              <a:t> </a:t>
            </a:r>
            <a:r>
              <a:rPr lang="el-GR" sz="2400" i="1" dirty="0" err="1">
                <a:hlinkClick r:id="rId2"/>
              </a:rPr>
              <a:t>Your</a:t>
            </a:r>
            <a:r>
              <a:rPr lang="el-GR" sz="2400" i="1" dirty="0">
                <a:hlinkClick r:id="rId2"/>
              </a:rPr>
              <a:t> </a:t>
            </a:r>
            <a:r>
              <a:rPr lang="el-GR" sz="2400" i="1" dirty="0" err="1">
                <a:hlinkClick r:id="rId2"/>
              </a:rPr>
              <a:t>Friend</a:t>
            </a:r>
            <a:r>
              <a:rPr lang="el-GR" sz="2400" i="1" dirty="0">
                <a:hlinkClick r:id="rId2"/>
              </a:rPr>
              <a:t>” – </a:t>
            </a:r>
            <a:r>
              <a:rPr lang="el-GR" sz="2400" i="1" dirty="0" err="1">
                <a:hlinkClick r:id="rId2"/>
              </a:rPr>
              <a:t>Kelly</a:t>
            </a:r>
            <a:r>
              <a:rPr lang="el-GR" sz="2400" i="1" dirty="0">
                <a:hlinkClick r:id="rId2"/>
              </a:rPr>
              <a:t> </a:t>
            </a:r>
            <a:r>
              <a:rPr lang="el-GR" sz="2400" i="1" dirty="0" err="1">
                <a:hlinkClick r:id="rId2"/>
              </a:rPr>
              <a:t>McGonigal</a:t>
            </a:r>
            <a:r>
              <a:rPr lang="el-GR" sz="2400" i="1" dirty="0">
                <a:hlinkClick r:id="rId2"/>
              </a:rPr>
              <a:t> (</a:t>
            </a:r>
            <a:r>
              <a:rPr lang="el-GR" sz="2400" i="1" dirty="0" err="1">
                <a:hlinkClick r:id="rId2"/>
              </a:rPr>
              <a:t>YouTube</a:t>
            </a:r>
            <a:r>
              <a:rPr lang="el-GR" sz="2400" i="1" dirty="0">
                <a:hlinkClick r:id="rId2"/>
              </a:rPr>
              <a:t>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2011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u-HU" sz="5400"/>
              <a:t>Mindset change - Control</a:t>
            </a:r>
            <a:endParaRPr lang="en-GB" sz="540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b="1" dirty="0"/>
              <a:t>Υπό τον έλεγχό μου</a:t>
            </a:r>
            <a:r>
              <a:rPr lang="el-GR" sz="2400" dirty="0"/>
              <a:t>        </a:t>
            </a:r>
            <a:r>
              <a:rPr lang="el-GR" sz="2400" b="1" dirty="0"/>
              <a:t>Εκτός του ελέγχου μου</a:t>
            </a:r>
            <a:endParaRPr lang="el-GR" sz="2400" dirty="0"/>
          </a:p>
          <a:p>
            <a:r>
              <a:rPr lang="el-GR" sz="2400" dirty="0"/>
              <a:t>Έχεις πολλές δουλειές του σπιτιού να κάνεις το Σαββατοκύριακο, αλλά είσαι κουρασμένος/η.</a:t>
            </a:r>
          </a:p>
          <a:p>
            <a:r>
              <a:rPr lang="el-GR" sz="2400" dirty="0"/>
              <a:t>Ένας μαθητής διακόπτει συχνά το μάθημα, καθιστώντας δύσκολο για τον εκπαιδευτικό να διατηρήσει ένα παραγωγικό μαθησιακό περιβάλλον.</a:t>
            </a:r>
          </a:p>
          <a:p>
            <a:r>
              <a:rPr lang="el-GR" sz="2400" dirty="0"/>
              <a:t>Ένας γονιός είναι δυσαρεστημένος με τον βαθμό του παιδιού του και κατηγορεί τον εκπαιδευτικό.</a:t>
            </a:r>
          </a:p>
        </p:txBody>
      </p:sp>
    </p:spTree>
    <p:extLst>
      <p:ext uri="{BB962C8B-B14F-4D97-AF65-F5344CB8AC3E}">
        <p14:creationId xmlns:p14="http://schemas.microsoft.com/office/powerpoint/2010/main" val="29009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37497" y="4685288"/>
            <a:ext cx="3124151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Appraisal = evaluation, interpretation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74" t="791" r="-75" b="27016"/>
          <a:stretch>
            <a:fillRect/>
          </a:stretch>
        </p:blipFill>
        <p:spPr>
          <a:xfrm>
            <a:off x="4125080" y="972234"/>
            <a:ext cx="4584061" cy="5294999"/>
          </a:xfrm>
          <a:prstGeom prst="rect">
            <a:avLst/>
          </a:prstGeom>
        </p:spPr>
      </p:pic>
      <p:sp>
        <p:nvSpPr>
          <p:cNvPr id="4" name="AutoShape 2" descr="Richard Lazaru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524963" y="5639660"/>
            <a:ext cx="15710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200" dirty="0"/>
              <a:t>Out of your</a:t>
            </a:r>
          </a:p>
          <a:p>
            <a:pPr algn="ctr">
              <a:spcAft>
                <a:spcPts val="600"/>
              </a:spcAft>
            </a:pPr>
            <a:r>
              <a:rPr lang="hu-HU" sz="1200" dirty="0" err="1"/>
              <a:t>control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0009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AA5E-560C-B5EC-8F0A-86A3AA0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593407"/>
            <a:ext cx="9236700" cy="1188950"/>
          </a:xfrm>
        </p:spPr>
        <p:txBody>
          <a:bodyPr anchor="b">
            <a:normAutofit fontScale="90000"/>
          </a:bodyPr>
          <a:lstStyle/>
          <a:p>
            <a:r>
              <a:rPr lang="el-GR" sz="4200" dirty="0"/>
              <a:t>Ορισμός κατά </a:t>
            </a:r>
            <a:r>
              <a:rPr lang="el-GR" sz="4200" dirty="0" err="1"/>
              <a:t>Lazarus</a:t>
            </a:r>
            <a:r>
              <a:rPr lang="el-GR" sz="4200" dirty="0"/>
              <a:t> &amp; </a:t>
            </a:r>
            <a:r>
              <a:rPr lang="el-GR" sz="4200" dirty="0" err="1"/>
              <a:t>Folkman</a:t>
            </a:r>
            <a:r>
              <a:rPr lang="el-GR" sz="4200" dirty="0"/>
              <a:t> (1984)</a:t>
            </a:r>
            <a:endParaRPr lang="en-GB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dirty="0"/>
              <a:t>«Το ψυχολογικό στρες είναι μια ιδιαίτερη σχέση μεταξύ του ατόμου και του περιβάλλοντός του, η οποία αξιολογείται από το άτομο ως υπερβαίνουσα τους πόρους του και ως απειλητική για την ευημερία του.»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➡️ Δηλαδή, το στρες δεν είναι το γεγονός καθαυτό, αλλά η αντίληψή μας γι’ αυτό.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5657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838200" y="1000125"/>
            <a:ext cx="10515600" cy="2834456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l-GR" sz="3400" b="1" dirty="0"/>
              <a:t>«Το στρες είναι η αντίδρασή σου σε μια αντίληψη, </a:t>
            </a:r>
            <a:br>
              <a:rPr lang="en-US" sz="3400" b="1" dirty="0"/>
            </a:br>
            <a:r>
              <a:rPr lang="el-GR" sz="3400" b="1" dirty="0"/>
              <a:t>όχι στην πραγματικότητα.»</a:t>
            </a:r>
            <a:endParaRPr lang="hu-HU" sz="3400" dirty="0"/>
          </a:p>
        </p:txBody>
      </p:sp>
    </p:spTree>
    <p:extLst>
      <p:ext uri="{BB962C8B-B14F-4D97-AF65-F5344CB8AC3E}">
        <p14:creationId xmlns:p14="http://schemas.microsoft.com/office/powerpoint/2010/main" val="25859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7E9F765-4515-4402-F414-4D36F55E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567" r="1277" b="11007"/>
          <a:stretch/>
        </p:blipFill>
        <p:spPr>
          <a:xfrm>
            <a:off x="3727268" y="505097"/>
            <a:ext cx="4382003" cy="62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>
            <a:extLst>
              <a:ext uri="{FF2B5EF4-FFF2-40B4-BE49-F238E27FC236}">
                <a16:creationId xmlns:a16="http://schemas.microsoft.com/office/drawing/2014/main" id="{C2C32334-6B22-955B-4EF6-595201913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2" t="3142" r="8830"/>
          <a:stretch/>
        </p:blipFill>
        <p:spPr>
          <a:xfrm>
            <a:off x="3640182" y="809897"/>
            <a:ext cx="4615543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5">
            <a:extLst>
              <a:ext uri="{FF2B5EF4-FFF2-40B4-BE49-F238E27FC236}">
                <a16:creationId xmlns:a16="http://schemas.microsoft.com/office/drawing/2014/main" id="{DDCF10C2-9E26-DCE1-3430-14DD7498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280" y="809898"/>
            <a:ext cx="10206446" cy="55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747088-4040-18D3-8EE7-6C0D7B36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 fontScale="90000"/>
          </a:bodyPr>
          <a:lstStyle/>
          <a:p>
            <a:r>
              <a:rPr lang="el-GR" sz="3800" b="1"/>
              <a:t>Δύο πράγματα που μπορούμε πάντα να ελέγξουμε:</a:t>
            </a:r>
            <a:endParaRPr lang="en-GB" sz="3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F296E-306D-4A79-9ABD-3AEC5FD1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/>
              <a:t>1️⃣ </a:t>
            </a:r>
            <a:r>
              <a:rPr lang="el-GR" sz="2400" b="1"/>
              <a:t>Την ιστορία</a:t>
            </a:r>
            <a:r>
              <a:rPr lang="el-GR" sz="2400"/>
              <a:t> που δημιουργούμε γύρω από το γεγονός (την ερμηνεία, το νόημα).</a:t>
            </a:r>
            <a:br>
              <a:rPr lang="el-GR" sz="2400"/>
            </a:br>
            <a:r>
              <a:rPr lang="el-GR" sz="2400"/>
              <a:t>2️⃣ </a:t>
            </a:r>
            <a:r>
              <a:rPr lang="el-GR" sz="2400" b="1"/>
              <a:t>Τη δράση</a:t>
            </a:r>
            <a:r>
              <a:rPr lang="el-GR" sz="2400"/>
              <a:t> που επιλέγουμε με βάση αυτή την ερμηνεία.</a:t>
            </a:r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l-GR" sz="2400"/>
          </a:p>
          <a:p>
            <a:r>
              <a:rPr lang="el-GR" sz="2400"/>
              <a:t>👉 Αυτή η διπλή συνειδητοποίηση είναι το θεμέλιο της </a:t>
            </a:r>
            <a:r>
              <a:rPr lang="el-GR" sz="2400" b="1"/>
              <a:t>ψυχολογικής ανθεκτικότητας</a:t>
            </a:r>
            <a:r>
              <a:rPr lang="el-GR" sz="2400"/>
              <a:t>.</a:t>
            </a:r>
          </a:p>
          <a:p>
            <a:pPr marL="0" indent="0"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64116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800867" y="967590"/>
            <a:ext cx="9236700" cy="11889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Αλλ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αγή νοοτροπίας – Από το «πρέπει» στο </a:t>
            </a:r>
            <a:br>
              <a:rPr lang="el-GR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«έχω την ευκαιρία» / </a:t>
            </a:r>
            <a:r>
              <a:rPr lang="el-GR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«είναι ένα μέσο κι αυτό»</a:t>
            </a:r>
            <a:endParaRPr lang="en-US" sz="3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EA36663-6FEC-2CC3-BB41-784317332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913" y="2291726"/>
            <a:ext cx="5422216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Πρέ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πει να πάω στη δουλειά.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Πρέ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πει να κάνω τις δουλειές του σπιτιού.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Πρέ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πει να πάω για ψώνια.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Πρέ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πει να μαγειρέψω το βραδινό.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Πρέ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πει να πάω στο γυμναστήριο.</a:t>
            </a:r>
          </a:p>
        </p:txBody>
      </p:sp>
      <p:sp>
        <p:nvSpPr>
          <p:cNvPr id="3" name="Szövegdoboz 6"/>
          <p:cNvSpPr txBox="1"/>
          <p:nvPr/>
        </p:nvSpPr>
        <p:spPr>
          <a:xfrm>
            <a:off x="808638" y="5909939"/>
            <a:ext cx="10143668" cy="44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💭 </a:t>
            </a:r>
            <a:r>
              <a:rPr lang="en-US" sz="2400" i="1" dirty="0" err="1"/>
              <a:t>Τι</a:t>
            </a:r>
            <a:r>
              <a:rPr lang="en-US" sz="2400" i="1" dirty="0"/>
              <a:t> θα </a:t>
            </a:r>
            <a:r>
              <a:rPr lang="en-US" sz="2400" i="1" dirty="0" err="1"/>
              <a:t>γινότ</a:t>
            </a:r>
            <a:r>
              <a:rPr lang="en-US" sz="2400" i="1" dirty="0"/>
              <a:t>αν αν ήταν η τελευταία φορά που μπορούσες να το κάνεις;</a:t>
            </a:r>
            <a:endParaRPr lang="en-US" sz="24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825359" y="1708534"/>
            <a:ext cx="4564117" cy="346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F616CC4-249C-C750-DEE1-D65D9634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217" y="2301421"/>
            <a:ext cx="6258393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Έχω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την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ευκ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αιρία να πάω στη δουλειά.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Έχω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την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ευκ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αιρία να κάνω τις δουλειές του σπιτιού.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Έχω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την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ευκ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αιρία να πάω για ψώνια.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Έχω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την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ευκ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αιρία να μαγειρέψω το βραδινό.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Έχω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την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ευκ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αιρία να πάω στο γυμναστήριο.</a:t>
            </a:r>
          </a:p>
        </p:txBody>
      </p:sp>
    </p:spTree>
    <p:extLst>
      <p:ext uri="{BB962C8B-B14F-4D97-AF65-F5344CB8AC3E}">
        <p14:creationId xmlns:p14="http://schemas.microsoft.com/office/powerpoint/2010/main" val="42511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AC24B2-C65C-C580-80CD-FBF98B98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Στρες και </a:t>
            </a:r>
            <a:r>
              <a:rPr lang="el-GR" b="1" dirty="0" err="1"/>
              <a:t>αγχος</a:t>
            </a:r>
            <a:r>
              <a:rPr lang="el-GR" b="1" dirty="0"/>
              <a:t>: </a:t>
            </a:r>
            <a:br>
              <a:rPr lang="el-GR" b="1" dirty="0"/>
            </a:br>
            <a:r>
              <a:rPr lang="el-GR" b="1" dirty="0"/>
              <a:t>Και τα δυο </a:t>
            </a:r>
            <a:r>
              <a:rPr lang="el-GR" b="1" dirty="0" err="1"/>
              <a:t>ειναι</a:t>
            </a:r>
            <a:r>
              <a:rPr lang="el-GR" b="1" dirty="0"/>
              <a:t> </a:t>
            </a:r>
            <a:r>
              <a:rPr lang="el-GR" b="1" dirty="0" err="1"/>
              <a:t>συναισθηματικες</a:t>
            </a:r>
            <a:r>
              <a:rPr lang="el-GR" b="1" dirty="0"/>
              <a:t> </a:t>
            </a:r>
            <a:r>
              <a:rPr lang="el-GR" b="1" dirty="0" err="1"/>
              <a:t>αντιδρασεις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009E27-0551-4095-788B-A66A6EEA7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/>
              <a:t>Το στρες προκαλείται συνήθως από ένα εξωτερικό έναυσμα. </a:t>
            </a:r>
            <a:r>
              <a:rPr lang="el-GR" dirty="0"/>
              <a:t>Το έναυσμα μπορεί να είναι </a:t>
            </a:r>
            <a:r>
              <a:rPr lang="el-GR" b="1" dirty="0"/>
              <a:t>βραχυπρόθεσμο</a:t>
            </a:r>
            <a:r>
              <a:rPr lang="el-GR" dirty="0"/>
              <a:t>, όπως μία προθεσμία στην δουλειά ή μία διαμάχη με ένα αγαπημένο πρόσωπο </a:t>
            </a:r>
            <a:r>
              <a:rPr lang="el-GR" b="1" dirty="0"/>
              <a:t>ή μακροχρόνια</a:t>
            </a:r>
            <a:r>
              <a:rPr lang="el-GR" dirty="0"/>
              <a:t>, όπως η ανικανότητα για εργασία, οι διακρίσεις ή μία χρόνια ασθένεια.</a:t>
            </a:r>
          </a:p>
          <a:p>
            <a:pPr algn="just"/>
            <a:r>
              <a:rPr lang="el-GR" b="1" dirty="0"/>
              <a:t>Το άγχος από την άλλη πλευρά, ορίζεται από επίμονες, υπερβολικές ανησυχίες που δεν υποχωρούν ακόμη και αν δεν υπάρχει </a:t>
            </a:r>
            <a:r>
              <a:rPr lang="el-GR" b="1" dirty="0" err="1"/>
              <a:t>στρεσογόνος</a:t>
            </a:r>
            <a:r>
              <a:rPr lang="el-GR" b="1" dirty="0"/>
              <a:t> παράγοντας.</a:t>
            </a:r>
          </a:p>
        </p:txBody>
      </p:sp>
    </p:spTree>
    <p:extLst>
      <p:ext uri="{BB962C8B-B14F-4D97-AF65-F5344CB8AC3E}">
        <p14:creationId xmlns:p14="http://schemas.microsoft.com/office/powerpoint/2010/main" val="2051298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αλλαγή της </a:t>
            </a:r>
            <a:r>
              <a:rPr lang="el-G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νοοτροπίας σου για το στρες</a:t>
            </a: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μπορεί να μεταβάλει και </a:t>
            </a:r>
            <a:r>
              <a:rPr lang="el-G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την επίδρασή του πάνω σου</a:t>
            </a: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83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727878-E42A-6A0B-BDE3-B8EF5BEB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539318"/>
            <a:ext cx="8074815" cy="16184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Πότε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στρες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3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ξεφεύγει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από </a:t>
            </a:r>
            <a:r>
              <a:rPr lang="en-US" sz="3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τον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έλεγχο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»;</a:t>
            </a:r>
            <a:b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Αυτο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παρατήρηση και πρώιμες ενδείξεις:</a:t>
            </a: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2E88F1-164C-D2C3-34B9-A95A2231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240" y="2969469"/>
            <a:ext cx="8074815" cy="2800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Ποιες είναι οι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effectLst/>
              </a:rPr>
              <a:t>πρώτες αλλαγές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 που αναγνωρίζεις στον εαυτό σου;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Ποια σημάδια παρατηρούν οι άλλοι σε εσένα;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Ποια είναι τα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effectLst/>
              </a:rPr>
              <a:t>προειδοποιητικά σημάδια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 ότι πλησιάζεις τα όριά σου;</a:t>
            </a:r>
          </a:p>
        </p:txBody>
      </p:sp>
    </p:spTree>
    <p:extLst>
      <p:ext uri="{BB962C8B-B14F-4D97-AF65-F5344CB8AC3E}">
        <p14:creationId xmlns:p14="http://schemas.microsoft.com/office/powerpoint/2010/main" val="2770086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1A352115-85A1-ED2E-8CC7-788F457AF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1774" y="780837"/>
            <a:ext cx="10905053" cy="5450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3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Δυσκολί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στον ύπνο· εφιάλτες, ανήσυχα όνειρα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λοιμώξεις, έρπης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ανθή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Αύξηση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ή απ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ώλει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α βάρους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Πόνος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στο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στομάχι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Ευερεθιστότητ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α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Τρίξιμο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των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δοντιών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Κρίσεις</a:t>
            </a:r>
            <a:r>
              <a:rPr lang="en-US" altLang="en-US" sz="1200" dirty="0">
                <a:latin typeface="Arial" panose="020B0604020202020204" pitchFamily="34" charset="0"/>
              </a:rPr>
              <a:t> πα</a:t>
            </a:r>
            <a:r>
              <a:rPr lang="en-US" altLang="en-US" sz="1200" dirty="0" err="1">
                <a:latin typeface="Arial" panose="020B0604020202020204" pitchFamily="34" charset="0"/>
              </a:rPr>
              <a:t>νικού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Πονοκέφ</a:t>
            </a:r>
            <a:r>
              <a:rPr lang="en-US" altLang="en-US" sz="1200" dirty="0">
                <a:latin typeface="Arial" panose="020B0604020202020204" pitchFamily="34" charset="0"/>
              </a:rPr>
              <a:t>αλοι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Δυσκολί</a:t>
            </a:r>
            <a:r>
              <a:rPr lang="en-US" altLang="en-US" sz="1200" dirty="0">
                <a:latin typeface="Arial" panose="020B0604020202020204" pitchFamily="34" charset="0"/>
              </a:rPr>
              <a:t>α συγκέντρωσης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Ιδρωμέν</a:t>
            </a:r>
            <a:r>
              <a:rPr lang="en-US" altLang="en-US" sz="1200" dirty="0">
                <a:latin typeface="Arial" panose="020B0604020202020204" pitchFamily="34" charset="0"/>
              </a:rPr>
              <a:t>α χέρια ή πόδια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Κα</a:t>
            </a:r>
            <a:r>
              <a:rPr lang="en-US" altLang="en-US" sz="1200" dirty="0" err="1">
                <a:latin typeface="Arial" panose="020B0604020202020204" pitchFamily="34" charset="0"/>
              </a:rPr>
              <a:t>ούρ</a:t>
            </a:r>
            <a:r>
              <a:rPr lang="en-US" altLang="en-US" sz="1200" dirty="0">
                <a:latin typeface="Arial" panose="020B0604020202020204" pitchFamily="34" charset="0"/>
              </a:rPr>
              <a:t>α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Υπ</a:t>
            </a:r>
            <a:r>
              <a:rPr lang="en-US" altLang="en-US" sz="1200" dirty="0" err="1">
                <a:latin typeface="Arial" panose="020B0604020202020204" pitchFamily="34" charset="0"/>
              </a:rPr>
              <a:t>ερ</a:t>
            </a:r>
            <a:r>
              <a:rPr lang="en-US" altLang="en-US" sz="1200" dirty="0">
                <a:latin typeface="Arial" panose="020B0604020202020204" pitchFamily="34" charset="0"/>
              </a:rPr>
              <a:t>βολικός ύπνος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Κοινωνική</a:t>
            </a:r>
            <a:r>
              <a:rPr lang="en-US" altLang="en-US" sz="1200" dirty="0">
                <a:latin typeface="Arial" panose="020B0604020202020204" pitchFamily="34" charset="0"/>
              </a:rPr>
              <a:t> απ</a:t>
            </a:r>
            <a:r>
              <a:rPr lang="en-US" altLang="en-US" sz="1200" dirty="0" err="1">
                <a:latin typeface="Arial" panose="020B0604020202020204" pitchFamily="34" charset="0"/>
              </a:rPr>
              <a:t>ομόνωση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Κό</a:t>
            </a:r>
            <a:r>
              <a:rPr lang="en-US" altLang="en-US" sz="1200" dirty="0">
                <a:latin typeface="Arial" panose="020B0604020202020204" pitchFamily="34" charset="0"/>
              </a:rPr>
              <a:t>πωση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Να</a:t>
            </a:r>
            <a:r>
              <a:rPr lang="en-US" altLang="en-US" sz="1200" dirty="0" err="1">
                <a:latin typeface="Arial" panose="020B0604020202020204" pitchFamily="34" charset="0"/>
              </a:rPr>
              <a:t>υτί</a:t>
            </a:r>
            <a:r>
              <a:rPr lang="en-US" altLang="en-US" sz="1200" dirty="0">
                <a:latin typeface="Arial" panose="020B0604020202020204" pitchFamily="34" charset="0"/>
              </a:rPr>
              <a:t>α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Αίσθημ</a:t>
            </a:r>
            <a:r>
              <a:rPr lang="en-US" altLang="en-US" sz="1200" dirty="0">
                <a:latin typeface="Arial" panose="020B0604020202020204" pitchFamily="34" charset="0"/>
              </a:rPr>
              <a:t>α υπερφόρτωσης· εμμονικές ή καταναγκαστικές συμπεριφορές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Συχνοί</a:t>
            </a:r>
            <a:r>
              <a:rPr lang="en-US" altLang="en-US" sz="1200" dirty="0">
                <a:latin typeface="Arial" panose="020B0604020202020204" pitchFamily="34" charset="0"/>
              </a:rPr>
              <a:t> π</a:t>
            </a:r>
            <a:r>
              <a:rPr lang="en-US" altLang="en-US" sz="1200" dirty="0" err="1">
                <a:latin typeface="Arial" panose="020B0604020202020204" pitchFamily="34" charset="0"/>
              </a:rPr>
              <a:t>ονοκέφ</a:t>
            </a:r>
            <a:r>
              <a:rPr lang="en-US" altLang="en-US" sz="1200" dirty="0">
                <a:latin typeface="Arial" panose="020B0604020202020204" pitchFamily="34" charset="0"/>
              </a:rPr>
              <a:t>αλοι, σφίξιμο γνάθου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Τρίξιμο</a:t>
            </a:r>
            <a:r>
              <a:rPr lang="en-US" altLang="en-US" sz="1200" dirty="0">
                <a:latin typeface="Arial" panose="020B0604020202020204" pitchFamily="34" charset="0"/>
              </a:rPr>
              <a:t>, </a:t>
            </a:r>
            <a:r>
              <a:rPr lang="en-US" altLang="en-US" sz="1200" dirty="0" err="1">
                <a:latin typeface="Arial" panose="020B0604020202020204" pitchFamily="34" charset="0"/>
              </a:rPr>
              <a:t>σφίξιμο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δοντιών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latin typeface="Arial" panose="020B0604020202020204" pitchFamily="34" charset="0"/>
              </a:rPr>
              <a:t>Τρ</a:t>
            </a:r>
            <a:r>
              <a:rPr lang="en-US" altLang="en-US" sz="1200" dirty="0">
                <a:latin typeface="Arial" panose="020B0604020202020204" pitchFamily="34" charset="0"/>
              </a:rPr>
              <a:t>αυλισμός ή δυσκολία στην ομιλία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Τρέμουλο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ή σπα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σμοί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στ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α χείλη και στα χέρια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Πόνος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στον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α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υχέν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α, στην πλάτη, μυϊκοί σπασμοί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Ζάλη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α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ίσθημ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α λιποθυμίας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Συχνό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κοκκίνισμ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α, εφίδρωση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Ξηροστομί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α, δυσκολία κατάποσης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Συχνά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κρυολογήμ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ατα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ματα, φαγούρα, «ανατριχίλα»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Ανεξήγητες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ή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συχνές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«α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λλεργικές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»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κρίσεις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Δυσκοιλιότητ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α, διάρροια, απώλεια ελέγχου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Δυσκολί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 στην αναπνοή, συχνοί αναστεναγμοί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Ξα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φνικές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κρίσεις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πα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νικού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Πόνος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στο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στήθος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τα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χυ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παλμία, γρήγορος παλμός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Συχνουρί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Μειωμένη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σεξου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αλική επιθυμία ή απόδοση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Υπ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βολικό </a:t>
            </a:r>
            <a:r>
              <a:rPr kumimoji="0" lang="el-GR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στρες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ανησυχία, ενοχές, νευρικότητα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Αυξημένος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θυμός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απ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ογοήτευση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εχθρότητ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Κα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τάθλιψη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συχνές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ή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έντονες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μετ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απτώσεις διάθεσης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Αυξημένη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ή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μειωμένη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όρεξη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Δυσκολί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 συγκέντρωσης, αγχωμένες σκέψεις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Δυσκολί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 στην εκμάθηση νέων πληροφοριών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Ξεχ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αστικότητα, αποδιοργάνωση, σύγχυση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Δυσκολί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στη λήψη αποφάσεων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Αίσθημ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υπερφόρτωσης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Συχνό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κλάμ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ή αυτοκτονικές σκέψεις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Συν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αισθήματα μοναξιάς ή αναξιότητας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Έλλειψη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ενδι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αφέροντος για εμφάνιση ή συνέπεια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Νευρικές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συνήθειες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νησυχί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α, χτύπημα ποδιών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Αυξημένος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εκνευρισμός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ή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έντ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αση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Υπ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αντίδραση σε μικροενοχλήσεις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Αυξημένος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ριθμός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μικρών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τυχημάτων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Μειωμένη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απ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όδοση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ή παρα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γωγικότητ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Ψέμ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ατα ή δικαιολογίες για κακή απόδοση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Γρήγορη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ή ακα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τάλη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πτη ομιλία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Υπ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βολική αμυντικότητα ή καχυποψία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Δυσκολίες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στην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επ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ικοινωνί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α, έλλειψη διάθεσης για μοίρασμα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Κοινωνική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απ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όσυρση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και απ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ομόνωση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Αυξημένο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κά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πνισμα, κατανάλωση αλκοόλ ή ναρκωτικών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Υπ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βολικός τζόγος ή παρορμητικές αγορές</a:t>
            </a:r>
          </a:p>
        </p:txBody>
      </p:sp>
    </p:spTree>
    <p:extLst>
      <p:ext uri="{BB962C8B-B14F-4D97-AF65-F5344CB8AC3E}">
        <p14:creationId xmlns:p14="http://schemas.microsoft.com/office/powerpoint/2010/main" val="394960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l-GR" b="1" dirty="0"/>
              <a:t>   </a:t>
            </a:r>
            <a:r>
              <a:rPr lang="en-US" b="1" dirty="0"/>
              <a:t>Απ</a:t>
            </a:r>
            <a:r>
              <a:rPr lang="en-US" b="1" dirty="0" err="1"/>
              <a:t>οτύ</a:t>
            </a:r>
            <a:r>
              <a:rPr lang="en-US" b="1" dirty="0"/>
              <a:t>πω</a:t>
            </a:r>
            <a:r>
              <a:rPr lang="en-US" b="1" dirty="0">
                <a:solidFill>
                  <a:schemeClr val="tx1"/>
                </a:solidFill>
              </a:rPr>
              <a:t>μα</a:t>
            </a:r>
            <a:r>
              <a:rPr lang="en-US" b="1" dirty="0"/>
              <a:t> </a:t>
            </a:r>
            <a:r>
              <a:rPr lang="el-GR" b="1" dirty="0">
                <a:solidFill>
                  <a:schemeClr val="tx1"/>
                </a:solidFill>
              </a:rPr>
              <a:t>στρες</a:t>
            </a:r>
            <a:br>
              <a:rPr lang="el-GR" b="1" dirty="0"/>
            </a:br>
            <a:br>
              <a:rPr lang="el-GR" dirty="0"/>
            </a:br>
            <a:r>
              <a:rPr lang="el-GR" dirty="0"/>
              <a:t> </a:t>
            </a:r>
            <a:r>
              <a:rPr lang="el-GR" sz="4400" dirty="0"/>
              <a:t>«Οι δύο όψεις το</a:t>
            </a:r>
            <a:r>
              <a:rPr lang="el-GR" sz="4400" dirty="0">
                <a:solidFill>
                  <a:schemeClr val="tx1"/>
                </a:solidFill>
              </a:rPr>
              <a:t>υ</a:t>
            </a:r>
            <a:r>
              <a:rPr lang="el-GR" sz="4400" dirty="0"/>
              <a:t> </a:t>
            </a:r>
            <a:r>
              <a:rPr lang="el-GR" sz="4400" dirty="0">
                <a:solidFill>
                  <a:schemeClr val="tx1"/>
                </a:solidFill>
              </a:rPr>
              <a:t>νομίσματος»</a:t>
            </a:r>
            <a:br>
              <a:rPr lang="hu-HU" sz="4400" dirty="0"/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7067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1774" y="358537"/>
            <a:ext cx="10905053" cy="1618489"/>
          </a:xfrm>
        </p:spPr>
        <p:txBody>
          <a:bodyPr anchor="ctr">
            <a:normAutofit/>
          </a:bodyPr>
          <a:lstStyle/>
          <a:p>
            <a:r>
              <a:rPr lang="el-GR" sz="4000" b="1" dirty="0"/>
              <a:t>«Απλές ερωτήσεις για να διευρύνεις </a:t>
            </a:r>
            <a:br>
              <a:rPr lang="el-GR" sz="4000" b="1" dirty="0"/>
            </a:br>
            <a:r>
              <a:rPr lang="el-GR" sz="4000" b="1" dirty="0"/>
              <a:t>την οπτική σου»</a:t>
            </a:r>
            <a:endParaRPr lang="en-GB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5468" y="1740149"/>
            <a:ext cx="8547129" cy="441263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</a:rPr>
              <a:t>Τι μπορώ να κάνω για να το κάνω πιο </a:t>
            </a:r>
            <a:r>
              <a:rPr lang="el-GR" sz="2000" dirty="0" err="1">
                <a:solidFill>
                  <a:schemeClr val="bg1"/>
                </a:solidFill>
              </a:rPr>
              <a:t>διαχειρίσιμο</a:t>
            </a:r>
            <a:r>
              <a:rPr lang="el-GR" sz="2000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l-GR" sz="2000" dirty="0"/>
              <a:t>Ποιος μπορεί να με βοηθήσει;</a:t>
            </a:r>
          </a:p>
          <a:p>
            <a:pPr marL="0" indent="0">
              <a:buNone/>
            </a:pPr>
            <a:r>
              <a:rPr lang="el-GR" sz="2000" dirty="0"/>
              <a:t>Τι θα με βοηθούσε αυτή τη στιγμή;</a:t>
            </a:r>
          </a:p>
          <a:p>
            <a:pPr marL="0" indent="0">
              <a:buNone/>
            </a:pPr>
            <a:r>
              <a:rPr lang="el-GR" sz="2000" dirty="0"/>
              <a:t>Ποιες είναι οι επιλογές μου;</a:t>
            </a:r>
          </a:p>
          <a:p>
            <a:pPr marL="0" indent="0">
              <a:buNone/>
            </a:pPr>
            <a:r>
              <a:rPr lang="el-GR" sz="2000" dirty="0"/>
              <a:t>Είναι πραγματικά τόσο σημαντικό;</a:t>
            </a:r>
          </a:p>
          <a:p>
            <a:pPr marL="0" indent="0">
              <a:buNone/>
            </a:pPr>
            <a:r>
              <a:rPr lang="el-GR" sz="2000" dirty="0"/>
              <a:t>Τι θα συμβεί αν αρχίσω να συμπεριφέρομαι διαφορετικά;</a:t>
            </a:r>
          </a:p>
          <a:p>
            <a:pPr marL="0" indent="0">
              <a:buNone/>
            </a:pPr>
            <a:r>
              <a:rPr lang="el-GR" sz="2000" dirty="0"/>
              <a:t>Κι αν απλώς πάρω λίγο χρόνο για μένα;</a:t>
            </a:r>
          </a:p>
          <a:p>
            <a:pPr marL="0" indent="0">
              <a:buNone/>
            </a:pPr>
            <a:r>
              <a:rPr lang="el-GR" sz="2000" dirty="0"/>
              <a:t>Τι θα έλεγε ένας καλός φίλος σε αυτή την κατάσταση;</a:t>
            </a:r>
          </a:p>
          <a:p>
            <a:pPr marL="0" indent="0">
              <a:buNone/>
            </a:pPr>
            <a:r>
              <a:rPr lang="el-GR" sz="2000" dirty="0"/>
              <a:t>Ποιο είναι το χειρότερο που μπορεί να συμβεί;</a:t>
            </a:r>
          </a:p>
          <a:p>
            <a:pPr marL="0" indent="0">
              <a:buNone/>
            </a:pPr>
            <a:r>
              <a:rPr lang="el-GR" sz="2000" dirty="0"/>
              <a:t>Υπάρχει κάτι θετικό για μένα σε αυτή την κατάσταση;</a:t>
            </a:r>
          </a:p>
          <a:p>
            <a:pPr marL="0" indent="0">
              <a:buNone/>
            </a:pPr>
            <a:r>
              <a:rPr lang="el-GR" sz="2000" dirty="0"/>
              <a:t>Τι είναι υπό τον έλεγχό μου;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65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6899" y="530942"/>
            <a:ext cx="3739271" cy="513842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100" dirty="0"/>
              <a:t>Τα τρία συστατικά </a:t>
            </a:r>
            <a:r>
              <a:rPr lang="el-GR" sz="5100" dirty="0">
                <a:solidFill>
                  <a:schemeClr val="tx1"/>
                </a:solidFill>
              </a:rPr>
              <a:t>της Ροής, (το σκαλοπάτι, το μέσο). </a:t>
            </a:r>
            <a:r>
              <a:rPr lang="en-US" sz="5100" b="1" dirty="0">
                <a:solidFill>
                  <a:schemeClr val="tx1"/>
                </a:solidFill>
              </a:rPr>
              <a:t>Flow</a:t>
            </a:r>
            <a:endParaRPr lang="hu-HU" sz="51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dirty="0"/>
              <a:t>1️⃣ </a:t>
            </a:r>
            <a:r>
              <a:rPr lang="el-GR" sz="2400" b="1" dirty="0"/>
              <a:t>Στόχος</a:t>
            </a:r>
            <a:r>
              <a:rPr lang="el-GR" sz="2400" dirty="0"/>
              <a:t> — ξεκάθαρος, απαιτητικός αλλά εφικτός.</a:t>
            </a:r>
            <a:br>
              <a:rPr lang="el-GR" sz="2400" dirty="0"/>
            </a:br>
            <a:r>
              <a:rPr lang="el-GR" sz="2400" dirty="0"/>
              <a:t>2️⃣ </a:t>
            </a:r>
            <a:r>
              <a:rPr lang="el-GR" sz="2400" b="1" dirty="0"/>
              <a:t>Άμεση ανατροφοδότηση</a:t>
            </a:r>
            <a:r>
              <a:rPr lang="el-GR" sz="2400" dirty="0"/>
              <a:t> — συνεχής επίγνωση προόδου.</a:t>
            </a:r>
            <a:br>
              <a:rPr lang="el-GR" sz="2400" dirty="0"/>
            </a:br>
            <a:r>
              <a:rPr lang="el-GR" sz="2400" dirty="0"/>
              <a:t>3️⃣ </a:t>
            </a:r>
            <a:r>
              <a:rPr lang="el-GR" sz="2400" b="1" dirty="0"/>
              <a:t>Εστίαση και απορρόφηση</a:t>
            </a:r>
            <a:r>
              <a:rPr lang="el-GR" sz="2400" dirty="0"/>
              <a:t> —αίσθηση πληρότητας.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8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3388078" cy="4480726"/>
          </a:xfrm>
        </p:spPr>
        <p:txBody>
          <a:bodyPr>
            <a:normAutofit/>
          </a:bodyPr>
          <a:lstStyle/>
          <a:p>
            <a:pPr algn="r"/>
            <a:r>
              <a:rPr lang="el-GR" sz="3100" b="1" dirty="0">
                <a:solidFill>
                  <a:schemeClr val="tx1"/>
                </a:solidFill>
              </a:rPr>
              <a:t>Πλεονεκτήματα</a:t>
            </a:r>
            <a:r>
              <a:rPr lang="el-GR" sz="3100" dirty="0"/>
              <a:t> </a:t>
            </a:r>
            <a:endParaRPr lang="en-GB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4663440"/>
          </a:xfrm>
        </p:spPr>
        <p:txBody>
          <a:bodyPr anchor="ctr">
            <a:normAutofit/>
          </a:bodyPr>
          <a:lstStyle/>
          <a:p>
            <a:endParaRPr lang="el-GR" sz="1700" dirty="0"/>
          </a:p>
          <a:p>
            <a:r>
              <a:rPr lang="el-GR" sz="1700" dirty="0"/>
              <a:t>Βαθιά </a:t>
            </a:r>
            <a:r>
              <a:rPr lang="el-GR" sz="1700" b="1" dirty="0"/>
              <a:t>συγκέντρωση</a:t>
            </a:r>
            <a:r>
              <a:rPr lang="el-GR" sz="1700" dirty="0"/>
              <a:t> και </a:t>
            </a:r>
            <a:r>
              <a:rPr lang="el-GR" sz="1700" b="1" dirty="0"/>
              <a:t>παρουσία στο παρόν</a:t>
            </a:r>
            <a:endParaRPr lang="el-GR" sz="1700" dirty="0"/>
          </a:p>
          <a:p>
            <a:r>
              <a:rPr lang="el-GR" sz="1700" dirty="0"/>
              <a:t>Μείωση </a:t>
            </a:r>
            <a:r>
              <a:rPr lang="el-GR" sz="1700" b="1" dirty="0"/>
              <a:t>αυτοκριτικής</a:t>
            </a:r>
            <a:r>
              <a:rPr lang="el-GR" sz="1700" dirty="0"/>
              <a:t> και </a:t>
            </a:r>
            <a:r>
              <a:rPr lang="el-GR" sz="1700" b="1" dirty="0"/>
              <a:t>αρνητικών σκέψεων</a:t>
            </a:r>
            <a:endParaRPr lang="el-GR" sz="1700" dirty="0"/>
          </a:p>
          <a:p>
            <a:r>
              <a:rPr lang="el-GR" sz="1700" dirty="0"/>
              <a:t>Αίσθηση </a:t>
            </a:r>
            <a:r>
              <a:rPr lang="el-GR" sz="1700" b="1" dirty="0"/>
              <a:t>δεξιοσύνης και ελέγχου</a:t>
            </a:r>
            <a:endParaRPr lang="el-GR" sz="1700" dirty="0"/>
          </a:p>
          <a:p>
            <a:r>
              <a:rPr lang="el-GR" sz="1700" dirty="0"/>
              <a:t>Ενίσχυση </a:t>
            </a:r>
            <a:r>
              <a:rPr lang="el-GR" sz="1700" b="1" dirty="0" err="1"/>
              <a:t>αυτοεικόνας</a:t>
            </a:r>
            <a:r>
              <a:rPr lang="el-GR" sz="1700" b="1" dirty="0"/>
              <a:t> και αυτοεκτίμησης</a:t>
            </a:r>
            <a:endParaRPr lang="el-GR" sz="1700" dirty="0"/>
          </a:p>
          <a:p>
            <a:r>
              <a:rPr lang="el-GR" sz="1700" dirty="0"/>
              <a:t>Δημιουργία </a:t>
            </a:r>
            <a:r>
              <a:rPr lang="el-GR" sz="1700" b="1" dirty="0"/>
              <a:t>θετικών συναισθημάτων</a:t>
            </a:r>
            <a:r>
              <a:rPr lang="el-GR" sz="1700" dirty="0"/>
              <a:t> (πληρότητα, επίτευξη)</a:t>
            </a:r>
          </a:p>
          <a:p>
            <a:pPr marL="0" indent="0">
              <a:buNone/>
            </a:pPr>
            <a:endParaRPr lang="el-GR" sz="1700" dirty="0"/>
          </a:p>
          <a:p>
            <a:pPr marL="0" indent="0">
              <a:buNone/>
            </a:pPr>
            <a:r>
              <a:rPr lang="el-GR" sz="1700" dirty="0"/>
              <a:t>💡 Η “Ροή” λειτουργεί ως </a:t>
            </a:r>
            <a:r>
              <a:rPr lang="el-GR" sz="1700" b="1" dirty="0"/>
              <a:t>αντισταθμιστικός μηχανισμός</a:t>
            </a:r>
            <a:r>
              <a:rPr lang="el-GR" sz="1700" dirty="0"/>
              <a:t> απέναντι στο στρες.</a:t>
            </a:r>
          </a:p>
        </p:txBody>
      </p:sp>
    </p:spTree>
    <p:extLst>
      <p:ext uri="{BB962C8B-B14F-4D97-AF65-F5344CB8AC3E}">
        <p14:creationId xmlns:p14="http://schemas.microsoft.com/office/powerpoint/2010/main" val="789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631" y="332321"/>
            <a:ext cx="10515600" cy="1325563"/>
          </a:xfrm>
        </p:spPr>
        <p:txBody>
          <a:bodyPr>
            <a:noAutofit/>
          </a:bodyPr>
          <a:lstStyle/>
          <a:p>
            <a:r>
              <a:rPr lang="el-GR" sz="2800" b="1" dirty="0"/>
              <a:t>Δυνάμεις Χαρακτήρα (</a:t>
            </a:r>
            <a:r>
              <a:rPr lang="el-GR" sz="2800" b="1" dirty="0" err="1"/>
              <a:t>Character</a:t>
            </a:r>
            <a:r>
              <a:rPr lang="el-GR" sz="2800" b="1" dirty="0"/>
              <a:t> </a:t>
            </a:r>
            <a:r>
              <a:rPr lang="el-GR" sz="2800" b="1" dirty="0" err="1"/>
              <a:t>Strengths</a:t>
            </a:r>
            <a:r>
              <a:rPr lang="el-GR" sz="2800" b="1" dirty="0"/>
              <a:t>)</a:t>
            </a:r>
            <a:br>
              <a:rPr lang="el-GR" sz="2800" b="1" dirty="0"/>
            </a:br>
            <a:r>
              <a:rPr lang="el-GR" sz="1600" dirty="0"/>
              <a:t>Οι </a:t>
            </a:r>
            <a:r>
              <a:rPr lang="el-GR" sz="1600" b="1" dirty="0"/>
              <a:t>δυνάμεις χαρακτήρα</a:t>
            </a:r>
            <a:r>
              <a:rPr lang="el-GR" sz="1600" dirty="0"/>
              <a:t> είναι θετικά γνωρίσματα της προσωπικότητας που υποστηρίζουν την ψυχική ανθεκτικότητα και την ευημερία. (Σύμφωνα με το VIA </a:t>
            </a:r>
            <a:r>
              <a:rPr lang="el-GR" sz="1600" dirty="0" err="1"/>
              <a:t>Classification</a:t>
            </a:r>
            <a:r>
              <a:rPr lang="el-GR" sz="1600" dirty="0"/>
              <a:t> of </a:t>
            </a:r>
            <a:r>
              <a:rPr lang="el-GR" sz="1600" dirty="0" err="1"/>
              <a:t>Character</a:t>
            </a:r>
            <a:r>
              <a:rPr lang="el-GR" sz="1600" dirty="0"/>
              <a:t> </a:t>
            </a:r>
            <a:r>
              <a:rPr lang="el-GR" sz="1600" dirty="0" err="1"/>
              <a:t>Strengths</a:t>
            </a:r>
            <a:r>
              <a:rPr lang="el-GR" sz="1600" dirty="0"/>
              <a:t>, </a:t>
            </a:r>
            <a:r>
              <a:rPr lang="el-GR" sz="1600" dirty="0" err="1"/>
              <a:t>Peterson</a:t>
            </a:r>
            <a:r>
              <a:rPr lang="el-GR" sz="1600" dirty="0"/>
              <a:t> &amp; </a:t>
            </a:r>
            <a:r>
              <a:rPr lang="el-GR" sz="1600" dirty="0" err="1"/>
              <a:t>Seligman</a:t>
            </a:r>
            <a:r>
              <a:rPr lang="el-GR" sz="1600" dirty="0"/>
              <a:t>)</a:t>
            </a:r>
            <a:endParaRPr lang="el-GR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803D4-EE95-F3A5-7D1D-3EFCD203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30" y="1657884"/>
            <a:ext cx="5878286" cy="52001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1600" b="1" dirty="0">
                <a:solidFill>
                  <a:schemeClr val="accent2"/>
                </a:solidFill>
              </a:rPr>
              <a:t>Σοφία και Γνώση</a:t>
            </a:r>
            <a:endParaRPr lang="el-GR" sz="1600" dirty="0">
              <a:solidFill>
                <a:schemeClr val="accent2"/>
              </a:solidFill>
            </a:endParaRPr>
          </a:p>
          <a:p>
            <a:r>
              <a:rPr lang="el-GR" sz="1600" dirty="0"/>
              <a:t>Δημιουργικότητα (</a:t>
            </a:r>
            <a:r>
              <a:rPr lang="el-GR" sz="1600" b="1" dirty="0">
                <a:solidFill>
                  <a:schemeClr val="bg1"/>
                </a:solidFill>
              </a:rPr>
              <a:t>ικανότητα παραγωγής νέων ιδεών)</a:t>
            </a:r>
          </a:p>
          <a:p>
            <a:r>
              <a:rPr lang="el-GR" sz="1600" dirty="0"/>
              <a:t>Περιέργεια (διάθεση για εξερεύνηση)</a:t>
            </a:r>
          </a:p>
          <a:p>
            <a:r>
              <a:rPr lang="el-GR" sz="1600" dirty="0"/>
              <a:t>Ανοιχτό μυαλό (ικανότητα να ακούς διαφορετικές απόψεις)</a:t>
            </a:r>
          </a:p>
          <a:p>
            <a:r>
              <a:rPr lang="el-GR" sz="1600" dirty="0"/>
              <a:t>Αγάπη για τη μάθηση</a:t>
            </a:r>
          </a:p>
          <a:p>
            <a:r>
              <a:rPr lang="el-GR" sz="1600" dirty="0"/>
              <a:t>Σοφία / Ορθή κρίση</a:t>
            </a:r>
          </a:p>
          <a:p>
            <a:pPr marL="0" indent="0">
              <a:buNone/>
            </a:pPr>
            <a:r>
              <a:rPr lang="el-GR" sz="1600" b="1" dirty="0">
                <a:solidFill>
                  <a:schemeClr val="accent2"/>
                </a:solidFill>
              </a:rPr>
              <a:t>Θάρρος</a:t>
            </a:r>
            <a:endParaRPr lang="el-GR" sz="1600" dirty="0">
              <a:solidFill>
                <a:schemeClr val="accent2"/>
              </a:solidFill>
            </a:endParaRPr>
          </a:p>
          <a:p>
            <a:r>
              <a:rPr lang="el-GR" sz="1600" dirty="0"/>
              <a:t>Ανδρεία (αντιμετώπιση δυσκολιών χωρίς φόβο)</a:t>
            </a:r>
          </a:p>
          <a:p>
            <a:r>
              <a:rPr lang="el-GR" sz="1600" dirty="0"/>
              <a:t>Επιμονή (συνέχιση παρά τα εμπόδια)</a:t>
            </a:r>
          </a:p>
          <a:p>
            <a:r>
              <a:rPr lang="el-GR" sz="1600" dirty="0"/>
              <a:t>Εντιμότητα / Αυθεντικότητα</a:t>
            </a:r>
          </a:p>
          <a:p>
            <a:r>
              <a:rPr lang="el-GR" sz="1600" dirty="0"/>
              <a:t>Ζωτικότητα (ενέργεια, ενθουσιασμός)</a:t>
            </a:r>
          </a:p>
          <a:p>
            <a:pPr marL="0" indent="0">
              <a:buNone/>
            </a:pPr>
            <a:r>
              <a:rPr lang="el-GR" sz="1600" b="1" dirty="0">
                <a:solidFill>
                  <a:schemeClr val="accent2"/>
                </a:solidFill>
              </a:rPr>
              <a:t>Ανθρωπιά</a:t>
            </a:r>
            <a:endParaRPr lang="el-GR" sz="1600" dirty="0">
              <a:solidFill>
                <a:schemeClr val="accent2"/>
              </a:solidFill>
            </a:endParaRPr>
          </a:p>
          <a:p>
            <a:r>
              <a:rPr lang="el-GR" sz="1600" dirty="0"/>
              <a:t>Αγάπη και φροντίδα</a:t>
            </a:r>
          </a:p>
          <a:p>
            <a:r>
              <a:rPr lang="el-GR" sz="1600" dirty="0"/>
              <a:t>Καλοσύνη / Προσφορά</a:t>
            </a:r>
          </a:p>
          <a:p>
            <a:r>
              <a:rPr lang="el-GR" sz="1600" dirty="0"/>
              <a:t>Κοινωνική νοημοσύνη (συναισθηματική διαχείριση σχέσεων)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126116" y="1628456"/>
            <a:ext cx="5878286" cy="52808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600" b="1" dirty="0">
                <a:solidFill>
                  <a:schemeClr val="accent2"/>
                </a:solidFill>
              </a:rPr>
              <a:t>Δικαιοσύνη</a:t>
            </a:r>
            <a:endParaRPr lang="el-GR" sz="1600" dirty="0">
              <a:solidFill>
                <a:schemeClr val="accent2"/>
              </a:solidFill>
            </a:endParaRPr>
          </a:p>
          <a:p>
            <a:r>
              <a:rPr lang="el-GR" sz="1600" b="1" dirty="0" err="1">
                <a:solidFill>
                  <a:schemeClr val="bg1"/>
                </a:solidFill>
              </a:rPr>
              <a:t>Πολιτότητα</a:t>
            </a:r>
            <a:r>
              <a:rPr lang="el-GR" sz="1600" b="1" dirty="0">
                <a:solidFill>
                  <a:schemeClr val="bg1"/>
                </a:solidFill>
              </a:rPr>
              <a:t> / Συμμετοχή στην κοινότητα</a:t>
            </a:r>
          </a:p>
          <a:p>
            <a:r>
              <a:rPr lang="el-GR" sz="1600" dirty="0"/>
              <a:t>Δικαιοσύνη / Ίση μεταχείριση</a:t>
            </a:r>
          </a:p>
          <a:p>
            <a:r>
              <a:rPr lang="el-GR" sz="1600" dirty="0"/>
              <a:t>Ηγεσία (εμπνέει και καθοδηγεί τους άλλους)</a:t>
            </a:r>
          </a:p>
          <a:p>
            <a:pPr marL="0" indent="0">
              <a:buNone/>
            </a:pPr>
            <a:r>
              <a:rPr lang="el-GR" sz="1600" b="1" dirty="0">
                <a:solidFill>
                  <a:schemeClr val="accent2"/>
                </a:solidFill>
              </a:rPr>
              <a:t>Εγκράτεια</a:t>
            </a:r>
            <a:endParaRPr lang="el-GR" sz="1600" dirty="0">
              <a:solidFill>
                <a:schemeClr val="accent2"/>
              </a:solidFill>
            </a:endParaRPr>
          </a:p>
          <a:p>
            <a:r>
              <a:rPr lang="el-GR" sz="1600" dirty="0"/>
              <a:t>Συγχώρεση / Απελευθέρωση από θυμό</a:t>
            </a:r>
          </a:p>
          <a:p>
            <a:r>
              <a:rPr lang="el-GR" sz="1600" dirty="0"/>
              <a:t>Μετριοφροσύνη</a:t>
            </a:r>
          </a:p>
          <a:p>
            <a:r>
              <a:rPr lang="el-GR" sz="1600" dirty="0"/>
              <a:t>Φρόνηση / Σοβαρότητα</a:t>
            </a:r>
          </a:p>
          <a:p>
            <a:r>
              <a:rPr lang="el-GR" sz="1600" dirty="0"/>
              <a:t>Αυτορρύθμιση (έλεγχος συναισθημάτων και συμπεριφοράς)</a:t>
            </a:r>
          </a:p>
          <a:p>
            <a:pPr marL="0" indent="0">
              <a:buNone/>
            </a:pPr>
            <a:r>
              <a:rPr lang="el-GR" sz="1600" b="1" dirty="0">
                <a:solidFill>
                  <a:schemeClr val="accent2"/>
                </a:solidFill>
              </a:rPr>
              <a:t>Υπέρβαση</a:t>
            </a:r>
            <a:endParaRPr lang="el-GR" sz="1600" dirty="0">
              <a:solidFill>
                <a:schemeClr val="accent2"/>
              </a:solidFill>
            </a:endParaRPr>
          </a:p>
          <a:p>
            <a:r>
              <a:rPr lang="el-GR" sz="1600" dirty="0"/>
              <a:t>Εκτίμηση της ομορφιάς</a:t>
            </a:r>
          </a:p>
          <a:p>
            <a:r>
              <a:rPr lang="el-GR" sz="1600" dirty="0"/>
              <a:t>Ευγνωμοσύνη</a:t>
            </a:r>
          </a:p>
          <a:p>
            <a:r>
              <a:rPr lang="el-GR" sz="1600" dirty="0"/>
              <a:t>Ελπίδα</a:t>
            </a:r>
          </a:p>
          <a:p>
            <a:r>
              <a:rPr lang="el-GR" sz="1600" dirty="0"/>
              <a:t>Χιούμορ</a:t>
            </a:r>
          </a:p>
          <a:p>
            <a:r>
              <a:rPr lang="el-GR" sz="1600" dirty="0"/>
              <a:t>Πνευματικότητα / Εσωτερική πίστη</a:t>
            </a:r>
          </a:p>
        </p:txBody>
      </p:sp>
    </p:spTree>
    <p:extLst>
      <p:ext uri="{BB962C8B-B14F-4D97-AF65-F5344CB8AC3E}">
        <p14:creationId xmlns:p14="http://schemas.microsoft.com/office/powerpoint/2010/main" val="31623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6899" y="1188637"/>
            <a:ext cx="3515939" cy="4480726"/>
          </a:xfrm>
        </p:spPr>
        <p:txBody>
          <a:bodyPr>
            <a:normAutofit/>
          </a:bodyPr>
          <a:lstStyle/>
          <a:p>
            <a:pPr algn="ctr"/>
            <a:r>
              <a:rPr lang="el-GR" sz="3100" b="1" dirty="0">
                <a:solidFill>
                  <a:schemeClr val="tx1"/>
                </a:solidFill>
              </a:rPr>
              <a:t>Συναισθηματική Ακρίβεια</a:t>
            </a:r>
            <a:endParaRPr lang="hu-HU" sz="31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8927" y="2340077"/>
            <a:ext cx="6046169" cy="317919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/>
              <a:t>Συναισθηματική ακρίβεια</a:t>
            </a:r>
            <a:r>
              <a:rPr lang="el-GR" sz="2000" dirty="0"/>
              <a:t> = ικανότητα να αναγνωρίζουμε και να περιγράφουμε τα συναισθήματά μας με </a:t>
            </a:r>
            <a:r>
              <a:rPr lang="el-GR" sz="2000" b="1" dirty="0"/>
              <a:t>λεπτομέρεια και ακρίβεια</a:t>
            </a:r>
            <a:r>
              <a:rPr lang="el-GR" sz="2000" dirty="0"/>
              <a:t>, αντί για γενικές κατηγορίες </a:t>
            </a:r>
          </a:p>
          <a:p>
            <a:pPr marL="0" indent="0">
              <a:buNone/>
            </a:pPr>
            <a:r>
              <a:rPr lang="el-GR" sz="2000" dirty="0"/>
              <a:t>(«είμαι χάλια», «είμαι αγχωμένος»).</a:t>
            </a:r>
            <a:endParaRPr lang="hu-HU" sz="2000" dirty="0"/>
          </a:p>
          <a:p>
            <a:br>
              <a:rPr lang="en-US" sz="2000" u="sng" dirty="0">
                <a:hlinkClick r:id="rId2"/>
              </a:rPr>
            </a:br>
            <a:r>
              <a:rPr lang="en-US" sz="2000" u="sng" dirty="0">
                <a:hlinkClick r:id="rId2"/>
              </a:rPr>
              <a:t>Emotional Granularity Influences on Coping - RISE:2022</a:t>
            </a:r>
          </a:p>
          <a:p>
            <a:r>
              <a:rPr lang="en-US" sz="2000" u="sng" dirty="0">
                <a:hlinkClick r:id="rId2"/>
              </a:rPr>
              <a:t>https://www.northeastern.edu</a:t>
            </a:r>
          </a:p>
        </p:txBody>
      </p:sp>
    </p:spTree>
    <p:extLst>
      <p:ext uri="{BB962C8B-B14F-4D97-AF65-F5344CB8AC3E}">
        <p14:creationId xmlns:p14="http://schemas.microsoft.com/office/powerpoint/2010/main" val="28311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Γιατί είναι σημαντική;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5153" y="512686"/>
            <a:ext cx="6906491" cy="558561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Έρευνες δείχνουν ότι άτομα με υψηλή συναισθηματική ακρίβεια:</a:t>
            </a:r>
          </a:p>
          <a:p>
            <a:r>
              <a:rPr lang="el-GR" sz="2200" dirty="0">
                <a:solidFill>
                  <a:schemeClr val="bg1"/>
                </a:solidFill>
              </a:rPr>
              <a:t>έχουν </a:t>
            </a:r>
            <a:r>
              <a:rPr lang="el-GR" sz="2200" b="1" dirty="0">
                <a:solidFill>
                  <a:schemeClr val="bg1"/>
                </a:solidFill>
              </a:rPr>
              <a:t>λιγότερο στρες</a:t>
            </a:r>
            <a:r>
              <a:rPr lang="el-GR" sz="2200" dirty="0">
                <a:solidFill>
                  <a:schemeClr val="bg1"/>
                </a:solidFill>
              </a:rPr>
              <a:t>,</a:t>
            </a:r>
          </a:p>
          <a:p>
            <a:r>
              <a:rPr lang="el-GR" sz="2200" dirty="0">
                <a:solidFill>
                  <a:schemeClr val="bg1"/>
                </a:solidFill>
              </a:rPr>
              <a:t>απευθύνονται λιγότερο συχνά σε γιατρούς,</a:t>
            </a:r>
          </a:p>
          <a:p>
            <a:r>
              <a:rPr lang="el-GR" sz="2200" dirty="0"/>
              <a:t>χρησιμοποιούν λιγότερο φάρμακα,</a:t>
            </a:r>
          </a:p>
          <a:p>
            <a:r>
              <a:rPr lang="el-GR" sz="2200" dirty="0"/>
              <a:t>νοσηλεύονται λιγότερες ημέρες,</a:t>
            </a:r>
          </a:p>
          <a:p>
            <a:r>
              <a:rPr lang="el-GR" sz="2200" dirty="0"/>
              <a:t>διαχειρίζονται δυσκολίες πιο αποτελεσματικά.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dirty="0"/>
              <a:t>➡️ Η ονομασία και διαφοροποίηση των συναισθημάτων οδηγεί σε </a:t>
            </a:r>
            <a:r>
              <a:rPr lang="el-GR" sz="2200" b="1" dirty="0"/>
              <a:t>καλύτερες στρατηγικές αντιμετώπισης</a:t>
            </a:r>
            <a:r>
              <a:rPr lang="el-GR" sz="2200" dirty="0"/>
              <a:t>.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https://www.hoffmaninstitute.org/wp-content/uploads/Practices-FeelingsSensations.pdf</a:t>
            </a:r>
          </a:p>
        </p:txBody>
      </p:sp>
    </p:spTree>
    <p:extLst>
      <p:ext uri="{BB962C8B-B14F-4D97-AF65-F5344CB8AC3E}">
        <p14:creationId xmlns:p14="http://schemas.microsoft.com/office/powerpoint/2010/main" val="248988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589560" y="359596"/>
            <a:ext cx="4804272" cy="162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στρε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ς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συχνά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π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ροκύ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πτει όταν βρισκόμαστε σε μια κατάσταση που έρχεται σε σύγκρουση με μία από τις θεμελιώδεις αξίες μας.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1600"/>
              <a:t>Αναγκάζεσαι να πεις ψέματα → προσβολή της ειλικρίνειας</a:t>
            </a:r>
          </a:p>
          <a:p>
            <a:r>
              <a:rPr lang="en-US" sz="1600"/>
              <a:t>Περιορίζεσαι από κανόνες → απειλή στην δημιουργικότητα</a:t>
            </a:r>
          </a:p>
          <a:p>
            <a:r>
              <a:rPr lang="en-US" sz="1600"/>
              <a:t>Δεν έχεις χρόνο για τους αγαπημένους σου → πλήγμα στις σχέσεις</a:t>
            </a:r>
          </a:p>
          <a:p>
            <a:r>
              <a:rPr lang="en-US" sz="1600"/>
              <a:t>Βλέπεις αδικία → πρόκληση στην δικαιοσύνη</a:t>
            </a:r>
          </a:p>
          <a:p>
            <a:r>
              <a:rPr lang="en-US" sz="1600"/>
              <a:t>Κάποιος γύρω σου είναι συνεχώς αρνητικός → πλήγμα στην αισιοδοξία</a:t>
            </a:r>
          </a:p>
          <a:p>
            <a:r>
              <a:rPr lang="en-US" sz="1600"/>
              <a:t>➡️ Κάθε αγχωτική κατάσταση έχει νόημα – αντανακλά μια πληγωμένη αξία.Η επίγνωση αυτών των αξιών μάς βοηθά να κατανοήσουμε το “γιατί” πίσω από το στρες.Χωρίς στρες δεν υπάρχει νόημα.</a:t>
            </a:r>
          </a:p>
        </p:txBody>
      </p:sp>
      <p:pic>
        <p:nvPicPr>
          <p:cNvPr id="2" name="Tartalom helye 5"/>
          <p:cNvPicPr>
            <a:picLocks noChangeAspect="1"/>
          </p:cNvPicPr>
          <p:nvPr/>
        </p:nvPicPr>
        <p:blipFill rotWithShape="1">
          <a:blip r:embed="rId2"/>
          <a:srcRect l="8608" r="12008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rgbClr val="FFFFFF"/>
                </a:solidFill>
              </a:rPr>
              <a:t>Πώς βοηθά η Συναισθηματική Ακρίβεια;</a:t>
            </a:r>
            <a:endParaRPr lang="en-GB" sz="340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1798" y="636190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l-GR" sz="2200" b="1" dirty="0">
                <a:solidFill>
                  <a:schemeClr val="bg1"/>
                </a:solidFill>
              </a:rPr>
              <a:t>Παράδειγμα:</a:t>
            </a:r>
          </a:p>
          <a:p>
            <a:r>
              <a:rPr lang="el-GR" sz="2200" dirty="0">
                <a:solidFill>
                  <a:schemeClr val="bg1"/>
                </a:solidFill>
              </a:rPr>
              <a:t>❌ «Είμαι σε κακή διάθεση.»</a:t>
            </a:r>
            <a:br>
              <a:rPr lang="el-GR" sz="2200" dirty="0">
                <a:solidFill>
                  <a:schemeClr val="bg1"/>
                </a:solidFill>
              </a:rPr>
            </a:br>
            <a:r>
              <a:rPr lang="el-GR" sz="2200" dirty="0">
                <a:solidFill>
                  <a:schemeClr val="bg1"/>
                </a:solidFill>
              </a:rPr>
              <a:t>➡️ Παθητική αντιμετώπιση.</a:t>
            </a:r>
          </a:p>
          <a:p>
            <a:r>
              <a:rPr lang="el-GR" sz="2200" dirty="0">
                <a:solidFill>
                  <a:schemeClr val="bg1"/>
                </a:solidFill>
              </a:rPr>
              <a:t>✔️ «Νιώθω ανησυχία / απογοήτευση / </a:t>
            </a:r>
            <a:r>
              <a:rPr lang="el-GR" sz="2200" dirty="0"/>
              <a:t>κούραση / πίεση.»</a:t>
            </a:r>
            <a:br>
              <a:rPr lang="el-GR" sz="2200" dirty="0"/>
            </a:br>
            <a:r>
              <a:rPr lang="el-GR" sz="2200" dirty="0"/>
              <a:t>➡️ Αντιστοίχιση με </a:t>
            </a:r>
            <a:r>
              <a:rPr lang="el-GR" sz="2200" b="1" dirty="0"/>
              <a:t>κατάλληλη στρατηγική</a:t>
            </a:r>
            <a:r>
              <a:rPr lang="el-GR" sz="2200" dirty="0"/>
              <a:t>:</a:t>
            </a:r>
          </a:p>
          <a:p>
            <a:r>
              <a:rPr lang="el-GR" sz="2200" dirty="0"/>
              <a:t>Αν νιώθω </a:t>
            </a:r>
            <a:r>
              <a:rPr lang="el-GR" sz="2200" i="1" dirty="0"/>
              <a:t>κουρασμένος</a:t>
            </a:r>
            <a:r>
              <a:rPr lang="el-GR" sz="2200" dirty="0"/>
              <a:t> → χρειάζομαι ξεκούραση</a:t>
            </a:r>
          </a:p>
          <a:p>
            <a:r>
              <a:rPr lang="el-GR" sz="2200" dirty="0"/>
              <a:t>Αν νιώθω </a:t>
            </a:r>
            <a:r>
              <a:rPr lang="el-GR" sz="2200" i="1" dirty="0"/>
              <a:t>υπερφόρτωση</a:t>
            </a:r>
            <a:r>
              <a:rPr lang="el-GR" sz="2200" dirty="0"/>
              <a:t> → χρειάζεται αναδόμηση προτεραιοτήτων</a:t>
            </a:r>
          </a:p>
          <a:p>
            <a:r>
              <a:rPr lang="el-GR" sz="2200" dirty="0"/>
              <a:t>Αν νιώθω </a:t>
            </a:r>
            <a:r>
              <a:rPr lang="el-GR" sz="2200" i="1" dirty="0"/>
              <a:t>ενοχές / λύπη</a:t>
            </a:r>
            <a:r>
              <a:rPr lang="el-GR" sz="2200" dirty="0"/>
              <a:t> → χρειάζεται επεξεργασία και υποστήριξη</a:t>
            </a:r>
          </a:p>
          <a:p>
            <a:r>
              <a:rPr lang="el-GR" sz="2200" dirty="0"/>
              <a:t>Αν νιώθω </a:t>
            </a:r>
            <a:r>
              <a:rPr lang="el-GR" sz="2200" i="1" dirty="0"/>
              <a:t>αβοήθητος-η</a:t>
            </a:r>
            <a:r>
              <a:rPr lang="el-GR" sz="2200" dirty="0"/>
              <a:t> → ζητώ βοήθεια ειδικού</a:t>
            </a:r>
          </a:p>
          <a:p>
            <a:r>
              <a:rPr lang="el-GR" sz="2200" dirty="0"/>
              <a:t>Η ονομασία συναισθήματος οδηγεί σε </a:t>
            </a:r>
            <a:r>
              <a:rPr lang="el-GR" sz="2200" b="1" dirty="0"/>
              <a:t>στοχευμένη λύση</a:t>
            </a:r>
            <a:r>
              <a:rPr lang="el-G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338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68528" y="431212"/>
            <a:ext cx="3420305" cy="19063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Μη</a:t>
            </a:r>
            <a:r>
              <a:rPr lang="en-US" sz="2800" dirty="0"/>
              <a:t> β</a:t>
            </a:r>
            <a:r>
              <a:rPr lang="en-US" sz="2800" dirty="0" err="1"/>
              <a:t>οηθητικές</a:t>
            </a:r>
            <a:r>
              <a:rPr lang="en-US" sz="2800" dirty="0"/>
              <a:t> </a:t>
            </a:r>
            <a:r>
              <a:rPr lang="en-US" sz="2800" dirty="0" err="1"/>
              <a:t>στρ</a:t>
            </a:r>
            <a:r>
              <a:rPr lang="en-US" sz="2800" dirty="0"/>
              <a:t>ατηγικές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DDBC-F02B-1B05-9115-D3BC1F286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712" y="529535"/>
            <a:ext cx="5586448" cy="540974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/>
            <a:r>
              <a:rPr lang="en-US" sz="1900" dirty="0" err="1">
                <a:solidFill>
                  <a:schemeClr val="bg1"/>
                </a:solidFill>
              </a:rPr>
              <a:t>Αρνητικός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εσωτερικός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διάλογος</a:t>
            </a:r>
            <a:endParaRPr lang="en-US" sz="1900" dirty="0">
              <a:solidFill>
                <a:schemeClr val="bg1"/>
              </a:solidFill>
            </a:endParaRPr>
          </a:p>
          <a:p>
            <a:pPr marL="285750"/>
            <a:r>
              <a:rPr lang="en-US" sz="1900" dirty="0" err="1">
                <a:solidFill>
                  <a:schemeClr val="bg1"/>
                </a:solidFill>
              </a:rPr>
              <a:t>Αυτομομφή</a:t>
            </a:r>
            <a:r>
              <a:rPr lang="en-US" sz="1900" dirty="0">
                <a:solidFill>
                  <a:schemeClr val="bg1"/>
                </a:solidFill>
              </a:rPr>
              <a:t> ή επ</a:t>
            </a:r>
            <a:r>
              <a:rPr lang="en-US" sz="1900" dirty="0" err="1">
                <a:solidFill>
                  <a:schemeClr val="bg1"/>
                </a:solidFill>
              </a:rPr>
              <a:t>ίρριψη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ευθυνών</a:t>
            </a:r>
            <a:endParaRPr lang="en-US" sz="1900" dirty="0">
              <a:solidFill>
                <a:schemeClr val="bg1"/>
              </a:solidFill>
            </a:endParaRPr>
          </a:p>
          <a:p>
            <a:pPr marL="285750"/>
            <a:r>
              <a:rPr lang="en-US" sz="1900" dirty="0" err="1">
                <a:solidFill>
                  <a:schemeClr val="bg1"/>
                </a:solidFill>
              </a:rPr>
              <a:t>Άρνηση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του</a:t>
            </a:r>
            <a:r>
              <a:rPr lang="en-US" sz="1900" dirty="0">
                <a:solidFill>
                  <a:schemeClr val="bg1"/>
                </a:solidFill>
              </a:rPr>
              <a:t> π</a:t>
            </a:r>
            <a:r>
              <a:rPr lang="en-US" sz="1900" dirty="0" err="1">
                <a:solidFill>
                  <a:schemeClr val="bg1"/>
                </a:solidFill>
              </a:rPr>
              <a:t>ρο</a:t>
            </a:r>
            <a:r>
              <a:rPr lang="en-US" sz="1900" dirty="0">
                <a:solidFill>
                  <a:schemeClr val="bg1"/>
                </a:solidFill>
              </a:rPr>
              <a:t>βλήματος</a:t>
            </a:r>
          </a:p>
          <a:p>
            <a:pPr marL="285750"/>
            <a:r>
              <a:rPr lang="en-US" sz="1900" dirty="0" err="1">
                <a:solidFill>
                  <a:schemeClr val="bg1"/>
                </a:solidFill>
              </a:rPr>
              <a:t>Φωνές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ξεσ</a:t>
            </a:r>
            <a:r>
              <a:rPr lang="en-US" sz="1900" dirty="0">
                <a:solidFill>
                  <a:schemeClr val="bg1"/>
                </a:solidFill>
              </a:rPr>
              <a:t>πάσματα</a:t>
            </a:r>
          </a:p>
          <a:p>
            <a:pPr marL="285750"/>
            <a:r>
              <a:rPr lang="en-US" sz="1900" dirty="0"/>
              <a:t>Επ</a:t>
            </a:r>
            <a:r>
              <a:rPr lang="en-US" sz="1900" dirty="0" err="1"/>
              <a:t>ιθετικότητ</a:t>
            </a:r>
            <a:r>
              <a:rPr lang="en-US" sz="1900" dirty="0"/>
              <a:t>α</a:t>
            </a:r>
          </a:p>
          <a:p>
            <a:pPr marL="285750"/>
            <a:r>
              <a:rPr lang="en-US" sz="1900" dirty="0"/>
              <a:t>Απ</a:t>
            </a:r>
            <a:r>
              <a:rPr lang="en-US" sz="1900" dirty="0" err="1"/>
              <a:t>οφυγή</a:t>
            </a:r>
            <a:r>
              <a:rPr lang="en-US" sz="1900" dirty="0"/>
              <a:t> </a:t>
            </a:r>
            <a:r>
              <a:rPr lang="en-US" sz="1900" dirty="0" err="1"/>
              <a:t>συν</a:t>
            </a:r>
            <a:r>
              <a:rPr lang="en-US" sz="1900" dirty="0"/>
              <a:t>αισθημάτων</a:t>
            </a:r>
          </a:p>
          <a:p>
            <a:pPr marL="285750"/>
            <a:r>
              <a:rPr lang="en-US" sz="1900" dirty="0"/>
              <a:t>Κα</a:t>
            </a:r>
            <a:r>
              <a:rPr lang="en-US" sz="1900" dirty="0" err="1"/>
              <a:t>κές</a:t>
            </a:r>
            <a:r>
              <a:rPr lang="en-US" sz="1900" dirty="0"/>
              <a:t> </a:t>
            </a:r>
            <a:r>
              <a:rPr lang="en-US" sz="1900" dirty="0" err="1"/>
              <a:t>συνήθειες</a:t>
            </a:r>
            <a:r>
              <a:rPr lang="en-US" sz="1900" dirty="0"/>
              <a:t> (κα</a:t>
            </a:r>
            <a:r>
              <a:rPr lang="en-US" sz="1900" dirty="0" err="1"/>
              <a:t>κός</a:t>
            </a:r>
            <a:r>
              <a:rPr lang="en-US" sz="1900" dirty="0"/>
              <a:t> ύπ</a:t>
            </a:r>
            <a:r>
              <a:rPr lang="en-US" sz="1900" dirty="0" err="1"/>
              <a:t>νος</a:t>
            </a:r>
            <a:r>
              <a:rPr lang="en-US" sz="1900" dirty="0"/>
              <a:t>, υπ</a:t>
            </a:r>
            <a:r>
              <a:rPr lang="en-US" sz="1900" dirty="0" err="1"/>
              <a:t>ερφ</a:t>
            </a:r>
            <a:r>
              <a:rPr lang="en-US" sz="1900" dirty="0"/>
              <a:t>αγία κ.λπ.)</a:t>
            </a:r>
          </a:p>
          <a:p>
            <a:pPr marL="285750"/>
            <a:r>
              <a:rPr lang="en-US" sz="1900" dirty="0"/>
              <a:t>Υπ</a:t>
            </a:r>
            <a:r>
              <a:rPr lang="en-US" sz="1900" dirty="0" err="1"/>
              <a:t>ερ</a:t>
            </a:r>
            <a:r>
              <a:rPr lang="en-US" sz="1900" dirty="0"/>
              <a:t>βολική κατανάλωση αλκοόλ / ουσιών</a:t>
            </a:r>
          </a:p>
          <a:p>
            <a:pPr marL="285750"/>
            <a:r>
              <a:rPr lang="en-US" sz="1900" dirty="0"/>
              <a:t>επανα</a:t>
            </a:r>
            <a:r>
              <a:rPr lang="en-US" sz="1900" dirty="0" err="1"/>
              <a:t>λη</a:t>
            </a:r>
            <a:r>
              <a:rPr lang="en-US" sz="1900" dirty="0"/>
              <a:t>πτική αναμάσηση αρνητικών σκέψεων</a:t>
            </a:r>
          </a:p>
          <a:p>
            <a:pPr marL="285750"/>
            <a:r>
              <a:rPr lang="en-US" sz="1900" dirty="0"/>
              <a:t>Υπ</a:t>
            </a:r>
            <a:r>
              <a:rPr lang="en-US" sz="1900" dirty="0" err="1"/>
              <a:t>ερ</a:t>
            </a:r>
            <a:r>
              <a:rPr lang="en-US" sz="1900" dirty="0"/>
              <a:t>βολική ανησυχία</a:t>
            </a:r>
          </a:p>
          <a:p>
            <a:endParaRPr lang="en-US" sz="1900" dirty="0"/>
          </a:p>
          <a:p>
            <a:r>
              <a:rPr lang="en-US" sz="1900" dirty="0"/>
              <a:t>💡 </a:t>
            </a:r>
            <a:r>
              <a:rPr lang="en-US" sz="1900" dirty="0" err="1"/>
              <a:t>Αυτές</a:t>
            </a:r>
            <a:r>
              <a:rPr lang="en-US" sz="1900" dirty="0"/>
              <a:t> </a:t>
            </a:r>
            <a:r>
              <a:rPr lang="en-US" sz="1900" dirty="0" err="1"/>
              <a:t>οι</a:t>
            </a:r>
            <a:r>
              <a:rPr lang="en-US" sz="1900" dirty="0"/>
              <a:t> </a:t>
            </a:r>
            <a:r>
              <a:rPr lang="en-US" sz="1900" dirty="0" err="1"/>
              <a:t>στρ</a:t>
            </a:r>
            <a:r>
              <a:rPr lang="en-US" sz="1900" dirty="0"/>
              <a:t>ατηγικές </a:t>
            </a:r>
            <a:r>
              <a:rPr lang="en-US" sz="1900" b="1" dirty="0"/>
              <a:t>ανακουφίζουν προσωρινά</a:t>
            </a:r>
            <a:r>
              <a:rPr lang="en-US" sz="1900" dirty="0"/>
              <a:t>, αλλά </a:t>
            </a:r>
            <a:r>
              <a:rPr lang="en-US" sz="1900" b="1" dirty="0"/>
              <a:t>ενισχύουν το στρες μακροπρόθεσμα</a:t>
            </a:r>
            <a:r>
              <a:rPr lang="en-US" sz="1900" dirty="0"/>
              <a:t>.</a:t>
            </a: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" b="1"/>
          <a:stretch>
            <a:fillRect/>
          </a:stretch>
        </p:blipFill>
        <p:spPr>
          <a:xfrm>
            <a:off x="7913716" y="2768743"/>
            <a:ext cx="4278284" cy="4089258"/>
          </a:xfrm>
          <a:prstGeom prst="rect">
            <a:avLst/>
          </a:prstGeom>
        </p:spPr>
      </p:pic>
      <p:sp>
        <p:nvSpPr>
          <p:cNvPr id="12" name="Szövegdoboz 5"/>
          <p:cNvSpPr txBox="1"/>
          <p:nvPr/>
        </p:nvSpPr>
        <p:spPr>
          <a:xfrm>
            <a:off x="8162031" y="3136083"/>
            <a:ext cx="2604292" cy="1428214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i="1" dirty="0" err="1"/>
              <a:t>If</a:t>
            </a:r>
            <a:r>
              <a:rPr lang="hu-HU" sz="2000" i="1" dirty="0"/>
              <a:t> </a:t>
            </a:r>
            <a:r>
              <a:rPr lang="hu-HU" sz="2000" i="1" dirty="0" err="1"/>
              <a:t>you</a:t>
            </a:r>
            <a:r>
              <a:rPr lang="hu-HU" sz="2000" i="1" dirty="0"/>
              <a:t> </a:t>
            </a:r>
            <a:r>
              <a:rPr lang="hu-HU" sz="2000" i="1" dirty="0" err="1"/>
              <a:t>are</a:t>
            </a:r>
            <a:r>
              <a:rPr lang="hu-HU" sz="2000" i="1" dirty="0"/>
              <a:t> </a:t>
            </a:r>
            <a:r>
              <a:rPr lang="hu-HU" sz="2000" i="1" dirty="0" err="1"/>
              <a:t>very</a:t>
            </a:r>
            <a:r>
              <a:rPr lang="hu-HU" sz="2000" i="1" dirty="0"/>
              <a:t> </a:t>
            </a:r>
            <a:r>
              <a:rPr lang="hu-HU" sz="2000" i="1" dirty="0" err="1"/>
              <a:t>stressed</a:t>
            </a:r>
            <a:r>
              <a:rPr lang="hu-HU" sz="2000" i="1" dirty="0"/>
              <a:t>,</a:t>
            </a:r>
          </a:p>
          <a:p>
            <a:r>
              <a:rPr lang="hu-HU" sz="2000" i="1" dirty="0"/>
              <a:t>I </a:t>
            </a:r>
            <a:r>
              <a:rPr lang="hu-HU" sz="2000" i="1" dirty="0" err="1"/>
              <a:t>can</a:t>
            </a:r>
            <a:r>
              <a:rPr lang="hu-HU" sz="2000" i="1" dirty="0"/>
              <a:t> </a:t>
            </a:r>
            <a:r>
              <a:rPr lang="hu-HU" sz="2000" i="1" dirty="0" err="1"/>
              <a:t>eat</a:t>
            </a:r>
            <a:r>
              <a:rPr lang="hu-HU" sz="2000" i="1" dirty="0"/>
              <a:t> </a:t>
            </a:r>
            <a:r>
              <a:rPr lang="hu-HU" sz="2000" i="1" dirty="0" err="1"/>
              <a:t>you</a:t>
            </a:r>
            <a:r>
              <a:rPr lang="hu-HU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7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6899" y="1188637"/>
            <a:ext cx="3742081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Βοηθητικές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στρ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ατηγικές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9DAC4D-A419-28B4-253F-256847EC4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658" y="1188637"/>
            <a:ext cx="5942027" cy="41805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Θετικός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/ υπ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οστηρικτικός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εσωτερικός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διάλογος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Χιούμορ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Κοινωνική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υπ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οστήριξη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Απ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οφυγή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ή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τρο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ποποίηση της στρεσογόνου κατάστασης, όπου είναι δυνατό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Αν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αζήτηση επαγγελματικής βοήθειας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Υγιεινές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συνήθειες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(ύπ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νος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τροφή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άσκηση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)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Επ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ίλυση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 π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ρο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βλήματος (problem-solving)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Ορ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αματισμός θετικών εκβάσεων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</a:rPr>
              <a:t>Βρ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</a:rPr>
              <a:t>αχυπρόθεσμες τεχνικές αποφόρτισης</a:t>
            </a:r>
          </a:p>
        </p:txBody>
      </p:sp>
    </p:spTree>
    <p:extLst>
      <p:ext uri="{BB962C8B-B14F-4D97-AF65-F5344CB8AC3E}">
        <p14:creationId xmlns:p14="http://schemas.microsoft.com/office/powerpoint/2010/main" val="1996725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493" y="889486"/>
            <a:ext cx="9231410" cy="27713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Γνωστικές</a:t>
            </a:r>
            <a:r>
              <a:rPr lang="en-US" sz="7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Στρε</a:t>
            </a:r>
            <a:r>
              <a:rPr lang="en-US" sz="7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βλώσεις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93396" y="4130530"/>
            <a:ext cx="10375817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γνωστικ</a:t>
            </a:r>
            <a:r>
              <a:rPr lang="el-GR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ς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στρε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βλ</a:t>
            </a:r>
            <a:r>
              <a:rPr lang="el-GR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Ω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σεις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ε</a:t>
            </a:r>
            <a:r>
              <a:rPr lang="el-GR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Ι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ναι </a:t>
            </a:r>
            <a:r>
              <a:rPr lang="en-US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μη</a:t>
            </a:r>
            <a:r>
              <a:rPr lang="en-U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ρε</a:t>
            </a:r>
            <a:r>
              <a:rPr lang="en-U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λιστικο</a:t>
            </a:r>
            <a:r>
              <a:rPr lang="el-G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υπ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βολικ</a:t>
            </a:r>
            <a:r>
              <a:rPr lang="el-G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ρνητικο</a:t>
            </a:r>
            <a:r>
              <a:rPr lang="el-G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</a:t>
            </a:r>
            <a:r>
              <a:rPr lang="el-G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σκ</a:t>
            </a:r>
            <a:r>
              <a:rPr lang="el-GR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</a:t>
            </a:r>
            <a:r>
              <a:rPr lang="en-US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ψης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ου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ενισχ</a:t>
            </a:r>
            <a:r>
              <a:rPr lang="el-GR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Υ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ουν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το στρες.</a:t>
            </a:r>
          </a:p>
        </p:txBody>
      </p:sp>
    </p:spTree>
    <p:extLst>
      <p:ext uri="{BB962C8B-B14F-4D97-AF65-F5344CB8AC3E}">
        <p14:creationId xmlns:p14="http://schemas.microsoft.com/office/powerpoint/2010/main" val="427689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240" y="549150"/>
            <a:ext cx="8074815" cy="1618489"/>
          </a:xfrm>
        </p:spPr>
        <p:txBody>
          <a:bodyPr anchor="ctr">
            <a:normAutofit/>
          </a:bodyPr>
          <a:lstStyle/>
          <a:p>
            <a:r>
              <a:rPr lang="el-GR" sz="7200" dirty="0"/>
              <a:t>Παραδείγματα: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5240" y="2556387"/>
            <a:ext cx="9835044" cy="3982065"/>
          </a:xfrm>
        </p:spPr>
        <p:txBody>
          <a:bodyPr anchor="t">
            <a:normAutofit lnSpcReduction="10000"/>
          </a:bodyPr>
          <a:lstStyle/>
          <a:p>
            <a:r>
              <a:rPr lang="el-GR" sz="2400" b="1" dirty="0"/>
              <a:t>Καταστροφολογία</a:t>
            </a:r>
            <a:r>
              <a:rPr lang="el-GR" sz="2400" dirty="0"/>
              <a:t>: «Αν πάρω κακό βαθμό, θα αποτύχω γενικά.»</a:t>
            </a:r>
          </a:p>
          <a:p>
            <a:r>
              <a:rPr lang="el-GR" sz="2400" b="1" dirty="0"/>
              <a:t>Πολωτική σκέψη</a:t>
            </a:r>
            <a:r>
              <a:rPr lang="el-GR" sz="2400" dirty="0"/>
              <a:t> (άσπρο-μαύρο): «Ή τέλειο ή αποτυχία.»</a:t>
            </a:r>
          </a:p>
          <a:p>
            <a:r>
              <a:rPr lang="el-GR" sz="2400" b="1" dirty="0"/>
              <a:t>Προσωποποίηση</a:t>
            </a:r>
            <a:r>
              <a:rPr lang="el-GR" sz="2400" dirty="0"/>
              <a:t>: «Φταίω εγώ για όλα.»</a:t>
            </a:r>
          </a:p>
          <a:p>
            <a:r>
              <a:rPr lang="el-GR" sz="2400" b="1" dirty="0" err="1"/>
              <a:t>Υπεργενίκευση</a:t>
            </a:r>
            <a:r>
              <a:rPr lang="el-GR" sz="2400" dirty="0"/>
              <a:t>: «Πάντα γίνεται κάτι κακό.»</a:t>
            </a:r>
          </a:p>
          <a:p>
            <a:r>
              <a:rPr lang="el-GR" sz="2400" b="1" dirty="0"/>
              <a:t>Συναισθηματική συλλογιστική</a:t>
            </a:r>
            <a:r>
              <a:rPr lang="el-GR" sz="2400" dirty="0"/>
              <a:t>: «Αφού νιώθω χάλια, σημαίνει ότι </a:t>
            </a:r>
            <a:r>
              <a:rPr lang="el-GR" sz="2400" i="1" dirty="0"/>
              <a:t>είναι</a:t>
            </a:r>
            <a:r>
              <a:rPr lang="el-GR" sz="2400" dirty="0"/>
              <a:t> χάλια.»</a:t>
            </a:r>
          </a:p>
          <a:p>
            <a:pPr marL="0" indent="0">
              <a:buNone/>
            </a:pPr>
            <a:r>
              <a:rPr lang="el-GR" sz="2400" dirty="0"/>
              <a:t>💡 Αναγνώριση → Επανεξέταση → Αντικατάσταση με ρεαλιστική σκέψη.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3482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968" y="1"/>
            <a:ext cx="10197477" cy="2428568"/>
          </a:xfrm>
        </p:spPr>
        <p:txBody>
          <a:bodyPr>
            <a:normAutofit/>
          </a:bodyPr>
          <a:lstStyle/>
          <a:p>
            <a:pPr algn="ctr"/>
            <a:r>
              <a:rPr lang="en-GB" sz="3700" b="1" dirty="0">
                <a:solidFill>
                  <a:schemeClr val="bg1"/>
                </a:solidFill>
              </a:rPr>
              <a:t>Physiological Sigh”</a:t>
            </a:r>
            <a:br>
              <a:rPr lang="el-GR" sz="3700" b="1" dirty="0">
                <a:solidFill>
                  <a:schemeClr val="bg1"/>
                </a:solidFill>
              </a:rPr>
            </a:br>
            <a:r>
              <a:rPr lang="el-GR" sz="3700" b="1" dirty="0">
                <a:solidFill>
                  <a:schemeClr val="bg1"/>
                </a:solidFill>
              </a:rPr>
              <a:t>Φυσιολογικός Αναστεναγμός</a:t>
            </a:r>
            <a:endParaRPr lang="en-GB" sz="37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6181" y="2428568"/>
            <a:ext cx="9957618" cy="4178709"/>
          </a:xfrm>
        </p:spPr>
        <p:txBody>
          <a:bodyPr anchor="ctr">
            <a:normAutofit/>
          </a:bodyPr>
          <a:lstStyle/>
          <a:p>
            <a:r>
              <a:rPr lang="el-GR" sz="2400" dirty="0"/>
              <a:t>Αποτελεσματική τεχνική άμεσης ρύθμισης στρες.</a:t>
            </a:r>
          </a:p>
          <a:p>
            <a:r>
              <a:rPr lang="el-GR" sz="2400" b="1" dirty="0"/>
              <a:t>Οδηγίες:</a:t>
            </a:r>
            <a:br>
              <a:rPr lang="el-GR" sz="2400" dirty="0"/>
            </a:br>
            <a:r>
              <a:rPr lang="el-GR" sz="2400" dirty="0"/>
              <a:t>1️⃣ Διπλή εισπνοή από τη μύτη (μία κανονική + μία σύντομη).</a:t>
            </a:r>
            <a:br>
              <a:rPr lang="el-GR" sz="2400" dirty="0"/>
            </a:br>
            <a:r>
              <a:rPr lang="el-GR" sz="2400" dirty="0"/>
              <a:t>2️⃣ Αργή, παρατεταμένη εκπνοή από το στόμα.</a:t>
            </a:r>
          </a:p>
          <a:p>
            <a:r>
              <a:rPr lang="el-GR" sz="2400" dirty="0"/>
              <a:t>Αποτέλεσμα:</a:t>
            </a:r>
          </a:p>
          <a:p>
            <a:r>
              <a:rPr lang="el-GR" sz="2400" dirty="0"/>
              <a:t>ενεργοποίηση παρασυμπαθητικού συστήματος,</a:t>
            </a:r>
          </a:p>
          <a:p>
            <a:r>
              <a:rPr lang="el-GR" sz="2400" dirty="0"/>
              <a:t>γρήγορη μείωση σωματικής έντασης,</a:t>
            </a:r>
          </a:p>
          <a:p>
            <a:r>
              <a:rPr lang="el-GR" sz="2400" dirty="0"/>
              <a:t>σταθεροποίηση αναπνοής.</a:t>
            </a:r>
          </a:p>
        </p:txBody>
      </p:sp>
    </p:spTree>
    <p:extLst>
      <p:ext uri="{BB962C8B-B14F-4D97-AF65-F5344CB8AC3E}">
        <p14:creationId xmlns:p14="http://schemas.microsoft.com/office/powerpoint/2010/main" val="942325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082D2F-F190-4F72-208E-9F9F6A29A9CE}"/>
              </a:ext>
            </a:extLst>
          </p:cNvPr>
          <p:cNvSpPr txBox="1"/>
          <p:nvPr/>
        </p:nvSpPr>
        <p:spPr>
          <a:xfrm>
            <a:off x="943897" y="2133600"/>
            <a:ext cx="10599174" cy="2654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Οφέλη</a:t>
            </a:r>
            <a:r>
              <a:rPr lang="en-US" sz="2800" b="1" dirty="0"/>
              <a:t>: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μειώνει</a:t>
            </a:r>
            <a:r>
              <a:rPr lang="en-US" sz="2800" dirty="0"/>
              <a:t> </a:t>
            </a:r>
            <a:r>
              <a:rPr lang="en-US" sz="2800" dirty="0" err="1"/>
              <a:t>μυϊκή</a:t>
            </a:r>
            <a:r>
              <a:rPr lang="en-US" sz="2800" dirty="0"/>
              <a:t> </a:t>
            </a:r>
            <a:r>
              <a:rPr lang="en-US" sz="2800" dirty="0" err="1"/>
              <a:t>έντ</a:t>
            </a:r>
            <a:r>
              <a:rPr lang="en-US" sz="2800" dirty="0"/>
              <a:t>αση,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υπ</a:t>
            </a:r>
            <a:r>
              <a:rPr lang="en-US" sz="2800" dirty="0" err="1"/>
              <a:t>οστηρίζει</a:t>
            </a:r>
            <a:r>
              <a:rPr lang="en-US" sz="2800" dirty="0"/>
              <a:t> βα</a:t>
            </a:r>
            <a:r>
              <a:rPr lang="en-US" sz="2800" dirty="0" err="1"/>
              <a:t>θιά</a:t>
            </a:r>
            <a:r>
              <a:rPr lang="en-US" sz="2800" dirty="0"/>
              <a:t> χα</a:t>
            </a:r>
            <a:r>
              <a:rPr lang="en-US" sz="2800" dirty="0" err="1"/>
              <a:t>λάρωση</a:t>
            </a:r>
            <a:r>
              <a:rPr lang="en-US" sz="2800" dirty="0"/>
              <a:t>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ενισχύει</a:t>
            </a:r>
            <a:r>
              <a:rPr lang="en-US" sz="2800" dirty="0"/>
              <a:t> </a:t>
            </a:r>
            <a:r>
              <a:rPr lang="en-US" sz="2800" dirty="0" err="1"/>
              <a:t>την</a:t>
            </a:r>
            <a:r>
              <a:rPr lang="en-US" sz="2800" dirty="0"/>
              <a:t> </a:t>
            </a:r>
            <a:r>
              <a:rPr lang="en-US" sz="2800" dirty="0" err="1"/>
              <a:t>εσωτερική</a:t>
            </a:r>
            <a:r>
              <a:rPr lang="en-US" sz="2800" dirty="0"/>
              <a:t> επ</a:t>
            </a:r>
            <a:r>
              <a:rPr lang="en-US" sz="2800" dirty="0" err="1"/>
              <a:t>ίγνωση</a:t>
            </a:r>
            <a:r>
              <a:rPr lang="en-US" sz="2800" dirty="0"/>
              <a:t> </a:t>
            </a:r>
            <a:r>
              <a:rPr lang="en-US" sz="2800" dirty="0" err="1"/>
              <a:t>σώμ</a:t>
            </a:r>
            <a:r>
              <a:rPr lang="en-US" sz="2800" dirty="0"/>
              <a:t>ατος,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ιδ</a:t>
            </a:r>
            <a:r>
              <a:rPr lang="en-US" sz="2800" dirty="0"/>
              <a:t>ανικό για άτομα με σωματοποιημένο στρες.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B08CEF78-C251-2D58-D1E8-52D504EA667F}"/>
              </a:ext>
            </a:extLst>
          </p:cNvPr>
          <p:cNvSpPr txBox="1">
            <a:spLocks/>
          </p:cNvSpPr>
          <p:nvPr/>
        </p:nvSpPr>
        <p:spPr>
          <a:xfrm>
            <a:off x="2377461" y="5603218"/>
            <a:ext cx="7786635" cy="56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solidFill>
                  <a:srgbClr val="8F8F8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Για να το δούμε…</a:t>
            </a:r>
            <a:r>
              <a:rPr lang="el-G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GB" b="1" dirty="0"/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D07D62EF-46C0-624B-040C-00ACC97B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ΤΕΧΝΙΚΗ ΔΙΑΔΟΧΙΚΗΣ ΣΥΣΦΙΞΗΣ ΚΑΙ ΧΑΛΑΡΩΣΗΣ ΜΥΩΝ</a:t>
            </a:r>
          </a:p>
        </p:txBody>
      </p:sp>
    </p:spTree>
    <p:extLst>
      <p:ext uri="{BB962C8B-B14F-4D97-AF65-F5344CB8AC3E}">
        <p14:creationId xmlns:p14="http://schemas.microsoft.com/office/powerpoint/2010/main" val="2942095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60" y="480059"/>
            <a:ext cx="10049685" cy="5897879"/>
          </a:xfrm>
          <a:prstGeom prst="rect">
            <a:avLst/>
          </a:prstGeom>
        </p:spPr>
      </p:pic>
      <p:sp>
        <p:nvSpPr>
          <p:cNvPr id="5" name="Téglalap 2"/>
          <p:cNvSpPr/>
          <p:nvPr/>
        </p:nvSpPr>
        <p:spPr>
          <a:xfrm>
            <a:off x="1071155" y="2029097"/>
            <a:ext cx="10049685" cy="2107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9982-FCAA-2569-186A-98717B9B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04" y="541249"/>
            <a:ext cx="8589384" cy="1426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Mindfulness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Ενσυνειδητότητ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E93FE-88B8-69F8-253B-F24F03970200}"/>
              </a:ext>
            </a:extLst>
          </p:cNvPr>
          <p:cNvSpPr txBox="1"/>
          <p:nvPr/>
        </p:nvSpPr>
        <p:spPr>
          <a:xfrm>
            <a:off x="1179872" y="1967993"/>
            <a:ext cx="9519308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/>
              <a:t>Ενσυνειδητότητ</a:t>
            </a:r>
            <a:r>
              <a:rPr lang="en-US" sz="4000" b="1" dirty="0"/>
              <a:t>α </a:t>
            </a:r>
            <a:endParaRPr lang="el-GR" sz="4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είν</a:t>
            </a:r>
            <a:r>
              <a:rPr lang="en-US" sz="4000" dirty="0"/>
              <a:t>αι η επίγνωση που προκύπτει από την εκούσια, παρούσα και χωρίς κριτική προσοχή στη στιγμή.</a:t>
            </a:r>
          </a:p>
        </p:txBody>
      </p:sp>
    </p:spTree>
    <p:extLst>
      <p:ext uri="{BB962C8B-B14F-4D97-AF65-F5344CB8AC3E}">
        <p14:creationId xmlns:p14="http://schemas.microsoft.com/office/powerpoint/2010/main" val="1263423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Σου έχει τύχει ποτέ</a:t>
            </a:r>
            <a:r>
              <a:rPr lang="hu-HU" dirty="0">
                <a:solidFill>
                  <a:srgbClr val="FFFFFF"/>
                </a:solidFill>
              </a:rPr>
              <a:t>….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6834" y="591344"/>
            <a:ext cx="10666965" cy="5789791"/>
          </a:xfrm>
        </p:spPr>
        <p:txBody>
          <a:bodyPr anchor="ctr"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Κάποιος σου μιλούσε, αλλά το μόνο που συνειδητοποίησες ήταν ότι σου έκανε μια ερώτηση — όμως δεν ήξερες τι έπρεπε να απαντήσεις.</a:t>
            </a:r>
          </a:p>
          <a:p>
            <a:r>
              <a:rPr lang="el-GR" sz="2400" dirty="0"/>
              <a:t>Δεν μπορούσες να θυμηθείς πού είχες παρκάρει το αυτοκίνητο.</a:t>
            </a:r>
          </a:p>
          <a:p>
            <a:r>
              <a:rPr lang="el-GR" sz="2400" dirty="0"/>
              <a:t>Έφτασες στη δουλειά σου, αλλά δεν θυμόσουν τι είδες στον δρόμο.</a:t>
            </a:r>
          </a:p>
          <a:p>
            <a:r>
              <a:rPr lang="el-GR" sz="2400" dirty="0"/>
              <a:t>Διάβαζες κάτι, αλλά όταν έφτασες στο τέλος της σελίδας δεν θυμόσουν τι είχες διαβάσει στην αρχή.</a:t>
            </a:r>
          </a:p>
          <a:p>
            <a:r>
              <a:rPr lang="el-GR" sz="2400" dirty="0"/>
              <a:t>Έφυγες από το διαμέρισμα αλλά δεν θυμόσουν αν είχες κλείσει το γκάζι, αν είχες βγάλει το σίδερο από την πρίζα, αν είχες σβήσει τα φώτα.</a:t>
            </a:r>
          </a:p>
          <a:p>
            <a:r>
              <a:rPr lang="el-GR" sz="2400" dirty="0"/>
              <a:t>Έβαλες αλάτι στον καφέ σου αντί για ζάχαρη.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490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ea typeface="+mn-ea"/>
                <a:cs typeface="+mn-cs"/>
              </a:rPr>
              <a:t>Κάθε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l-GR" sz="2000" dirty="0" err="1">
                <a:latin typeface="+mn-lt"/>
                <a:ea typeface="+mn-ea"/>
                <a:cs typeface="+mn-cs"/>
              </a:rPr>
              <a:t>στρεσογόνα</a:t>
            </a:r>
            <a:r>
              <a:rPr lang="en-US" sz="2000" dirty="0">
                <a:latin typeface="+mn-lt"/>
                <a:ea typeface="+mn-ea"/>
                <a:cs typeface="+mn-cs"/>
              </a:rPr>
              <a:t> κα</a:t>
            </a:r>
            <a:r>
              <a:rPr lang="en-US" sz="2000" dirty="0" err="1">
                <a:latin typeface="+mn-lt"/>
                <a:ea typeface="+mn-ea"/>
                <a:cs typeface="+mn-cs"/>
              </a:rPr>
              <a:t>τάστ</a:t>
            </a:r>
            <a:r>
              <a:rPr lang="en-US" sz="2000" dirty="0">
                <a:latin typeface="+mn-lt"/>
                <a:ea typeface="+mn-ea"/>
                <a:cs typeface="+mn-cs"/>
              </a:rPr>
              <a:t>αση έχει </a:t>
            </a:r>
            <a:r>
              <a:rPr lang="en-US" sz="2000" b="1" dirty="0">
                <a:latin typeface="+mn-lt"/>
                <a:ea typeface="+mn-ea"/>
                <a:cs typeface="+mn-cs"/>
              </a:rPr>
              <a:t>νόημα</a:t>
            </a:r>
            <a:r>
              <a:rPr lang="en-US" sz="2000" dirty="0">
                <a:latin typeface="+mn-lt"/>
                <a:ea typeface="+mn-ea"/>
                <a:cs typeface="+mn-cs"/>
              </a:rPr>
              <a:t> – αντανακλά μια υποκείμενη </a:t>
            </a:r>
            <a:r>
              <a:rPr lang="en-US" sz="2000" b="1" dirty="0">
                <a:latin typeface="+mn-lt"/>
                <a:ea typeface="+mn-ea"/>
                <a:cs typeface="+mn-cs"/>
              </a:rPr>
              <a:t>αξία</a:t>
            </a:r>
            <a:r>
              <a:rPr lang="en-US" sz="2000" dirty="0">
                <a:latin typeface="+mn-lt"/>
                <a:ea typeface="+mn-ea"/>
                <a:cs typeface="+mn-cs"/>
              </a:rPr>
              <a:t>.</a:t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latin typeface="+mn-lt"/>
                <a:ea typeface="+mn-ea"/>
                <a:cs typeface="+mn-cs"/>
              </a:rPr>
              <a:t>Η επ</a:t>
            </a:r>
            <a:r>
              <a:rPr lang="en-US" sz="2000" dirty="0" err="1">
                <a:latin typeface="+mn-lt"/>
                <a:ea typeface="+mn-ea"/>
                <a:cs typeface="+mn-cs"/>
              </a:rPr>
              <a:t>ίγνωση</a:t>
            </a:r>
            <a:r>
              <a:rPr lang="en-US" sz="2000" dirty="0">
                <a:latin typeface="+mn-lt"/>
                <a:ea typeface="+mn-ea"/>
                <a:cs typeface="+mn-cs"/>
              </a:rPr>
              <a:t> α</a:t>
            </a:r>
            <a:r>
              <a:rPr lang="en-US" sz="2000" dirty="0" err="1">
                <a:latin typeface="+mn-lt"/>
                <a:ea typeface="+mn-ea"/>
                <a:cs typeface="+mn-cs"/>
              </a:rPr>
              <a:t>υτών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των</a:t>
            </a:r>
            <a:r>
              <a:rPr lang="en-US" sz="2000" dirty="0">
                <a:latin typeface="+mn-lt"/>
                <a:ea typeface="+mn-ea"/>
                <a:cs typeface="+mn-cs"/>
              </a:rPr>
              <a:t> α</a:t>
            </a:r>
            <a:r>
              <a:rPr lang="en-US" sz="2000" dirty="0" err="1">
                <a:latin typeface="+mn-lt"/>
                <a:ea typeface="+mn-ea"/>
                <a:cs typeface="+mn-cs"/>
              </a:rPr>
              <a:t>ξιών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μάς</a:t>
            </a:r>
            <a:r>
              <a:rPr lang="en-US" sz="2000" dirty="0">
                <a:latin typeface="+mn-lt"/>
                <a:ea typeface="+mn-ea"/>
                <a:cs typeface="+mn-cs"/>
              </a:rPr>
              <a:t> β</a:t>
            </a:r>
            <a:r>
              <a:rPr lang="en-US" sz="2000" dirty="0" err="1">
                <a:latin typeface="+mn-lt"/>
                <a:ea typeface="+mn-ea"/>
                <a:cs typeface="+mn-cs"/>
              </a:rPr>
              <a:t>οηθά</a:t>
            </a:r>
            <a:r>
              <a:rPr lang="en-US" sz="2000" dirty="0">
                <a:latin typeface="+mn-lt"/>
                <a:ea typeface="+mn-ea"/>
                <a:cs typeface="+mn-cs"/>
              </a:rPr>
              <a:t> να κατα</a:t>
            </a:r>
            <a:r>
              <a:rPr lang="en-US" sz="2000" dirty="0" err="1">
                <a:latin typeface="+mn-lt"/>
                <a:ea typeface="+mn-ea"/>
                <a:cs typeface="+mn-cs"/>
              </a:rPr>
              <a:t>νοήσουμε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το</a:t>
            </a:r>
            <a:r>
              <a:rPr lang="en-US" sz="2000" dirty="0">
                <a:latin typeface="+mn-lt"/>
                <a:ea typeface="+mn-ea"/>
                <a:cs typeface="+mn-cs"/>
              </a:rPr>
              <a:t> “</a:t>
            </a:r>
            <a:r>
              <a:rPr lang="en-US" sz="2000" dirty="0" err="1">
                <a:latin typeface="+mn-lt"/>
                <a:ea typeface="+mn-ea"/>
                <a:cs typeface="+mn-cs"/>
              </a:rPr>
              <a:t>γι</a:t>
            </a:r>
            <a:r>
              <a:rPr lang="en-US" sz="2000" dirty="0">
                <a:latin typeface="+mn-lt"/>
                <a:ea typeface="+mn-ea"/>
                <a:cs typeface="+mn-cs"/>
              </a:rPr>
              <a:t>ατί” πίσω από το στρες.</a:t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b="1" dirty="0" err="1">
                <a:latin typeface="+mn-lt"/>
                <a:ea typeface="+mn-ea"/>
                <a:cs typeface="+mn-cs"/>
              </a:rPr>
              <a:t>Χωρίς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στρες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δεν</a:t>
            </a:r>
            <a:r>
              <a:rPr lang="en-US" sz="2000" b="1" dirty="0">
                <a:latin typeface="+mn-lt"/>
                <a:ea typeface="+mn-ea"/>
                <a:cs typeface="+mn-cs"/>
              </a:rPr>
              <a:t> υπ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άρχει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νόημ</a:t>
            </a:r>
            <a:r>
              <a:rPr lang="en-US" sz="2000" b="1" dirty="0">
                <a:latin typeface="+mn-lt"/>
                <a:ea typeface="+mn-ea"/>
                <a:cs typeface="+mn-cs"/>
              </a:rPr>
              <a:t>α.</a:t>
            </a: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Tartalom helye 5"/>
          <p:cNvPicPr>
            <a:picLocks noChangeAspect="1"/>
          </p:cNvPicPr>
          <p:nvPr/>
        </p:nvPicPr>
        <p:blipFill rotWithShape="1">
          <a:blip r:embed="rId2"/>
          <a:srcRect l="8608" r="12008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490C43-9A3F-3F2D-034B-CA0D4A6C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602"/>
            <a:ext cx="608371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l-GR" b="1" dirty="0"/>
              <a:t>Τεχνικές αγκίστρωσης στο παρόν – </a:t>
            </a:r>
            <a:br>
              <a:rPr lang="el-GR" b="1" dirty="0"/>
            </a:br>
            <a:r>
              <a:rPr lang="el-GR" b="1" dirty="0"/>
              <a:t>χρήσιμες σε κρίση στρες</a:t>
            </a: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3EE5C2-4979-C456-14D8-84E2CE95D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1083"/>
            <a:ext cx="5393361" cy="400531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/>
              <a:t>Παρα</a:t>
            </a:r>
            <a:r>
              <a:rPr lang="en-US" sz="2000" b="1" dirty="0" err="1"/>
              <a:t>δείγμ</a:t>
            </a:r>
            <a:r>
              <a:rPr lang="en-US" sz="2000" b="1" dirty="0"/>
              <a:t>ατα:</a:t>
            </a:r>
          </a:p>
          <a:p>
            <a:pPr marL="0" indent="0">
              <a:buNone/>
            </a:pPr>
            <a:r>
              <a:rPr lang="en-US" sz="2000" dirty="0" err="1"/>
              <a:t>Αν</a:t>
            </a:r>
            <a:r>
              <a:rPr lang="en-US" sz="2000" dirty="0"/>
              <a:t>αγνώρισε 5 πράγματα που βλέπεις</a:t>
            </a:r>
          </a:p>
          <a:p>
            <a:pPr marL="285750"/>
            <a:r>
              <a:rPr lang="en-US" sz="2000" dirty="0"/>
              <a:t>4 π</a:t>
            </a:r>
            <a:r>
              <a:rPr lang="en-US" sz="2000" dirty="0" err="1"/>
              <a:t>ου</a:t>
            </a:r>
            <a:r>
              <a:rPr lang="en-US" sz="2000" dirty="0"/>
              <a:t> α</a:t>
            </a:r>
            <a:r>
              <a:rPr lang="en-US" sz="2000" dirty="0" err="1"/>
              <a:t>γγίζεις</a:t>
            </a:r>
            <a:endParaRPr lang="en-US" sz="2000" dirty="0"/>
          </a:p>
          <a:p>
            <a:pPr marL="285750"/>
            <a:r>
              <a:rPr lang="en-US" sz="2000" dirty="0"/>
              <a:t>3 π</a:t>
            </a:r>
            <a:r>
              <a:rPr lang="en-US" sz="2000" dirty="0" err="1"/>
              <a:t>ου</a:t>
            </a:r>
            <a:r>
              <a:rPr lang="en-US" sz="2000" dirty="0"/>
              <a:t> α</a:t>
            </a:r>
            <a:r>
              <a:rPr lang="en-US" sz="2000" dirty="0" err="1"/>
              <a:t>κούς</a:t>
            </a:r>
            <a:endParaRPr lang="en-US" sz="2000" dirty="0"/>
          </a:p>
          <a:p>
            <a:pPr marL="285750"/>
            <a:r>
              <a:rPr lang="en-US" sz="2000" dirty="0"/>
              <a:t>2 π</a:t>
            </a:r>
            <a:r>
              <a:rPr lang="en-US" sz="2000" dirty="0" err="1"/>
              <a:t>ου</a:t>
            </a:r>
            <a:r>
              <a:rPr lang="en-US" sz="2000" dirty="0"/>
              <a:t> </a:t>
            </a:r>
            <a:r>
              <a:rPr lang="en-US" sz="2000" dirty="0" err="1"/>
              <a:t>μυρίζεις</a:t>
            </a:r>
            <a:endParaRPr lang="en-US" sz="2000" dirty="0"/>
          </a:p>
          <a:p>
            <a:pPr marL="285750"/>
            <a:r>
              <a:rPr lang="en-US" sz="2000" dirty="0"/>
              <a:t>1 π</a:t>
            </a:r>
            <a:r>
              <a:rPr lang="en-US" sz="2000" dirty="0" err="1"/>
              <a:t>ου</a:t>
            </a:r>
            <a:r>
              <a:rPr lang="en-US" sz="2000" dirty="0"/>
              <a:t> </a:t>
            </a:r>
            <a:r>
              <a:rPr lang="en-US" sz="2000" dirty="0" err="1"/>
              <a:t>γεύεσ</a:t>
            </a:r>
            <a:r>
              <a:rPr lang="en-US" sz="2000" dirty="0"/>
              <a:t>αι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Απ</a:t>
            </a:r>
            <a:r>
              <a:rPr lang="en-US" sz="2000" dirty="0" err="1"/>
              <a:t>οτέλεσμ</a:t>
            </a:r>
            <a:r>
              <a:rPr lang="en-US" sz="2000" dirty="0"/>
              <a:t>α:</a:t>
            </a:r>
            <a:br>
              <a:rPr lang="en-US" sz="2000" dirty="0"/>
            </a:br>
            <a:r>
              <a:rPr lang="en-US" sz="2000" b="1" dirty="0"/>
              <a:t>Επιστροφή στον έλεγχο μέσω αισθήσεων.</a:t>
            </a:r>
            <a:endParaRPr lang="en-US" sz="2000" dirty="0"/>
          </a:p>
        </p:txBody>
      </p:sp>
      <p:pic>
        <p:nvPicPr>
          <p:cNvPr id="1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401" r="1" b="19350"/>
          <a:stretch>
            <a:fillRect/>
          </a:stretch>
        </p:blipFill>
        <p:spPr>
          <a:xfrm>
            <a:off x="6374920" y="758514"/>
            <a:ext cx="5418448" cy="541844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28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Τρίλεπτη άσκηση αναπνοής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884" y="3052527"/>
            <a:ext cx="5097780" cy="12515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3600" b="1" dirty="0">
                <a:hlinkClick r:id="rId2"/>
              </a:rPr>
              <a:t>Πώς γίνεται; 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473B0-9D1F-A4BC-B53A-CE9DB0408CE8}"/>
              </a:ext>
            </a:extLst>
          </p:cNvPr>
          <p:cNvSpPr txBox="1"/>
          <p:nvPr/>
        </p:nvSpPr>
        <p:spPr>
          <a:xfrm>
            <a:off x="5889523" y="2369574"/>
            <a:ext cx="5712542" cy="3903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Σύντομη</a:t>
            </a:r>
            <a:r>
              <a:rPr lang="en-US" sz="2400" dirty="0"/>
              <a:t> </a:t>
            </a:r>
            <a:r>
              <a:rPr lang="en-US" sz="2400" dirty="0" err="1"/>
              <a:t>άσκηση</a:t>
            </a:r>
            <a:r>
              <a:rPr lang="el-GR" sz="2400" dirty="0"/>
              <a:t> </a:t>
            </a:r>
            <a:r>
              <a:rPr lang="en-US" sz="2400" dirty="0" err="1"/>
              <a:t>ενσυνειδητότητ</a:t>
            </a:r>
            <a:r>
              <a:rPr lang="en-US" sz="2400" dirty="0"/>
              <a:t>ας: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1️⃣ Παρα</a:t>
            </a:r>
            <a:r>
              <a:rPr lang="en-US" sz="2400" dirty="0" err="1"/>
              <a:t>τήρηση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/>
              <a:t>τι</a:t>
            </a:r>
            <a:r>
              <a:rPr lang="en-US" sz="2400" dirty="0"/>
              <a:t> </a:t>
            </a:r>
            <a:r>
              <a:rPr lang="en-US" sz="2400" dirty="0" err="1"/>
              <a:t>συμ</a:t>
            </a:r>
            <a:r>
              <a:rPr lang="en-US" sz="2400" dirty="0"/>
              <a:t>βαίνει αυτή τη στιγμή.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dirty="0"/>
            </a:br>
            <a:r>
              <a:rPr lang="en-US" sz="2400" dirty="0"/>
              <a:t>2️⃣ </a:t>
            </a:r>
            <a:r>
              <a:rPr lang="en-US" sz="2400" dirty="0" err="1"/>
              <a:t>Εστί</a:t>
            </a:r>
            <a:r>
              <a:rPr lang="en-US" sz="2400" dirty="0"/>
              <a:t>αση στην αναπνοή.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dirty="0"/>
            </a:br>
            <a:r>
              <a:rPr lang="en-US" sz="2400" dirty="0"/>
              <a:t>3️⃣ </a:t>
            </a:r>
            <a:r>
              <a:rPr lang="en-US" sz="2400" dirty="0" err="1"/>
              <a:t>Διεύρυνση</a:t>
            </a:r>
            <a:r>
              <a:rPr lang="en-US" sz="2400" dirty="0"/>
              <a:t> </a:t>
            </a:r>
            <a:r>
              <a:rPr lang="en-US" sz="2400" dirty="0" err="1"/>
              <a:t>της</a:t>
            </a:r>
            <a:r>
              <a:rPr lang="en-US" sz="2400" dirty="0"/>
              <a:t> π</a:t>
            </a:r>
            <a:r>
              <a:rPr lang="en-US" sz="2400" dirty="0" err="1"/>
              <a:t>ροσοχής</a:t>
            </a:r>
            <a:r>
              <a:rPr lang="en-US" sz="2400" dirty="0"/>
              <a:t> </a:t>
            </a:r>
            <a:r>
              <a:rPr lang="en-US" sz="2400" dirty="0" err="1"/>
              <a:t>στο</a:t>
            </a:r>
            <a:r>
              <a:rPr lang="en-US" sz="2400" dirty="0"/>
              <a:t> </a:t>
            </a:r>
            <a:r>
              <a:rPr lang="en-US" sz="2400" dirty="0" err="1"/>
              <a:t>σώμ</a:t>
            </a:r>
            <a:r>
              <a:rPr lang="en-US" sz="2400" dirty="0"/>
              <a:t>α.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Έχει</a:t>
            </a:r>
            <a:r>
              <a:rPr lang="en-US" sz="2400" dirty="0"/>
              <a:t> απ</a:t>
            </a:r>
            <a:r>
              <a:rPr lang="en-US" sz="2400" dirty="0" err="1"/>
              <a:t>οδειχθεί</a:t>
            </a:r>
            <a:r>
              <a:rPr lang="en-US" sz="2400" dirty="0"/>
              <a:t> </a:t>
            </a:r>
            <a:r>
              <a:rPr lang="en-US" sz="2400" dirty="0" err="1"/>
              <a:t>ότι</a:t>
            </a:r>
            <a:r>
              <a:rPr lang="en-US" sz="2400" dirty="0"/>
              <a:t> </a:t>
            </a:r>
            <a:r>
              <a:rPr lang="en-US" sz="2400" b="1" dirty="0" err="1"/>
              <a:t>μειώνει</a:t>
            </a:r>
            <a:r>
              <a:rPr lang="en-US" sz="2400" b="1" dirty="0"/>
              <a:t> </a:t>
            </a:r>
            <a:r>
              <a:rPr lang="el-GR" sz="2400" b="1" dirty="0"/>
              <a:t>στρες</a:t>
            </a:r>
            <a:r>
              <a:rPr lang="en-US" sz="2400" b="1" dirty="0"/>
              <a:t>, επανα</a:t>
            </a:r>
            <a:r>
              <a:rPr lang="en-US" sz="2400" b="1" dirty="0" err="1"/>
              <a:t>φέρει</a:t>
            </a:r>
            <a:r>
              <a:rPr lang="en-US" sz="2400" b="1" dirty="0"/>
              <a:t> </a:t>
            </a:r>
            <a:r>
              <a:rPr lang="en-US" sz="2400" b="1" dirty="0" err="1"/>
              <a:t>ηρεμί</a:t>
            </a:r>
            <a:r>
              <a:rPr lang="en-US" sz="2400" b="1" dirty="0"/>
              <a:t>α και ενισχύει συγκέντρωση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588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B53EC-9A7E-9897-CED7-D149E5F7E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702926-3AFB-1968-C7DA-9FA5E6AC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11" y="2151891"/>
            <a:ext cx="3200400" cy="3658973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132EB17-3AD7-26A9-37B0-9243B072B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8" y="3429000"/>
            <a:ext cx="2740965" cy="84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BE565C2-E14F-20F8-844A-28AC2EDC5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56" y="588819"/>
            <a:ext cx="2740965" cy="156307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61D044E-849F-B4F2-8471-C3DC29083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58" y="2388395"/>
            <a:ext cx="7139308" cy="3422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39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r>
              <a:rPr lang="el-GR" sz="3300" b="1"/>
              <a:t>Πως μοιαζει για εσενα μια τέλεια μέρα;</a:t>
            </a:r>
            <a:endParaRPr lang="en-GB" sz="3300" b="1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800" dirty="0"/>
              <a:t>Να είσαι δημιουργικός αλλά ρεαλιστής.</a:t>
            </a:r>
          </a:p>
          <a:p>
            <a:pPr marL="0" indent="0">
              <a:buNone/>
            </a:pPr>
            <a:r>
              <a:rPr lang="el-GR" sz="1800" dirty="0"/>
              <a:t>Φαντάσου μια συνηθισμένη μέρα, λίγα χρόνια από τώρα.</a:t>
            </a:r>
          </a:p>
          <a:p>
            <a:pPr marL="0" indent="0">
              <a:buNone/>
            </a:pPr>
            <a:r>
              <a:rPr lang="el-GR" sz="1800" dirty="0"/>
              <a:t>Ξεκίνα από τη στιγμή που ξυπνάς:</a:t>
            </a:r>
          </a:p>
          <a:p>
            <a:r>
              <a:rPr lang="el-GR" sz="1800" dirty="0"/>
              <a:t>Τι ακούς;</a:t>
            </a:r>
          </a:p>
          <a:p>
            <a:r>
              <a:rPr lang="el-GR" sz="1800" dirty="0"/>
              <a:t>Τι βλέπεις;</a:t>
            </a:r>
          </a:p>
          <a:p>
            <a:r>
              <a:rPr lang="el-GR" sz="1800" dirty="0"/>
              <a:t>Πώς αισθάνεσαι;</a:t>
            </a:r>
          </a:p>
          <a:p>
            <a:r>
              <a:rPr lang="el-GR" sz="1800" dirty="0"/>
              <a:t>Με ποιους είσαι;</a:t>
            </a:r>
          </a:p>
          <a:p>
            <a:r>
              <a:rPr lang="el-GR" sz="1800" dirty="0"/>
              <a:t>Τι κάνεις στη συνέχεια;</a:t>
            </a:r>
            <a:endParaRPr lang="en-GB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/>
              <a:t>Χαρούμενες Δραστηριότητες</a:t>
            </a:r>
            <a:endParaRPr lang="en-GB" sz="480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u-HU" sz="2400"/>
          </a:p>
          <a:p>
            <a:r>
              <a:rPr lang="el-GR" sz="2400"/>
              <a:t>Γίνε </a:t>
            </a:r>
            <a:r>
              <a:rPr lang="el-GR" sz="2400" b="1"/>
              <a:t>ενσυνείδητος</a:t>
            </a:r>
            <a:r>
              <a:rPr lang="el-GR" sz="2400"/>
              <a:t> απέναντι στις στιγμές χαράς (τεχνική </a:t>
            </a:r>
            <a:r>
              <a:rPr lang="el-GR" sz="2400" i="1"/>
              <a:t>savouring</a:t>
            </a:r>
            <a:r>
              <a:rPr lang="el-GR" sz="2400"/>
              <a:t>).</a:t>
            </a:r>
            <a:endParaRPr lang="en-US" sz="2400"/>
          </a:p>
          <a:p>
            <a:r>
              <a:rPr lang="el-GR" sz="2400"/>
              <a:t>Καταγράφεις και αναγνωρίζεις μικρές ευχάριστες στιγμές της ημέρας.</a:t>
            </a:r>
            <a:endParaRPr lang="en-US" sz="2400"/>
          </a:p>
          <a:p>
            <a:r>
              <a:rPr lang="el-GR" sz="2400"/>
              <a:t> Επιδιώκεις να τις </a:t>
            </a:r>
            <a:r>
              <a:rPr lang="el-GR" sz="2400" b="1"/>
              <a:t>εντάξεις στην καθημερινότητα</a:t>
            </a:r>
            <a:r>
              <a:rPr lang="el-GR" sz="2400"/>
              <a:t> σου ως συνήθεια.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243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E1C65E-C988-CA9C-977E-E0B9B187DA34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Τι επηρεάζει τη στάση μας απέναντι στο στρες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Η στάση (attitude) απέναντι στο στρες επηρεάζεται από: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το ταμπεραμέντο (γενετικά καθορισμένα χαρακτηριστικά),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την ανατροφή και την παιδική ηλικία,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τις προηγούμενες εμπειρίες ζωής,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τον πολιτισμικό μας περίγυρο,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την διάθεση και το συναισθηματικό κλίμα,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και κυρίως από το νοητικό μας πλαίσιο (mindset).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ABC97-655A-5CD7-F17A-E9C18AC3E788}"/>
              </a:ext>
            </a:extLst>
          </p:cNvPr>
          <p:cNvSpPr txBox="1"/>
          <p:nvPr/>
        </p:nvSpPr>
        <p:spPr>
          <a:xfrm>
            <a:off x="649159" y="5778532"/>
            <a:ext cx="10597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</a:rPr>
              <a:t>Το πώς </a:t>
            </a:r>
            <a:r>
              <a:rPr lang="el-GR" sz="2400" b="1" dirty="0">
                <a:solidFill>
                  <a:schemeClr val="bg1"/>
                </a:solidFill>
              </a:rPr>
              <a:t>αξιολογούμε</a:t>
            </a:r>
            <a:r>
              <a:rPr lang="el-GR" sz="2400" dirty="0">
                <a:solidFill>
                  <a:schemeClr val="bg1"/>
                </a:solidFill>
              </a:rPr>
              <a:t> μια κατάσταση ως </a:t>
            </a:r>
            <a:r>
              <a:rPr lang="el-GR" sz="2400" dirty="0" err="1">
                <a:solidFill>
                  <a:schemeClr val="bg1"/>
                </a:solidFill>
              </a:rPr>
              <a:t>στρεσογόνα</a:t>
            </a:r>
            <a:r>
              <a:rPr lang="el-GR" sz="2400" dirty="0">
                <a:solidFill>
                  <a:schemeClr val="bg1"/>
                </a:solidFill>
              </a:rPr>
              <a:t>, καθορίζει και τον τρόπο που θα την </a:t>
            </a:r>
            <a:r>
              <a:rPr lang="el-GR" sz="2400" b="1" dirty="0">
                <a:solidFill>
                  <a:schemeClr val="bg1"/>
                </a:solidFill>
              </a:rPr>
              <a:t>αντιμετωπίσουμε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31" y="5050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l-GR" sz="4800" dirty="0"/>
              <a:t>Τα νοητικά πλαίσια διαμορφώνουν την πραγματικότητα</a:t>
            </a:r>
            <a:endParaRPr lang="en-GB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31" y="2608219"/>
            <a:ext cx="9941319" cy="312465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l-GR" sz="2000" dirty="0"/>
              <a:t>Οι εμπειρίες μας εξαρτώνται σε μεγάλο βαθμό από τον τρόπο σκέψης μας.</a:t>
            </a:r>
          </a:p>
          <a:p>
            <a:pPr marL="0" indent="0">
              <a:buNone/>
            </a:pPr>
            <a:br>
              <a:rPr lang="el-GR" sz="2000" dirty="0"/>
            </a:br>
            <a:r>
              <a:rPr lang="el-GR" sz="2000" dirty="0"/>
              <a:t>Η </a:t>
            </a:r>
            <a:r>
              <a:rPr lang="el-GR" sz="2000" b="1" dirty="0"/>
              <a:t>νοοτροπία</a:t>
            </a:r>
            <a:r>
              <a:rPr lang="el-GR" sz="2000" dirty="0"/>
              <a:t> (</a:t>
            </a:r>
            <a:r>
              <a:rPr lang="el-GR" sz="2000" dirty="0" err="1"/>
              <a:t>mindset</a:t>
            </a:r>
            <a:r>
              <a:rPr lang="el-GR" sz="2000" dirty="0"/>
              <a:t>) καθορίζει:</a:t>
            </a:r>
          </a:p>
          <a:p>
            <a:r>
              <a:rPr lang="el-GR" sz="2000" dirty="0"/>
              <a:t>πώς ερμηνεύουμε ένα γεγονός,</a:t>
            </a:r>
          </a:p>
          <a:p>
            <a:r>
              <a:rPr lang="el-GR" sz="2000" dirty="0"/>
              <a:t>πώς αισθανόμαστε γι’ αυτό,</a:t>
            </a:r>
          </a:p>
          <a:p>
            <a:r>
              <a:rPr lang="el-GR" sz="2000" dirty="0"/>
              <a:t>και τελικά πώς </a:t>
            </a:r>
            <a:r>
              <a:rPr lang="el-GR" sz="2000" b="1" dirty="0"/>
              <a:t>αντιδρούμε</a:t>
            </a:r>
            <a:r>
              <a:rPr lang="el-GR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💡 </a:t>
            </a:r>
            <a:r>
              <a:rPr lang="el-GR" sz="2000" i="1" dirty="0"/>
              <a:t>Η αλλαγή σκέψης μπορεί να αλλάξει την πραγματικότητα όπως την αντιλαμβανόμαστε.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8200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028" y="478972"/>
            <a:ext cx="9942716" cy="1554480"/>
          </a:xfrm>
        </p:spPr>
        <p:txBody>
          <a:bodyPr anchor="ctr">
            <a:normAutofit fontScale="90000"/>
          </a:bodyPr>
          <a:lstStyle/>
          <a:p>
            <a:pPr marL="0" indent="0"/>
            <a:r>
              <a:rPr lang="en-GB" dirty="0"/>
              <a:t>M</a:t>
            </a:r>
            <a:r>
              <a:rPr lang="el-GR" dirty="0" err="1"/>
              <a:t>ετατρέποντας</a:t>
            </a:r>
            <a:r>
              <a:rPr lang="el-GR" dirty="0"/>
              <a:t> τους κόμπους στο στομάχι σας σε φιόγκους: η επαναξιολόγηση </a:t>
            </a:r>
            <a:r>
              <a:rPr lang="el-GR" dirty="0" err="1"/>
              <a:t>ττης</a:t>
            </a:r>
            <a:r>
              <a:rPr lang="el-GR" dirty="0"/>
              <a:t> κατάστασης βελτιώνει την απόδοση</a:t>
            </a:r>
            <a:endParaRPr lang="en-GB" sz="3400" b="1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13B19DA-E1ED-ACD4-13C8-ADE8626B63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5028" y="2764973"/>
            <a:ext cx="9941319" cy="31246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Κάνε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κα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λύτερό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σου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!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Οι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άνθρω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ποι πιστεύουν ότι το να αισθάνονται </a:t>
            </a:r>
            <a:r>
              <a:rPr lang="el-GR" altLang="en-US" sz="1900" dirty="0" err="1">
                <a:latin typeface="Arial" panose="020B0604020202020204" pitchFamily="34" charset="0"/>
              </a:rPr>
              <a:t>στρε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ς κα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τά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τη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διάρκει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 ενός τεστ θα τους κάνει να τα πάνε άσχημα.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Ωστόσο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π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ρόσφ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ατες έρευνες δείχνουν ότι το </a:t>
            </a:r>
            <a:r>
              <a:rPr kumimoji="0" lang="el-GR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στρες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δεν επηρεάζει αρνητικά την απόδοση σε αυτά τα τεστ — και μπορεί μάλιστα να τη βελτιώσει.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Οι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άνθρω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ποι που αισθάνονται </a:t>
            </a:r>
            <a:r>
              <a:rPr kumimoji="0" lang="el-GR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στρες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κατά τη διάρκεια ενός τεστ μπορεί στην πραγματικότητα να τα πάνε καλύτερα.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Αυτό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σημ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αίνει ότι δεν χρειάζεται να ανησυχείς αν αισθανθείς </a:t>
            </a:r>
            <a:r>
              <a:rPr kumimoji="0" lang="el-GR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στρες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κατά τη διάρκεια του σημερινού τεστ. 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Αν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δι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απιστώσεις ότι </a:t>
            </a:r>
            <a:r>
              <a:rPr lang="el-GR" altLang="en-US" sz="1900" dirty="0" err="1">
                <a:latin typeface="Arial" panose="020B0604020202020204" pitchFamily="34" charset="0"/>
              </a:rPr>
              <a:t>στρεσάρ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εσ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αι, απλώς υπενθύμισε στον εαυτό σου ότι το </a:t>
            </a:r>
            <a:r>
              <a:rPr kumimoji="0" lang="el-GR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στρες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σου μπορεί να σε βοηθά.</a:t>
            </a:r>
          </a:p>
        </p:txBody>
      </p:sp>
    </p:spTree>
    <p:extLst>
      <p:ext uri="{BB962C8B-B14F-4D97-AF65-F5344CB8AC3E}">
        <p14:creationId xmlns:p14="http://schemas.microsoft.com/office/powerpoint/2010/main" val="3012153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23064</TotalTime>
  <Words>2470</Words>
  <Application>Microsoft Office PowerPoint</Application>
  <PresentationFormat>Ευρεία οθόνη</PresentationFormat>
  <Paragraphs>314</Paragraphs>
  <Slides>42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Wingdings 3</vt:lpstr>
      <vt:lpstr>Αίθουσα συσκέψεων "Ιόν"</vt:lpstr>
      <vt:lpstr>Διαχείριση Στρες –  Έκδοση Εκπαιδευομένων Εισηγήτρια Σεμιναρίου: Tölgyesi Zsuzsa Διεθνής Εκπαιδεύτρια, Σύμβουλος Γνωσιακής-Συμπεριφορικής Θεραπείας (CBT), Διευθύντρια Σπουδών και COO στο Converzum.  Παρουσίαση:  Βαμβακάς Δημήτρης,  Βασίλενας Στρατής,  Γιακαλάρας Μάριος,  Κατζανού Παναγιώτα</vt:lpstr>
      <vt:lpstr>Στρες και αγχος:  Και τα δυο ειναι συναισθηματικες αντιδρασεις</vt:lpstr>
      <vt:lpstr>Παρουσίαση του PowerPoint</vt:lpstr>
      <vt:lpstr>Παρουσίαση του PowerPoint</vt:lpstr>
      <vt:lpstr>Πως μοιαζει για εσενα μια τέλεια μέρα;</vt:lpstr>
      <vt:lpstr>Χαρούμενες Δραστηριότητες</vt:lpstr>
      <vt:lpstr>Παρουσίαση του PowerPoint</vt:lpstr>
      <vt:lpstr>Τα νοητικά πλαίσια διαμορφώνουν την πραγματικότητα</vt:lpstr>
      <vt:lpstr>Mετατρέποντας τους κόμπους στο στομάχι σας σε φιόγκους: η επαναξιολόγηση ττης κατάστασης βελτιώνει την απόδοση</vt:lpstr>
      <vt:lpstr>Mindset &amp; Υγεία Η νοοτροπία επηρεάζει σωματικές και ψυχικές λειτουργίες</vt:lpstr>
      <vt:lpstr>Mindset change - Control</vt:lpstr>
      <vt:lpstr>Παρουσίαση του PowerPoint</vt:lpstr>
      <vt:lpstr>Ορισμός κατά Lazarus &amp; Folkman (1984)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Δύο πράγματα που μπορούμε πάντα να ελέγξουμε:</vt:lpstr>
      <vt:lpstr>Αλλαγή νοοτροπίας – Από το «πρέπει» στο  «έχω την ευκαιρία» / «είναι ένα μέσο κι αυτό»</vt:lpstr>
      <vt:lpstr>Παρουσίαση του PowerPoint</vt:lpstr>
      <vt:lpstr>Πότε το στρες «ξεφεύγει από τον έλεγχο»; Αυτοπαρατήρηση και πρώιμες ενδείξεις:</vt:lpstr>
      <vt:lpstr>Παρουσίαση του PowerPoint</vt:lpstr>
      <vt:lpstr>   Αποτύπωμα στρες   «Οι δύο όψεις του νομίσματος» </vt:lpstr>
      <vt:lpstr>«Απλές ερωτήσεις για να διευρύνεις  την οπτική σου»</vt:lpstr>
      <vt:lpstr>Τα τρία συστατικά της Ροής, (το σκαλοπάτι, το μέσο). Flow</vt:lpstr>
      <vt:lpstr>Πλεονεκτήματα </vt:lpstr>
      <vt:lpstr>Δυνάμεις Χαρακτήρα (Character Strengths) Οι δυνάμεις χαρακτήρα είναι θετικά γνωρίσματα της προσωπικότητας που υποστηρίζουν την ψυχική ανθεκτικότητα και την ευημερία. (Σύμφωνα με το VIA Classification of Character Strengths, Peterson &amp; Seligman)</vt:lpstr>
      <vt:lpstr>Συναισθηματική Ακρίβεια</vt:lpstr>
      <vt:lpstr>Γιατί είναι σημαντική;</vt:lpstr>
      <vt:lpstr>Πώς βοηθά η Συναισθηματική Ακρίβεια;</vt:lpstr>
      <vt:lpstr>Μη βοηθητικές στρατηγικές</vt:lpstr>
      <vt:lpstr>Βοηθητικές στρατηγικές</vt:lpstr>
      <vt:lpstr>Γνωστικές Στρεβλώσεις</vt:lpstr>
      <vt:lpstr>Παραδείγματα:</vt:lpstr>
      <vt:lpstr>Physiological Sigh” Φυσιολογικός Αναστεναγμός</vt:lpstr>
      <vt:lpstr>ΤΕΧΝΙΚΗ ΔΙΑΔΟΧΙΚΗΣ ΣΥΣΦΙΞΗΣ ΚΑΙ ΧΑΛΑΡΩΣΗΣ ΜΥΩΝ</vt:lpstr>
      <vt:lpstr>Παρουσίαση του PowerPoint</vt:lpstr>
      <vt:lpstr>Mindfulness – Ενσυνειδητότητα </vt:lpstr>
      <vt:lpstr>Σου έχει τύχει ποτέ….</vt:lpstr>
      <vt:lpstr>Τεχνικές αγκίστρωσης στο παρόν –  χρήσιμες σε κρίση στρες</vt:lpstr>
      <vt:lpstr>Τρίλεπτη άσκηση αναπνοής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Tölgyesi Zsuzsa CONVERZUM-Tudomány Nyelviskola</dc:creator>
  <cp:lastModifiedBy>Ευστράτιος Βασίλενας</cp:lastModifiedBy>
  <cp:revision>405</cp:revision>
  <dcterms:created xsi:type="dcterms:W3CDTF">2022-04-04T07:29:19Z</dcterms:created>
  <dcterms:modified xsi:type="dcterms:W3CDTF">2025-12-11T19:16:09Z</dcterms:modified>
</cp:coreProperties>
</file>