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D116-94FE-4354-A673-4B1F204B31BC}" type="datetimeFigureOut">
              <a:rPr lang="el-GR" smtClean="0"/>
              <a:pPr/>
              <a:t>23/10/2013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2147-1426-409C-8E30-4ED7ABB24D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D116-94FE-4354-A673-4B1F204B31BC}" type="datetimeFigureOut">
              <a:rPr lang="el-GR" smtClean="0"/>
              <a:pPr/>
              <a:t>23/10/2013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2147-1426-409C-8E30-4ED7ABB24D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D116-94FE-4354-A673-4B1F204B31BC}" type="datetimeFigureOut">
              <a:rPr lang="el-GR" smtClean="0"/>
              <a:pPr/>
              <a:t>23/10/2013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2147-1426-409C-8E30-4ED7ABB24D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D116-94FE-4354-A673-4B1F204B31BC}" type="datetimeFigureOut">
              <a:rPr lang="el-GR" smtClean="0"/>
              <a:pPr/>
              <a:t>23/10/2013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2147-1426-409C-8E30-4ED7ABB24D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D116-94FE-4354-A673-4B1F204B31BC}" type="datetimeFigureOut">
              <a:rPr lang="el-GR" smtClean="0"/>
              <a:pPr/>
              <a:t>23/10/2013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2147-1426-409C-8E30-4ED7ABB24D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D116-94FE-4354-A673-4B1F204B31BC}" type="datetimeFigureOut">
              <a:rPr lang="el-GR" smtClean="0"/>
              <a:pPr/>
              <a:t>23/10/2013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2147-1426-409C-8E30-4ED7ABB24D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D116-94FE-4354-A673-4B1F204B31BC}" type="datetimeFigureOut">
              <a:rPr lang="el-GR" smtClean="0"/>
              <a:pPr/>
              <a:t>23/10/2013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2147-1426-409C-8E30-4ED7ABB24D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D116-94FE-4354-A673-4B1F204B31BC}" type="datetimeFigureOut">
              <a:rPr lang="el-GR" smtClean="0"/>
              <a:pPr/>
              <a:t>23/10/2013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2147-1426-409C-8E30-4ED7ABB24D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D116-94FE-4354-A673-4B1F204B31BC}" type="datetimeFigureOut">
              <a:rPr lang="el-GR" smtClean="0"/>
              <a:pPr/>
              <a:t>23/10/2013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2147-1426-409C-8E30-4ED7ABB24D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D116-94FE-4354-A673-4B1F204B31BC}" type="datetimeFigureOut">
              <a:rPr lang="el-GR" smtClean="0"/>
              <a:pPr/>
              <a:t>23/10/2013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2147-1426-409C-8E30-4ED7ABB24D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7D116-94FE-4354-A673-4B1F204B31BC}" type="datetimeFigureOut">
              <a:rPr lang="el-GR" smtClean="0"/>
              <a:pPr/>
              <a:t>23/10/2013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2147-1426-409C-8E30-4ED7ABB24D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7D116-94FE-4354-A673-4B1F204B31BC}" type="datetimeFigureOut">
              <a:rPr lang="el-GR" smtClean="0"/>
              <a:pPr/>
              <a:t>23/10/2013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D2147-1426-409C-8E30-4ED7ABB24D6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67544" y="0"/>
            <a:ext cx="7772400" cy="1470025"/>
          </a:xfrm>
        </p:spPr>
        <p:txBody>
          <a:bodyPr/>
          <a:lstStyle/>
          <a:p>
            <a:r>
              <a:rPr lang="el-GR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ΣΤΡΑΤΙΩΤΗΣ-ΑΓΡΟΤΗΣ</a:t>
            </a:r>
            <a:endParaRPr lang="el-GR" i="1" u="sng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0" y="1412776"/>
            <a:ext cx="929139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Στον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τομέα της οργάνωσης της αγροτικής παραγωγής, που ήταν και η βάση της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βυζαντινής</a:t>
            </a: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οικονομίας, φαίνεται πως τον 7ο και 8ο αιώνα επικράτησε η τάση απλοποίησης και κρατικού 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συγκεντρωτισμού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όπως και στους άλλους τομείς της οικονομίας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 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Οι στρατιώτες είχαν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λάβει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από</a:t>
            </a: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το κράτος εκτάσεις γης, τις γνωστές ως στρατιωτικά κτήματα, με αντάλλαγμα προσωπική 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στρατιωτική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θητεία ή την υποχρέωση να καταβάλουν τα χρήματα για τη συντήρηση ενός 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στρατιώτη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Η γενίκευση του θεσμού συνέβαλε στην αύξηση του αριθμού των ελεύθερων 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αγροτών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καθώς ολόκληρες </a:t>
            </a:r>
            <a:r>
              <a:rPr lang="el-GR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στρατείες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αποτελούνταν από κατόχους τέτοιων κτημάτων, οι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οποίοι</a:t>
            </a: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θα μπορούσαν γενικότερα να συμπεριληφθούν στους πιο ευκατάστατους καλλιεργητές.</a:t>
            </a:r>
          </a:p>
        </p:txBody>
      </p:sp>
      <p:pic>
        <p:nvPicPr>
          <p:cNvPr id="6" name="5 - Εικόνα" descr="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3789040"/>
            <a:ext cx="4680520" cy="28860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el-GR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Η προέλευση της γης</a:t>
            </a:r>
            <a:endParaRPr lang="el-GR" i="1" u="sng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3 - Δεξιό βέλος"/>
          <p:cNvSpPr/>
          <p:nvPr/>
        </p:nvSpPr>
        <p:spPr>
          <a:xfrm>
            <a:off x="251520" y="764704"/>
            <a:ext cx="978408" cy="484632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TextBox"/>
          <p:cNvSpPr txBox="1"/>
          <p:nvPr/>
        </p:nvSpPr>
        <p:spPr>
          <a:xfrm>
            <a:off x="304208" y="2060848"/>
            <a:ext cx="886370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Οι στρατιώτες – αγρότες  είχαν λάβει από το κράτος εκτάσεις γης , τις οποίες </a:t>
            </a: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καλλιεργούσαν και ήταν υπεύθυνοι για τη φροντίδα τους . Όλοι οι στρατιώτες –αγρότες </a:t>
            </a: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λειτουργούσαν  σύμφωνα με τον γεωργικό νόμο και γνώριζαν τις υποχρεώσεις και</a:t>
            </a: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τα δικαιώματα  τους .Τέλος, με το πέρασμα του χρόνου δημιουργούσαν  μεγάλη ιδιοκτησία</a:t>
            </a: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με αποτέλεσμα  να μπορούν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γενικότερα να συμπεριληφθούν στους πιο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ευκατάστατους</a:t>
            </a: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καλλιεργητές.</a:t>
            </a:r>
          </a:p>
        </p:txBody>
      </p:sp>
      <p:pic>
        <p:nvPicPr>
          <p:cNvPr id="6" name="5 - Εικόνα" descr="11th-century-peasants-in-byzantine_vineyar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3861048"/>
            <a:ext cx="6477000" cy="280238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el-GR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Τα πλεονεκτήματα του στρατιώτη - αγρότη </a:t>
            </a:r>
            <a:endParaRPr lang="el-GR" i="1" u="sng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3 - Δεξιό βέλος"/>
          <p:cNvSpPr/>
          <p:nvPr/>
        </p:nvSpPr>
        <p:spPr>
          <a:xfrm>
            <a:off x="179512" y="548680"/>
            <a:ext cx="978408" cy="484632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TextBox"/>
          <p:cNvSpPr txBox="1"/>
          <p:nvPr/>
        </p:nvSpPr>
        <p:spPr>
          <a:xfrm>
            <a:off x="179512" y="1988840"/>
            <a:ext cx="86426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Η μακρά παραμονή των στρατιωτών σε ένα μέρος εξαιτίας της αμυντικής μορφής του 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πολέμου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εναντίον των Αράβων ευνοούσε την σύνδεσή τους με τον ντόπιο πληθυσμό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και</a:t>
            </a: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συνεπώς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την  επένδυση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των χρημάτων που κέρδιζαν από τη στρατιωτική υπηρεσία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στην</a:t>
            </a: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αγορά γης. </a:t>
            </a:r>
          </a:p>
        </p:txBody>
      </p:sp>
      <p:sp>
        <p:nvSpPr>
          <p:cNvPr id="10" name="9 - Έλλειψη"/>
          <p:cNvSpPr/>
          <p:nvPr/>
        </p:nvSpPr>
        <p:spPr>
          <a:xfrm>
            <a:off x="251520" y="2060848"/>
            <a:ext cx="216024" cy="21602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TextBox"/>
          <p:cNvSpPr txBox="1"/>
          <p:nvPr/>
        </p:nvSpPr>
        <p:spPr>
          <a:xfrm>
            <a:off x="123517" y="3284984"/>
            <a:ext cx="92320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Μετά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την εγκατάσταση των στρατιωτών στα μικρασιατικά εδάφη και με αφορμή τα σοβαρά 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οικονομικά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προβλήματα που αντιμετώπιζε το βυζαντινό κράτος, λόγω των πολέμων και των 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απωλειών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εδαφών στο </a:t>
            </a:r>
            <a:r>
              <a:rPr lang="el-GR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α΄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μισό του 7ου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αιώνα,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άρχισε η διαδικασία της σύνδεσής τους με 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τη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γη στην οποία ήταν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εγκατεστημένοι.</a:t>
            </a:r>
            <a:endParaRPr lang="el-G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15 - Έλλειψη"/>
          <p:cNvSpPr/>
          <p:nvPr/>
        </p:nvSpPr>
        <p:spPr>
          <a:xfrm>
            <a:off x="179512" y="3356992"/>
            <a:ext cx="216024" cy="21602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TextBox"/>
          <p:cNvSpPr txBox="1"/>
          <p:nvPr/>
        </p:nvSpPr>
        <p:spPr>
          <a:xfrm>
            <a:off x="251520" y="4581128"/>
            <a:ext cx="8672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Τα αγροκτήματα που παραχωρούνταν στους στρατιώτες μπορούσαν να μεταβιβαστούν</a:t>
            </a:r>
          </a:p>
          <a:p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α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πό πατερά σε γιο.</a:t>
            </a:r>
            <a:endParaRPr lang="el-G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18 - Έλλειψη"/>
          <p:cNvSpPr/>
          <p:nvPr/>
        </p:nvSpPr>
        <p:spPr>
          <a:xfrm>
            <a:off x="251520" y="4653136"/>
            <a:ext cx="216024" cy="21602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l-GR" i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 </a:t>
            </a:r>
            <a:r>
              <a:rPr lang="el-GR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Οι υποχρεώσεις των στρατιωτών - αγροτών</a:t>
            </a:r>
            <a:endParaRPr lang="el-GR" b="1" i="1" u="sng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4 - Δεξιό βέλος"/>
          <p:cNvSpPr/>
          <p:nvPr/>
        </p:nvSpPr>
        <p:spPr>
          <a:xfrm>
            <a:off x="251520" y="548680"/>
            <a:ext cx="978408" cy="484632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539552" y="2204864"/>
            <a:ext cx="84553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Οι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καλλιεργητές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των στρατιωτικών κτημάτων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είχαν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υποχρέωση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να προσφέρουν 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στρατιωτικής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φύσης υπηρεσίες, κάθε φορά που το κράτος τις χρειαζόταν: είτε με 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προσωπική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ένοπλη υπηρεσία είτε με καταβολή χρηματικού ποσού ικανού να εξοπλίσει 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και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να συντηρήσει έναν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στρατιώτη.</a:t>
            </a:r>
            <a:endParaRPr lang="el-G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6 - Έλλειψη"/>
          <p:cNvSpPr/>
          <p:nvPr/>
        </p:nvSpPr>
        <p:spPr>
          <a:xfrm>
            <a:off x="467544" y="2276872"/>
            <a:ext cx="216024" cy="21602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467201" y="3573016"/>
            <a:ext cx="86767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    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Ήταν υπεύθυνοι για την προμήθεια ατομικού εξοπλισμού , δηλαδή άλογα ,όπλα ακόμα</a:t>
            </a: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και τα βασικά αγαθά για τις ανάγκες τους  σε περίπτωση μάχης. </a:t>
            </a:r>
            <a:endParaRPr lang="el-G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8 - Έλλειψη"/>
          <p:cNvSpPr/>
          <p:nvPr/>
        </p:nvSpPr>
        <p:spPr>
          <a:xfrm>
            <a:off x="395536" y="3645024"/>
            <a:ext cx="288032" cy="21602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TextBox"/>
          <p:cNvSpPr txBox="1"/>
          <p:nvPr/>
        </p:nvSpPr>
        <p:spPr>
          <a:xfrm>
            <a:off x="539552" y="4437112"/>
            <a:ext cx="80419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 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Ήταν υποχρεωμένοι να ακλουθούν τους κανόνες του ‘’Γεωργικού Νόμου’’ και να </a:t>
            </a: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εκτελούν τις απαιτούμενες ενέργειες που τους όριζε το κράτος.</a:t>
            </a:r>
            <a:endParaRPr lang="el-G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10 - Έλλειψη"/>
          <p:cNvSpPr/>
          <p:nvPr/>
        </p:nvSpPr>
        <p:spPr>
          <a:xfrm>
            <a:off x="395536" y="4509120"/>
            <a:ext cx="216024" cy="21602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Οι κίνδυνοι και τα μειονεκτήματα των στρατιωτών - αγροτών</a:t>
            </a:r>
            <a:endParaRPr lang="el-GR" i="1" u="sng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3 - Δεξιό βέλος"/>
          <p:cNvSpPr/>
          <p:nvPr/>
        </p:nvSpPr>
        <p:spPr>
          <a:xfrm>
            <a:off x="683568" y="260648"/>
            <a:ext cx="978408" cy="484632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TextBox"/>
          <p:cNvSpPr txBox="1"/>
          <p:nvPr/>
        </p:nvSpPr>
        <p:spPr>
          <a:xfrm>
            <a:off x="395536" y="2420888"/>
            <a:ext cx="90186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   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Το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κράτος να προχώρησε και στην παραχώρηση ή πώληση γης στους στρατιώτες με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σκοπό</a:t>
            </a: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τη δημιουργία στρατιωτών, οι οποίοι δε θα πληρώνονταν πλέον τακτικά για τις 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στρατιωτικές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τους υπηρεσίες, αλλά θα κάλυπταν σε μεγάλο μέρος τις ανάγκες τους από 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την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καλλιέργεια της γης τους. </a:t>
            </a:r>
          </a:p>
        </p:txBody>
      </p:sp>
      <p:sp>
        <p:nvSpPr>
          <p:cNvPr id="6" name="5 - Έλλειψη"/>
          <p:cNvSpPr/>
          <p:nvPr/>
        </p:nvSpPr>
        <p:spPr>
          <a:xfrm>
            <a:off x="179512" y="2492896"/>
            <a:ext cx="288032" cy="288032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Έλλειψη"/>
          <p:cNvSpPr/>
          <p:nvPr/>
        </p:nvSpPr>
        <p:spPr>
          <a:xfrm>
            <a:off x="179512" y="4149080"/>
            <a:ext cx="288032" cy="288032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395536" y="4077072"/>
            <a:ext cx="82783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  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Οι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στρατιώτες αυτοί δεν ήταν πλέον επαγγελματίες, καθώς, ως συνέπεια της ιδιότητας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του στρατιώτη-γεωργού  δεν υπηρετούσαν ενεργά  όλο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το χρόνο αλλά μόνο την περίοδο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των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επιχειρήσεων και ανάλογα με τις ανάγκες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προέκυπταν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el-GR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Στρατιώτης – αγρότης την εποχή του Βυζαντίου</a:t>
            </a:r>
            <a:endParaRPr lang="el-GR" i="1" u="sng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467544" y="2636912"/>
            <a:ext cx="28351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i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Μάθημα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r>
              <a:rPr lang="el-G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Ιστορία</a:t>
            </a:r>
            <a:endParaRPr lang="el-GR" sz="2800" i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683568" y="3212976"/>
            <a:ext cx="2715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i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Τάξη</a:t>
            </a:r>
            <a:r>
              <a:rPr lang="el-GR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r>
              <a:rPr lang="el-G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Β’ Λυκείου</a:t>
            </a:r>
            <a:endParaRPr lang="el-GR" sz="2800" i="1" u="sng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11560" y="3933056"/>
            <a:ext cx="1866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i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Τμήμα</a:t>
            </a:r>
            <a:r>
              <a:rPr lang="el-GR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B’1</a:t>
            </a:r>
            <a:endParaRPr lang="el-GR" sz="2800" i="1" u="sng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395536" y="4653136"/>
            <a:ext cx="559518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i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Μαθήτριες</a:t>
            </a:r>
            <a:r>
              <a:rPr lang="el-G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el-GR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Ανδριανάκη</a:t>
            </a:r>
            <a:r>
              <a:rPr lang="el-G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Μαριλίνα</a:t>
            </a:r>
            <a:endParaRPr lang="el-GR" sz="2800" i="1" u="sng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l-GR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              </a:t>
            </a:r>
            <a:r>
              <a:rPr lang="el-G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Γεωργιάδου Αναστασία </a:t>
            </a:r>
          </a:p>
          <a:p>
            <a:r>
              <a:rPr lang="el-G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Γεωργιάδου Ελένη</a:t>
            </a:r>
          </a:p>
          <a:p>
            <a:r>
              <a:rPr lang="el-G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</a:t>
            </a:r>
            <a:r>
              <a:rPr lang="el-GR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Γιαννίση</a:t>
            </a:r>
            <a:r>
              <a:rPr lang="el-G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Έλενα</a:t>
            </a:r>
          </a:p>
          <a:p>
            <a:r>
              <a:rPr lang="el-G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l-GR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423</Words>
  <Application>Microsoft Office PowerPoint</Application>
  <PresentationFormat>Προβολή στην οθόνη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ΣΤΡΑΤΙΩΤΗΣ-ΑΓΡΟΤΗΣ</vt:lpstr>
      <vt:lpstr>Η προέλευση της γης</vt:lpstr>
      <vt:lpstr>Τα πλεονεκτήματα του στρατιώτη - αγρότη </vt:lpstr>
      <vt:lpstr> Οι υποχρεώσεις των στρατιωτών - αγροτών</vt:lpstr>
      <vt:lpstr>Οι κίνδυνοι και τα μειονεκτήματα των στρατιωτών - αγροτών</vt:lpstr>
      <vt:lpstr>Στρατιώτης – αγρότης την εποχή του Βυζαντίου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ΣΤΡΑΤΙΩΤΗΣ-ΑΓΡΟΤΗΣ</dc:title>
  <dc:creator>Marios</dc:creator>
  <cp:lastModifiedBy>ανδρεας</cp:lastModifiedBy>
  <cp:revision>11</cp:revision>
  <dcterms:created xsi:type="dcterms:W3CDTF">2013-10-09T17:42:03Z</dcterms:created>
  <dcterms:modified xsi:type="dcterms:W3CDTF">2013-10-23T14:42:36Z</dcterms:modified>
</cp:coreProperties>
</file>