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9" r:id="rId5"/>
    <p:sldId id="270" r:id="rId6"/>
    <p:sldId id="271" r:id="rId7"/>
    <p:sldId id="261" r:id="rId8"/>
    <p:sldId id="262" r:id="rId9"/>
    <p:sldId id="263" r:id="rId10"/>
    <p:sldId id="264" r:id="rId11"/>
    <p:sldId id="265" r:id="rId12"/>
    <p:sldId id="266" r:id="rId13"/>
    <p:sldId id="269" r:id="rId14"/>
    <p:sldId id="267" r:id="rId15"/>
    <p:sldId id="268"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485" autoAdjust="0"/>
    <p:restoredTop sz="94660"/>
  </p:normalViewPr>
  <p:slideViewPr>
    <p:cSldViewPr>
      <p:cViewPr>
        <p:scale>
          <a:sx n="70" d="100"/>
          <a:sy n="70" d="100"/>
        </p:scale>
        <p:origin x="-1632"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l-GR" smtClean="0"/>
              <a:t>Στυλ κύριου τίτλου</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F2853615-BFDE-46DE-814C-47EC6EF6D371}" type="datetimeFigureOut">
              <a:rPr lang="el-GR" smtClean="0"/>
              <a:pPr/>
              <a:t>25/2/2025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F2853615-BFDE-46DE-814C-47EC6EF6D371}" type="datetimeFigureOut">
              <a:rPr lang="el-GR" smtClean="0"/>
              <a:pPr/>
              <a:t>25/2/2025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F2853615-BFDE-46DE-814C-47EC6EF6D371}" type="datetimeFigureOut">
              <a:rPr lang="el-GR" smtClean="0"/>
              <a:pPr/>
              <a:t>25/2/2025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F2853615-BFDE-46DE-814C-47EC6EF6D371}" type="datetimeFigureOut">
              <a:rPr lang="el-GR" smtClean="0"/>
              <a:pPr/>
              <a:t>25/2/2025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mtClean="0"/>
              <a:t>Στυλ κύριου τίτλου</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l-GR" smtClean="0"/>
              <a:t>Στυλ υποδείγματος κειμένου</a:t>
            </a:r>
          </a:p>
        </p:txBody>
      </p:sp>
      <p:sp>
        <p:nvSpPr>
          <p:cNvPr id="4" name="Date Placeholder 3"/>
          <p:cNvSpPr>
            <a:spLocks noGrp="1"/>
          </p:cNvSpPr>
          <p:nvPr>
            <p:ph type="dt" sz="half" idx="10"/>
          </p:nvPr>
        </p:nvSpPr>
        <p:spPr/>
        <p:txBody>
          <a:bodyPr/>
          <a:lstStyle/>
          <a:p>
            <a:fld id="{F2853615-BFDE-46DE-814C-47EC6EF6D371}" type="datetimeFigureOut">
              <a:rPr lang="el-GR" smtClean="0"/>
              <a:pPr/>
              <a:t>25/2/2025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F2853615-BFDE-46DE-814C-47EC6EF6D371}" type="datetimeFigureOut">
              <a:rPr lang="el-GR" smtClean="0"/>
              <a:pPr/>
              <a:t>25/2/2025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DF53439-851E-44AD-84B1-B6BFC3D0C743}" type="slidenum">
              <a:rPr lang="el-GR" smtClean="0"/>
              <a:pPr/>
              <a:t>‹#›</a:t>
            </a:fld>
            <a:endParaRPr lang="el-GR"/>
          </a:p>
        </p:txBody>
      </p:sp>
      <p:sp>
        <p:nvSpPr>
          <p:cNvPr id="8" name="Title 7"/>
          <p:cNvSpPr>
            <a:spLocks noGrp="1"/>
          </p:cNvSpPr>
          <p:nvPr>
            <p:ph type="title"/>
          </p:nvPr>
        </p:nvSpPr>
        <p:spPr/>
        <p:txBody>
          <a:bodyPr/>
          <a:lstStyle/>
          <a:p>
            <a:r>
              <a:rPr lang="el-GR" smtClean="0"/>
              <a:t>Στυλ κύριου τίτλου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l-GR" smtClean="0"/>
              <a:t>Στυλ υποδείγματος κειμένου</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l-GR" smtClean="0"/>
              <a:t>Στυλ υποδείγματος κειμένου</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F2853615-BFDE-46DE-814C-47EC6EF6D371}" type="datetimeFigureOut">
              <a:rPr lang="el-GR" smtClean="0"/>
              <a:pPr/>
              <a:t>25/2/2025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F2853615-BFDE-46DE-814C-47EC6EF6D371}" type="datetimeFigureOut">
              <a:rPr lang="el-GR" smtClean="0"/>
              <a:pPr/>
              <a:t>25/2/2025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853615-BFDE-46DE-814C-47EC6EF6D371}" type="datetimeFigureOut">
              <a:rPr lang="el-GR" smtClean="0"/>
              <a:pPr/>
              <a:t>25/2/2025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mtClean="0"/>
              <a:t>Στυλ κύριου τίτλου</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l-GR" smtClean="0"/>
              <a:t>Στυλ υποδείγματος κειμένου</a:t>
            </a:r>
          </a:p>
        </p:txBody>
      </p:sp>
      <p:sp>
        <p:nvSpPr>
          <p:cNvPr id="5" name="Date Placeholder 4"/>
          <p:cNvSpPr>
            <a:spLocks noGrp="1"/>
          </p:cNvSpPr>
          <p:nvPr>
            <p:ph type="dt" sz="half" idx="10"/>
          </p:nvPr>
        </p:nvSpPr>
        <p:spPr/>
        <p:txBody>
          <a:bodyPr/>
          <a:lstStyle/>
          <a:p>
            <a:fld id="{F2853615-BFDE-46DE-814C-47EC6EF6D371}" type="datetimeFigureOut">
              <a:rPr lang="el-GR" smtClean="0"/>
              <a:pPr/>
              <a:t>25/2/2025</a:t>
            </a:fld>
            <a:endParaRPr lang="el-G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l-G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3DF53439-851E-44AD-84B1-B6BFC3D0C74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l-GR" smtClean="0"/>
              <a:t>Κάντε κλικ στο εικονίδιο για να προσθέσετε μια εικόνα</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l-GR" smtClean="0"/>
              <a:t>Στυλ κύριου τίτλου</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F2853615-BFDE-46DE-814C-47EC6EF6D371}" type="datetimeFigureOut">
              <a:rPr lang="el-GR" smtClean="0"/>
              <a:pPr/>
              <a:t>25/2/2025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F2853615-BFDE-46DE-814C-47EC6EF6D371}" type="datetimeFigureOut">
              <a:rPr lang="el-GR" smtClean="0"/>
              <a:pPr/>
              <a:t>25/2/2025</a:t>
            </a:fld>
            <a:endParaRPr lang="el-G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l-G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3DF53439-851E-44AD-84B1-B6BFC3D0C74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hyperlink" Target="https://www.europarl.europa.eu/topics/el/article/20190712STO56961/oi-draseis-tou-ek-gia-tin-isotita-ton-fulon-stin-ee" TargetMode="External"/><Relationship Id="rId2" Type="http://schemas.openxmlformats.org/officeDocument/2006/relationships/hyperlink" Target="https://epasgreece.eu/webinar/evropaiki-enosi-enosi-aksion"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www.europarl.europa.eu/gender-equality-week/e"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404664"/>
            <a:ext cx="7772400" cy="1470025"/>
          </a:xfrm>
        </p:spPr>
        <p:txBody>
          <a:bodyPr/>
          <a:lstStyle/>
          <a:p>
            <a:r>
              <a:rPr lang="el-GR" b="1" i="1" u="sng" dirty="0" smtClean="0">
                <a:effectLst>
                  <a:outerShdw blurRad="38100" dist="38100" dir="2700000" algn="tl">
                    <a:srgbClr val="000000">
                      <a:alpha val="43137"/>
                    </a:srgbClr>
                  </a:outerShdw>
                </a:effectLst>
              </a:rPr>
              <a:t>Τα Ανθρωπινα Δικαιωματα </a:t>
            </a:r>
            <a:endParaRPr lang="el-GR" b="1" i="1" u="sng" dirty="0">
              <a:effectLst>
                <a:outerShdw blurRad="38100" dist="38100" dir="2700000" algn="tl">
                  <a:srgbClr val="000000">
                    <a:alpha val="43137"/>
                  </a:srgbClr>
                </a:outerShdw>
              </a:effectLst>
            </a:endParaRPr>
          </a:p>
        </p:txBody>
      </p:sp>
      <p:sp>
        <p:nvSpPr>
          <p:cNvPr id="3" name="Υπότιτλος 2"/>
          <p:cNvSpPr>
            <a:spLocks noGrp="1"/>
          </p:cNvSpPr>
          <p:nvPr>
            <p:ph type="subTitle" idx="1"/>
          </p:nvPr>
        </p:nvSpPr>
        <p:spPr>
          <a:xfrm>
            <a:off x="539552" y="1988841"/>
            <a:ext cx="5040560" cy="864096"/>
          </a:xfrm>
        </p:spPr>
        <p:txBody>
          <a:bodyPr>
            <a:normAutofit/>
          </a:bodyPr>
          <a:lstStyle/>
          <a:p>
            <a:r>
              <a:rPr lang="en-US" b="1" dirty="0" smtClean="0">
                <a:solidFill>
                  <a:schemeClr val="tx1">
                    <a:lumMod val="95000"/>
                    <a:lumOff val="5000"/>
                  </a:schemeClr>
                </a:solidFill>
              </a:rPr>
              <a:t>EPAS </a:t>
            </a:r>
            <a:r>
              <a:rPr lang="el-GR" b="1" dirty="0" smtClean="0">
                <a:solidFill>
                  <a:schemeClr val="tx1">
                    <a:lumMod val="95000"/>
                    <a:lumOff val="5000"/>
                  </a:schemeClr>
                </a:solidFill>
              </a:rPr>
              <a:t>ΓΕΛ ΠΡΟΑΣΤΙΟΥ ΚΑΡΔΙΤΣΑΣ </a:t>
            </a:r>
            <a:endParaRPr lang="el-GR" b="1" dirty="0">
              <a:solidFill>
                <a:schemeClr val="tx1">
                  <a:lumMod val="95000"/>
                  <a:lumOff val="5000"/>
                </a:schemeClr>
              </a:solidFill>
            </a:endParaRPr>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27984" y="3140968"/>
            <a:ext cx="3862386" cy="26654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65331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332656"/>
            <a:ext cx="8229600" cy="4525963"/>
          </a:xfrm>
        </p:spPr>
        <p:txBody>
          <a:bodyPr>
            <a:normAutofit/>
          </a:bodyPr>
          <a:lstStyle/>
          <a:p>
            <a:r>
              <a:rPr lang="el-GR" dirty="0"/>
              <a:t>Στρατηγικές και Δράσεις  για το Μέλλον </a:t>
            </a:r>
          </a:p>
          <a:p>
            <a:endParaRPr lang="el-GR" dirty="0" smtClean="0"/>
          </a:p>
          <a:p>
            <a:r>
              <a:rPr lang="el-GR" dirty="0" smtClean="0"/>
              <a:t>·     Προώθηση </a:t>
            </a:r>
            <a:r>
              <a:rPr lang="el-GR" dirty="0"/>
              <a:t>της εκπαίδευσης για την </a:t>
            </a:r>
            <a:r>
              <a:rPr lang="el-GR" dirty="0" smtClean="0"/>
              <a:t>ισότητα: </a:t>
            </a:r>
            <a:r>
              <a:rPr lang="el-GR" dirty="0"/>
              <a:t>Η ΕΕ ενισχύει την εκπαίδευση </a:t>
            </a:r>
            <a:r>
              <a:rPr lang="el-GR" dirty="0" smtClean="0"/>
              <a:t>για τα </a:t>
            </a:r>
            <a:r>
              <a:rPr lang="el-GR" dirty="0"/>
              <a:t>δικαιώματα και την ισότητα, ώστε οι νέες γενιές να μάθουν να σέβονται την διαφορετικότητα από μικρές ηλικίες. </a:t>
            </a:r>
          </a:p>
          <a:p>
            <a:r>
              <a:rPr lang="el-GR" dirty="0"/>
              <a:t>· </a:t>
            </a:r>
            <a:r>
              <a:rPr lang="el-GR" dirty="0" smtClean="0"/>
              <a:t>    Επέκταση </a:t>
            </a:r>
            <a:r>
              <a:rPr lang="el-GR" dirty="0"/>
              <a:t>της προστασίας : Η ΕΕ θέλει να προστατεύσει περισσότερο ομάδες, όπως οι πρόσφυγες και οι μετανάστες, από τις διακρίσεις. </a:t>
            </a:r>
          </a:p>
          <a:p>
            <a:r>
              <a:rPr lang="el-GR" dirty="0"/>
              <a:t>· </a:t>
            </a:r>
            <a:r>
              <a:rPr lang="el-GR" dirty="0" smtClean="0"/>
              <a:t>    Διασφάλιση </a:t>
            </a:r>
            <a:r>
              <a:rPr lang="el-GR" dirty="0"/>
              <a:t>της εφαρμογής των νόμων : Ενισχύει την παρακολούθηση για να εξασφαλίσει ότι οι κανόνες για την ισότητα εφαρμόζονται σε όλα τα κράτη μέλη.</a:t>
            </a:r>
          </a:p>
          <a:p>
            <a:endParaRPr lang="el-GR" dirty="0"/>
          </a:p>
        </p:txBody>
      </p:sp>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08304" y="5775316"/>
            <a:ext cx="731259" cy="5046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2123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2960" y="365760"/>
            <a:ext cx="7520940" cy="1335048"/>
          </a:xfrm>
        </p:spPr>
        <p:txBody>
          <a:bodyPr>
            <a:noAutofit/>
          </a:bodyPr>
          <a:lstStyle/>
          <a:p>
            <a:pPr algn="ctr"/>
            <a:r>
              <a:rPr lang="en-US" sz="3200" b="1" dirty="0" smtClean="0"/>
              <a:t/>
            </a:r>
            <a:br>
              <a:rPr lang="en-US" sz="3200" b="1" dirty="0" smtClean="0"/>
            </a:br>
            <a:r>
              <a:rPr lang="en-US" sz="3200" b="1" dirty="0"/>
              <a:t/>
            </a:r>
            <a:br>
              <a:rPr lang="en-US" sz="3200" b="1" dirty="0"/>
            </a:br>
            <a:r>
              <a:rPr lang="el-GR" sz="3200" b="1" dirty="0" smtClean="0"/>
              <a:t>Η </a:t>
            </a:r>
            <a:r>
              <a:rPr lang="el-GR" sz="3200" b="1" dirty="0"/>
              <a:t>δραση του Ευρωπαικου Κοινοβουλιου για την προωθηση </a:t>
            </a:r>
            <a:r>
              <a:rPr lang="el-GR" sz="3200" b="1" dirty="0" smtClean="0"/>
              <a:t>τησ ισοτητασ</a:t>
            </a:r>
            <a:r>
              <a:rPr lang="el-GR" sz="3200" b="1" dirty="0"/>
              <a:t/>
            </a:r>
            <a:br>
              <a:rPr lang="el-GR" sz="3200" b="1" dirty="0"/>
            </a:br>
            <a:endParaRPr lang="el-GR" sz="3200" b="1" dirty="0"/>
          </a:p>
        </p:txBody>
      </p:sp>
      <p:sp>
        <p:nvSpPr>
          <p:cNvPr id="3" name="Θέση περιεχομένου 2"/>
          <p:cNvSpPr>
            <a:spLocks noGrp="1"/>
          </p:cNvSpPr>
          <p:nvPr>
            <p:ph idx="1"/>
          </p:nvPr>
        </p:nvSpPr>
        <p:spPr>
          <a:xfrm>
            <a:off x="822960" y="2348880"/>
            <a:ext cx="7520940" cy="2331597"/>
          </a:xfrm>
        </p:spPr>
        <p:txBody>
          <a:bodyPr/>
          <a:lstStyle/>
          <a:p>
            <a:r>
              <a:rPr lang="el-GR" dirty="0" smtClean="0"/>
              <a:t>      Το </a:t>
            </a:r>
            <a:r>
              <a:rPr lang="el-GR" dirty="0"/>
              <a:t>Ευρωπαϊκό Κοινοβούλιο εργάζεται για την προώθηση της ισότητας και την εξάλειψη των διακρίσεων στην Ευρωπαϊκή Ένωση. </a:t>
            </a:r>
            <a:endParaRPr lang="el-GR" dirty="0" smtClean="0"/>
          </a:p>
          <a:p>
            <a:pPr algn="just"/>
            <a:r>
              <a:rPr lang="el-GR" dirty="0"/>
              <a:t> </a:t>
            </a:r>
            <a:r>
              <a:rPr lang="el-GR" dirty="0" smtClean="0"/>
              <a:t>     Οι </a:t>
            </a:r>
            <a:r>
              <a:rPr lang="el-GR" dirty="0"/>
              <a:t>βασικοί του στόχοι περιλαμβάνουν την ισότητα των φύλων, τα δικαιώματα των ΛΟΑΤΚΙ+ ατόμων, την προστασία των μειονοτήτων και τη δημιουργία ίσων ευκαιριών για όλους.</a:t>
            </a:r>
          </a:p>
        </p:txBody>
      </p:sp>
      <p:pic>
        <p:nvPicPr>
          <p:cNvPr id="10243"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flipH="1">
            <a:off x="7577310" y="5517232"/>
            <a:ext cx="890587" cy="615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032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404664"/>
            <a:ext cx="4978896" cy="1656184"/>
          </a:xfrm>
        </p:spPr>
        <p:txBody>
          <a:bodyPr>
            <a:normAutofit/>
          </a:bodyPr>
          <a:lstStyle/>
          <a:p>
            <a:pPr marL="0" indent="0">
              <a:buNone/>
            </a:pPr>
            <a:r>
              <a:rPr lang="el-GR" b="1" dirty="0" smtClean="0"/>
              <a:t>Ισότητα </a:t>
            </a:r>
            <a:r>
              <a:rPr lang="el-GR" b="1" dirty="0"/>
              <a:t>στην </a:t>
            </a:r>
            <a:r>
              <a:rPr lang="el-GR" b="1" dirty="0" smtClean="0"/>
              <a:t>εργασία</a:t>
            </a:r>
            <a:r>
              <a:rPr lang="en-US" b="1" dirty="0" smtClean="0"/>
              <a:t>: </a:t>
            </a:r>
            <a:endParaRPr lang="el-GR" b="1" dirty="0"/>
          </a:p>
          <a:p>
            <a:pPr marL="0" indent="0" algn="just">
              <a:buNone/>
            </a:pPr>
            <a:r>
              <a:rPr lang="el-GR" b="0" dirty="0"/>
              <a:t>Το Ευρωπαϊκό Κοινοβούλιο επιδιώκει να μειώσει το μισθολογικό χάσμα μεταξύ ανδρών και γυναικών και να διασφαλίσει καλύτερες εργασιακές συνθήκες για όλους, ενισχύοντας την κοινωνική ένταξη και τις ίσες ευκαιρίες.</a:t>
            </a:r>
          </a:p>
          <a:p>
            <a:endParaRPr lang="el-GR" dirty="0"/>
          </a:p>
        </p:txBody>
      </p:sp>
      <p:sp>
        <p:nvSpPr>
          <p:cNvPr id="4" name="Ορθογώνιο 3"/>
          <p:cNvSpPr/>
          <p:nvPr/>
        </p:nvSpPr>
        <p:spPr>
          <a:xfrm>
            <a:off x="3563888" y="2204864"/>
            <a:ext cx="5112568" cy="2585323"/>
          </a:xfrm>
          <a:prstGeom prst="rect">
            <a:avLst/>
          </a:prstGeom>
        </p:spPr>
        <p:txBody>
          <a:bodyPr wrap="square">
            <a:spAutoFit/>
          </a:bodyPr>
          <a:lstStyle/>
          <a:p>
            <a:pPr algn="just"/>
            <a:r>
              <a:rPr lang="el-GR" b="1" dirty="0"/>
              <a:t>Ισότητα των </a:t>
            </a:r>
            <a:r>
              <a:rPr lang="el-GR" b="1" dirty="0" smtClean="0"/>
              <a:t>φύλων </a:t>
            </a:r>
            <a:r>
              <a:rPr lang="en-US" b="1" dirty="0" smtClean="0"/>
              <a:t>: </a:t>
            </a:r>
            <a:endParaRPr lang="el-GR" b="1" dirty="0"/>
          </a:p>
          <a:p>
            <a:pPr algn="just"/>
            <a:r>
              <a:rPr lang="el-GR" dirty="0"/>
              <a:t>Το Κοινοβούλιο υποστηρίζει την ίση αμοιβή για ίση εργασία, την αύξηση της συμμετοχής των γυναικών στην πολιτική και την αγορά εργασίας, </a:t>
            </a:r>
            <a:r>
              <a:rPr lang="el-GR" dirty="0" smtClean="0"/>
              <a:t>καθώς και την καταπολέμηση της </a:t>
            </a:r>
            <a:r>
              <a:rPr lang="el-GR" dirty="0"/>
              <a:t>έμφυλης βίας. </a:t>
            </a:r>
            <a:endParaRPr lang="el-GR" dirty="0" smtClean="0"/>
          </a:p>
          <a:p>
            <a:pPr algn="just"/>
            <a:endParaRPr lang="el-GR" dirty="0" smtClean="0"/>
          </a:p>
          <a:p>
            <a:pPr algn="just"/>
            <a:r>
              <a:rPr lang="el-GR" dirty="0" smtClean="0"/>
              <a:t>Ειδικές </a:t>
            </a:r>
            <a:r>
              <a:rPr lang="el-GR" dirty="0"/>
              <a:t>δράσεις, όπως η Ευρωπαϊκή Εβδομάδα για την Ισότητα των Φύλων, προωθούν τη συζήτηση και τη νομοθεσία σε αυτά τα θέματα.</a:t>
            </a:r>
          </a:p>
        </p:txBody>
      </p:sp>
      <p:sp>
        <p:nvSpPr>
          <p:cNvPr id="5" name="Ορθογώνιο 4"/>
          <p:cNvSpPr/>
          <p:nvPr/>
        </p:nvSpPr>
        <p:spPr>
          <a:xfrm>
            <a:off x="3419872" y="5157193"/>
            <a:ext cx="5472608" cy="1477328"/>
          </a:xfrm>
          <a:prstGeom prst="rect">
            <a:avLst/>
          </a:prstGeom>
        </p:spPr>
        <p:txBody>
          <a:bodyPr wrap="square">
            <a:spAutoFit/>
          </a:bodyPr>
          <a:lstStyle/>
          <a:p>
            <a:pPr algn="just"/>
            <a:endParaRPr lang="el-GR" dirty="0" smtClean="0"/>
          </a:p>
          <a:p>
            <a:pPr algn="just"/>
            <a:r>
              <a:rPr lang="el-GR" dirty="0" smtClean="0"/>
              <a:t>Μέσα </a:t>
            </a:r>
            <a:r>
              <a:rPr lang="el-GR" dirty="0"/>
              <a:t>από νομοθετικές πρωτοβουλίες και δράσεις, το Ευρωπαϊκό Κοινοβούλιο προωθεί μια πιο δίκαιη και συμπεριληπτική κοινωνία για όλους τους πολίτες της Ευρωπαϊκής Ένωσης.</a:t>
            </a:r>
          </a:p>
        </p:txBody>
      </p:sp>
      <p:pic>
        <p:nvPicPr>
          <p:cNvPr id="11269"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flipV="1">
            <a:off x="971600" y="3284984"/>
            <a:ext cx="953612" cy="6537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4143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 calcmode="lin" valueType="num">
                                      <p:cBhvr additive="base">
                                        <p:cTn id="3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Δικαιωματα ΛΟΑΤΚΙ+ και Μειονοτητων </a:t>
            </a:r>
            <a:endParaRPr lang="el-GR" dirty="0"/>
          </a:p>
        </p:txBody>
      </p:sp>
      <p:sp>
        <p:nvSpPr>
          <p:cNvPr id="3" name="Θέση περιεχομένου 2"/>
          <p:cNvSpPr>
            <a:spLocks noGrp="1"/>
          </p:cNvSpPr>
          <p:nvPr>
            <p:ph idx="1"/>
          </p:nvPr>
        </p:nvSpPr>
        <p:spPr/>
        <p:txBody>
          <a:bodyPr>
            <a:normAutofit/>
          </a:bodyPr>
          <a:lstStyle/>
          <a:p>
            <a:pPr algn="just"/>
            <a:r>
              <a:rPr lang="el-GR" dirty="0" smtClean="0"/>
              <a:t>      Υποστηρίζει </a:t>
            </a:r>
            <a:r>
              <a:rPr lang="el-GR" dirty="0"/>
              <a:t>την αναγνώριση των δικαιωμάτων των ΛΟΑΤΚΙ+ ατόμων και εργάζεται για την καταπολέμηση των διακρίσεων. </a:t>
            </a:r>
            <a:endParaRPr lang="el-GR" dirty="0" smtClean="0"/>
          </a:p>
          <a:p>
            <a:pPr algn="just"/>
            <a:r>
              <a:rPr lang="el-GR" dirty="0"/>
              <a:t> </a:t>
            </a:r>
            <a:r>
              <a:rPr lang="el-GR" dirty="0" smtClean="0"/>
              <a:t>     Παράλληλα</a:t>
            </a:r>
            <a:r>
              <a:rPr lang="el-GR" dirty="0"/>
              <a:t>, λαμβάνει μέτρα κατά του ρατσισμού, της ξενοφοβίας και της ανισότητας για μειονότητες και άτομα με </a:t>
            </a:r>
            <a:r>
              <a:rPr lang="el-GR" dirty="0" smtClean="0"/>
              <a:t>αναπηρία.</a:t>
            </a:r>
            <a:endParaRPr lang="el-GR" dirty="0"/>
          </a:p>
          <a:p>
            <a:endParaRPr lang="el-GR" dirty="0"/>
          </a:p>
        </p:txBody>
      </p:sp>
      <p:pic>
        <p:nvPicPr>
          <p:cNvPr id="1433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292080" y="2708920"/>
            <a:ext cx="2292350" cy="1438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591783" y="5589240"/>
            <a:ext cx="950913" cy="652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1026" name="Object 2"/>
          <p:cNvGraphicFramePr>
            <a:graphicFrameLocks noChangeAspect="1"/>
          </p:cNvGraphicFramePr>
          <p:nvPr/>
        </p:nvGraphicFramePr>
        <p:xfrm>
          <a:off x="500034" y="4000504"/>
          <a:ext cx="4594247" cy="1031880"/>
        </p:xfrm>
        <a:graphic>
          <a:graphicData uri="http://schemas.openxmlformats.org/presentationml/2006/ole">
            <p:oleObj spid="_x0000_s1026" name="Αντικείμενο κελύφους συσκευασίας" showAsIcon="1" r:id="rId5" imgW="3045960" imgH="491040" progId="Package">
              <p:embed/>
            </p:oleObj>
          </a:graphicData>
        </a:graphic>
      </p:graphicFrame>
    </p:spTree>
    <p:extLst>
      <p:ext uri="{BB962C8B-B14F-4D97-AF65-F5344CB8AC3E}">
        <p14:creationId xmlns="" xmlns:p14="http://schemas.microsoft.com/office/powerpoint/2010/main" val="36998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Βιβλιογραφία </a:t>
            </a:r>
            <a:r>
              <a:rPr lang="en-US" b="1" dirty="0" smtClean="0"/>
              <a:t>: </a:t>
            </a:r>
            <a:endParaRPr lang="el-GR" b="1" dirty="0"/>
          </a:p>
        </p:txBody>
      </p:sp>
      <p:sp>
        <p:nvSpPr>
          <p:cNvPr id="3" name="Θέση περιεχομένου 2"/>
          <p:cNvSpPr>
            <a:spLocks noGrp="1"/>
          </p:cNvSpPr>
          <p:nvPr>
            <p:ph idx="1"/>
          </p:nvPr>
        </p:nvSpPr>
        <p:spPr/>
        <p:txBody>
          <a:bodyPr>
            <a:normAutofit/>
          </a:bodyPr>
          <a:lstStyle/>
          <a:p>
            <a:r>
              <a:rPr lang="el-GR" dirty="0"/>
              <a:t>•Eur-</a:t>
            </a:r>
            <a:r>
              <a:rPr lang="el-GR" dirty="0" err="1"/>
              <a:t>Le</a:t>
            </a:r>
            <a:r>
              <a:rPr lang="el-GR" dirty="0"/>
              <a:t>x - Η συνθήκη της Λισαβώνας </a:t>
            </a:r>
          </a:p>
          <a:p>
            <a:r>
              <a:rPr lang="el-GR" dirty="0"/>
              <a:t>•Eur-</a:t>
            </a:r>
            <a:r>
              <a:rPr lang="el-GR" dirty="0" err="1"/>
              <a:t>Lex</a:t>
            </a:r>
            <a:r>
              <a:rPr lang="el-GR" dirty="0"/>
              <a:t> - Οδηγία 2000/43/ΕΚ</a:t>
            </a:r>
          </a:p>
          <a:p>
            <a:r>
              <a:rPr lang="el-GR" dirty="0"/>
              <a:t>•Eur-</a:t>
            </a:r>
            <a:r>
              <a:rPr lang="el-GR" dirty="0" err="1"/>
              <a:t>Lex</a:t>
            </a:r>
            <a:r>
              <a:rPr lang="el-GR" dirty="0"/>
              <a:t> - Οδηγία </a:t>
            </a:r>
            <a:r>
              <a:rPr lang="el-GR" dirty="0" smtClean="0"/>
              <a:t>2000/78/ΕΚ</a:t>
            </a:r>
          </a:p>
          <a:p>
            <a:r>
              <a:rPr lang="el-GR" dirty="0" smtClean="0"/>
              <a:t>- </a:t>
            </a:r>
            <a:r>
              <a:rPr lang="en-US" dirty="0" smtClean="0"/>
              <a:t>https</a:t>
            </a:r>
            <a:r>
              <a:rPr lang="en-US" dirty="0"/>
              <a:t>://</a:t>
            </a:r>
            <a:r>
              <a:rPr lang="en-US" dirty="0" smtClean="0"/>
              <a:t>european-union.europa.eu/principles-countries-history/principles-and-values/aims-and-values_el</a:t>
            </a:r>
          </a:p>
          <a:p>
            <a:r>
              <a:rPr lang="en-US" dirty="0" smtClean="0">
                <a:hlinkClick r:id="rId2"/>
              </a:rPr>
              <a:t>https</a:t>
            </a:r>
            <a:r>
              <a:rPr lang="en-US" dirty="0">
                <a:hlinkClick r:id="rId2"/>
              </a:rPr>
              <a:t>://</a:t>
            </a:r>
            <a:r>
              <a:rPr lang="en-US" dirty="0" smtClean="0">
                <a:hlinkClick r:id="rId2"/>
              </a:rPr>
              <a:t>epasgreece.eu/webinar/evropaiki-enosi-enosi-aksion</a:t>
            </a:r>
            <a:endParaRPr lang="en-US" dirty="0" smtClean="0"/>
          </a:p>
          <a:p>
            <a:r>
              <a:rPr lang="en-US" dirty="0" smtClean="0">
                <a:hlinkClick r:id="rId3"/>
              </a:rPr>
              <a:t>https</a:t>
            </a:r>
            <a:r>
              <a:rPr lang="en-US" dirty="0">
                <a:hlinkClick r:id="rId3"/>
              </a:rPr>
              <a:t>://</a:t>
            </a:r>
            <a:r>
              <a:rPr lang="en-US" dirty="0" smtClean="0">
                <a:hlinkClick r:id="rId3"/>
              </a:rPr>
              <a:t>www.europarl.europa.eu/topics/el/article/20190712STO56961/oi-draseis-tou-ek-gia-tin-isotita-ton-fulon-stin-ee</a:t>
            </a:r>
            <a:endParaRPr lang="en-US" dirty="0" smtClean="0"/>
          </a:p>
          <a:p>
            <a:r>
              <a:rPr lang="en-US" dirty="0">
                <a:hlinkClick r:id="rId4"/>
              </a:rPr>
              <a:t>https://</a:t>
            </a:r>
            <a:r>
              <a:rPr lang="en-US" dirty="0" smtClean="0">
                <a:hlinkClick r:id="rId4"/>
              </a:rPr>
              <a:t>www.europarl.europa.eu/gender-equality-week/e</a:t>
            </a:r>
            <a:endParaRPr lang="en-US" dirty="0" smtClean="0"/>
          </a:p>
          <a:p>
            <a:r>
              <a:rPr lang="en-US" dirty="0"/>
              <a:t>https://www.europarl.europa.eu/topics/el/article/20200227STO73521/gefuronontas-to-chasma-amoivon-metaxu-ton-duo-fulon-stin-ee</a:t>
            </a:r>
            <a:endParaRPr lang="el-GR" dirty="0"/>
          </a:p>
        </p:txBody>
      </p:sp>
      <p:pic>
        <p:nvPicPr>
          <p:cNvPr id="13315"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164288" y="5445224"/>
            <a:ext cx="1439634" cy="993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310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39552" y="692696"/>
            <a:ext cx="8229600" cy="4525963"/>
          </a:xfrm>
        </p:spPr>
        <p:txBody>
          <a:bodyPr>
            <a:normAutofit/>
          </a:bodyPr>
          <a:lstStyle/>
          <a:p>
            <a:pPr marL="0" indent="0" algn="ctr">
              <a:buNone/>
            </a:pPr>
            <a:r>
              <a:rPr lang="el-GR" b="1" i="1" dirty="0" smtClean="0">
                <a:effectLst>
                  <a:outerShdw blurRad="38100" dist="38100" dir="2700000" algn="tl">
                    <a:srgbClr val="000000">
                      <a:alpha val="43137"/>
                    </a:srgbClr>
                  </a:outerShdw>
                </a:effectLst>
              </a:rPr>
              <a:t>Σας ευχαριστούμε για την προσοχή σας !</a:t>
            </a:r>
          </a:p>
          <a:p>
            <a:pPr marL="0" indent="0">
              <a:buNone/>
            </a:pPr>
            <a:r>
              <a:rPr lang="el-GR" sz="2000" dirty="0" smtClean="0"/>
              <a:t>Οι μαθητές </a:t>
            </a:r>
            <a:r>
              <a:rPr lang="en-US" sz="2000" dirty="0" smtClean="0"/>
              <a:t>: </a:t>
            </a:r>
            <a:r>
              <a:rPr lang="el-GR" sz="2000" dirty="0" smtClean="0"/>
              <a:t>                                               Οι υπεύθυνοι      </a:t>
            </a:r>
          </a:p>
          <a:p>
            <a:pPr marL="0" indent="0">
              <a:buNone/>
            </a:pPr>
            <a:r>
              <a:rPr lang="el-GR" sz="2000" dirty="0"/>
              <a:t> </a:t>
            </a:r>
            <a:r>
              <a:rPr lang="el-GR" sz="2000" dirty="0" smtClean="0"/>
              <a:t>                                                                    εκπαιδευτικοί</a:t>
            </a:r>
            <a:r>
              <a:rPr lang="en-US" sz="2000" dirty="0" smtClean="0"/>
              <a:t>: </a:t>
            </a:r>
          </a:p>
          <a:p>
            <a:pPr marL="228600" indent="-228600">
              <a:buAutoNum type="arabicPeriod"/>
            </a:pPr>
            <a:r>
              <a:rPr lang="el-GR" sz="2000" dirty="0" smtClean="0"/>
              <a:t>Γούλας Ιωάννης                                  1. Βλάστος</a:t>
            </a:r>
            <a:r>
              <a:rPr lang="el-GR" sz="2000" dirty="0"/>
              <a:t> </a:t>
            </a:r>
            <a:r>
              <a:rPr lang="el-GR" sz="2000" dirty="0" smtClean="0"/>
              <a:t>Αιμίλιος</a:t>
            </a:r>
          </a:p>
          <a:p>
            <a:pPr marL="228600" indent="-228600">
              <a:buAutoNum type="arabicPeriod"/>
            </a:pPr>
            <a:r>
              <a:rPr lang="el-GR" sz="2000" dirty="0" smtClean="0"/>
              <a:t>Κακαράντζα Αιμιλία                            2. Κρικώνη Αθανασία</a:t>
            </a:r>
          </a:p>
          <a:p>
            <a:pPr marL="228600" indent="-228600">
              <a:buAutoNum type="arabicPeriod"/>
            </a:pPr>
            <a:r>
              <a:rPr lang="el-GR" sz="2000" dirty="0" smtClean="0"/>
              <a:t>Κουκορίκου Βάια</a:t>
            </a:r>
          </a:p>
          <a:p>
            <a:pPr marL="228600" indent="-228600">
              <a:buAutoNum type="arabicPeriod"/>
            </a:pPr>
            <a:r>
              <a:rPr lang="el-GR" sz="2000" dirty="0" smtClean="0"/>
              <a:t>Μπύρου Ειρήνη </a:t>
            </a:r>
          </a:p>
          <a:p>
            <a:pPr marL="228600" indent="-228600">
              <a:buAutoNum type="arabicPeriod"/>
            </a:pPr>
            <a:r>
              <a:rPr lang="el-GR" sz="2000" dirty="0" smtClean="0"/>
              <a:t>Μπύρου Ευθυμία</a:t>
            </a:r>
          </a:p>
          <a:p>
            <a:pPr marL="228600" indent="-228600">
              <a:buAutoNum type="arabicPeriod"/>
            </a:pPr>
            <a:r>
              <a:rPr lang="el-GR" sz="2000" dirty="0" smtClean="0"/>
              <a:t>Σάλλια Χριστίνα </a:t>
            </a:r>
          </a:p>
          <a:p>
            <a:pPr marL="228600" indent="-228600">
              <a:buAutoNum type="arabicPeriod"/>
            </a:pPr>
            <a:r>
              <a:rPr lang="el-GR" sz="2000" dirty="0" smtClean="0"/>
              <a:t>Τσιτσιπά Δάφνη</a:t>
            </a:r>
            <a:endParaRPr lang="el-GR" sz="2000" dirty="0"/>
          </a:p>
        </p:txBody>
      </p:sp>
      <p:pic>
        <p:nvPicPr>
          <p:cNvPr id="1229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08304" y="5532978"/>
            <a:ext cx="1374966" cy="9488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8567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971600" y="620688"/>
            <a:ext cx="7200800" cy="4824536"/>
          </a:xfrm>
        </p:spPr>
        <p:txBody>
          <a:bodyPr>
            <a:noAutofit/>
          </a:bodyPr>
          <a:lstStyle/>
          <a:p>
            <a:pPr marL="269875" indent="-269875" algn="just"/>
            <a:r>
              <a:rPr lang="el-GR" sz="1800" dirty="0" smtClean="0"/>
              <a:t>    Τα </a:t>
            </a:r>
            <a:r>
              <a:rPr lang="el-GR" sz="1800" dirty="0"/>
              <a:t>ανθρώπινα δικαιώματα είναι τα θεμελιώδη δικαιώματα </a:t>
            </a:r>
            <a:r>
              <a:rPr lang="el-GR" sz="1800" dirty="0" smtClean="0"/>
              <a:t>και</a:t>
            </a:r>
            <a:r>
              <a:rPr lang="en-US" sz="1800" dirty="0" smtClean="0"/>
              <a:t> </a:t>
            </a:r>
            <a:r>
              <a:rPr lang="el-GR" sz="1800" dirty="0" smtClean="0"/>
              <a:t>ελευθερίες </a:t>
            </a:r>
            <a:r>
              <a:rPr lang="el-GR" sz="1800" dirty="0"/>
              <a:t>που αναγνωρίζονται σε όλους τους ανθρώπους, ανεξαρτήτως εθνικότητας, φύλου, φυλής, θρησκείας ή οποιασδήποτε άλλης κατάστασης. </a:t>
            </a:r>
            <a:endParaRPr lang="en-US" sz="1800" dirty="0" smtClean="0"/>
          </a:p>
          <a:p>
            <a:pPr marL="269875" indent="0" algn="just">
              <a:tabLst>
                <a:tab pos="182563" algn="l"/>
              </a:tabLst>
            </a:pPr>
            <a:r>
              <a:rPr lang="el-GR" sz="1800" dirty="0" smtClean="0"/>
              <a:t>Αυτά </a:t>
            </a:r>
            <a:r>
              <a:rPr lang="el-GR" sz="1800" dirty="0"/>
              <a:t>τα δικαιώματα περιλαμβάνουν την προστασία της ανθρώπινης αξιοπρέπειας, της ελευθερίας, της ισότητας και του κράτους δικαίου. </a:t>
            </a:r>
            <a:endParaRPr lang="en-US" sz="1800" dirty="0" smtClean="0"/>
          </a:p>
          <a:p>
            <a:pPr marL="269875" indent="0" algn="just"/>
            <a:r>
              <a:rPr lang="el-GR" sz="1800" dirty="0" smtClean="0"/>
              <a:t>Η </a:t>
            </a:r>
            <a:r>
              <a:rPr lang="el-GR" sz="1800" dirty="0"/>
              <a:t>Ευρωπαϊκή Ένωση έχει δεσμευτεί να στηρίζει τη δημοκρατία και τα ανθρώπινα δικαιώματα στις εξωτερικές σχέσεις της, σύμφωνα με τις θεμελιώδεις αρχές της ελευθερίας, της δημοκρατίας και του σεβασμού των ανθρωπίνων δικαιωμάτων, των θεμελιωδών ελευθεριών και του κράτους δικαίου.</a:t>
            </a:r>
          </a:p>
          <a:p>
            <a:endParaRPr lang="el-GR" sz="1800"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491880" y="4514644"/>
            <a:ext cx="4040339" cy="23042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40352" y="5553178"/>
            <a:ext cx="1208931" cy="834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3169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endParaRPr lang="el-GR" dirty="0" smtClean="0"/>
          </a:p>
          <a:p>
            <a:r>
              <a:rPr lang="el-GR" dirty="0" smtClean="0"/>
              <a:t>Η </a:t>
            </a:r>
            <a:r>
              <a:rPr lang="el-GR" dirty="0"/>
              <a:t>Ευρωπαϊκή Ένωση είναι θεμελιωμένη στις παρακάτω αξίες:</a:t>
            </a:r>
          </a:p>
          <a:p>
            <a:r>
              <a:rPr lang="el-GR" dirty="0"/>
              <a:t>i. Ανθρώπινη αξιοπρέπεια </a:t>
            </a:r>
          </a:p>
          <a:p>
            <a:r>
              <a:rPr lang="el-GR" dirty="0"/>
              <a:t>ii. Ελευθερία</a:t>
            </a:r>
          </a:p>
          <a:p>
            <a:r>
              <a:rPr lang="el-GR" dirty="0"/>
              <a:t>iii. Δημοκρατία</a:t>
            </a:r>
          </a:p>
          <a:p>
            <a:r>
              <a:rPr lang="el-GR" dirty="0" err="1"/>
              <a:t>iv</a:t>
            </a:r>
            <a:r>
              <a:rPr lang="el-GR" dirty="0"/>
              <a:t>. Ισότητα</a:t>
            </a:r>
          </a:p>
          <a:p>
            <a:r>
              <a:rPr lang="el-GR" dirty="0"/>
              <a:t>v. Κράτος δικαίου </a:t>
            </a:r>
          </a:p>
          <a:p>
            <a:r>
              <a:rPr lang="el-GR" dirty="0"/>
              <a:t>vi. Ανθρώπινα δικαιώματα</a:t>
            </a:r>
          </a:p>
        </p:txBody>
      </p:sp>
      <p:pic>
        <p:nvPicPr>
          <p:cNvPr id="51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21868" y="5517233"/>
            <a:ext cx="2483796" cy="9848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156176" y="2695701"/>
            <a:ext cx="2449488" cy="16329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2050" name="Object 2"/>
          <p:cNvGraphicFramePr>
            <a:graphicFrameLocks noChangeAspect="1"/>
          </p:cNvGraphicFramePr>
          <p:nvPr/>
        </p:nvGraphicFramePr>
        <p:xfrm>
          <a:off x="395766" y="4071942"/>
          <a:ext cx="3946023" cy="633413"/>
        </p:xfrm>
        <a:graphic>
          <a:graphicData uri="http://schemas.openxmlformats.org/presentationml/2006/ole">
            <p:oleObj spid="_x0000_s2050" name="Αντικείμενο κελύφους συσκευασίας" showAsIcon="1" r:id="rId5" imgW="3055320" imgH="491040" progId="Package">
              <p:embed/>
            </p:oleObj>
          </a:graphicData>
        </a:graphic>
      </p:graphicFrame>
    </p:spTree>
    <p:extLst>
      <p:ext uri="{BB962C8B-B14F-4D97-AF65-F5344CB8AC3E}">
        <p14:creationId xmlns="" xmlns:p14="http://schemas.microsoft.com/office/powerpoint/2010/main" val="129928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188640"/>
            <a:ext cx="8229600" cy="1143000"/>
          </a:xfrm>
        </p:spPr>
        <p:txBody>
          <a:bodyPr>
            <a:noAutofit/>
          </a:bodyPr>
          <a:lstStyle/>
          <a:p>
            <a:pPr algn="l"/>
            <a:r>
              <a:rPr lang="el-GR" sz="3200" b="1" dirty="0" smtClean="0"/>
              <a:t>Πωσ μπορουμε </a:t>
            </a:r>
            <a:r>
              <a:rPr lang="el-GR" sz="3200" b="1" dirty="0"/>
              <a:t>να τα </a:t>
            </a:r>
            <a:r>
              <a:rPr lang="el-GR" sz="3200" b="1" dirty="0" smtClean="0"/>
              <a:t>προστατευσουμε</a:t>
            </a:r>
            <a:r>
              <a:rPr lang="el-GR" sz="3200" b="1" dirty="0"/>
              <a:t>;</a:t>
            </a:r>
            <a:br>
              <a:rPr lang="el-GR" sz="3200" b="1" dirty="0"/>
            </a:br>
            <a:endParaRPr lang="el-GR" sz="3200" b="1" dirty="0"/>
          </a:p>
        </p:txBody>
      </p:sp>
      <p:sp>
        <p:nvSpPr>
          <p:cNvPr id="3" name="Θέση περιεχομένου 2"/>
          <p:cNvSpPr>
            <a:spLocks noGrp="1"/>
          </p:cNvSpPr>
          <p:nvPr>
            <p:ph idx="1"/>
          </p:nvPr>
        </p:nvSpPr>
        <p:spPr/>
        <p:txBody>
          <a:bodyPr/>
          <a:lstStyle/>
          <a:p>
            <a:pPr algn="just"/>
            <a:r>
              <a:rPr lang="en-US" dirty="0" smtClean="0"/>
              <a:t>       </a:t>
            </a:r>
            <a:r>
              <a:rPr lang="el-GR" dirty="0" smtClean="0"/>
              <a:t>Η </a:t>
            </a:r>
            <a:r>
              <a:rPr lang="el-GR" dirty="0"/>
              <a:t>προστασία των ανθρωπίνων δικαιωμάτων απαιτεί συντονισμένη δράση. </a:t>
            </a:r>
            <a:endParaRPr lang="en-US" dirty="0" smtClean="0"/>
          </a:p>
          <a:p>
            <a:pPr algn="just"/>
            <a:r>
              <a:rPr lang="en-US" dirty="0"/>
              <a:t> </a:t>
            </a:r>
            <a:r>
              <a:rPr lang="en-US" dirty="0" smtClean="0"/>
              <a:t>      </a:t>
            </a:r>
            <a:r>
              <a:rPr lang="el-GR" dirty="0" smtClean="0"/>
              <a:t>Είναι </a:t>
            </a:r>
            <a:r>
              <a:rPr lang="el-GR" dirty="0"/>
              <a:t>σημαντικό να εκπαιδεύσουμε τους ανθρώπους για τα δικαιώματά τους και να εφαρμόσουμε νόμους που τα προστατεύουν. </a:t>
            </a:r>
            <a:endParaRPr lang="en-US" dirty="0" smtClean="0"/>
          </a:p>
          <a:p>
            <a:pPr algn="just"/>
            <a:r>
              <a:rPr lang="en-US" dirty="0"/>
              <a:t> </a:t>
            </a:r>
            <a:r>
              <a:rPr lang="en-US" dirty="0" smtClean="0"/>
              <a:t>      </a:t>
            </a:r>
            <a:r>
              <a:rPr lang="el-GR" dirty="0" smtClean="0"/>
              <a:t>Επίσης</a:t>
            </a:r>
            <a:r>
              <a:rPr lang="el-GR" dirty="0"/>
              <a:t>, η συνεργασία μεταξύ κρατών και οργανισμών είναι κρίσιμη για να διασφαλίσουμε ότι τα δικαιώματα θα γίνονται σεβαστά σε παγκόσμιο επίπεδο.</a:t>
            </a:r>
          </a:p>
          <a:p>
            <a:endParaRPr lang="el-GR"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452320" y="5547365"/>
            <a:ext cx="848891" cy="5858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9940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7876356" cy="797768"/>
          </a:xfrm>
        </p:spPr>
        <p:txBody>
          <a:bodyPr/>
          <a:lstStyle/>
          <a:p>
            <a:pPr algn="ctr"/>
            <a:r>
              <a:rPr lang="el-GR" b="1" dirty="0" smtClean="0"/>
              <a:t>Η Δραση των Ευρωβουλευτών </a:t>
            </a:r>
            <a:r>
              <a:rPr lang="el-GR" dirty="0" smtClean="0"/>
              <a:t>για τα ανθρωπινα δικαιωματα </a:t>
            </a:r>
            <a:endParaRPr lang="el-GR" dirty="0"/>
          </a:p>
        </p:txBody>
      </p:sp>
      <p:sp>
        <p:nvSpPr>
          <p:cNvPr id="3" name="Θέση περιεχομένου 2"/>
          <p:cNvSpPr>
            <a:spLocks noGrp="1"/>
          </p:cNvSpPr>
          <p:nvPr>
            <p:ph idx="1"/>
          </p:nvPr>
        </p:nvSpPr>
        <p:spPr>
          <a:xfrm>
            <a:off x="251520" y="908720"/>
            <a:ext cx="8568952" cy="3960440"/>
          </a:xfrm>
        </p:spPr>
        <p:txBody>
          <a:bodyPr>
            <a:noAutofit/>
          </a:bodyPr>
          <a:lstStyle/>
          <a:p>
            <a:r>
              <a:rPr lang="el-GR" sz="1400" dirty="0" smtClean="0">
                <a:latin typeface="Times New Roman" pitchFamily="18" charset="0"/>
                <a:cs typeface="Times New Roman" pitchFamily="18" charset="0"/>
              </a:rPr>
              <a:t>Υπερασπίζονται τα Ανθρώπινα Δικαιώματα </a:t>
            </a:r>
            <a:r>
              <a:rPr lang="en-US" sz="1400" dirty="0" smtClean="0">
                <a:latin typeface="Times New Roman" pitchFamily="18" charset="0"/>
                <a:cs typeface="Times New Roman" pitchFamily="18" charset="0"/>
              </a:rPr>
              <a:t>: </a:t>
            </a:r>
            <a:endParaRPr lang="el-GR" sz="1400" dirty="0" smtClean="0">
              <a:latin typeface="Times New Roman" pitchFamily="18" charset="0"/>
              <a:cs typeface="Times New Roman" pitchFamily="18" charset="0"/>
            </a:endParaRPr>
          </a:p>
          <a:p>
            <a:r>
              <a:rPr lang="el-GR" sz="1400" dirty="0" smtClean="0">
                <a:latin typeface="Times New Roman" pitchFamily="18" charset="0"/>
                <a:cs typeface="Times New Roman" pitchFamily="18" charset="0"/>
              </a:rPr>
              <a:t>Οι Ευρωβουλευτές πιστεύουν ότι όλοι οι άνθρωποι έχουν δικαιώματα, ανεξάρτητα από το πού ζουν. </a:t>
            </a:r>
            <a:endParaRPr lang="el-GR" sz="1400" dirty="0">
              <a:latin typeface="Times New Roman" pitchFamily="18" charset="0"/>
              <a:cs typeface="Times New Roman" pitchFamily="18" charset="0"/>
            </a:endParaRPr>
          </a:p>
          <a:p>
            <a:r>
              <a:rPr lang="el-GR" sz="1400" dirty="0" smtClean="0">
                <a:latin typeface="Times New Roman" pitchFamily="18" charset="0"/>
                <a:cs typeface="Times New Roman" pitchFamily="18" charset="0"/>
              </a:rPr>
              <a:t>Προσπαθούν να διασφαλίσουν ότι όλες οι χώρες σέβονται τη Διακήρυξη των Ανθρώπινων Δικαιωμάτων . </a:t>
            </a:r>
          </a:p>
          <a:p>
            <a:r>
              <a:rPr lang="el-GR" sz="1400" dirty="0" smtClean="0">
                <a:latin typeface="Times New Roman" pitchFamily="18" charset="0"/>
                <a:cs typeface="Times New Roman" pitchFamily="18" charset="0"/>
              </a:rPr>
              <a:t>Αναλαμβάνουν δράση </a:t>
            </a:r>
            <a:r>
              <a:rPr lang="en-US" sz="1400" dirty="0" smtClean="0">
                <a:latin typeface="Times New Roman" pitchFamily="18" charset="0"/>
                <a:cs typeface="Times New Roman" pitchFamily="18" charset="0"/>
              </a:rPr>
              <a:t>: </a:t>
            </a:r>
          </a:p>
          <a:p>
            <a:pPr>
              <a:buFont typeface="Arial" pitchFamily="34" charset="0"/>
              <a:buChar char="•"/>
            </a:pPr>
            <a:r>
              <a:rPr lang="el-GR" sz="1400" dirty="0" smtClean="0">
                <a:latin typeface="Times New Roman" pitchFamily="18" charset="0"/>
                <a:cs typeface="Times New Roman" pitchFamily="18" charset="0"/>
              </a:rPr>
              <a:t>Οι Ευρωβουλευτές  μιλούν ανοιχτά όταν παραβιάζονται τα ανθρώπινα δικαιώματα</a:t>
            </a:r>
          </a:p>
          <a:p>
            <a:pPr>
              <a:buFont typeface="Arial" pitchFamily="34" charset="0"/>
              <a:buChar char="•"/>
            </a:pPr>
            <a:r>
              <a:rPr lang="el-GR" sz="1400" dirty="0" smtClean="0">
                <a:latin typeface="Times New Roman" pitchFamily="18" charset="0"/>
                <a:cs typeface="Times New Roman" pitchFamily="18" charset="0"/>
              </a:rPr>
              <a:t>Μπορούν να </a:t>
            </a:r>
            <a:r>
              <a:rPr lang="el-GR" sz="1400" dirty="0">
                <a:latin typeface="Times New Roman" pitchFamily="18" charset="0"/>
                <a:cs typeface="Times New Roman" pitchFamily="18" charset="0"/>
              </a:rPr>
              <a:t>κ</a:t>
            </a:r>
            <a:r>
              <a:rPr lang="el-GR" sz="1400" dirty="0" smtClean="0">
                <a:latin typeface="Times New Roman" pitchFamily="18" charset="0"/>
                <a:cs typeface="Times New Roman" pitchFamily="18" charset="0"/>
              </a:rPr>
              <a:t>άνουν δηλώσεις, να οργανώσουν συναντήσεις και να δημιουργούν νέους κανόνες . </a:t>
            </a:r>
            <a:endParaRPr lang="el-GR" sz="1400" dirty="0">
              <a:latin typeface="Times New Roman" pitchFamily="18" charset="0"/>
              <a:cs typeface="Times New Roman" pitchFamily="18" charset="0"/>
            </a:endParaRPr>
          </a:p>
          <a:p>
            <a:pPr>
              <a:buFont typeface="Arial" pitchFamily="34" charset="0"/>
              <a:buChar char="•"/>
            </a:pPr>
            <a:r>
              <a:rPr lang="el-GR" sz="1400" dirty="0" smtClean="0">
                <a:latin typeface="Times New Roman" pitchFamily="18" charset="0"/>
                <a:cs typeface="Times New Roman" pitchFamily="18" charset="0"/>
              </a:rPr>
              <a:t>Μπορούν επίσης να χρησιμοποιήσουν κυρώσεις, δηλαδή ποινές, εναντίον ατόμων ή οργανώσεων που παραβιάζουν τα ανθρώπινα δικαιώματα .  </a:t>
            </a:r>
            <a:endParaRPr lang="el-GR" sz="1400" dirty="0">
              <a:latin typeface="Times New Roman" pitchFamily="18" charset="0"/>
              <a:cs typeface="Times New Roman" pitchFamily="18" charset="0"/>
            </a:endParaRPr>
          </a:p>
          <a:p>
            <a:pPr marL="0" indent="0"/>
            <a:r>
              <a:rPr lang="el-GR" sz="1400" dirty="0" smtClean="0">
                <a:latin typeface="Times New Roman" pitchFamily="18" charset="0"/>
                <a:cs typeface="Times New Roman" pitchFamily="18" charset="0"/>
              </a:rPr>
              <a:t>Προστατεύουν τα δικαιώματα εντός της ΕΕ</a:t>
            </a:r>
            <a:r>
              <a:rPr lang="en-US" sz="1400" dirty="0" smtClean="0">
                <a:latin typeface="Times New Roman" pitchFamily="18" charset="0"/>
                <a:cs typeface="Times New Roman" pitchFamily="18" charset="0"/>
              </a:rPr>
              <a:t>:</a:t>
            </a:r>
          </a:p>
          <a:p>
            <a:pPr>
              <a:buFont typeface="Arial" pitchFamily="34" charset="0"/>
              <a:buChar char="•"/>
            </a:pPr>
            <a:r>
              <a:rPr lang="en-US" sz="1400" dirty="0" smtClean="0">
                <a:latin typeface="Times New Roman" pitchFamily="18" charset="0"/>
                <a:cs typeface="Times New Roman" pitchFamily="18" charset="0"/>
              </a:rPr>
              <a:t>O</a:t>
            </a:r>
            <a:r>
              <a:rPr lang="el-GR" sz="1400" dirty="0" smtClean="0">
                <a:latin typeface="Times New Roman" pitchFamily="18" charset="0"/>
                <a:cs typeface="Times New Roman" pitchFamily="18" charset="0"/>
              </a:rPr>
              <a:t>ι Ευρωβουλευτές εργάζονται σκληρά για να προστατεύσουν τα θεμελιώδη δικαιώματα των ανθρώπων που ζουν στην Ευρωπαϊκή Ένωση .</a:t>
            </a:r>
          </a:p>
          <a:p>
            <a:pPr>
              <a:buFont typeface="Arial" pitchFamily="34" charset="0"/>
              <a:buChar char="•"/>
            </a:pPr>
            <a:r>
              <a:rPr lang="el-GR" sz="1400" dirty="0" smtClean="0">
                <a:latin typeface="Times New Roman" pitchFamily="18" charset="0"/>
                <a:cs typeface="Times New Roman" pitchFamily="18" charset="0"/>
              </a:rPr>
              <a:t>Έχουν βοηθήσει στη δημιουργία νόμων που αποτρέπουν τις διακρίσεις και προστατεύουν τα προσωπικά δεδομένα των ανθρώπων. </a:t>
            </a:r>
          </a:p>
        </p:txBody>
      </p:sp>
      <p:sp>
        <p:nvSpPr>
          <p:cNvPr id="5" name="Ορθογώνιο 4"/>
          <p:cNvSpPr/>
          <p:nvPr/>
        </p:nvSpPr>
        <p:spPr>
          <a:xfrm>
            <a:off x="3851920" y="5229200"/>
            <a:ext cx="4464496" cy="1477328"/>
          </a:xfrm>
          <a:prstGeom prst="rect">
            <a:avLst/>
          </a:prstGeom>
        </p:spPr>
        <p:txBody>
          <a:bodyPr wrap="square">
            <a:spAutoFit/>
          </a:bodyPr>
          <a:lstStyle/>
          <a:p>
            <a:pPr algn="ctr"/>
            <a:r>
              <a:rPr lang="el-GR" dirty="0"/>
              <a:t>Με απλά λόγια , το Ευρωπαϊκό Κοινοβούλιο είναι μία δυνατή  φωνή για τα ανθρώπινα  δικαιώματα, που προσπαθεί να εξασφαλίσει ότι όλοι οι άνθρωποι αντιμετωπίζονται δίκαια και με σεβασμό. </a:t>
            </a:r>
          </a:p>
        </p:txBody>
      </p:sp>
    </p:spTree>
    <p:extLst>
      <p:ext uri="{BB962C8B-B14F-4D97-AF65-F5344CB8AC3E}">
        <p14:creationId xmlns="" xmlns:p14="http://schemas.microsoft.com/office/powerpoint/2010/main" val="114941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smtClean="0"/>
              <a:t>Το ΒΡΑΒΕΙΟ ΤΟΥ ΖΑΧΑΡΩΦ </a:t>
            </a:r>
            <a:endParaRPr lang="el-GR" b="1" dirty="0"/>
          </a:p>
        </p:txBody>
      </p:sp>
      <p:sp>
        <p:nvSpPr>
          <p:cNvPr id="3" name="Θέση περιεχομένου 2"/>
          <p:cNvSpPr>
            <a:spLocks noGrp="1"/>
          </p:cNvSpPr>
          <p:nvPr>
            <p:ph idx="1"/>
          </p:nvPr>
        </p:nvSpPr>
        <p:spPr>
          <a:xfrm>
            <a:off x="933796" y="1063682"/>
            <a:ext cx="7520940" cy="3579849"/>
          </a:xfrm>
        </p:spPr>
        <p:txBody>
          <a:bodyPr/>
          <a:lstStyle/>
          <a:p>
            <a:pPr indent="12700" algn="just"/>
            <a:r>
              <a:rPr lang="el-GR" b="0" dirty="0" smtClean="0"/>
              <a:t>Το </a:t>
            </a:r>
            <a:r>
              <a:rPr lang="el-GR" dirty="0" smtClean="0"/>
              <a:t>βραβείο Ζαχάρωφ </a:t>
            </a:r>
            <a:r>
              <a:rPr lang="el-GR" b="0" dirty="0" smtClean="0"/>
              <a:t>απονέμεται από το Ευρωπαϊκό Κοινοβούλιο σε άτομα ή ομάδες που έχουν αγωνιστεί για τα ανθρώπινα δικαιώματα  και την ελευθερία της σκέψης. Το βραβείο αναγνωρίζει τη γενναιότητα και την προσπάθεια της υπεράσπισης των βασικών δικαιωμάτων. </a:t>
            </a:r>
          </a:p>
          <a:p>
            <a:pPr indent="12700" algn="just"/>
            <a:r>
              <a:rPr lang="el-GR" b="0" dirty="0" smtClean="0"/>
              <a:t>Σχετίζεται με τα ανθρώπινα δικαιώματα, καθώς προάγει την ελευθερία και τη δικαιοσύνη σε παγκόσμιο επίπεδο. Οι  νικητές του βραβείου συχνά συμβάλλουν σε σημαντικές αλλαγές για την προστασία των δικαιωμάτων των ανθρώπων.</a:t>
            </a:r>
            <a:endParaRPr lang="el-GR" b="0" dirty="0"/>
          </a:p>
        </p:txBody>
      </p:sp>
      <p:pic>
        <p:nvPicPr>
          <p:cNvPr id="3075" name="Picture 3" descr="C:\Users\student\Downloads\20250225_125641.jpg"/>
          <p:cNvPicPr>
            <a:picLocks noChangeAspect="1" noChangeArrowheads="1"/>
          </p:cNvPicPr>
          <p:nvPr/>
        </p:nvPicPr>
        <p:blipFill>
          <a:blip r:embed="rId2"/>
          <a:srcRect/>
          <a:stretch>
            <a:fillRect/>
          </a:stretch>
        </p:blipFill>
        <p:spPr bwMode="auto">
          <a:xfrm>
            <a:off x="2000232" y="3000375"/>
            <a:ext cx="6858000" cy="3857625"/>
          </a:xfrm>
          <a:prstGeom prst="rect">
            <a:avLst/>
          </a:prstGeom>
          <a:noFill/>
        </p:spPr>
      </p:pic>
    </p:spTree>
    <p:extLst>
      <p:ext uri="{BB962C8B-B14F-4D97-AF65-F5344CB8AC3E}">
        <p14:creationId xmlns="" xmlns:p14="http://schemas.microsoft.com/office/powerpoint/2010/main" val="23204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260648"/>
            <a:ext cx="8229600" cy="5318051"/>
          </a:xfrm>
        </p:spPr>
        <p:txBody>
          <a:bodyPr>
            <a:normAutofit/>
          </a:bodyPr>
          <a:lstStyle/>
          <a:p>
            <a:pPr algn="just"/>
            <a:r>
              <a:rPr lang="el-GR" dirty="0"/>
              <a:t>Η ΕΕ προωθεί τις ευρωπαϊκές αξίες μέσα από διάφορες </a:t>
            </a:r>
            <a:r>
              <a:rPr lang="el-GR" u="sng" dirty="0"/>
              <a:t>στρατηγικές</a:t>
            </a:r>
            <a:r>
              <a:rPr lang="el-GR" dirty="0"/>
              <a:t>:</a:t>
            </a:r>
          </a:p>
          <a:p>
            <a:pPr algn="just"/>
            <a:r>
              <a:rPr lang="el-GR" dirty="0" smtClean="0"/>
              <a:t>- </a:t>
            </a:r>
            <a:r>
              <a:rPr lang="el-GR" b="0" dirty="0" smtClean="0"/>
              <a:t>Καταρχάς</a:t>
            </a:r>
            <a:r>
              <a:rPr lang="el-GR" b="0" dirty="0"/>
              <a:t>, με τη </a:t>
            </a:r>
            <a:r>
              <a:rPr lang="el-GR" b="0" u="sng" dirty="0"/>
              <a:t>Χάρτα Θεμελιωδών Δικαιωμάτων της ΕΕ</a:t>
            </a:r>
            <a:r>
              <a:rPr lang="el-GR" b="0" dirty="0"/>
              <a:t>, η οποία διασφαλίζει </a:t>
            </a:r>
          </a:p>
          <a:p>
            <a:pPr algn="just"/>
            <a:r>
              <a:rPr lang="el-GR" b="0" dirty="0"/>
              <a:t>τα βασικά δικαιώματα των πολιτών, όπως η ελευθερία, η ισότητα και η </a:t>
            </a:r>
          </a:p>
          <a:p>
            <a:pPr algn="just"/>
            <a:r>
              <a:rPr lang="el-GR" b="0" dirty="0"/>
              <a:t>αξιοπρέπεια. Η Χάρτα αυτή είναι νομικά δεσμευτική για τα κράτη μέλη και </a:t>
            </a:r>
          </a:p>
          <a:p>
            <a:pPr algn="just"/>
            <a:r>
              <a:rPr lang="el-GR" b="0" dirty="0"/>
              <a:t>αποτελεί θεμέλιο της πολιτικής της ΕΕ.</a:t>
            </a:r>
          </a:p>
          <a:p>
            <a:pPr algn="just"/>
            <a:r>
              <a:rPr lang="el-GR" b="0" dirty="0" smtClean="0"/>
              <a:t>- Επιπλέον</a:t>
            </a:r>
            <a:r>
              <a:rPr lang="el-GR" b="0" dirty="0"/>
              <a:t>, η ΕΕ προάγει τις αξίες αυτές μέσω της </a:t>
            </a:r>
            <a:r>
              <a:rPr lang="el-GR" b="0" u="sng" dirty="0"/>
              <a:t>νομοθεσίας και των </a:t>
            </a:r>
          </a:p>
          <a:p>
            <a:pPr algn="just"/>
            <a:r>
              <a:rPr lang="el-GR" b="0" u="sng" dirty="0"/>
              <a:t>κανονισμών</a:t>
            </a:r>
            <a:r>
              <a:rPr lang="el-GR" b="0" dirty="0"/>
              <a:t> της, εξασφαλίζοντας τη δημοκρατία και το κράτος δικαίου. Για να </a:t>
            </a:r>
          </a:p>
          <a:p>
            <a:pPr algn="just"/>
            <a:r>
              <a:rPr lang="el-GR" b="0" dirty="0"/>
              <a:t>ενταχθεί μια χώρα στην ΕΕ, πρέπει να πληροί αυστηρά κριτήρια που </a:t>
            </a:r>
          </a:p>
          <a:p>
            <a:pPr algn="just"/>
            <a:r>
              <a:rPr lang="el-GR" b="0" dirty="0"/>
              <a:t>περιλαμβάνουν την τήρηση αυτών των αξιών.</a:t>
            </a:r>
          </a:p>
          <a:p>
            <a:pPr algn="just"/>
            <a:r>
              <a:rPr lang="el-GR" b="0" dirty="0" smtClean="0"/>
              <a:t>- Η </a:t>
            </a:r>
            <a:r>
              <a:rPr lang="el-GR" b="0" dirty="0"/>
              <a:t>ΕΕ χρησιμοποιεί επίσης την </a:t>
            </a:r>
            <a:r>
              <a:rPr lang="el-GR" b="0" u="sng" dirty="0"/>
              <a:t>εξωτερική της πολιτική</a:t>
            </a:r>
            <a:r>
              <a:rPr lang="el-GR" b="0" dirty="0"/>
              <a:t> για να προωθήσει την </a:t>
            </a:r>
          </a:p>
          <a:p>
            <a:pPr algn="just"/>
            <a:r>
              <a:rPr lang="el-GR" b="0" dirty="0"/>
              <a:t>ειρήνη, τη δημοκρατία και τα ανθρώπινα δικαιώματα σε τρίτες χώρες. </a:t>
            </a:r>
          </a:p>
          <a:p>
            <a:pPr algn="just"/>
            <a:r>
              <a:rPr lang="el-GR" b="0" dirty="0" smtClean="0"/>
              <a:t>- Τέλος</a:t>
            </a:r>
            <a:r>
              <a:rPr lang="el-GR" b="0" dirty="0"/>
              <a:t>, η ΕΕ χρηματοδοτεί </a:t>
            </a:r>
            <a:r>
              <a:rPr lang="el-GR" b="0" u="sng" dirty="0"/>
              <a:t>έργα και πρωτοβουλίες</a:t>
            </a:r>
            <a:r>
              <a:rPr lang="el-GR" b="0" dirty="0"/>
              <a:t> που ενδυναμώνουν την </a:t>
            </a:r>
          </a:p>
          <a:p>
            <a:pPr algn="just"/>
            <a:r>
              <a:rPr lang="el-GR" b="0" dirty="0"/>
              <a:t>εφαρμογή των αξιών αυτών, υποστηρίζοντας την ανάπτυξη της δημοκρατίας </a:t>
            </a:r>
          </a:p>
          <a:p>
            <a:pPr algn="just"/>
            <a:r>
              <a:rPr lang="el-GR" b="0" dirty="0"/>
              <a:t>και την προστασία των ανθρωπίνων </a:t>
            </a:r>
            <a:r>
              <a:rPr lang="el-GR" b="0" dirty="0" smtClean="0"/>
              <a:t>δικαιωμάτων.</a:t>
            </a:r>
            <a:endParaRPr lang="el-GR" b="0" dirty="0"/>
          </a:p>
          <a:p>
            <a:endParaRPr lang="el-GR" dirty="0"/>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434305" y="5517232"/>
            <a:ext cx="1080121" cy="7454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2597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additive="base">
                                        <p:cTn id="5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 calcmode="lin" valueType="num">
                                      <p:cBhvr additive="base">
                                        <p:cTn id="6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200" b="1" dirty="0" smtClean="0"/>
              <a:t>Δρασεισ </a:t>
            </a:r>
            <a:r>
              <a:rPr lang="el-GR" sz="3200" b="1" dirty="0"/>
              <a:t>του Ευρωπαϊκού </a:t>
            </a:r>
            <a:r>
              <a:rPr lang="el-GR" sz="3200" b="1" dirty="0" smtClean="0"/>
              <a:t>Κοινοβουλιου </a:t>
            </a:r>
            <a:r>
              <a:rPr lang="el-GR" sz="3200" b="1" dirty="0"/>
              <a:t>για την </a:t>
            </a:r>
            <a:r>
              <a:rPr lang="el-GR" sz="3200" b="1" dirty="0" smtClean="0"/>
              <a:t>καταπολεμηση </a:t>
            </a:r>
            <a:r>
              <a:rPr lang="el-GR" sz="3200" b="1" dirty="0"/>
              <a:t>των διακρίσεων </a:t>
            </a:r>
          </a:p>
        </p:txBody>
      </p:sp>
      <p:sp>
        <p:nvSpPr>
          <p:cNvPr id="3" name="Θέση περιεχομένου 2"/>
          <p:cNvSpPr>
            <a:spLocks noGrp="1"/>
          </p:cNvSpPr>
          <p:nvPr>
            <p:ph idx="1"/>
          </p:nvPr>
        </p:nvSpPr>
        <p:spPr/>
        <p:txBody>
          <a:bodyPr/>
          <a:lstStyle/>
          <a:p>
            <a:endParaRPr lang="el-GR" dirty="0" smtClean="0"/>
          </a:p>
          <a:p>
            <a:pPr algn="just"/>
            <a:r>
              <a:rPr lang="el-GR" dirty="0" smtClean="0"/>
              <a:t>      Η </a:t>
            </a:r>
            <a:r>
              <a:rPr lang="el-GR" dirty="0"/>
              <a:t>Ευρωπαϊκή Ένωση (ΕΕ) μέσω του Ευρωπαϊκού Κοινοβουλίου, εργάζεται για να καταπολεμήσει τις διακρίσεις σε όλους τους τομείς της κοινωνίας. </a:t>
            </a:r>
            <a:endParaRPr lang="el-GR" dirty="0" smtClean="0"/>
          </a:p>
          <a:p>
            <a:pPr algn="just"/>
            <a:r>
              <a:rPr lang="el-GR" dirty="0"/>
              <a:t> </a:t>
            </a:r>
            <a:r>
              <a:rPr lang="el-GR" dirty="0" smtClean="0"/>
              <a:t>     Διακρίσεις </a:t>
            </a:r>
            <a:r>
              <a:rPr lang="el-GR" dirty="0"/>
              <a:t>υπάρχουν όταν κάποιος αντιμετωπίζεται διαφορετικά λόγω φυλής, φύλου, θρησκείας, ηλικίας, αναπηρίας ή σεξουαλικής κατεύθυνσης. </a:t>
            </a:r>
            <a:endParaRPr lang="el-GR" dirty="0" smtClean="0"/>
          </a:p>
          <a:p>
            <a:pPr algn="just"/>
            <a:r>
              <a:rPr lang="el-GR" dirty="0"/>
              <a:t> </a:t>
            </a:r>
            <a:r>
              <a:rPr lang="el-GR" dirty="0" smtClean="0"/>
              <a:t>     Η </a:t>
            </a:r>
            <a:r>
              <a:rPr lang="el-GR" dirty="0"/>
              <a:t>ΕΕ έχει θεσπίσει νόμους και δράσεις για να εξασφαλίσει ίσα δικαιώματα για όλους</a:t>
            </a:r>
            <a:r>
              <a:rPr lang="el-GR" dirty="0" smtClean="0"/>
              <a:t>.</a:t>
            </a:r>
            <a:endParaRPr lang="el-GR" dirty="0"/>
          </a:p>
          <a:p>
            <a:pPr indent="12700" algn="just"/>
            <a:r>
              <a:rPr lang="el-GR" dirty="0" smtClean="0"/>
              <a:t>Ακόμη το πρόγραμμα με τα σχολεία Πρέσβεις του Ευρωπαϊκού Κοινοβουλίου είναι μία δυναμική παρουσία για την προώθηση των ανθρωπίνων δικαιωμάτων . </a:t>
            </a:r>
          </a:p>
        </p:txBody>
      </p:sp>
      <p:pic>
        <p:nvPicPr>
          <p:cNvPr id="717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92280" y="5661248"/>
            <a:ext cx="939943" cy="6486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4098" name="Object 2"/>
          <p:cNvGraphicFramePr>
            <a:graphicFrameLocks noChangeAspect="1"/>
          </p:cNvGraphicFramePr>
          <p:nvPr/>
        </p:nvGraphicFramePr>
        <p:xfrm>
          <a:off x="633197" y="4357694"/>
          <a:ext cx="4010241" cy="561976"/>
        </p:xfrm>
        <a:graphic>
          <a:graphicData uri="http://schemas.openxmlformats.org/presentationml/2006/ole">
            <p:oleObj spid="_x0000_s4098" name="Αντικείμενο κελύφους συσκευασίας" showAsIcon="1" r:id="rId4" imgW="3036960" imgH="491040" progId="Package">
              <p:embed/>
            </p:oleObj>
          </a:graphicData>
        </a:graphic>
      </p:graphicFrame>
    </p:spTree>
    <p:extLst>
      <p:ext uri="{BB962C8B-B14F-4D97-AF65-F5344CB8AC3E}">
        <p14:creationId xmlns="" xmlns:p14="http://schemas.microsoft.com/office/powerpoint/2010/main" val="277578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404664"/>
            <a:ext cx="7848872" cy="761240"/>
          </a:xfrm>
        </p:spPr>
        <p:txBody>
          <a:bodyPr>
            <a:normAutofit fontScale="90000"/>
          </a:bodyPr>
          <a:lstStyle/>
          <a:p>
            <a:r>
              <a:rPr lang="el-GR" b="1" dirty="0" smtClean="0"/>
              <a:t>Νομοι </a:t>
            </a:r>
            <a:r>
              <a:rPr lang="el-GR" b="1" dirty="0"/>
              <a:t>και </a:t>
            </a:r>
            <a:r>
              <a:rPr lang="el-GR" b="1" dirty="0" smtClean="0"/>
              <a:t>Δρασεισ </a:t>
            </a:r>
            <a:r>
              <a:rPr lang="el-GR" b="1" dirty="0"/>
              <a:t>του </a:t>
            </a:r>
            <a:r>
              <a:rPr lang="el-GR" b="1" dirty="0" smtClean="0"/>
              <a:t>Ευρωπαϊκού Κοινοβουλιου </a:t>
            </a:r>
            <a:r>
              <a:rPr lang="el-GR" b="1" dirty="0"/>
              <a:t/>
            </a:r>
            <a:br>
              <a:rPr lang="el-GR" b="1" dirty="0"/>
            </a:br>
            <a:endParaRPr lang="el-GR" b="1" dirty="0"/>
          </a:p>
        </p:txBody>
      </p:sp>
      <p:sp>
        <p:nvSpPr>
          <p:cNvPr id="3" name="Θέση περιεχομένου 2"/>
          <p:cNvSpPr>
            <a:spLocks noGrp="1"/>
          </p:cNvSpPr>
          <p:nvPr>
            <p:ph idx="1"/>
          </p:nvPr>
        </p:nvSpPr>
        <p:spPr/>
        <p:txBody>
          <a:bodyPr>
            <a:normAutofit/>
          </a:bodyPr>
          <a:lstStyle/>
          <a:p>
            <a:r>
              <a:rPr lang="el-GR" dirty="0"/>
              <a:t>1. Νόμοι και Οδηγίες </a:t>
            </a:r>
          </a:p>
          <a:p>
            <a:r>
              <a:rPr lang="el-GR" dirty="0"/>
              <a:t>        · Συνθήκη της </a:t>
            </a:r>
            <a:r>
              <a:rPr lang="el-GR" dirty="0" smtClean="0"/>
              <a:t>Λισαβόνας </a:t>
            </a:r>
            <a:r>
              <a:rPr lang="el-GR" dirty="0"/>
              <a:t>(2007): Προβλέπει την προστασία από διακρίσεις και την προώθηση της ισότητας για όλους τους πολίτες της ΕΕ. </a:t>
            </a:r>
          </a:p>
          <a:p>
            <a:r>
              <a:rPr lang="el-GR" dirty="0"/>
              <a:t>        · Οδηγία 2000/43/ΕΚ: Απαγορεύει τις διακρίσεις λόγω φυλής ή εθνοτικής καταγωγής, κυρίως στην εργασία και την εκπαίδευση. </a:t>
            </a:r>
          </a:p>
          <a:p>
            <a:r>
              <a:rPr lang="el-GR" dirty="0"/>
              <a:t>        · Οδηγία 2000/78/ΕΚ: Απαγορεύει τις διακρίσεις λόγω θρησκείας, αναπηρίας, ηλικίας σεξουαλικής κατεύθυνσης στην εργασία </a:t>
            </a:r>
          </a:p>
          <a:p>
            <a:r>
              <a:rPr lang="el-GR" dirty="0"/>
              <a:t> </a:t>
            </a:r>
            <a:r>
              <a:rPr lang="el-GR" dirty="0" smtClean="0"/>
              <a:t>2</a:t>
            </a:r>
            <a:r>
              <a:rPr lang="el-GR" dirty="0"/>
              <a:t>. Ψηφίσματα και Πρωτοβουλίες του Ευρωπαϊκού Κοινοβουλίου </a:t>
            </a:r>
          </a:p>
          <a:p>
            <a:r>
              <a:rPr lang="el-GR" dirty="0"/>
              <a:t> </a:t>
            </a:r>
            <a:r>
              <a:rPr lang="el-GR" dirty="0" smtClean="0"/>
              <a:t>     Το </a:t>
            </a:r>
            <a:r>
              <a:rPr lang="el-GR" dirty="0"/>
              <a:t>Ευρωπαϊκό Κοινοβούλιο υιοθετεί ψηφίσματα που πιέζουν τα κράτη μέλη να εφαρμόσουν ισχυρότερες πολιτικές ενσωμάτωσης για ομάδες που είναι θύματα διακρίσεων, όπως οι </a:t>
            </a:r>
            <a:r>
              <a:rPr lang="el-GR" dirty="0" err="1"/>
              <a:t>Ρομά</a:t>
            </a:r>
            <a:r>
              <a:rPr lang="el-GR" dirty="0"/>
              <a:t> ή οι πρόσφυγες.</a:t>
            </a:r>
          </a:p>
        </p:txBody>
      </p:sp>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092280" y="5589240"/>
            <a:ext cx="939943" cy="6486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4894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Γωνίες">
  <a:themeElements>
    <a:clrScheme name="Γωνίες">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Γωνίες">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Γωνίες">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238</TotalTime>
  <Words>1166</Words>
  <Application>Microsoft Office PowerPoint</Application>
  <PresentationFormat>Προβολή στην οθόνη (4:3)</PresentationFormat>
  <Paragraphs>97</Paragraphs>
  <Slides>15</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15</vt:i4>
      </vt:variant>
    </vt:vector>
  </HeadingPairs>
  <TitlesOfParts>
    <vt:vector size="17" baseType="lpstr">
      <vt:lpstr>Γωνίες</vt:lpstr>
      <vt:lpstr>Πακέτο</vt:lpstr>
      <vt:lpstr>Τα Ανθρωπινα Δικαιωματα </vt:lpstr>
      <vt:lpstr>Διαφάνεια 2</vt:lpstr>
      <vt:lpstr>Διαφάνεια 3</vt:lpstr>
      <vt:lpstr>Πωσ μπορουμε να τα προστατευσουμε; </vt:lpstr>
      <vt:lpstr>Η Δραση των Ευρωβουλευτών για τα ανθρωπινα δικαιωματα </vt:lpstr>
      <vt:lpstr>Το ΒΡΑΒΕΙΟ ΤΟΥ ΖΑΧΑΡΩΦ </vt:lpstr>
      <vt:lpstr>Διαφάνεια 7</vt:lpstr>
      <vt:lpstr>Δρασεισ του Ευρωπαϊκού Κοινοβουλιου για την καταπολεμηση των διακρίσεων </vt:lpstr>
      <vt:lpstr>Νομοι και Δρασεισ του Ευρωπαϊκού Κοινοβουλιου  </vt:lpstr>
      <vt:lpstr>Διαφάνεια 10</vt:lpstr>
      <vt:lpstr>  Η δραση του Ευρωπαικου Κοινοβουλιου για την προωθηση τησ ισοτητασ </vt:lpstr>
      <vt:lpstr>Διαφάνεια 12</vt:lpstr>
      <vt:lpstr>Δικαιωματα ΛΟΑΤΚΙ+ και Μειονοτητων </vt:lpstr>
      <vt:lpstr>Βιβλιογραφία : </vt:lpstr>
      <vt:lpstr>Διαφάνεια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Ανθρώπινα Δικαιώματα</dc:title>
  <dc:creator>user</dc:creator>
  <cp:lastModifiedBy>student</cp:lastModifiedBy>
  <cp:revision>47</cp:revision>
  <dcterms:created xsi:type="dcterms:W3CDTF">2025-02-24T20:33:47Z</dcterms:created>
  <dcterms:modified xsi:type="dcterms:W3CDTF">2025-02-25T11:29:50Z</dcterms:modified>
</cp:coreProperties>
</file>